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7D1"/>
    <a:srgbClr val="6AA84F"/>
    <a:srgbClr val="D61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48" autoAdjust="0"/>
  </p:normalViewPr>
  <p:slideViewPr>
    <p:cSldViewPr snapToGrid="0">
      <p:cViewPr varScale="1">
        <p:scale>
          <a:sx n="111" d="100"/>
          <a:sy n="111" d="100"/>
        </p:scale>
        <p:origin x="16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cbc9dd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cbc9ddb4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I would like to talk to you about Temporally Dense Ray Tracing. Let us start off with some motivation for the work...</a:t>
            </a:r>
            <a:endParaRPr dirty="0"/>
          </a:p>
        </p:txBody>
      </p:sp>
      <p:sp>
        <p:nvSpPr>
          <p:cNvPr id="102" name="Google Shape;102;g5cbc9ddb4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bc9ddb4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5cbc9ddb47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The remaining, ”old” pixels are copied from the previous frame.</a:t>
            </a:r>
            <a:endParaRPr dirty="0"/>
          </a:p>
        </p:txBody>
      </p:sp>
      <p:sp>
        <p:nvSpPr>
          <p:cNvPr id="200" name="Google Shape;200;g5cbc9ddb47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bc9ddb4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5cbc9ddb47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After raytracing the subframe containing only pixels marked with ”0”, we raytrace the subframe with pixels marked with ”1”, and copy them to the full frame.</a:t>
            </a:r>
            <a:endParaRPr dirty="0"/>
          </a:p>
        </p:txBody>
      </p:sp>
      <p:sp>
        <p:nvSpPr>
          <p:cNvPr id="225" name="Google Shape;225;g5cbc9ddb47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cbc9ddb4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5cbc9ddb47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Again, the three old pixels are copied from the previous frame.</a:t>
            </a:r>
            <a:endParaRPr dirty="0"/>
          </a:p>
        </p:txBody>
      </p:sp>
      <p:sp>
        <p:nvSpPr>
          <p:cNvPr id="238" name="Google Shape;238;g5cbc9ddb47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cbc9ddb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5cbc9ddb47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... And we continue like that until we have generated samples for each pixel in the tile.</a:t>
            </a:r>
          </a:p>
        </p:txBody>
      </p:sp>
      <p:sp>
        <p:nvSpPr>
          <p:cNvPr id="263" name="Google Shape;263;g5cbc9ddb47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cbc9ddb4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5cbc9ddb47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... And then repeat.</a:t>
            </a:r>
            <a:endParaRPr dirty="0"/>
          </a:p>
        </p:txBody>
      </p:sp>
      <p:sp>
        <p:nvSpPr>
          <p:cNvPr id="288" name="Google Shape;288;g5cbc9ddb47_0_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cbc9ddb47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5cbc9ddb47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The results </a:t>
            </a:r>
            <a:r>
              <a:rPr lang="sv-SE" dirty="0"/>
              <a:t>with this initial approach</a:t>
            </a:r>
            <a:r>
              <a:rPr lang="sv" dirty="0"/>
              <a:t> are not great. While it does work fine when there’s no movement,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one can see grainy artifacts during motion, which are disturbing even at 240 FPS.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In this example, the movement is horizontal.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Let us see if we can </a:t>
            </a:r>
            <a:r>
              <a:rPr lang="sv-SE" dirty="0"/>
              <a:t>improve on this</a:t>
            </a:r>
            <a:r>
              <a:rPr lang="sv" dirty="0"/>
              <a:t>.</a:t>
            </a:r>
            <a:endParaRPr dirty="0"/>
          </a:p>
        </p:txBody>
      </p:sp>
      <p:sp>
        <p:nvSpPr>
          <p:cNvPr id="313" name="Google Shape;313;g5cbc9ddb47_0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cbc9ddb47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5cbc9ddb47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We will now process all pixels in the final frame</a:t>
            </a:r>
            <a:r>
              <a:rPr lang="sv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consider </a:t>
            </a:r>
            <a:r>
              <a:rPr lang="sv-SE" dirty="0"/>
              <a:t>pixels with</a:t>
            </a:r>
            <a:r>
              <a:rPr lang="sv" dirty="0"/>
              <a:t> static and dynamic </a:t>
            </a:r>
            <a:r>
              <a:rPr lang="sv-SE" dirty="0"/>
              <a:t>content</a:t>
            </a:r>
            <a:r>
              <a:rPr lang="sv" dirty="0"/>
              <a:t> separately.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Static pixels are averaged.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For the dynamic pixels, we deal with new and old pixels differently.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New pixels are </a:t>
            </a:r>
            <a:r>
              <a:rPr lang="sv-SE" dirty="0"/>
              <a:t>recently</a:t>
            </a:r>
            <a:r>
              <a:rPr lang="sv" dirty="0"/>
              <a:t> raytraced, </a:t>
            </a:r>
            <a:r>
              <a:rPr lang="sv-SE" dirty="0"/>
              <a:t>and thus contain up-to-date information</a:t>
            </a:r>
            <a:r>
              <a:rPr lang="sv" dirty="0"/>
              <a:t>. We copy them directly to the final frame,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in the same fashion as previously.</a:t>
            </a:r>
            <a:r>
              <a:rPr lang="sv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Old pixels are reprojected and clamped, similar to TAA, but without the exponential average. We remove the exponential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average as it resulted in rather significant ghosting.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The c</a:t>
            </a:r>
            <a:r>
              <a:rPr lang="sv-SE" dirty="0"/>
              <a:t>lamping used in TAA is usually done by taking samples from a neighborhood around the pixel that should be clamped,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and using them to create a color box to which the pixel is clamped. However, there are multiple possible neighborhoods to choose from.</a:t>
            </a:r>
            <a:endParaRPr dirty="0"/>
          </a:p>
        </p:txBody>
      </p:sp>
      <p:sp>
        <p:nvSpPr>
          <p:cNvPr id="322" name="Google Shape;322;g5cbc9ddb47_0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cbc9ddb4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5cbc9ddb47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Consider the full frame to the right. New pixels are marked green, while old pixels are marked blue.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want to clamp one of the old pixels. In particular, the one marked with a bullet.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pixels we use to create the color box are marked with circles.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is one possible choice of neighborhood. All pixels are close in space, but many are old.</a:t>
            </a:r>
            <a:endParaRPr dirty="0"/>
          </a:p>
        </p:txBody>
      </p:sp>
      <p:sp>
        <p:nvSpPr>
          <p:cNvPr id="330" name="Google Shape;330;g5cbc9ddb47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cbc9ddb4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5cbc9ddb47_0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Another way to do it would be to use the closest, new pixels. These are rather far apart in space, though.</a:t>
            </a:r>
            <a:endParaRPr dirty="0"/>
          </a:p>
        </p:txBody>
      </p:sp>
      <p:sp>
        <p:nvSpPr>
          <p:cNvPr id="339" name="Google Shape;339;g5cbc9ddb47_0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cbc9ddb4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5cbc9ddb47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A third alternative, which is the one we use, is to only use the immediate </a:t>
            </a:r>
            <a:r>
              <a:rPr lang="sv-SE" dirty="0"/>
              <a:t>and</a:t>
            </a:r>
            <a:r>
              <a:rPr lang="sv" dirty="0"/>
              <a:t> new neighbors.</a:t>
            </a:r>
            <a:endParaRPr dirty="0"/>
          </a:p>
        </p:txBody>
      </p:sp>
      <p:sp>
        <p:nvSpPr>
          <p:cNvPr id="348" name="Google Shape;348;g5cbc9ddb47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cbc9ddb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5cbc9ddb4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found out about multiple positive effects of </a:t>
            </a:r>
            <a:r>
              <a:rPr lang="sv-SE" dirty="0"/>
              <a:t>rendering at </a:t>
            </a:r>
            <a:r>
              <a:rPr lang="sv" dirty="0"/>
              <a:t>high frame rates (e.g., 240 FPS).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In competetive video games, for example, we have seen improved accuracy and target tracking.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Due to the higher frame rates, the latency is also reduced, meaning that you can see the enemy before he sees you,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which can be really beneficial.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Additionally, we have seen a reduction in motion blur.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Something we think is really cool is the fact that you perceive less aliasing and noise at these higher frame rates.</a:t>
            </a: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Here is an example of that: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dirty="0"/>
              <a:t>We </a:t>
            </a:r>
            <a:r>
              <a:rPr lang="sv-SE" dirty="0"/>
              <a:t>took a tilted quad, rendered it with 1 spp and jittered it with the 4x MSAA pattern. This gave us four different images,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which we showed in succession at different speeds.  We took photographs of the quad to emulate what the eye sees.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At 60 Hz, you see crawlies along the edges. At higher frame rates, however, the human visual system starts integrating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-SE" dirty="0"/>
              <a:t>the four images, and what we get is an antialiased effect, and can no longer see any crawlies. </a:t>
            </a:r>
            <a:endParaRPr dirty="0"/>
          </a:p>
        </p:txBody>
      </p:sp>
      <p:sp>
        <p:nvSpPr>
          <p:cNvPr id="109" name="Google Shape;109;g5cbc9ddb4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cbc9ddb47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5cbc9ddb47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With our method, we sometimes use two and sometimes four samples to create our color box,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depending on which pixel is being clamped, and which adjacent pixels are new. </a:t>
            </a:r>
          </a:p>
        </p:txBody>
      </p:sp>
      <p:sp>
        <p:nvSpPr>
          <p:cNvPr id="357" name="Google Shape;357;g5cbc9ddb47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cbc9ddb4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5cbc9ddb47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Here are frames generated with the three footprint alternatives. We see how the two on the left, which use more </a:t>
            </a:r>
            <a:r>
              <a:rPr lang="sv-SE" dirty="0"/>
              <a:t>samples</a:t>
            </a:r>
            <a:r>
              <a:rPr lang="sv" dirty="0"/>
              <a:t> 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their footprints, result in frames with a lot more fringes. </a:t>
            </a:r>
            <a:r>
              <a:rPr lang="sv-SE" dirty="0"/>
              <a:t>Again, note that the results will not look the same at 240 FPS, but some of the arificats will still be noticeable.</a:t>
            </a:r>
            <a:br>
              <a:rPr lang="sv" dirty="0"/>
            </a:b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With our method, the fringes </a:t>
            </a:r>
            <a:r>
              <a:rPr lang="sv"/>
              <a:t>are reduced, but</a:t>
            </a:r>
            <a:r>
              <a:rPr lang="sv" dirty="0"/>
              <a:t>, with the reduction in fringes, we started seeing more aliasing </a:t>
            </a:r>
            <a:r>
              <a:rPr lang="sv-SE" dirty="0"/>
              <a:t>in the form of flickering</a:t>
            </a:r>
            <a:r>
              <a:rPr lang="sv" dirty="0"/>
              <a:t>. </a:t>
            </a:r>
            <a:r>
              <a:rPr lang="sv-SE" dirty="0"/>
              <a:t>Next, </a:t>
            </a:r>
            <a:r>
              <a:rPr lang="sv" dirty="0"/>
              <a:t>we will present a way to combat this.</a:t>
            </a:r>
            <a:endParaRPr dirty="0"/>
          </a:p>
        </p:txBody>
      </p:sp>
      <p:sp>
        <p:nvSpPr>
          <p:cNvPr id="367" name="Google Shape;367;g5cbc9ddb47_0_2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cbc9ddb47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5cbc9ddb47_0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Remember the pixel ordering within each tile? We found that this ordering matters greatly in reducing the flickering.</a:t>
            </a: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Looking more closely at it, we see that, </a:t>
            </a:r>
            <a:r>
              <a:rPr lang="sv" dirty="0"/>
              <a:t>with a 2x2 tile, there are 24 different, possible orderings.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can reduce them to three basic shapes, which we call the hourglass, the bowtie and the square.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Looking at the far left tile, for example, we see that if we first trace the pixel marked with a ”0”, </a:t>
            </a:r>
            <a:r>
              <a:rPr lang="sv-SE" dirty="0"/>
              <a:t>then the one with a ”1”, and so on,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the hourglass pattern arises.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Similarly, we get</a:t>
            </a:r>
            <a:r>
              <a:rPr lang="sv" dirty="0"/>
              <a:t> the bowtie and the square.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While the hourglass and bowtie both showed interesting results, the square didn’t really provide any benefit over the other two, </a:t>
            </a:r>
            <a:r>
              <a:rPr lang="sv-SE" dirty="0"/>
              <a:t>so we chose to focus on those.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The discovery that the pixel ordering made a large difference is probably our most interesting finding!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g5cbc9ddb47_0_2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cbc9ddb47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5cbc9ddb47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With that knowledge, </a:t>
            </a:r>
            <a:r>
              <a:rPr lang="sv-SE" dirty="0"/>
              <a:t>the question becomes: How do we choose between the hourglass and the bowtie</a:t>
            </a:r>
            <a:r>
              <a:rPr lang="sv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believe the decision to be a function of motion and pixel neighborhood contents, such as edges.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However</a:t>
            </a:r>
            <a:r>
              <a:rPr lang="sv" dirty="0"/>
              <a:t>, we narrow the decision down to pixel motion. </a:t>
            </a:r>
            <a:r>
              <a:rPr lang="sv-SE" dirty="0"/>
              <a:t>In particular</a:t>
            </a:r>
            <a:r>
              <a:rPr lang="sv" dirty="0"/>
              <a:t>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use the motion direction, and the fractional part of the mo</a:t>
            </a:r>
            <a:r>
              <a:rPr lang="sv-SE" dirty="0"/>
              <a:t>tion vector’s</a:t>
            </a:r>
            <a:r>
              <a:rPr lang="sv" dirty="0"/>
              <a:t> length.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Our tests suggested that the fractional part was preferable over the full length, which was why we used it.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We started investigating horizontal motion. Here, we found that it worked well to use the hourglass pattern when the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fractional part of the motion vector’s length was between one quarter and three quarters, and the bowtie otherwise.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For vertical motion, we simply flipped the decision.</a:t>
            </a:r>
            <a:endParaRPr dirty="0"/>
          </a:p>
        </p:txBody>
      </p:sp>
      <p:sp>
        <p:nvSpPr>
          <p:cNvPr id="404" name="Google Shape;404;g5cbc9ddb47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cbc9ddb47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5cbc9ddb47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Here is an example where we have horizontal camera motion in a static scene.</a:t>
            </a: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On the right, we show the tiles of the scene in which we choose to use the hourglass pattern (yellow) and the bowtie pattern (blue),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given the decision function we just set up.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Had we, for example, only used the hourglass pattern here, things on the bar counter would flicker, but not the glasses on the shelves in the back.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On the other hand, if we had only used the bowtie pattern, we would instead see flickering on the glasses in the back, but not on the bar counter.</a:t>
            </a: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With our decision function, we choose the correct pattern in both cases, and thus avoid significant flicker.</a:t>
            </a:r>
            <a:endParaRPr lang="sv" dirty="0"/>
          </a:p>
        </p:txBody>
      </p:sp>
      <p:sp>
        <p:nvSpPr>
          <p:cNvPr id="416" name="Google Shape;416;g5cbc9ddb47_0_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cbc9ddb47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5cbc9ddb47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Now, let’s consider all the motion directions </a:t>
            </a:r>
            <a:r>
              <a:rPr lang="sv-SE" dirty="0"/>
              <a:t>that are not strictly horizontal nor vertical.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On the right, we have</a:t>
            </a:r>
            <a:r>
              <a:rPr lang="sv" dirty="0"/>
              <a:t> the decision function’</a:t>
            </a:r>
            <a:r>
              <a:rPr lang="sv-SE" dirty="0"/>
              <a:t>s</a:t>
            </a:r>
            <a:r>
              <a:rPr lang="sv" dirty="0"/>
              <a:t> graph with </a:t>
            </a:r>
            <a:r>
              <a:rPr lang="sv-SE" dirty="0"/>
              <a:t>the motion direction on the x-axis, and the fractional part of the motion vector’s length on the y-axis.</a:t>
            </a:r>
            <a:r>
              <a:rPr lang="sv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Yellow indicates that we choose the hourglass pattern, while blue indicates that we </a:t>
            </a:r>
            <a:r>
              <a:rPr lang="sv-SE" dirty="0"/>
              <a:t>choose the bowtie pattern, given the motion direction and the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fractional part of the motion vector’s length.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So far, with the horizontal (alpha = 0) and vertical (alpha = pi/2) decision functions we proposed earlier, we have set the boundary conditions of our full decision function.</a:t>
            </a: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We now need to fill in the remainder of the function.</a:t>
            </a: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Th</a:t>
            </a:r>
            <a:r>
              <a:rPr lang="sv-SE" dirty="0"/>
              <a:t>is</a:t>
            </a:r>
            <a:r>
              <a:rPr lang="sv" dirty="0"/>
              <a:t> </a:t>
            </a:r>
            <a:r>
              <a:rPr lang="sv-SE" dirty="0"/>
              <a:t>can</a:t>
            </a:r>
            <a:r>
              <a:rPr lang="sv" dirty="0"/>
              <a:t> be done </a:t>
            </a:r>
            <a:r>
              <a:rPr lang="sv-SE" dirty="0"/>
              <a:t>in</a:t>
            </a:r>
            <a:r>
              <a:rPr lang="sv" dirty="0"/>
              <a:t> infinitely many ways. We will look at four alternatives.</a:t>
            </a:r>
            <a:endParaRPr dirty="0"/>
          </a:p>
        </p:txBody>
      </p:sp>
      <p:sp>
        <p:nvSpPr>
          <p:cNvPr id="428" name="Google Shape;428;g5cbc9ddb47_0_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cbc9ddb47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5cbc9ddb47_0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The first alternative is to switch between the two based on the dominant motion direction, </a:t>
            </a:r>
            <a:r>
              <a:rPr lang="sv-SE" dirty="0"/>
              <a:t>i.e., we use the horizontal decision function until the direction is pi/4,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At which point we have more vertical than horizontal motion, and therefore use the vertical decision function instead.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Note that </a:t>
            </a:r>
            <a:r>
              <a:rPr lang="sv-SE" dirty="0"/>
              <a:t>this satisfies the boundary conditions.</a:t>
            </a:r>
            <a:endParaRPr dirty="0"/>
          </a:p>
        </p:txBody>
      </p:sp>
      <p:sp>
        <p:nvSpPr>
          <p:cNvPr id="439" name="Google Shape;439;g5cbc9ddb47_0_3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cbc9ddb4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5cbc9ddb47_0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Another way to do it would be to have a more continuous transition, like this one.</a:t>
            </a:r>
            <a:endParaRPr dirty="0"/>
          </a:p>
        </p:txBody>
      </p:sp>
      <p:sp>
        <p:nvSpPr>
          <p:cNvPr id="451" name="Google Shape;451;g5cbc9ddb47_0_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cbc9ddb47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5cbc9ddb47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... </a:t>
            </a:r>
            <a:r>
              <a:rPr lang="sv-SE" dirty="0"/>
              <a:t>Or this one.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noticed that these both performed well at different parts in the range of directions between 0 and pi / 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Close to pi / 4, howe</a:t>
            </a:r>
            <a:r>
              <a:rPr lang="sv-SE" dirty="0"/>
              <a:t>ver, neither worked very well, and neither did the dominant motion solution. We still saw a lot of flickering for those motions.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idea to combat this was to randomize the pattern choice for those direction, thus reducing the structure of the image.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introduced some grainy artifacts, but also reduced the perceived flickering, and improved the perceptual experience overall.</a:t>
            </a:r>
          </a:p>
        </p:txBody>
      </p:sp>
      <p:sp>
        <p:nvSpPr>
          <p:cNvPr id="461" name="Google Shape;461;g5cbc9ddb47_0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cbc9ddb47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5cbc9ddb47_0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summary, the final decision function we used was the one shown on the right here,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where green implies that we choose randomly between the hourglass and the bowtie pattern.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is a lot of possible future work to be done on this selection.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would, for example, be interesting to see how well a neural network would be able to choose between the patterns.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Additionally, the results could possibly be improved upon with other constellations of tiles, e.g., 3x3 or 4x4 pixels.</a:t>
            </a:r>
          </a:p>
        </p:txBody>
      </p:sp>
      <p:sp>
        <p:nvSpPr>
          <p:cNvPr id="471" name="Google Shape;471;g5cbc9ddb47_0_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cbc9ddb4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5cbc9ddb4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So, our aim is to go from 60 to 240 FPS, without losing quality (or even improving it, if possible).</a:t>
            </a: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Here are a few sample images of ours, which were originally rendered </a:t>
            </a:r>
            <a:r>
              <a:rPr lang="sv-SE" dirty="0"/>
              <a:t>with our method</a:t>
            </a:r>
            <a:r>
              <a:rPr lang="sv" dirty="0"/>
              <a:t> at resolution 1920x1080 on an </a:t>
            </a:r>
            <a:r>
              <a:rPr lang="sv-SE" dirty="0"/>
              <a:t>NVIDIA </a:t>
            </a:r>
            <a:r>
              <a:rPr lang="sv" dirty="0"/>
              <a:t>RTX 2080 Ti,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</a:t>
            </a:r>
            <a:r>
              <a:rPr lang="sv" dirty="0"/>
              <a:t>here we </a:t>
            </a:r>
            <a:r>
              <a:rPr lang="sv-SE" dirty="0"/>
              <a:t>used Whitted Ray Tracing, and one shadow ray per light source.</a:t>
            </a:r>
            <a:r>
              <a:rPr lang="sv" dirty="0"/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see that we are able to reach </a:t>
            </a:r>
            <a:r>
              <a:rPr lang="sv-SE" dirty="0"/>
              <a:t>roughly 300 FPS in somewhat </a:t>
            </a:r>
            <a:r>
              <a:rPr lang="sv" dirty="0"/>
              <a:t>complex scenes.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Other bottlenecks become more apparent, however. In the robot scene </a:t>
            </a:r>
            <a:r>
              <a:rPr lang="sv-SE" dirty="0"/>
              <a:t>on the right</a:t>
            </a:r>
            <a:r>
              <a:rPr lang="sv" dirty="0"/>
              <a:t>, where we have a moving object, </a:t>
            </a:r>
            <a:br>
              <a:rPr lang="sv" dirty="0"/>
            </a:br>
            <a:r>
              <a:rPr lang="sv" dirty="0"/>
              <a:t>the bottleneck is the CPU rather than the GPU.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It is worth noting that looking at our images one by one, or even at 60 / 120 FPS, does not do them justice. To see the effects of our algorithm,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the images need to be shown in succession at 240 FPS, on a 240 Hz monitor.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Now, before we explain the algorithm, let us go over some terminology we will be using.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</p:txBody>
      </p:sp>
      <p:sp>
        <p:nvSpPr>
          <p:cNvPr id="122" name="Google Shape;122;g5cbc9ddb4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cbc9ddb4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5cbc9ddb47_0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However, with the algorithm we proposed, we were able to produce results which, at 240 FPS, looked similar to, or better, than full frame renderings at 60 FPS.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This was confirmed with a user study, in which 35 subjects participated. 94% of the subjects thought our results looked more similar 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 ground truth sequence of high spp renderings, shown at 240 FPS, than the 1 spp image sequence, shown at 60 FPS, did.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We also looked at TAA at 60 FPS, and compared it to our results. The TAA results were smoother, but also substantially more blurry. Which one is preferable is a matter of taste!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We would love to show you more results now, but we can’t! However...</a:t>
            </a:r>
          </a:p>
        </p:txBody>
      </p:sp>
      <p:sp>
        <p:nvSpPr>
          <p:cNvPr id="481" name="Google Shape;481;g5cbc9ddb47_0_3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cbc9ddb4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5cbc9ddb47_0_3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... We have brought a 240 Hz monitor here, and will set it up to show you a demo during the poster session tomorrow.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Should you wish to experience the magic yourself, and have access to a 240 Hz monitor, please visit our website: 240hz.org.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Thank you!</a:t>
            </a:r>
            <a:endParaRPr dirty="0"/>
          </a:p>
        </p:txBody>
      </p:sp>
      <p:sp>
        <p:nvSpPr>
          <p:cNvPr id="489" name="Google Shape;489;g5cbc9ddb47_0_3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cbc9ddb47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cbc9ddb47_0_3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5cbc9ddb47_0_3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cbc9ddb47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5cbc9ddb47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bc9ddb4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5cbc9ddb47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5cbc9ddb47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bc9ddb4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5cbc9ddb47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v" dirty="0"/>
              <a:t>To the right is </a:t>
            </a:r>
            <a:r>
              <a:rPr lang="sv-SE" dirty="0"/>
              <a:t>the</a:t>
            </a:r>
            <a:r>
              <a:rPr lang="sv" dirty="0"/>
              <a:t> full frame </a:t>
            </a:r>
            <a:r>
              <a:rPr lang="sv-SE" dirty="0"/>
              <a:t>resolution output frame. We want to show 240 of these per second</a:t>
            </a:r>
            <a:r>
              <a:rPr lang="sv" dirty="0"/>
              <a:t>.</a:t>
            </a:r>
            <a:endParaRPr dirty="0"/>
          </a:p>
        </p:txBody>
      </p:sp>
      <p:sp>
        <p:nvSpPr>
          <p:cNvPr id="145" name="Google Shape;145;g5cbc9ddb47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bc9ddb4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cbc9ddb47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We divide the full frame into </a:t>
            </a:r>
            <a:r>
              <a:rPr lang="sv-SE" dirty="0"/>
              <a:t>tiles of</a:t>
            </a:r>
            <a:r>
              <a:rPr lang="sv" dirty="0"/>
              <a:t> 2x2 </a:t>
            </a:r>
            <a:r>
              <a:rPr lang="sv-SE" dirty="0"/>
              <a:t>pixels</a:t>
            </a:r>
            <a:r>
              <a:rPr lang="sv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This could be any constellation of pixels (e.g., 3x3), but we chose to use 2x2.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Each tile has a pixel ordering, 0-3.</a:t>
            </a:r>
            <a:endParaRPr dirty="0"/>
          </a:p>
        </p:txBody>
      </p:sp>
      <p:sp>
        <p:nvSpPr>
          <p:cNvPr id="155" name="Google Shape;155;g5cbc9ddb47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cbc9ddb4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5cbc9ddb47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The collection of all pixels with the same ordering number is called a subframe.</a:t>
            </a:r>
            <a:endParaRPr dirty="0"/>
          </a:p>
        </p:txBody>
      </p:sp>
      <p:sp>
        <p:nvSpPr>
          <p:cNvPr id="165" name="Google Shape;165;g5cbc9ddb47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cbc9ddb4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5cbc9ddb47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The first step of our approach is to raytrace the pixels of a subframe.</a:t>
            </a:r>
            <a:endParaRPr lang="sv" dirty="0"/>
          </a:p>
        </p:txBody>
      </p:sp>
      <p:sp>
        <p:nvSpPr>
          <p:cNvPr id="178" name="Google Shape;178;g5cbc9ddb47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cbc9ddb4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5cbc9ddb47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These ”new” pixels are then put into the full frame.</a:t>
            </a:r>
            <a:endParaRPr lang="sv" dirty="0"/>
          </a:p>
        </p:txBody>
      </p:sp>
      <p:sp>
        <p:nvSpPr>
          <p:cNvPr id="187" name="Google Shape;187;g5cbc9ddb47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IDENTIAL">
  <p:cSld name="CONFIDENTIAL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  <a:defRPr sz="15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Calibri"/>
              <a:buNone/>
              <a:defRPr sz="1300">
                <a:solidFill>
                  <a:schemeClr val="l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>
                <a:solidFill>
                  <a:schemeClr val="lt2"/>
                </a:solidFill>
              </a:defRPr>
            </a:lvl3pPr>
            <a:lvl4pPr marL="1828800" lvl="3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1500"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rebuchet MS"/>
              <a:buNone/>
              <a:defRPr sz="2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rebuchet MS"/>
              <a:buNone/>
              <a:defRPr sz="2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rebuchet MS"/>
              <a:buNone/>
              <a:defRPr sz="2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Trebuchet MS"/>
              <a:buNone/>
              <a:defRPr sz="2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40hz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401384" y="4175110"/>
            <a:ext cx="79737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">
                <a:solidFill>
                  <a:srgbClr val="F3F3F3"/>
                </a:solidFill>
              </a:rPr>
              <a:t>Pontus Andersson, 2019-07-08</a:t>
            </a:r>
            <a:endParaRPr>
              <a:solidFill>
                <a:srgbClr val="F3F3F3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200">
                <a:solidFill>
                  <a:srgbClr val="F3F3F3"/>
                </a:solidFill>
              </a:rPr>
              <a:t>with Jim Nilsson, Marco Salvi, Josef Spjut, and Tomas Akenine-Möller</a:t>
            </a:r>
            <a:endParaRPr sz="1200">
              <a:solidFill>
                <a:srgbClr val="F3F3F3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200">
                <a:solidFill>
                  <a:srgbClr val="F3F3F3"/>
                </a:solidFill>
              </a:rPr>
              <a:t>NVIDIA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sv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Temporally Dense 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sv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 Tracing</a:t>
            </a:r>
            <a:endParaRPr sz="4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4" name="Google Shape;20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5" name="Google Shape;205;p35"/>
          <p:cNvSpPr/>
          <p:nvPr/>
        </p:nvSpPr>
        <p:spPr>
          <a:xfrm>
            <a:off x="5309419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5"/>
          <p:cNvSpPr/>
          <p:nvPr/>
        </p:nvSpPr>
        <p:spPr>
          <a:xfrm>
            <a:off x="5309419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6702197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6702197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"/>
          <p:cNvSpPr/>
          <p:nvPr/>
        </p:nvSpPr>
        <p:spPr>
          <a:xfrm>
            <a:off x="4645742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5"/>
          <p:cNvSpPr/>
          <p:nvPr/>
        </p:nvSpPr>
        <p:spPr>
          <a:xfrm>
            <a:off x="4645742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6038520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5"/>
          <p:cNvSpPr/>
          <p:nvPr/>
        </p:nvSpPr>
        <p:spPr>
          <a:xfrm>
            <a:off x="6038520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5"/>
          <p:cNvSpPr/>
          <p:nvPr/>
        </p:nvSpPr>
        <p:spPr>
          <a:xfrm>
            <a:off x="5309419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5"/>
          <p:cNvSpPr/>
          <p:nvPr/>
        </p:nvSpPr>
        <p:spPr>
          <a:xfrm>
            <a:off x="5309419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5"/>
          <p:cNvSpPr/>
          <p:nvPr/>
        </p:nvSpPr>
        <p:spPr>
          <a:xfrm>
            <a:off x="6702197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6702197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Raytrace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the pixels of one subframe per iteration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→ ¼ samples per pixel in the full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Pixels in the latest subframe are </a:t>
            </a:r>
            <a:r>
              <a:rPr lang="sv" sz="1500" b="1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the others are </a:t>
            </a:r>
            <a:r>
              <a:rPr lang="sv" sz="1500" b="1" i="1" dirty="0">
                <a:solidFill>
                  <a:srgbClr val="4B27D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 sz="1500" b="1" dirty="0">
              <a:solidFill>
                <a:srgbClr val="4B27D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4645742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4645742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5"/>
          <p:cNvSpPr/>
          <p:nvPr/>
        </p:nvSpPr>
        <p:spPr>
          <a:xfrm>
            <a:off x="6038520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6038520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9" name="Google Shape;2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36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Raytrace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the pixels of one subframe per iteration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→ ¼ samples per pixel in the full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Pixels in the latest subframe are </a:t>
            </a:r>
            <a:r>
              <a:rPr lang="sv" sz="1500" b="1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the others are </a:t>
            </a:r>
            <a:r>
              <a:rPr lang="sv" sz="1500" b="1" i="1" dirty="0">
                <a:solidFill>
                  <a:srgbClr val="4B27D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 sz="1500" b="1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5309419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/>
          <p:cNvSpPr/>
          <p:nvPr/>
        </p:nvSpPr>
        <p:spPr>
          <a:xfrm>
            <a:off x="5309419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6702197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6"/>
          <p:cNvSpPr/>
          <p:nvPr/>
        </p:nvSpPr>
        <p:spPr>
          <a:xfrm>
            <a:off x="6702197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3" name="Google Shape;243;p37"/>
          <p:cNvSpPr/>
          <p:nvPr/>
        </p:nvSpPr>
        <p:spPr>
          <a:xfrm>
            <a:off x="4645742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4645742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6038520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6038520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5309419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5309419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6702197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6702197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Raytrace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the pixels of one subframe per iteration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→ ¼ samples per pixel in the full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Pixels in the latest subframe are </a:t>
            </a:r>
            <a:r>
              <a:rPr lang="sv" sz="1500" b="1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the others are </a:t>
            </a:r>
            <a:r>
              <a:rPr lang="sv" sz="1500" b="1" i="1" dirty="0">
                <a:solidFill>
                  <a:srgbClr val="4B27D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 sz="1500" b="1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4645742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4645742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6038520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6038520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5309419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5309419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6702197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6702197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38"/>
          <p:cNvSpPr/>
          <p:nvPr/>
        </p:nvSpPr>
        <p:spPr>
          <a:xfrm>
            <a:off x="5309419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5309419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6702197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/>
          <p:nvPr/>
        </p:nvSpPr>
        <p:spPr>
          <a:xfrm>
            <a:off x="6702197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Raytrace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the pixels of one subframe per iteration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→ ¼ samples per pixel in the full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Pixels in the latest subframe are </a:t>
            </a:r>
            <a:r>
              <a:rPr lang="sv" sz="1500" b="1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the others are </a:t>
            </a:r>
            <a:r>
              <a:rPr lang="sv" sz="1500" b="1" i="1" dirty="0">
                <a:solidFill>
                  <a:srgbClr val="4B27D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 sz="1500" b="1" dirty="0">
              <a:solidFill>
                <a:srgbClr val="76A5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8"/>
          <p:cNvSpPr/>
          <p:nvPr/>
        </p:nvSpPr>
        <p:spPr>
          <a:xfrm>
            <a:off x="4645742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4645742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6038520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6038520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5309419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5309419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6702197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8"/>
          <p:cNvSpPr/>
          <p:nvPr/>
        </p:nvSpPr>
        <p:spPr>
          <a:xfrm>
            <a:off x="6702197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4645742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4645742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6038520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8"/>
          <p:cNvSpPr/>
          <p:nvPr/>
        </p:nvSpPr>
        <p:spPr>
          <a:xfrm>
            <a:off x="6038520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92" name="Google Shape;29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39"/>
          <p:cNvSpPr/>
          <p:nvPr/>
        </p:nvSpPr>
        <p:spPr>
          <a:xfrm>
            <a:off x="5309419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9"/>
          <p:cNvSpPr/>
          <p:nvPr/>
        </p:nvSpPr>
        <p:spPr>
          <a:xfrm>
            <a:off x="5309419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6702197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6702197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9"/>
          <p:cNvSpPr/>
          <p:nvPr/>
        </p:nvSpPr>
        <p:spPr>
          <a:xfrm>
            <a:off x="4645742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4645742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6038520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6038520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Raytrace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the pixels of one subframe per iteration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→ ¼ samples per pixel in the full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Pixels in the latest subframe are </a:t>
            </a:r>
            <a:r>
              <a:rPr lang="sv" sz="1500" b="1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the others are </a:t>
            </a:r>
            <a:r>
              <a:rPr lang="sv" sz="1500" b="1" i="1" dirty="0">
                <a:solidFill>
                  <a:srgbClr val="4B27D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4645742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/>
          <p:nvPr/>
        </p:nvSpPr>
        <p:spPr>
          <a:xfrm>
            <a:off x="4645742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6038520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6038520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5309419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9"/>
          <p:cNvSpPr/>
          <p:nvPr/>
        </p:nvSpPr>
        <p:spPr>
          <a:xfrm>
            <a:off x="5309419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6702197" y="24908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9"/>
          <p:cNvSpPr/>
          <p:nvPr/>
        </p:nvSpPr>
        <p:spPr>
          <a:xfrm>
            <a:off x="6702197" y="3866338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¼ samples per pixel per frame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Works fine when no movement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Disturbing during motion,</a:t>
            </a:r>
            <a:br>
              <a:rPr lang="sv" dirty="0">
                <a:solidFill>
                  <a:srgbClr val="F3F3F3"/>
                </a:solidFill>
              </a:rPr>
            </a:br>
            <a:r>
              <a:rPr lang="sv" dirty="0">
                <a:solidFill>
                  <a:srgbClr val="F3F3F3"/>
                </a:solidFill>
              </a:rPr>
              <a:t>even at 240 FPS</a:t>
            </a:r>
            <a:br>
              <a:rPr lang="sv" dirty="0"/>
            </a:br>
            <a:endParaRPr dirty="0"/>
          </a:p>
        </p:txBody>
      </p:sp>
      <p:pic>
        <p:nvPicPr>
          <p:cNvPr id="317" name="Google Shape;317;p40"/>
          <p:cNvPicPr preferRelativeResize="0"/>
          <p:nvPr/>
        </p:nvPicPr>
        <p:blipFill rotWithShape="1">
          <a:blip r:embed="rId3">
            <a:alphaModFix/>
          </a:blip>
          <a:srcRect l="8273" t="55919"/>
          <a:stretch/>
        </p:blipFill>
        <p:spPr>
          <a:xfrm>
            <a:off x="3688048" y="1752530"/>
            <a:ext cx="5029233" cy="2416905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8" name="Google Shape;318;p40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Improving the Perceptual Experience</a:t>
            </a:r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Process all pixels in the final frame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Consider static/dynamic pixels separately 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If </a:t>
            </a:r>
            <a:r>
              <a:rPr lang="sv" i="1" dirty="0">
                <a:solidFill>
                  <a:srgbClr val="F3F3F3"/>
                </a:solidFill>
              </a:rPr>
              <a:t>static</a:t>
            </a:r>
            <a:r>
              <a:rPr lang="sv" dirty="0">
                <a:solidFill>
                  <a:srgbClr val="F3F3F3"/>
                </a:solidFill>
              </a:rPr>
              <a:t>: average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If </a:t>
            </a:r>
            <a:r>
              <a:rPr lang="sv" i="1" dirty="0">
                <a:solidFill>
                  <a:srgbClr val="F3F3F3"/>
                </a:solidFill>
              </a:rPr>
              <a:t>dynamic</a:t>
            </a:r>
            <a:r>
              <a:rPr lang="sv" dirty="0">
                <a:solidFill>
                  <a:srgbClr val="F3F3F3"/>
                </a:solidFill>
              </a:rPr>
              <a:t>: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    Copy </a:t>
            </a:r>
            <a:r>
              <a:rPr lang="sv" b="1" dirty="0">
                <a:solidFill>
                  <a:srgbClr val="6AA84F"/>
                </a:solidFill>
              </a:rPr>
              <a:t>new</a:t>
            </a:r>
            <a:r>
              <a:rPr lang="sv" b="1" dirty="0">
                <a:solidFill>
                  <a:srgbClr val="F3F3F3"/>
                </a:solidFill>
              </a:rPr>
              <a:t> </a:t>
            </a:r>
            <a:r>
              <a:rPr lang="sv" dirty="0">
                <a:solidFill>
                  <a:srgbClr val="F3F3F3"/>
                </a:solidFill>
              </a:rPr>
              <a:t>pixels </a:t>
            </a:r>
            <a:r>
              <a:rPr lang="sv-SE" dirty="0">
                <a:solidFill>
                  <a:srgbClr val="F3F3F3"/>
                </a:solidFill>
              </a:rPr>
              <a:t>from subframe to full frame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    Reproject and clamp </a:t>
            </a:r>
            <a:r>
              <a:rPr lang="sv" b="1" dirty="0">
                <a:solidFill>
                  <a:srgbClr val="4B27D1"/>
                </a:solidFill>
              </a:rPr>
              <a:t>old</a:t>
            </a:r>
            <a:r>
              <a:rPr lang="sv" b="1" dirty="0">
                <a:solidFill>
                  <a:srgbClr val="F3F3F3"/>
                </a:solidFill>
              </a:rPr>
              <a:t> </a:t>
            </a:r>
            <a:r>
              <a:rPr lang="sv" dirty="0">
                <a:solidFill>
                  <a:srgbClr val="F3F3F3"/>
                </a:solidFill>
              </a:rPr>
              <a:t>pixels, similar to TAA without exponential average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326" name="Google Shape;326;p41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Improving the Perceptual Experience</a:t>
            </a:r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Reproject and clamp old pixels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6FD0F6"/>
                </a:solidFill>
              </a:rPr>
              <a:t>Old</a:t>
            </a:r>
            <a:r>
              <a:rPr lang="sv"/>
              <a:t> </a:t>
            </a:r>
            <a:r>
              <a:rPr lang="sv">
                <a:solidFill>
                  <a:srgbClr val="F3F3F3"/>
                </a:solidFill>
              </a:rPr>
              <a:t>pixels are</a:t>
            </a:r>
            <a:r>
              <a:rPr lang="sv"/>
              <a:t> </a:t>
            </a:r>
            <a:r>
              <a:rPr lang="sv">
                <a:solidFill>
                  <a:srgbClr val="6FD0F6"/>
                </a:solidFill>
              </a:rPr>
              <a:t>blue, </a:t>
            </a:r>
            <a:r>
              <a:rPr lang="sv">
                <a:solidFill>
                  <a:srgbClr val="CDE6C0"/>
                </a:solidFill>
              </a:rPr>
              <a:t>new</a:t>
            </a:r>
            <a:r>
              <a:rPr lang="sv"/>
              <a:t> </a:t>
            </a:r>
            <a:r>
              <a:rPr lang="sv">
                <a:solidFill>
                  <a:srgbClr val="F3F3F3"/>
                </a:solidFill>
              </a:rPr>
              <a:t>pixels are</a:t>
            </a:r>
            <a:r>
              <a:rPr lang="sv">
                <a:solidFill>
                  <a:srgbClr val="6FD0F6"/>
                </a:solidFill>
              </a:rPr>
              <a:t> </a:t>
            </a:r>
            <a:r>
              <a:rPr lang="sv">
                <a:solidFill>
                  <a:srgbClr val="CDE6C0"/>
                </a:solidFill>
              </a:rPr>
              <a:t>green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Current pixel marked with bullet,</a:t>
            </a:r>
            <a:br>
              <a:rPr lang="sv">
                <a:solidFill>
                  <a:srgbClr val="F3F3F3"/>
                </a:solidFill>
              </a:rPr>
            </a:br>
            <a:r>
              <a:rPr lang="sv">
                <a:solidFill>
                  <a:srgbClr val="F3F3F3"/>
                </a:solidFill>
              </a:rPr>
              <a:t>pixels used in footprint marked with circles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Three alternatives: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Immediate neighbors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endParaRPr/>
          </a:p>
        </p:txBody>
      </p:sp>
      <p:sp>
        <p:nvSpPr>
          <p:cNvPr id="334" name="Google Shape;334;p42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Dynamic, Old Pixels – Clamp Footprint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35" name="Google Shape;3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52525"/>
            <a:ext cx="3008315" cy="3026437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Improving the Perceptual Experience</a:t>
            </a:r>
            <a:endParaRPr/>
          </a:p>
        </p:txBody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Reproject and clamp old pixels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6FD0F6"/>
                </a:solidFill>
              </a:rPr>
              <a:t>Old</a:t>
            </a:r>
            <a:r>
              <a:rPr lang="sv"/>
              <a:t> </a:t>
            </a:r>
            <a:r>
              <a:rPr lang="sv">
                <a:solidFill>
                  <a:srgbClr val="F3F3F3"/>
                </a:solidFill>
              </a:rPr>
              <a:t>pixels are</a:t>
            </a:r>
            <a:r>
              <a:rPr lang="sv"/>
              <a:t> </a:t>
            </a:r>
            <a:r>
              <a:rPr lang="sv">
                <a:solidFill>
                  <a:srgbClr val="6FD0F6"/>
                </a:solidFill>
              </a:rPr>
              <a:t>blue, </a:t>
            </a:r>
            <a:r>
              <a:rPr lang="sv">
                <a:solidFill>
                  <a:srgbClr val="CDE6C0"/>
                </a:solidFill>
              </a:rPr>
              <a:t>new</a:t>
            </a:r>
            <a:r>
              <a:rPr lang="sv"/>
              <a:t> </a:t>
            </a:r>
            <a:r>
              <a:rPr lang="sv">
                <a:solidFill>
                  <a:srgbClr val="F3F3F3"/>
                </a:solidFill>
              </a:rPr>
              <a:t>pixels are</a:t>
            </a:r>
            <a:r>
              <a:rPr lang="sv">
                <a:solidFill>
                  <a:srgbClr val="6FD0F6"/>
                </a:solidFill>
              </a:rPr>
              <a:t> </a:t>
            </a:r>
            <a:r>
              <a:rPr lang="sv">
                <a:solidFill>
                  <a:srgbClr val="CDE6C0"/>
                </a:solidFill>
              </a:rPr>
              <a:t>green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Current pixel marked with bullet,</a:t>
            </a:r>
            <a:br>
              <a:rPr lang="sv">
                <a:solidFill>
                  <a:srgbClr val="F3F3F3"/>
                </a:solidFill>
              </a:rPr>
            </a:br>
            <a:r>
              <a:rPr lang="sv">
                <a:solidFill>
                  <a:srgbClr val="F3F3F3"/>
                </a:solidFill>
              </a:rPr>
              <a:t>pixels used in footprint marked with circles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Three alternatives: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Immediate neighbors    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3x3 area in newest subframe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Dynamic, Old Pixels – Clamp Footprint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44" name="Google Shape;34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3029338" cy="3029338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 dirty="0"/>
              <a:t>Improving the Perceptual Experience</a:t>
            </a:r>
            <a:endParaRPr dirty="0"/>
          </a:p>
        </p:txBody>
      </p:sp>
      <p:sp>
        <p:nvSpPr>
          <p:cNvPr id="351" name="Google Shape;351;p44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Reproject and clamp old pixels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6FD0F6"/>
                </a:solidFill>
              </a:rPr>
              <a:t>Old</a:t>
            </a:r>
            <a:r>
              <a:rPr lang="sv" dirty="0"/>
              <a:t> </a:t>
            </a:r>
            <a:r>
              <a:rPr lang="sv" dirty="0">
                <a:solidFill>
                  <a:srgbClr val="F3F3F3"/>
                </a:solidFill>
              </a:rPr>
              <a:t>pixels are</a:t>
            </a:r>
            <a:r>
              <a:rPr lang="sv" dirty="0"/>
              <a:t> </a:t>
            </a:r>
            <a:r>
              <a:rPr lang="sv" dirty="0">
                <a:solidFill>
                  <a:srgbClr val="6FD0F6"/>
                </a:solidFill>
              </a:rPr>
              <a:t>blue, </a:t>
            </a:r>
            <a:r>
              <a:rPr lang="sv" dirty="0">
                <a:solidFill>
                  <a:srgbClr val="CDE6C0"/>
                </a:solidFill>
              </a:rPr>
              <a:t>new</a:t>
            </a:r>
            <a:r>
              <a:rPr lang="sv" dirty="0"/>
              <a:t> </a:t>
            </a:r>
            <a:r>
              <a:rPr lang="sv" dirty="0">
                <a:solidFill>
                  <a:srgbClr val="F3F3F3"/>
                </a:solidFill>
              </a:rPr>
              <a:t>pixels are</a:t>
            </a:r>
            <a:r>
              <a:rPr lang="sv" dirty="0">
                <a:solidFill>
                  <a:srgbClr val="6FD0F6"/>
                </a:solidFill>
              </a:rPr>
              <a:t> </a:t>
            </a:r>
            <a:r>
              <a:rPr lang="sv" dirty="0">
                <a:solidFill>
                  <a:srgbClr val="CDE6C0"/>
                </a:solidFill>
              </a:rPr>
              <a:t>green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Current pixel marked with bullet,</a:t>
            </a:r>
            <a:br>
              <a:rPr lang="sv" dirty="0">
                <a:solidFill>
                  <a:srgbClr val="F3F3F3"/>
                </a:solidFill>
              </a:rPr>
            </a:br>
            <a:r>
              <a:rPr lang="sv" dirty="0">
                <a:solidFill>
                  <a:srgbClr val="F3F3F3"/>
                </a:solidFill>
              </a:rPr>
              <a:t>pixels used in footprint marked with circles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Three alternatives: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Immediate neighbors    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3x3 area in newest subframe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Ours: immediate </a:t>
            </a:r>
            <a:r>
              <a:rPr lang="sv-SE" i="1" dirty="0">
                <a:solidFill>
                  <a:srgbClr val="F3F3F3"/>
                </a:solidFill>
              </a:rPr>
              <a:t>and </a:t>
            </a:r>
            <a:r>
              <a:rPr lang="sv" dirty="0">
                <a:solidFill>
                  <a:srgbClr val="F3F3F3"/>
                </a:solidFill>
              </a:rPr>
              <a:t>new neighbors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endParaRPr dirty="0"/>
          </a:p>
        </p:txBody>
      </p:sp>
      <p:sp>
        <p:nvSpPr>
          <p:cNvPr id="352" name="Google Shape;352;p44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Dynamic, Old Pixels – Clamp Footprint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53" name="Google Shape;35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3029337" cy="3029337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Motivation</a:t>
            </a:r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430625" y="112388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Higher frame rates results in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Improved accuracy and target tracking in games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Motion blur reduction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Less perceived aliasing and noise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477113" y="4485603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60 Hz</a:t>
            </a:r>
            <a:endParaRPr sz="1100"/>
          </a:p>
        </p:txBody>
      </p:sp>
      <p:sp>
        <p:nvSpPr>
          <p:cNvPr id="114" name="Google Shape;114;p27"/>
          <p:cNvSpPr txBox="1"/>
          <p:nvPr/>
        </p:nvSpPr>
        <p:spPr>
          <a:xfrm>
            <a:off x="3238528" y="4485603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120 Hz</a:t>
            </a:r>
            <a:endParaRPr sz="1100"/>
          </a:p>
        </p:txBody>
      </p:sp>
      <p:sp>
        <p:nvSpPr>
          <p:cNvPr id="115" name="Google Shape;115;p27"/>
          <p:cNvSpPr txBox="1"/>
          <p:nvPr/>
        </p:nvSpPr>
        <p:spPr>
          <a:xfrm>
            <a:off x="5999944" y="4485603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240 Hz</a:t>
            </a:r>
            <a:endParaRPr sz="1100"/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10" y="2481878"/>
            <a:ext cx="2471819" cy="191366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7534" y="2481879"/>
            <a:ext cx="2471818" cy="191366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2122" y="2481878"/>
            <a:ext cx="2471819" cy="191366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Improving the Perceptual Experience</a:t>
            </a:r>
            <a:endParaRPr/>
          </a:p>
        </p:txBody>
      </p:sp>
      <p:sp>
        <p:nvSpPr>
          <p:cNvPr id="360" name="Google Shape;360;p45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Dynamic, Old Pixels – Clamp Footprint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61" name="Google Shape;36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85" y="1872270"/>
            <a:ext cx="2198043" cy="2198061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2" name="Google Shape;36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5827" y="1872282"/>
            <a:ext cx="2198043" cy="2198043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3" name="Google Shape;363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7558" y="1867816"/>
            <a:ext cx="2198043" cy="2206974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6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Improving the Perceptual Experience</a:t>
            </a:r>
            <a:endParaRPr/>
          </a:p>
        </p:txBody>
      </p:sp>
      <p:sp>
        <p:nvSpPr>
          <p:cNvPr id="370" name="Google Shape;370;p46"/>
          <p:cNvSpPr txBox="1"/>
          <p:nvPr/>
        </p:nvSpPr>
        <p:spPr>
          <a:xfrm>
            <a:off x="3238511" y="4408899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3x3 area in newest subframe</a:t>
            </a:r>
            <a:endParaRPr sz="1100">
              <a:solidFill>
                <a:srgbClr val="F3F3F3"/>
              </a:solidFill>
            </a:endParaRPr>
          </a:p>
        </p:txBody>
      </p:sp>
      <p:pic>
        <p:nvPicPr>
          <p:cNvPr id="371" name="Google Shape;37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8130" y="1459465"/>
            <a:ext cx="1927724" cy="290292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2" name="Google Shape;372;p46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Dynamic, Old Pixels – Clamp Footprint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3" name="Google Shape;373;p46"/>
          <p:cNvSpPr txBox="1"/>
          <p:nvPr/>
        </p:nvSpPr>
        <p:spPr>
          <a:xfrm>
            <a:off x="293807" y="4408889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Immediate neighbors</a:t>
            </a:r>
            <a:endParaRPr sz="12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p46"/>
          <p:cNvSpPr txBox="1"/>
          <p:nvPr/>
        </p:nvSpPr>
        <p:spPr>
          <a:xfrm>
            <a:off x="6183216" y="4408889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Ours</a:t>
            </a:r>
            <a:endParaRPr sz="12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5" name="Google Shape;37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407" y="1459465"/>
            <a:ext cx="1927724" cy="290292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6" name="Google Shape;376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2854" y="1473481"/>
            <a:ext cx="1927724" cy="290292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383" name="Google Shape;383;p47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4! = 24 possible pixel orderings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Three basic shapes: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1500"/>
              <a:buChar char="●"/>
            </a:pPr>
            <a:r>
              <a:rPr lang="sv" b="1" dirty="0">
                <a:solidFill>
                  <a:srgbClr val="6AA84F"/>
                </a:solidFill>
              </a:rPr>
              <a:t>Hourglass</a:t>
            </a:r>
            <a:endParaRPr b="1" dirty="0">
              <a:solidFill>
                <a:srgbClr val="6AA84F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●"/>
            </a:pPr>
            <a:r>
              <a:rPr lang="sv" b="1" dirty="0">
                <a:solidFill>
                  <a:srgbClr val="6AA84F"/>
                </a:solidFill>
              </a:rPr>
              <a:t>Bowtie</a:t>
            </a: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●"/>
            </a:pPr>
            <a:r>
              <a:rPr lang="sv" b="1" dirty="0">
                <a:solidFill>
                  <a:srgbClr val="6AA84F"/>
                </a:solidFill>
              </a:rPr>
              <a:t>Square</a:t>
            </a:r>
            <a:r>
              <a:rPr lang="sv" dirty="0">
                <a:solidFill>
                  <a:srgbClr val="F3F3F3"/>
                </a:solidFill>
              </a:rPr>
              <a:t> (no benefit)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Our most interesting result!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384" name="Google Shape;384;p47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 dirty="0">
                <a:solidFill>
                  <a:srgbClr val="FFFFFF"/>
                </a:solidFill>
              </a:rPr>
              <a:t>Pixel Ordering Makes all the Difference!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85" name="Google Shape;385;p47"/>
          <p:cNvSpPr txBox="1"/>
          <p:nvPr/>
        </p:nvSpPr>
        <p:spPr>
          <a:xfrm>
            <a:off x="3556912" y="3902188"/>
            <a:ext cx="1519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Hourglass</a:t>
            </a:r>
            <a:endParaRPr sz="12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p47"/>
          <p:cNvSpPr txBox="1"/>
          <p:nvPr/>
        </p:nvSpPr>
        <p:spPr>
          <a:xfrm>
            <a:off x="5242143" y="3917450"/>
            <a:ext cx="1519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Bowtie</a:t>
            </a:r>
            <a:endParaRPr sz="12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7" name="Google Shape;387;p47"/>
          <p:cNvSpPr txBox="1"/>
          <p:nvPr/>
        </p:nvSpPr>
        <p:spPr>
          <a:xfrm>
            <a:off x="6941821" y="3917450"/>
            <a:ext cx="1519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Square</a:t>
            </a:r>
            <a:endParaRPr sz="12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8" name="Google Shape;38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4417" y="2148768"/>
            <a:ext cx="5149283" cy="175342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89" name="Google Shape;389;p47"/>
          <p:cNvCxnSpPr/>
          <p:nvPr/>
        </p:nvCxnSpPr>
        <p:spPr>
          <a:xfrm>
            <a:off x="3908323" y="2630129"/>
            <a:ext cx="811200" cy="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47"/>
          <p:cNvCxnSpPr/>
          <p:nvPr/>
        </p:nvCxnSpPr>
        <p:spPr>
          <a:xfrm rot="10800000" flipH="1">
            <a:off x="3908323" y="2630204"/>
            <a:ext cx="81120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47"/>
          <p:cNvCxnSpPr/>
          <p:nvPr/>
        </p:nvCxnSpPr>
        <p:spPr>
          <a:xfrm>
            <a:off x="3908323" y="3424904"/>
            <a:ext cx="811200" cy="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47"/>
          <p:cNvCxnSpPr/>
          <p:nvPr/>
        </p:nvCxnSpPr>
        <p:spPr>
          <a:xfrm>
            <a:off x="3908323" y="2630129"/>
            <a:ext cx="81120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47"/>
          <p:cNvCxnSpPr/>
          <p:nvPr/>
        </p:nvCxnSpPr>
        <p:spPr>
          <a:xfrm rot="10800000" flipH="1">
            <a:off x="5592097" y="2630204"/>
            <a:ext cx="81120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47"/>
          <p:cNvCxnSpPr/>
          <p:nvPr/>
        </p:nvCxnSpPr>
        <p:spPr>
          <a:xfrm>
            <a:off x="5592097" y="2630129"/>
            <a:ext cx="81120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5" name="Google Shape;395;p47"/>
          <p:cNvCxnSpPr/>
          <p:nvPr/>
        </p:nvCxnSpPr>
        <p:spPr>
          <a:xfrm>
            <a:off x="5592097" y="2630129"/>
            <a:ext cx="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6" name="Google Shape;396;p47"/>
          <p:cNvCxnSpPr/>
          <p:nvPr/>
        </p:nvCxnSpPr>
        <p:spPr>
          <a:xfrm>
            <a:off x="6403259" y="2630129"/>
            <a:ext cx="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7" name="Google Shape;397;p47"/>
          <p:cNvCxnSpPr/>
          <p:nvPr/>
        </p:nvCxnSpPr>
        <p:spPr>
          <a:xfrm>
            <a:off x="7300453" y="2630129"/>
            <a:ext cx="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8" name="Google Shape;398;p47"/>
          <p:cNvCxnSpPr/>
          <p:nvPr/>
        </p:nvCxnSpPr>
        <p:spPr>
          <a:xfrm rot="10800000">
            <a:off x="7300413" y="3424904"/>
            <a:ext cx="811200" cy="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p47"/>
          <p:cNvCxnSpPr/>
          <p:nvPr/>
        </p:nvCxnSpPr>
        <p:spPr>
          <a:xfrm rot="10800000">
            <a:off x="7300413" y="2630129"/>
            <a:ext cx="811200" cy="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 rot="10800000">
            <a:off x="8111612" y="2630204"/>
            <a:ext cx="0" cy="794700"/>
          </a:xfrm>
          <a:prstGeom prst="straightConnector1">
            <a:avLst/>
          </a:prstGeom>
          <a:noFill/>
          <a:ln w="31750" cap="flat" cmpd="sng">
            <a:solidFill>
              <a:srgbClr val="4B27D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407" name="Google Shape;407;p48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Decision is a function of motion and pixel </a:t>
            </a:r>
            <a:br>
              <a:rPr lang="sv">
                <a:solidFill>
                  <a:srgbClr val="F3F3F3"/>
                </a:solidFill>
              </a:rPr>
            </a:br>
            <a:r>
              <a:rPr lang="sv">
                <a:solidFill>
                  <a:srgbClr val="F3F3F3"/>
                </a:solidFill>
              </a:rPr>
              <a:t>neighborhood contents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We narrow it down to pixel motion: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direction </a:t>
            </a:r>
            <a:r>
              <a:rPr lang="sv">
                <a:solidFill>
                  <a:srgbClr val="6AA84F"/>
                </a:solidFill>
              </a:rPr>
              <a:t>𝛼</a:t>
            </a:r>
            <a:r>
              <a:rPr lang="sv">
                <a:solidFill>
                  <a:srgbClr val="F3F3F3"/>
                </a:solidFill>
              </a:rPr>
              <a:t> and</a:t>
            </a:r>
            <a:endParaRPr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sv">
                <a:solidFill>
                  <a:srgbClr val="F3F3F3"/>
                </a:solidFill>
              </a:rPr>
              <a:t>length’s fraction part </a:t>
            </a:r>
            <a:r>
              <a:rPr lang="sv" i="1">
                <a:solidFill>
                  <a:srgbClr val="6AA84F"/>
                </a:solidFill>
              </a:rPr>
              <a:t>ℓ</a:t>
            </a:r>
            <a:r>
              <a:rPr lang="sv" i="1" baseline="-25000">
                <a:solidFill>
                  <a:srgbClr val="6AA84F"/>
                </a:solidFill>
              </a:rPr>
              <a:t>f</a:t>
            </a:r>
            <a:endParaRPr i="1">
              <a:solidFill>
                <a:srgbClr val="6AA84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08" name="Google Shape;408;p48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09" name="Google Shape;40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88" y="3829521"/>
            <a:ext cx="3013508" cy="723948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Google Shape;41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7765" y="3829521"/>
            <a:ext cx="3503174" cy="723948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1" name="Google Shape;411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5322" y="1199680"/>
            <a:ext cx="2467428" cy="204812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2" name="Google Shape;412;p48"/>
          <p:cNvSpPr txBox="1"/>
          <p:nvPr/>
        </p:nvSpPr>
        <p:spPr>
          <a:xfrm>
            <a:off x="521588" y="3340519"/>
            <a:ext cx="70638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Horizontal motion (</a:t>
            </a: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𝛼 = 0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):	                   Vertical motion (</a:t>
            </a: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𝛼 = </a:t>
            </a:r>
            <a:r>
              <a:rPr lang="sv" sz="1500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π/2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1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419" name="Google Shape;419;p49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Pixel Ordering Makes all the Difference!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20" name="Google Shape;42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88525"/>
            <a:ext cx="4572000" cy="2369010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1" name="Google Shape;42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387245"/>
            <a:ext cx="4572001" cy="2369010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2" name="Google Shape;422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137" y="4140997"/>
            <a:ext cx="3013508" cy="723948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3" name="Google Shape;423;p49"/>
          <p:cNvSpPr txBox="1"/>
          <p:nvPr/>
        </p:nvSpPr>
        <p:spPr>
          <a:xfrm>
            <a:off x="521588" y="3683419"/>
            <a:ext cx="70638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Horizontal motion (</a:t>
            </a:r>
            <a:r>
              <a:rPr lang="sv" sz="1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𝛼 = 0</a:t>
            </a: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1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9"/>
          <p:cNvSpPr/>
          <p:nvPr/>
        </p:nvSpPr>
        <p:spPr>
          <a:xfrm>
            <a:off x="5833267" y="3842941"/>
            <a:ext cx="2038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 ordering decision –</a:t>
            </a:r>
            <a:endParaRPr sz="1100">
              <a:solidFill>
                <a:srgbClr val="F3F3F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yellow = hourglass</a:t>
            </a:r>
            <a:r>
              <a:rPr lang="sv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blue = bowtie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0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sv" dirty="0">
                <a:solidFill>
                  <a:srgbClr val="F3F3F3"/>
                </a:solidFill>
              </a:rPr>
              <a:t>How about </a:t>
            </a:r>
            <a:r>
              <a:rPr lang="sv" dirty="0">
                <a:solidFill>
                  <a:srgbClr val="6AA84F"/>
                </a:solidFill>
              </a:rPr>
              <a:t>𝛼 𝜖 (</a:t>
            </a:r>
            <a:r>
              <a:rPr lang="sv" i="1" dirty="0">
                <a:solidFill>
                  <a:srgbClr val="6AA84F"/>
                </a:solidFill>
              </a:rPr>
              <a:t>0, π/2</a:t>
            </a:r>
            <a:r>
              <a:rPr lang="sv" dirty="0">
                <a:solidFill>
                  <a:srgbClr val="6AA84F"/>
                </a:solidFill>
              </a:rPr>
              <a:t>)</a:t>
            </a:r>
            <a:r>
              <a:rPr lang="sv" dirty="0">
                <a:solidFill>
                  <a:srgbClr val="F3F3F3"/>
                </a:solidFill>
              </a:rPr>
              <a:t>?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Transition between the two extremes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431" name="Google Shape;431;p50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432" name="Google Shape;432;p50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33" name="Google Shape;43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115" y="1752530"/>
            <a:ext cx="4103688" cy="2984500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4" name="Google Shape;434;p50"/>
          <p:cNvSpPr/>
          <p:nvPr/>
        </p:nvSpPr>
        <p:spPr>
          <a:xfrm>
            <a:off x="4699000" y="2208893"/>
            <a:ext cx="3279300" cy="226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0"/>
          <p:cNvSpPr txBox="1"/>
          <p:nvPr/>
        </p:nvSpPr>
        <p:spPr>
          <a:xfrm>
            <a:off x="5086464" y="4743391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8F491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= hourglass</a:t>
            </a:r>
            <a:r>
              <a:rPr lang="sv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sv" sz="1200">
                <a:solidFill>
                  <a:srgbClr val="BCE7FB"/>
                </a:solidFill>
                <a:latin typeface="Trebuchet MS"/>
                <a:ea typeface="Trebuchet MS"/>
                <a:cs typeface="Trebuchet MS"/>
                <a:sym typeface="Trebuchet MS"/>
              </a:rPr>
              <a:t>blue = bowtie</a:t>
            </a:r>
            <a:endParaRPr sz="1200">
              <a:solidFill>
                <a:srgbClr val="BCE7F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sv" dirty="0">
                <a:solidFill>
                  <a:srgbClr val="F3F3F3"/>
                </a:solidFill>
              </a:rPr>
              <a:t>How about </a:t>
            </a:r>
            <a:r>
              <a:rPr lang="sv" dirty="0">
                <a:solidFill>
                  <a:srgbClr val="6AA84F"/>
                </a:solidFill>
              </a:rPr>
              <a:t>𝛼 𝜖 (</a:t>
            </a:r>
            <a:r>
              <a:rPr lang="sv" i="1" dirty="0">
                <a:solidFill>
                  <a:srgbClr val="6AA84F"/>
                </a:solidFill>
              </a:rPr>
              <a:t>0, π/2</a:t>
            </a:r>
            <a:r>
              <a:rPr lang="sv" dirty="0">
                <a:solidFill>
                  <a:srgbClr val="6AA84F"/>
                </a:solidFill>
              </a:rPr>
              <a:t>)</a:t>
            </a:r>
            <a:r>
              <a:rPr lang="sv" dirty="0">
                <a:solidFill>
                  <a:srgbClr val="F3F3F3"/>
                </a:solidFill>
              </a:rPr>
              <a:t>?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Transition between the two extremes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Dominant motion direction</a:t>
            </a:r>
            <a:endParaRPr dirty="0">
              <a:solidFill>
                <a:srgbClr val="F3F3F3"/>
              </a:solidFill>
            </a:endParaRPr>
          </a:p>
        </p:txBody>
      </p:sp>
      <p:pic>
        <p:nvPicPr>
          <p:cNvPr id="442" name="Google Shape;44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115" y="1752530"/>
            <a:ext cx="4103688" cy="2984500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3" name="Google Shape;443;p51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444" name="Google Shape;444;p51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5" name="Google Shape;445;p51"/>
          <p:cNvSpPr txBox="1"/>
          <p:nvPr/>
        </p:nvSpPr>
        <p:spPr>
          <a:xfrm>
            <a:off x="5086464" y="4743391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8F491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= hourglass</a:t>
            </a:r>
            <a:r>
              <a:rPr lang="sv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sv" sz="1200">
                <a:solidFill>
                  <a:srgbClr val="BCE7FB"/>
                </a:solidFill>
                <a:latin typeface="Trebuchet MS"/>
                <a:ea typeface="Trebuchet MS"/>
                <a:cs typeface="Trebuchet MS"/>
                <a:sym typeface="Trebuchet MS"/>
              </a:rPr>
              <a:t>blue = bowtie</a:t>
            </a:r>
            <a:endParaRPr sz="1200">
              <a:solidFill>
                <a:srgbClr val="BCE7F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51"/>
          <p:cNvSpPr/>
          <p:nvPr/>
        </p:nvSpPr>
        <p:spPr>
          <a:xfrm>
            <a:off x="4572000" y="2196353"/>
            <a:ext cx="126900" cy="23325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1"/>
          <p:cNvSpPr/>
          <p:nvPr/>
        </p:nvSpPr>
        <p:spPr>
          <a:xfrm>
            <a:off x="7978588" y="2196353"/>
            <a:ext cx="126900" cy="23325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2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sv" dirty="0">
                <a:solidFill>
                  <a:srgbClr val="F3F3F3"/>
                </a:solidFill>
              </a:rPr>
              <a:t>How about </a:t>
            </a:r>
            <a:r>
              <a:rPr lang="sv" dirty="0">
                <a:solidFill>
                  <a:srgbClr val="6AA84F"/>
                </a:solidFill>
              </a:rPr>
              <a:t>𝛼 𝜖 (</a:t>
            </a:r>
            <a:r>
              <a:rPr lang="sv" i="1" dirty="0">
                <a:solidFill>
                  <a:srgbClr val="6AA84F"/>
                </a:solidFill>
              </a:rPr>
              <a:t>0, π/2</a:t>
            </a:r>
            <a:r>
              <a:rPr lang="sv" dirty="0">
                <a:solidFill>
                  <a:srgbClr val="6AA84F"/>
                </a:solidFill>
              </a:rPr>
              <a:t>)</a:t>
            </a:r>
            <a:r>
              <a:rPr lang="sv" dirty="0">
                <a:solidFill>
                  <a:srgbClr val="F3F3F3"/>
                </a:solidFill>
              </a:rPr>
              <a:t>?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Transition between the two extremes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Dominant motion direction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Continuous transition #1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454" name="Google Shape;454;p52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455" name="Google Shape;455;p52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56" name="Google Shape;45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957" y="1752530"/>
            <a:ext cx="4095750" cy="2984500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7" name="Google Shape;457;p52"/>
          <p:cNvSpPr txBox="1"/>
          <p:nvPr/>
        </p:nvSpPr>
        <p:spPr>
          <a:xfrm>
            <a:off x="5086464" y="4743391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8F491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= hourglass</a:t>
            </a:r>
            <a:r>
              <a:rPr lang="sv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sv" sz="1200">
                <a:solidFill>
                  <a:srgbClr val="BCE7FB"/>
                </a:solidFill>
                <a:latin typeface="Trebuchet MS"/>
                <a:ea typeface="Trebuchet MS"/>
                <a:cs typeface="Trebuchet MS"/>
                <a:sym typeface="Trebuchet MS"/>
              </a:rPr>
              <a:t>blue = bowtie</a:t>
            </a:r>
            <a:endParaRPr sz="1200">
              <a:solidFill>
                <a:srgbClr val="BCE7F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3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sv" dirty="0">
                <a:solidFill>
                  <a:srgbClr val="F3F3F3"/>
                </a:solidFill>
              </a:rPr>
              <a:t>How about </a:t>
            </a:r>
            <a:r>
              <a:rPr lang="sv" dirty="0">
                <a:solidFill>
                  <a:srgbClr val="6AA84F"/>
                </a:solidFill>
              </a:rPr>
              <a:t>𝛼 𝜖 (</a:t>
            </a:r>
            <a:r>
              <a:rPr lang="sv" i="1" dirty="0">
                <a:solidFill>
                  <a:srgbClr val="6AA84F"/>
                </a:solidFill>
              </a:rPr>
              <a:t>0, π/2</a:t>
            </a:r>
            <a:r>
              <a:rPr lang="sv" dirty="0">
                <a:solidFill>
                  <a:srgbClr val="6AA84F"/>
                </a:solidFill>
              </a:rPr>
              <a:t>)</a:t>
            </a:r>
            <a:r>
              <a:rPr lang="sv" dirty="0">
                <a:solidFill>
                  <a:srgbClr val="F3F3F3"/>
                </a:solidFill>
              </a:rPr>
              <a:t>?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Transition between the two extremes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Dominant motion direction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Continuous transition #1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Continuous transition #2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464" name="Google Shape;464;p53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465" name="Google Shape;465;p53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66" name="Google Shape;46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488" y="1752530"/>
            <a:ext cx="4087813" cy="2992438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7" name="Google Shape;467;p53"/>
          <p:cNvSpPr txBox="1"/>
          <p:nvPr/>
        </p:nvSpPr>
        <p:spPr>
          <a:xfrm>
            <a:off x="5086464" y="4743391"/>
            <a:ext cx="266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8F491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= hourglass</a:t>
            </a:r>
            <a:r>
              <a:rPr lang="sv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sv" sz="1200">
                <a:solidFill>
                  <a:srgbClr val="BCE7FB"/>
                </a:solidFill>
                <a:latin typeface="Trebuchet MS"/>
                <a:ea typeface="Trebuchet MS"/>
                <a:cs typeface="Trebuchet MS"/>
                <a:sym typeface="Trebuchet MS"/>
              </a:rPr>
              <a:t>blue = bowtie</a:t>
            </a:r>
            <a:endParaRPr sz="1200">
              <a:solidFill>
                <a:srgbClr val="BCE7F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895" y="1752530"/>
            <a:ext cx="4079875" cy="2976563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4" name="Google Shape;474;p54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How about </a:t>
            </a:r>
            <a:r>
              <a:rPr lang="sv" dirty="0">
                <a:solidFill>
                  <a:srgbClr val="6AA84F"/>
                </a:solidFill>
              </a:rPr>
              <a:t>𝛼 𝜖 (</a:t>
            </a:r>
            <a:r>
              <a:rPr lang="sv" i="1" dirty="0">
                <a:solidFill>
                  <a:srgbClr val="6AA84F"/>
                </a:solidFill>
              </a:rPr>
              <a:t>0, π/2</a:t>
            </a:r>
            <a:r>
              <a:rPr lang="sv" dirty="0">
                <a:solidFill>
                  <a:srgbClr val="6AA84F"/>
                </a:solidFill>
              </a:rPr>
              <a:t>)</a:t>
            </a:r>
            <a:r>
              <a:rPr lang="sv" dirty="0">
                <a:solidFill>
                  <a:srgbClr val="F3F3F3"/>
                </a:solidFill>
              </a:rPr>
              <a:t>?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Transition between the two extremes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Dominant motion direction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Continuous transition #1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Continuous transition #2</a:t>
            </a:r>
            <a:endParaRPr dirty="0">
              <a:solidFill>
                <a:srgbClr val="F3F3F3"/>
              </a:solidFill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500"/>
              <a:buChar char="●"/>
            </a:pPr>
            <a:r>
              <a:rPr lang="sv" dirty="0">
                <a:solidFill>
                  <a:srgbClr val="F3F3F3"/>
                </a:solidFill>
              </a:rPr>
              <a:t>Ours: Combo of #1 &amp; #2, w/ random</a:t>
            </a:r>
            <a:br>
              <a:rPr lang="sv" dirty="0">
                <a:solidFill>
                  <a:srgbClr val="F3F3F3"/>
                </a:solidFill>
              </a:rPr>
            </a:br>
            <a:r>
              <a:rPr lang="sv" dirty="0">
                <a:solidFill>
                  <a:srgbClr val="F3F3F3"/>
                </a:solidFill>
              </a:rPr>
              <a:t>Why random? Removes structure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475" name="Google Shape;475;p54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Adaptive Pixel Ordering Selection</a:t>
            </a:r>
            <a:endParaRPr sz="3000"/>
          </a:p>
        </p:txBody>
      </p:sp>
      <p:sp>
        <p:nvSpPr>
          <p:cNvPr id="476" name="Google Shape;476;p54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7" name="Google Shape;477;p54"/>
          <p:cNvSpPr txBox="1"/>
          <p:nvPr/>
        </p:nvSpPr>
        <p:spPr>
          <a:xfrm>
            <a:off x="5086464" y="4743391"/>
            <a:ext cx="2667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8F491"/>
                </a:solidFill>
                <a:latin typeface="Trebuchet MS"/>
                <a:ea typeface="Trebuchet MS"/>
                <a:cs typeface="Trebuchet MS"/>
                <a:sym typeface="Trebuchet MS"/>
              </a:rPr>
              <a:t>yellow = hourglass</a:t>
            </a:r>
            <a:r>
              <a:rPr lang="sv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sv" sz="1200">
                <a:solidFill>
                  <a:srgbClr val="BCE7FB"/>
                </a:solidFill>
                <a:latin typeface="Trebuchet MS"/>
                <a:ea typeface="Trebuchet MS"/>
                <a:cs typeface="Trebuchet MS"/>
                <a:sym typeface="Trebuchet MS"/>
              </a:rPr>
              <a:t>blue = bowtie</a:t>
            </a:r>
            <a:endParaRPr sz="11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DBECC6"/>
                </a:solidFill>
                <a:latin typeface="Trebuchet MS"/>
                <a:ea typeface="Trebuchet MS"/>
                <a:cs typeface="Trebuchet MS"/>
                <a:sym typeface="Trebuchet MS"/>
              </a:rPr>
              <a:t>green = random</a:t>
            </a:r>
            <a:endParaRPr sz="1200">
              <a:solidFill>
                <a:srgbClr val="DBECC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3163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1920x1080 on an NVIDIA RTX 2080 Ti: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Goal: ~4x speedup at iso-quality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endParaRPr/>
          </a:p>
        </p:txBody>
      </p:sp>
      <p:pic>
        <p:nvPicPr>
          <p:cNvPr id="127" name="Google Shape;127;p28"/>
          <p:cNvPicPr preferRelativeResize="0"/>
          <p:nvPr/>
        </p:nvPicPr>
        <p:blipFill rotWithShape="1">
          <a:blip r:embed="rId3">
            <a:alphaModFix/>
          </a:blip>
          <a:srcRect l="67598" t="749" r="821" b="1888"/>
          <a:stretch/>
        </p:blipFill>
        <p:spPr>
          <a:xfrm>
            <a:off x="6456066" y="1752530"/>
            <a:ext cx="1440774" cy="234135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28"/>
          <p:cNvPicPr preferRelativeResize="0"/>
          <p:nvPr/>
        </p:nvPicPr>
        <p:blipFill rotWithShape="1">
          <a:blip r:embed="rId4">
            <a:alphaModFix/>
          </a:blip>
          <a:srcRect l="67337" t="2731" r="596" b="2768"/>
          <a:stretch/>
        </p:blipFill>
        <p:spPr>
          <a:xfrm>
            <a:off x="1004835" y="2571751"/>
            <a:ext cx="2294373" cy="152213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28"/>
          <p:cNvPicPr preferRelativeResize="0"/>
          <p:nvPr/>
        </p:nvPicPr>
        <p:blipFill rotWithShape="1">
          <a:blip r:embed="rId5">
            <a:alphaModFix/>
          </a:blip>
          <a:srcRect l="67833" t="3051" r="1195" b="3060"/>
          <a:stretch/>
        </p:blipFill>
        <p:spPr>
          <a:xfrm>
            <a:off x="3937959" y="1852971"/>
            <a:ext cx="1580422" cy="224091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28"/>
          <p:cNvSpPr txBox="1"/>
          <p:nvPr/>
        </p:nvSpPr>
        <p:spPr>
          <a:xfrm>
            <a:off x="3755461" y="4204269"/>
            <a:ext cx="1945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310 FPS </a:t>
            </a:r>
            <a:b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(1M tri, 15 lights) </a:t>
            </a:r>
            <a:endParaRPr sz="1100">
              <a:solidFill>
                <a:srgbClr val="F3F3F3"/>
              </a:solidFill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1433163" y="4204270"/>
            <a:ext cx="1428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290 FPS </a:t>
            </a:r>
            <a:b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(581k tri, 3 lights) </a:t>
            </a:r>
            <a:endParaRPr sz="1100">
              <a:solidFill>
                <a:srgbClr val="F3F3F3"/>
              </a:solidFill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6418702" y="4204269"/>
            <a:ext cx="1508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260 FPS </a:t>
            </a:r>
            <a:b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sv" sz="12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(192k tri, 3 lights)</a:t>
            </a:r>
            <a:endParaRPr sz="1100">
              <a:solidFill>
                <a:srgbClr val="F3F3F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5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Results</a:t>
            </a:r>
            <a:endParaRPr sz="3000"/>
          </a:p>
        </p:txBody>
      </p:sp>
      <p:sp>
        <p:nvSpPr>
          <p:cNvPr id="484" name="Google Shape;484;p55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Similar or better than 1 spp @ 60 FPS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User study: 94% of subjects preferred our technique over 1 spp @ 60 FPS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TAA @ 60 FPS smoother, but substantially more blurry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5000"/>
              <a:buFont typeface="Courier New"/>
              <a:buNone/>
            </a:pPr>
            <a:r>
              <a:rPr lang="sv" sz="5000"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endParaRPr/>
          </a:p>
        </p:txBody>
      </p:sp>
      <p:sp>
        <p:nvSpPr>
          <p:cNvPr id="485" name="Google Shape;485;p55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General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6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Results</a:t>
            </a:r>
            <a:endParaRPr sz="3000"/>
          </a:p>
        </p:txBody>
      </p:sp>
      <p:sp>
        <p:nvSpPr>
          <p:cNvPr id="492" name="Google Shape;492;p56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Live demo during the poster session</a:t>
            </a:r>
            <a:endParaRPr b="1"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 dirty="0">
                <a:solidFill>
                  <a:srgbClr val="F3F3F3"/>
                </a:solidFill>
              </a:rPr>
              <a:t>Experience the magic at:</a:t>
            </a: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11500"/>
              <a:buFont typeface="Courier New"/>
              <a:buNone/>
            </a:pPr>
            <a:r>
              <a:rPr lang="sv" sz="11500" u="sng" dirty="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240hz.org</a:t>
            </a:r>
            <a:endParaRPr sz="11500" dirty="0">
              <a:solidFill>
                <a:srgbClr val="6AA84F"/>
              </a:solidFill>
            </a:endParaRPr>
          </a:p>
        </p:txBody>
      </p:sp>
      <p:sp>
        <p:nvSpPr>
          <p:cNvPr id="493" name="Google Shape;493;p56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Experience our Results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7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7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01" name="Google Shape;501;p57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8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BACKUP: Improving the Perceptual Experience</a:t>
            </a:r>
            <a:endParaRPr/>
          </a:p>
        </p:txBody>
      </p:sp>
      <p:sp>
        <p:nvSpPr>
          <p:cNvPr id="507" name="Google Shape;507;p58"/>
          <p:cNvSpPr txBox="1">
            <a:spLocks noGrp="1"/>
          </p:cNvSpPr>
          <p:nvPr>
            <p:ph type="body" idx="1"/>
          </p:nvPr>
        </p:nvSpPr>
        <p:spPr>
          <a:xfrm>
            <a:off x="430625" y="1752530"/>
            <a:ext cx="8290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Moving window average while static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4x SSAA</a:t>
            </a:r>
            <a:endParaRPr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lt2"/>
              </a:buClr>
              <a:buSzPts val="1500"/>
              <a:buFont typeface="Calibri"/>
              <a:buNone/>
            </a:pPr>
            <a:r>
              <a:rPr lang="sv">
                <a:solidFill>
                  <a:srgbClr val="F3F3F3"/>
                </a:solidFill>
              </a:rPr>
              <a:t>Static/Dynamic decision done </a:t>
            </a:r>
            <a:r>
              <a:rPr lang="sv" i="1">
                <a:solidFill>
                  <a:srgbClr val="F3F3F3"/>
                </a:solidFill>
              </a:rPr>
              <a:t>per pixel</a:t>
            </a:r>
            <a:endParaRPr i="1">
              <a:solidFill>
                <a:srgbClr val="F3F3F3"/>
              </a:solidFill>
            </a:endParaRPr>
          </a:p>
        </p:txBody>
      </p:sp>
      <p:sp>
        <p:nvSpPr>
          <p:cNvPr id="508" name="Google Shape;508;p58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Static Pixels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09" name="Google Shape;509;p58"/>
          <p:cNvPicPr preferRelativeResize="0"/>
          <p:nvPr/>
        </p:nvPicPr>
        <p:blipFill rotWithShape="1">
          <a:blip r:embed="rId3">
            <a:alphaModFix/>
          </a:blip>
          <a:srcRect b="1545"/>
          <a:stretch/>
        </p:blipFill>
        <p:spPr>
          <a:xfrm>
            <a:off x="5081759" y="1752530"/>
            <a:ext cx="2238375" cy="2219363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Terminology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29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Full frame: The full resolution output frame</a:t>
            </a:r>
            <a:endParaRPr sz="15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Tile: 2 × 2 pixels</a:t>
            </a:r>
            <a:endParaRPr sz="15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Subframe: Collection of pixels with the </a:t>
            </a:r>
            <a:b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same ordering number</a:t>
            </a:r>
            <a:endParaRPr sz="1500" i="1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Terminology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Full frame</a:t>
            </a: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: The full resolution output frame</a:t>
            </a:r>
            <a:endParaRPr sz="15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Tile: 2 × 2 pixels</a:t>
            </a:r>
            <a:endParaRPr sz="15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Subframe: Collection of pixels with the </a:t>
            </a:r>
            <a:b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same ordering number</a:t>
            </a:r>
            <a:endParaRPr sz="1500" i="1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4571999" y="1752529"/>
            <a:ext cx="2859300" cy="28593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Terminology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Full frame: The full resolution output frame</a:t>
            </a:r>
            <a:endParaRPr sz="15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Tile</a:t>
            </a: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: 2 × 2 pixels</a:t>
            </a:r>
            <a:endParaRPr sz="15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Subframe: Collection of pixels with the </a:t>
            </a:r>
            <a:b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" sz="15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same ordering number</a:t>
            </a:r>
            <a:endParaRPr sz="1500" i="1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 r="1758" b="1594"/>
          <a:stretch/>
        </p:blipFill>
        <p:spPr>
          <a:xfrm>
            <a:off x="4572000" y="1752525"/>
            <a:ext cx="2809125" cy="2813851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31"/>
          <p:cNvSpPr/>
          <p:nvPr/>
        </p:nvSpPr>
        <p:spPr>
          <a:xfrm>
            <a:off x="4572000" y="1752530"/>
            <a:ext cx="1450200" cy="14673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Terminology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Full frame: The full resolution output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Tile: 2 × 2 pixels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Subframe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: Collection of pixels with the same ordering number</a:t>
            </a:r>
            <a:endParaRPr sz="1500" i="1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32"/>
          <p:cNvSpPr/>
          <p:nvPr/>
        </p:nvSpPr>
        <p:spPr>
          <a:xfrm>
            <a:off x="4645742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4645742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6038520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6038520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33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Raytrace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the pixels of one subframe per iteration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→ ¼ samples per pixel in the full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Pixels in the latest subframe are </a:t>
            </a:r>
            <a:r>
              <a:rPr lang="sv" sz="1500" b="1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the others are </a:t>
            </a:r>
            <a:r>
              <a:rPr lang="sv" sz="1500" b="1" i="1" dirty="0">
                <a:solidFill>
                  <a:srgbClr val="4B27D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 sz="1500" b="1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415290" y="614522"/>
            <a:ext cx="831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v" sz="3000"/>
              <a:t>An Algorithm for Faster Rendering</a:t>
            </a:r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2"/>
          </p:nvPr>
        </p:nvSpPr>
        <p:spPr>
          <a:xfrm>
            <a:off x="415290" y="1049612"/>
            <a:ext cx="83136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Trebuchet MS"/>
              <a:buNone/>
            </a:pPr>
            <a:r>
              <a:rPr lang="sv">
                <a:solidFill>
                  <a:srgbClr val="FFFFFF"/>
                </a:solidFill>
              </a:rPr>
              <a:t>Our Approach – First Step (not new)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52530"/>
            <a:ext cx="2859296" cy="2859296"/>
          </a:xfrm>
          <a:prstGeom prst="rect">
            <a:avLst/>
          </a:prstGeom>
          <a:noFill/>
          <a:ln w="127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" name="Google Shape;192;p34"/>
          <p:cNvSpPr txBox="1"/>
          <p:nvPr/>
        </p:nvSpPr>
        <p:spPr>
          <a:xfrm>
            <a:off x="431569" y="1634513"/>
            <a:ext cx="3574200" cy="28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Raytrace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the pixels of one subframe per iteration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→ ¼ samples per pixel in the full frame</a:t>
            </a:r>
            <a:endParaRPr sz="15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</a:pP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Pixels in the latest subframe are </a:t>
            </a:r>
            <a:r>
              <a:rPr lang="sv" sz="1500" b="1" i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sv" sz="15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, the others are </a:t>
            </a:r>
            <a:r>
              <a:rPr lang="sv" sz="1500" b="1" i="1" dirty="0">
                <a:solidFill>
                  <a:srgbClr val="4B27D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endParaRPr sz="1500" b="1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4645742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4645742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6038520" y="1827162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4"/>
          <p:cNvSpPr/>
          <p:nvPr/>
        </p:nvSpPr>
        <p:spPr>
          <a:xfrm>
            <a:off x="6038520" y="3202661"/>
            <a:ext cx="663900" cy="663900"/>
          </a:xfrm>
          <a:prstGeom prst="rect">
            <a:avLst/>
          </a:prstGeom>
          <a:noFill/>
          <a:ln w="57150" cap="flat" cmpd="sng">
            <a:solidFill>
              <a:srgbClr val="6AA8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3084</Words>
  <Application>Microsoft Office PowerPoint</Application>
  <PresentationFormat>On-screen Show (16:9)</PresentationFormat>
  <Paragraphs>369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Noto Sans Symbols</vt:lpstr>
      <vt:lpstr>Trebuchet MS</vt:lpstr>
      <vt:lpstr>Simple Light</vt:lpstr>
      <vt:lpstr>Simple Dark</vt:lpstr>
      <vt:lpstr>Temporally Dense  Ray Tracing</vt:lpstr>
      <vt:lpstr>Motivation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An Algorithm for Faster Rendering</vt:lpstr>
      <vt:lpstr>Improving the Perceptual Experience</vt:lpstr>
      <vt:lpstr>Improving the Perceptual Experience</vt:lpstr>
      <vt:lpstr>Improving the Perceptual Experience</vt:lpstr>
      <vt:lpstr>Improving the Perceptual Experience</vt:lpstr>
      <vt:lpstr>Improving the Perceptual Experience</vt:lpstr>
      <vt:lpstr>Improving the Perceptual Experience</vt:lpstr>
      <vt:lpstr>Adaptive Pixel Ordering Selection</vt:lpstr>
      <vt:lpstr>Adaptive Pixel Ordering Selection</vt:lpstr>
      <vt:lpstr>Adaptive Pixel Ordering Selection</vt:lpstr>
      <vt:lpstr>Adaptive Pixel Ordering Selection</vt:lpstr>
      <vt:lpstr>Adaptive Pixel Ordering Selection</vt:lpstr>
      <vt:lpstr>Adaptive Pixel Ordering Selection</vt:lpstr>
      <vt:lpstr>Adaptive Pixel Ordering Selection</vt:lpstr>
      <vt:lpstr>Adaptive Pixel Ordering Selection</vt:lpstr>
      <vt:lpstr>Results</vt:lpstr>
      <vt:lpstr>Results</vt:lpstr>
      <vt:lpstr>PowerPoint Presentation</vt:lpstr>
      <vt:lpstr>BACKUP: Improving the Perceptual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Temporally Dense  Ray Tracing</dc:title>
  <cp:lastModifiedBy>Pontus Andersson</cp:lastModifiedBy>
  <cp:revision>23</cp:revision>
  <dcterms:modified xsi:type="dcterms:W3CDTF">2019-07-10T10:22:49Z</dcterms:modified>
</cp:coreProperties>
</file>