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25"/>
  </p:notesMasterIdLst>
  <p:handoutMasterIdLst>
    <p:handoutMasterId r:id="rId26"/>
  </p:handoutMasterIdLst>
  <p:sldIdLst>
    <p:sldId id="774" r:id="rId5"/>
    <p:sldId id="773" r:id="rId6"/>
    <p:sldId id="726" r:id="rId7"/>
    <p:sldId id="778" r:id="rId8"/>
    <p:sldId id="812" r:id="rId9"/>
    <p:sldId id="811" r:id="rId10"/>
    <p:sldId id="771" r:id="rId11"/>
    <p:sldId id="810" r:id="rId12"/>
    <p:sldId id="768" r:id="rId13"/>
    <p:sldId id="695" r:id="rId14"/>
    <p:sldId id="758" r:id="rId15"/>
    <p:sldId id="770" r:id="rId16"/>
    <p:sldId id="764" r:id="rId17"/>
    <p:sldId id="763" r:id="rId18"/>
    <p:sldId id="775" r:id="rId19"/>
    <p:sldId id="813" r:id="rId20"/>
    <p:sldId id="814" r:id="rId21"/>
    <p:sldId id="759" r:id="rId22"/>
    <p:sldId id="767" r:id="rId23"/>
    <p:sldId id="761" r:id="rId24"/>
  </p:sldIdLst>
  <p:sldSz cx="10160000" cy="5715000"/>
  <p:notesSz cx="7010400" cy="9296400"/>
  <p:defaultTextStyle>
    <a:defPPr>
      <a:defRPr lang="en-US"/>
    </a:defPPr>
    <a:lvl1pPr algn="l" defTabSz="3962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396210" algn="l" defTabSz="3962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792419" algn="l" defTabSz="3962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188629" algn="l" defTabSz="3962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584838" algn="l" defTabSz="3962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1981048" algn="l" defTabSz="79241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377257" algn="l" defTabSz="79241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2773467" algn="l" defTabSz="79241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169676" algn="l" defTabSz="79241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78BF3CE-29E8-4F43-B2A9-401ACD69315E}">
          <p14:sldIdLst>
            <p14:sldId id="774"/>
            <p14:sldId id="773"/>
            <p14:sldId id="726"/>
            <p14:sldId id="778"/>
            <p14:sldId id="812"/>
            <p14:sldId id="811"/>
            <p14:sldId id="771"/>
            <p14:sldId id="810"/>
            <p14:sldId id="768"/>
            <p14:sldId id="695"/>
            <p14:sldId id="758"/>
            <p14:sldId id="770"/>
            <p14:sldId id="764"/>
            <p14:sldId id="763"/>
            <p14:sldId id="775"/>
          </p14:sldIdLst>
        </p14:section>
        <p14:section name="Backup" id="{DD38FA6D-6827-4D39-852C-960F642BD39D}">
          <p14:sldIdLst>
            <p14:sldId id="813"/>
            <p14:sldId id="814"/>
            <p14:sldId id="759"/>
            <p14:sldId id="767"/>
            <p14:sldId id="7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19" userDrawn="1">
          <p15:clr>
            <a:srgbClr val="A4A3A4"/>
          </p15:clr>
        </p15:guide>
        <p15:guide id="2" orient="horz" pos="2824" userDrawn="1">
          <p15:clr>
            <a:srgbClr val="A4A3A4"/>
          </p15:clr>
        </p15:guide>
        <p15:guide id="3" orient="horz" pos="2953" userDrawn="1">
          <p15:clr>
            <a:srgbClr val="A4A3A4"/>
          </p15:clr>
        </p15:guide>
        <p15:guide id="4" pos="5051" userDrawn="1">
          <p15:clr>
            <a:srgbClr val="A4A3A4"/>
          </p15:clr>
        </p15:guide>
        <p15:guide id="5" orient="horz" pos="903" userDrawn="1">
          <p15:clr>
            <a:srgbClr val="A4A3A4"/>
          </p15:clr>
        </p15:guide>
        <p15:guide id="6" pos="3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900"/>
    <a:srgbClr val="5A5A5A"/>
    <a:srgbClr val="505050"/>
    <a:srgbClr val="E26D32"/>
    <a:srgbClr val="4E7A00"/>
    <a:srgbClr val="F2F2F2"/>
    <a:srgbClr val="868686"/>
    <a:srgbClr val="0071C5"/>
    <a:srgbClr val="9A4216"/>
    <a:srgbClr val="4E2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2" autoAdjust="0"/>
    <p:restoredTop sz="86423" autoAdjust="0"/>
  </p:normalViewPr>
  <p:slideViewPr>
    <p:cSldViewPr snapToGrid="0">
      <p:cViewPr varScale="1">
        <p:scale>
          <a:sx n="163" d="100"/>
          <a:sy n="163" d="100"/>
        </p:scale>
        <p:origin x="162" y="264"/>
      </p:cViewPr>
      <p:guideLst>
        <p:guide orient="horz" pos="1219"/>
        <p:guide orient="horz" pos="2824"/>
        <p:guide orient="horz" pos="2953"/>
        <p:guide pos="5051"/>
        <p:guide orient="horz" pos="903"/>
        <p:guide pos="3201"/>
      </p:guideLst>
    </p:cSldViewPr>
  </p:slideViewPr>
  <p:outlineViewPr>
    <p:cViewPr>
      <p:scale>
        <a:sx n="33" d="100"/>
        <a:sy n="33" d="100"/>
      </p:scale>
      <p:origin x="0" y="-543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859"/>
    </p:cViewPr>
  </p:sorterViewPr>
  <p:notesViewPr>
    <p:cSldViewPr snapToGrid="0">
      <p:cViewPr varScale="1">
        <p:scale>
          <a:sx n="79" d="100"/>
          <a:sy n="79" d="100"/>
        </p:scale>
        <p:origin x="3288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Bistro Exterior</a:t>
            </a:r>
            <a:endParaRPr lang="en-GB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3198557449943742E-2"/>
          <c:y val="0.15113261491093027"/>
          <c:w val="0.86127203230606519"/>
          <c:h val="0.750083962107089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Sampling</c:v>
                </c:pt>
              </c:strCache>
            </c:strRef>
          </c:tx>
          <c:spPr>
            <a:solidFill>
              <a:srgbClr val="B3B3B3">
                <a:lumMod val="5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1-AC3C-419E-A8C5-B73EDF8B67CC}"/>
              </c:ext>
            </c:extLst>
          </c:dPt>
          <c:dPt>
            <c:idx val="1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3-AC3C-419E-A8C5-B73EDF8B67CC}"/>
              </c:ext>
            </c:extLst>
          </c:dPt>
          <c:dPt>
            <c:idx val="2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5-AC3C-419E-A8C5-B73EDF8B67CC}"/>
              </c:ext>
            </c:extLst>
          </c:dPt>
          <c:dPt>
            <c:idx val="3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7-AC3C-419E-A8C5-B73EDF8B67CC}"/>
              </c:ext>
            </c:extLst>
          </c:dPt>
          <c:dPt>
            <c:idx val="4"/>
            <c:invertIfNegative val="0"/>
            <c:bubble3D val="0"/>
            <c:spPr>
              <a:solidFill>
                <a:srgbClr val="76B900"/>
              </a:solidFill>
            </c:spPr>
            <c:extLst>
              <c:ext xmlns:c16="http://schemas.microsoft.com/office/drawing/2014/chart" uri="{C3380CC4-5D6E-409C-BE32-E72D297353CC}">
                <c16:uniqueId val="{00000009-AC3C-419E-A8C5-B73EDF8B67CC}"/>
              </c:ext>
            </c:extLst>
          </c:dPt>
          <c:cat>
            <c:strRef>
              <c:f>Sheet1!$B$3:$B$5</c:f>
              <c:strCache>
                <c:ptCount val="3"/>
                <c:pt idx="0">
                  <c:v>1-level (rebuild)
MSE: 1.56</c:v>
                </c:pt>
                <c:pt idx="1">
                  <c:v>1-level (refit)
MSE: 1.95</c:v>
                </c:pt>
                <c:pt idx="2">
                  <c:v>2-level
MSE: 1.65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2.4</c:v>
                </c:pt>
                <c:pt idx="2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3C-419E-A8C5-B73EDF8B67CC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BVH update</c:v>
                </c:pt>
              </c:strCache>
            </c:strRef>
          </c:tx>
          <c:invertIfNegative val="0"/>
          <c:cat>
            <c:strRef>
              <c:f>Sheet1!$B$3:$B$5</c:f>
              <c:strCache>
                <c:ptCount val="3"/>
                <c:pt idx="0">
                  <c:v>1-level (rebuild)
MSE: 1.56</c:v>
                </c:pt>
                <c:pt idx="1">
                  <c:v>1-level (refit)
MSE: 1.95</c:v>
                </c:pt>
                <c:pt idx="2">
                  <c:v>2-level
MSE: 1.65</c:v>
                </c:pt>
              </c:strCache>
            </c:strRef>
          </c:cat>
          <c:val>
            <c:numRef>
              <c:f>Sheet1!$D$3:$D$5</c:f>
              <c:numCache>
                <c:formatCode>General</c:formatCode>
                <c:ptCount val="3"/>
                <c:pt idx="0">
                  <c:v>0</c:v>
                </c:pt>
                <c:pt idx="1">
                  <c:v>0.17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C3C-419E-A8C5-B73EDF8B6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-1542115904"/>
        <c:axId val="-1542115360"/>
      </c:barChart>
      <c:catAx>
        <c:axId val="-1542115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rgbClr val="868686"/>
            </a:solidFill>
          </a:ln>
        </c:spPr>
        <c:txPr>
          <a:bodyPr/>
          <a:lstStyle/>
          <a:p>
            <a:pPr>
              <a:defRPr sz="1400" b="0">
                <a:solidFill>
                  <a:schemeClr val="bg1"/>
                </a:solidFill>
              </a:defRPr>
            </a:pPr>
            <a:endParaRPr lang="en-US"/>
          </a:p>
        </c:txPr>
        <c:crossAx val="-1542115360"/>
        <c:crosses val="autoZero"/>
        <c:auto val="1"/>
        <c:lblAlgn val="ctr"/>
        <c:lblOffset val="100"/>
        <c:noMultiLvlLbl val="0"/>
      </c:catAx>
      <c:valAx>
        <c:axId val="-1542115360"/>
        <c:scaling>
          <c:orientation val="minMax"/>
        </c:scaling>
        <c:delete val="0"/>
        <c:axPos val="l"/>
        <c:majorGridlines>
          <c:spPr>
            <a:ln w="3175">
              <a:solidFill>
                <a:srgbClr val="3F3F3F">
                  <a:alpha val="25000"/>
                </a:srgbClr>
              </a:solidFill>
            </a:ln>
          </c:spPr>
        </c:majorGridlines>
        <c:numFmt formatCode="#,##0.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lang="en-GB" sz="1400" b="0" noProof="0">
                <a:solidFill>
                  <a:schemeClr val="bg1"/>
                </a:solidFill>
              </a:defRPr>
            </a:pPr>
            <a:endParaRPr lang="en-US"/>
          </a:p>
        </c:txPr>
        <c:crossAx val="-1542115904"/>
        <c:crosses val="autoZero"/>
        <c:crossBetween val="between"/>
      </c:valAx>
      <c:spPr>
        <a:solidFill>
          <a:srgbClr val="F2F2F2"/>
        </a:solidFill>
      </c:spPr>
    </c:plotArea>
    <c:legend>
      <c:legendPos val="t"/>
      <c:layout/>
      <c:overlay val="0"/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Emerald Square</a:t>
            </a:r>
            <a:endParaRPr lang="en-GB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3198557449943742E-2"/>
          <c:y val="0.15113261491093027"/>
          <c:w val="0.86127203230606519"/>
          <c:h val="0.750083962107089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Sampling</c:v>
                </c:pt>
              </c:strCache>
            </c:strRef>
          </c:tx>
          <c:spPr>
            <a:solidFill>
              <a:srgbClr val="B3B3B3">
                <a:lumMod val="50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1-AC3C-419E-A8C5-B73EDF8B67CC}"/>
              </c:ext>
            </c:extLst>
          </c:dPt>
          <c:dPt>
            <c:idx val="1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3-AC3C-419E-A8C5-B73EDF8B67CC}"/>
              </c:ext>
            </c:extLst>
          </c:dPt>
          <c:dPt>
            <c:idx val="2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5-AC3C-419E-A8C5-B73EDF8B67CC}"/>
              </c:ext>
            </c:extLst>
          </c:dPt>
          <c:dPt>
            <c:idx val="3"/>
            <c:invertIfNegative val="0"/>
            <c:bubble3D val="0"/>
            <c:spPr>
              <a:solidFill>
                <a:srgbClr val="505050"/>
              </a:solidFill>
            </c:spPr>
            <c:extLst>
              <c:ext xmlns:c16="http://schemas.microsoft.com/office/drawing/2014/chart" uri="{C3380CC4-5D6E-409C-BE32-E72D297353CC}">
                <c16:uniqueId val="{00000007-AC3C-419E-A8C5-B73EDF8B67CC}"/>
              </c:ext>
            </c:extLst>
          </c:dPt>
          <c:dPt>
            <c:idx val="4"/>
            <c:invertIfNegative val="0"/>
            <c:bubble3D val="0"/>
            <c:spPr>
              <a:solidFill>
                <a:srgbClr val="76B900"/>
              </a:solidFill>
            </c:spPr>
            <c:extLst>
              <c:ext xmlns:c16="http://schemas.microsoft.com/office/drawing/2014/chart" uri="{C3380CC4-5D6E-409C-BE32-E72D297353CC}">
                <c16:uniqueId val="{00000009-AC3C-419E-A8C5-B73EDF8B67CC}"/>
              </c:ext>
            </c:extLst>
          </c:dPt>
          <c:cat>
            <c:strRef>
              <c:f>Sheet1!$B$3:$B$5</c:f>
              <c:strCache>
                <c:ptCount val="3"/>
                <c:pt idx="0">
                  <c:v>1-level (rebuild)
MSE: 0.58</c:v>
                </c:pt>
                <c:pt idx="1">
                  <c:v>1-level (refit)
MSE: 0.67</c:v>
                </c:pt>
                <c:pt idx="2">
                  <c:v>2-level
MSE: 0.61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C3C-419E-A8C5-B73EDF8B67CC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BVH update</c:v>
                </c:pt>
              </c:strCache>
            </c:strRef>
          </c:tx>
          <c:invertIfNegative val="0"/>
          <c:cat>
            <c:strRef>
              <c:f>Sheet1!$B$3:$B$5</c:f>
              <c:strCache>
                <c:ptCount val="3"/>
                <c:pt idx="0">
                  <c:v>1-level (rebuild)
MSE: 0.58</c:v>
                </c:pt>
                <c:pt idx="1">
                  <c:v>1-level (refit)
MSE: 0.67</c:v>
                </c:pt>
                <c:pt idx="2">
                  <c:v>2-level
MSE: 0.61</c:v>
                </c:pt>
              </c:strCache>
            </c:strRef>
          </c:cat>
          <c:val>
            <c:numRef>
              <c:f>Sheet1!$D$3:$D$5</c:f>
              <c:numCache>
                <c:formatCode>General</c:formatCode>
                <c:ptCount val="3"/>
                <c:pt idx="0">
                  <c:v>0</c:v>
                </c:pt>
                <c:pt idx="1">
                  <c:v>0.22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C3C-419E-A8C5-B73EDF8B6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-1542115904"/>
        <c:axId val="-1542115360"/>
      </c:barChart>
      <c:catAx>
        <c:axId val="-1542115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9050">
            <a:solidFill>
              <a:srgbClr val="868686"/>
            </a:solidFill>
          </a:ln>
        </c:spPr>
        <c:txPr>
          <a:bodyPr/>
          <a:lstStyle/>
          <a:p>
            <a:pPr>
              <a:defRPr sz="1400" b="0">
                <a:solidFill>
                  <a:schemeClr val="bg1"/>
                </a:solidFill>
              </a:defRPr>
            </a:pPr>
            <a:endParaRPr lang="en-US"/>
          </a:p>
        </c:txPr>
        <c:crossAx val="-1542115360"/>
        <c:crosses val="autoZero"/>
        <c:auto val="1"/>
        <c:lblAlgn val="ctr"/>
        <c:lblOffset val="100"/>
        <c:noMultiLvlLbl val="0"/>
      </c:catAx>
      <c:valAx>
        <c:axId val="-1542115360"/>
        <c:scaling>
          <c:orientation val="minMax"/>
        </c:scaling>
        <c:delete val="0"/>
        <c:axPos val="l"/>
        <c:majorGridlines>
          <c:spPr>
            <a:ln w="3175">
              <a:solidFill>
                <a:srgbClr val="3F3F3F">
                  <a:alpha val="25000"/>
                </a:srgbClr>
              </a:solidFill>
            </a:ln>
          </c:spPr>
        </c:majorGridlines>
        <c:numFmt formatCode="#,##0.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lang="en-GB" sz="1400" b="0" noProof="0">
                <a:solidFill>
                  <a:schemeClr val="bg1"/>
                </a:solidFill>
              </a:defRPr>
            </a:pPr>
            <a:endParaRPr lang="en-US"/>
          </a:p>
        </c:txPr>
        <c:crossAx val="-1542115904"/>
        <c:crosses val="autoZero"/>
        <c:crossBetween val="between"/>
      </c:valAx>
      <c:spPr>
        <a:solidFill>
          <a:srgbClr val="F2F2F2"/>
        </a:solidFill>
      </c:spPr>
    </c:plotArea>
    <c:legend>
      <c:legendPos val="t"/>
      <c:layout/>
      <c:overlay val="0"/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4520" y="8767094"/>
            <a:ext cx="1083012" cy="200064"/>
            <a:chOff x="8775700" y="3552825"/>
            <a:chExt cx="5156200" cy="952500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7/5/2019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53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396210" algn="l" rtl="0" eaLnBrk="0" fontAlgn="base" hangingPunct="0">
      <a:spcBef>
        <a:spcPct val="30000"/>
      </a:spcBef>
      <a:spcAft>
        <a:spcPct val="0"/>
      </a:spcAft>
      <a:defRPr sz="953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792419" algn="l" rtl="0" eaLnBrk="0" fontAlgn="base" hangingPunct="0">
      <a:spcBef>
        <a:spcPct val="30000"/>
      </a:spcBef>
      <a:spcAft>
        <a:spcPct val="0"/>
      </a:spcAft>
      <a:defRPr sz="953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188629" algn="l" rtl="0" eaLnBrk="0" fontAlgn="base" hangingPunct="0">
      <a:spcBef>
        <a:spcPct val="30000"/>
      </a:spcBef>
      <a:spcAft>
        <a:spcPct val="0"/>
      </a:spcAft>
      <a:defRPr sz="953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584838" algn="l" rtl="0" eaLnBrk="0" fontAlgn="base" hangingPunct="0">
      <a:spcBef>
        <a:spcPct val="30000"/>
      </a:spcBef>
      <a:spcAft>
        <a:spcPct val="0"/>
      </a:spcAft>
      <a:defRPr sz="953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1981048" algn="l" defTabSz="792419" rtl="0" eaLnBrk="1" latinLnBrk="0" hangingPunct="1">
      <a:defRPr sz="1040" kern="1200">
        <a:solidFill>
          <a:schemeClr val="tx1"/>
        </a:solidFill>
        <a:latin typeface="+mn-lt"/>
        <a:ea typeface="+mn-ea"/>
        <a:cs typeface="+mn-cs"/>
      </a:defRPr>
    </a:lvl6pPr>
    <a:lvl7pPr marL="2377257" algn="l" defTabSz="792419" rtl="0" eaLnBrk="1" latinLnBrk="0" hangingPunct="1">
      <a:defRPr sz="1040" kern="1200">
        <a:solidFill>
          <a:schemeClr val="tx1"/>
        </a:solidFill>
        <a:latin typeface="+mn-lt"/>
        <a:ea typeface="+mn-ea"/>
        <a:cs typeface="+mn-cs"/>
      </a:defRPr>
    </a:lvl7pPr>
    <a:lvl8pPr marL="2773467" algn="l" defTabSz="792419" rtl="0" eaLnBrk="1" latinLnBrk="0" hangingPunct="1">
      <a:defRPr sz="1040" kern="1200">
        <a:solidFill>
          <a:schemeClr val="tx1"/>
        </a:solidFill>
        <a:latin typeface="+mn-lt"/>
        <a:ea typeface="+mn-ea"/>
        <a:cs typeface="+mn-cs"/>
      </a:defRPr>
    </a:lvl8pPr>
    <a:lvl9pPr marL="3169676" algn="l" defTabSz="792419" rtl="0" eaLnBrk="1" latinLnBrk="0" hangingPunct="1">
      <a:defRPr sz="10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94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Top-left shows a region where we get a close result to the reference, including the red-ish tint emitted by the robot.</a:t>
            </a:r>
          </a:p>
          <a:p>
            <a:r>
              <a:rPr lang="en-GB" dirty="0" smtClean="0"/>
              <a:t>Most shadows are missing (see bottom-left and top-right); might come from SVGF blurring those out, or from the input (we only have 4spp per frame to sample 25k emissive triangles!).</a:t>
            </a:r>
          </a:p>
          <a:p>
            <a:r>
              <a:rPr lang="en-GB" dirty="0" smtClean="0"/>
              <a:t>Light ghosting visible in bottom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45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 of approximate</a:t>
            </a:r>
            <a:r>
              <a:rPr lang="en-GB" baseline="0" dirty="0" smtClean="0"/>
              <a:t> methods: VPLs, setting a region of influence per light &amp; computing which pixels are affected</a:t>
            </a:r>
          </a:p>
          <a:p>
            <a:r>
              <a:rPr lang="en-GB" baseline="0" dirty="0" smtClean="0"/>
              <a:t>Example of unbiased methods: importance sampling</a:t>
            </a:r>
            <a:endParaRPr lang="en-GB" dirty="0" smtClean="0"/>
          </a:p>
          <a:p>
            <a:r>
              <a:rPr lang="en-GB" dirty="0" smtClean="0"/>
              <a:t>Linearly</a:t>
            </a:r>
            <a:r>
              <a:rPr lang="en-GB" baseline="0" dirty="0" smtClean="0"/>
              <a:t> Transformed Cosines</a:t>
            </a:r>
            <a:r>
              <a:rPr lang="en-GB" dirty="0" smtClean="0"/>
              <a:t> by Heitz et al.</a:t>
            </a:r>
            <a:r>
              <a:rPr lang="en-GB" baseline="0" dirty="0" smtClean="0"/>
              <a:t> can be used </a:t>
            </a:r>
            <a:r>
              <a:rPr lang="en-GB" baseline="0" dirty="0" smtClean="0"/>
              <a:t>with an approximate method to </a:t>
            </a:r>
            <a:r>
              <a:rPr lang="en-GB" baseline="0" dirty="0" smtClean="0"/>
              <a:t>cheaply compute area lights contribution, however visibility evaluation remains.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Recent work made light importance</a:t>
            </a:r>
            <a:r>
              <a:rPr lang="en-GB" baseline="0" dirty="0" smtClean="0"/>
              <a:t> sampling more dynamic, scalable, and interesting for real-time applications (see our Ray Tracing Gems article: </a:t>
            </a:r>
            <a:r>
              <a:rPr lang="en-GB" b="1" dirty="0" smtClean="0">
                <a:effectLst/>
              </a:rPr>
              <a:t>Importance Sampling of Many Lights on the GPU</a:t>
            </a:r>
            <a:r>
              <a:rPr lang="en-GB" b="0" dirty="0" smtClean="0">
                <a:effectLst/>
              </a:rPr>
              <a:t>)</a:t>
            </a:r>
            <a:endParaRPr lang="en-GB" b="1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3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For</a:t>
            </a:r>
            <a:r>
              <a:rPr lang="en-GB" baseline="0" noProof="0" dirty="0" smtClean="0"/>
              <a:t> refit operation:</a:t>
            </a:r>
            <a:endParaRPr lang="en-GB" noProof="0" dirty="0" smtClean="0"/>
          </a:p>
          <a:p>
            <a:r>
              <a:rPr lang="en-GB" noProof="0" dirty="0" smtClean="0"/>
              <a:t>* Maintain the topology</a:t>
            </a:r>
          </a:p>
          <a:p>
            <a:r>
              <a:rPr lang="en-GB" noProof="0" dirty="0" smtClean="0"/>
              <a:t>* Recompute each AABB against the latest content</a:t>
            </a:r>
          </a:p>
          <a:p>
            <a:r>
              <a:rPr lang="en-GB" noProof="0" dirty="0" smtClean="0"/>
              <a:t>* Recompute each orientation cone</a:t>
            </a:r>
          </a:p>
          <a:p>
            <a:r>
              <a:rPr lang="en-GB" noProof="0" dirty="0" smtClean="0"/>
              <a:t>* Recompute the emitted flux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59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1 emissive mesh -&gt; 1 BLAS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9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Geometry vs light 2-level BVH:</a:t>
            </a:r>
          </a:p>
          <a:p>
            <a:r>
              <a:rPr lang="en-GB" dirty="0" smtClean="0"/>
              <a:t>|-&gt; For static primitives, single BLAS recommended for geometry BVH:</a:t>
            </a:r>
          </a:p>
          <a:p>
            <a:r>
              <a:rPr lang="en-GB" dirty="0" smtClean="0"/>
              <a:t>	- Better perf for geometry BVH, no difference for light BVH</a:t>
            </a:r>
          </a:p>
          <a:p>
            <a:r>
              <a:rPr lang="en-GB" dirty="0" smtClean="0"/>
              <a:t>	- Worse sampling in BLAS for light BVH</a:t>
            </a:r>
          </a:p>
          <a:p>
            <a:r>
              <a:rPr lang="en-GB" dirty="0" smtClean="0"/>
              <a:t>	- Smaller TLAS for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7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Limited large movements in BLAS -&gt; always refit</a:t>
            </a:r>
          </a:p>
          <a:p>
            <a:r>
              <a:rPr lang="en-GB" noProof="0" dirty="0" smtClean="0"/>
              <a:t>Large movements in TLAS possible but rebuild is cheap -&gt; always rebuild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Refitting the BLASes and TLAS could be run</a:t>
            </a:r>
            <a:r>
              <a:rPr lang="en-GB" baseline="0" dirty="0" smtClean="0"/>
              <a:t> </a:t>
            </a:r>
            <a:r>
              <a:rPr lang="en-GB" dirty="0" smtClean="0"/>
              <a:t>asynchronously, while the G-buffer is being built for example.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06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u="none" strike="noStrike" kern="1200" dirty="0">
              <a:solidFill>
                <a:schemeClr val="tx1"/>
              </a:solidFill>
              <a:effectLst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9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1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 -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0334" r="447" b="909"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gradFill>
            <a:gsLst>
              <a:gs pos="0">
                <a:schemeClr val="bg1">
                  <a:alpha val="58000"/>
                </a:schemeClr>
              </a:gs>
              <a:gs pos="58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82269" y="1654719"/>
            <a:ext cx="8056209" cy="30008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500"/>
              </a:spcBef>
              <a:spcAft>
                <a:spcPts val="250"/>
              </a:spcAft>
              <a:buFontTx/>
              <a:buNone/>
              <a:defRPr sz="1500"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445984" y="777118"/>
            <a:ext cx="8091981" cy="91005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3833" b="1" cap="all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5" y="2340039"/>
            <a:ext cx="1506177" cy="3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M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4786550"/>
            <a:ext cx="9237133" cy="495862"/>
          </a:xfrm>
        </p:spPr>
        <p:txBody>
          <a:bodyPr anchor="ctr"/>
          <a:lstStyle>
            <a:lvl1pPr algn="l">
              <a:defRPr sz="26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7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2247"/>
            <a:ext cx="9237133" cy="547158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72" y="1947256"/>
            <a:ext cx="9211733" cy="344344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434" y="1095679"/>
            <a:ext cx="9237133" cy="486540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with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2247"/>
            <a:ext cx="9237133" cy="54715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72" y="1947256"/>
            <a:ext cx="9211733" cy="3443449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333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434" y="1095679"/>
            <a:ext cx="9237133" cy="486540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527527" y="5353443"/>
            <a:ext cx="2558209" cy="22976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b"/>
          <a:lstStyle/>
          <a:p>
            <a:pPr marL="0" marR="0" lvl="0" indent="0" algn="r" defTabSz="38098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1" i="0" kern="0" dirty="0">
                <a:solidFill>
                  <a:schemeClr val="bg1"/>
                </a:solidFill>
                <a:latin typeface="Trebuchet MS"/>
              </a:rPr>
              <a:t>NVIDIA CONFIDENTIAL. DO NOT DISTRIBUTE.</a:t>
            </a:r>
          </a:p>
        </p:txBody>
      </p:sp>
    </p:spTree>
    <p:extLst>
      <p:ext uri="{BB962C8B-B14F-4D97-AF65-F5344CB8AC3E}">
        <p14:creationId xmlns:p14="http://schemas.microsoft.com/office/powerpoint/2010/main" val="369192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2247"/>
            <a:ext cx="9237133" cy="54715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4" y="1947255"/>
            <a:ext cx="9211733" cy="3420146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434" y="1095679"/>
            <a:ext cx="9237133" cy="486540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2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3" y="586599"/>
            <a:ext cx="5483442" cy="57280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4" y="1947255"/>
            <a:ext cx="5468364" cy="3420146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1667">
                <a:solidFill>
                  <a:schemeClr val="bg1"/>
                </a:solidFill>
              </a:defRPr>
            </a:lvl1pPr>
            <a:lvl2pPr marL="476231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2pPr>
            <a:lvl3pPr marL="907485" indent="0">
              <a:buClr>
                <a:schemeClr val="bg2"/>
              </a:buClr>
              <a:buSzPct val="100000"/>
              <a:buFontTx/>
              <a:buNone/>
              <a:defRPr sz="1500">
                <a:solidFill>
                  <a:schemeClr val="bg1"/>
                </a:solidFill>
              </a:defRPr>
            </a:lvl3pPr>
            <a:lvl4pPr marL="1478962" indent="-190492">
              <a:buClr>
                <a:schemeClr val="bg2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</a:defRPr>
            </a:lvl4pPr>
            <a:lvl5pPr marL="1764700" indent="-190492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433" y="1095679"/>
            <a:ext cx="5483442" cy="486540"/>
          </a:xfrm>
        </p:spPr>
        <p:txBody>
          <a:bodyPr/>
          <a:lstStyle>
            <a:lvl1pPr marL="0" indent="0" algn="l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6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2247"/>
            <a:ext cx="9237133" cy="54715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6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2583922"/>
            <a:ext cx="9237133" cy="54715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05882"/>
            <a:ext cx="9237133" cy="54715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433" y="1955243"/>
            <a:ext cx="4578762" cy="3419927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9806" y="1955243"/>
            <a:ext cx="4578761" cy="3419927"/>
          </a:xfrm>
        </p:spPr>
        <p:txBody>
          <a:bodyPr/>
          <a:lstStyle>
            <a:lvl1pPr marL="193138" indent="-193138">
              <a:buSzPct val="100000"/>
              <a:buFontTx/>
              <a:buBlip>
                <a:blip r:embed="rId2"/>
              </a:buBlip>
              <a:defRPr sz="2000" b="0">
                <a:solidFill>
                  <a:schemeClr val="bg1"/>
                </a:solidFill>
              </a:defRPr>
            </a:lvl1pPr>
            <a:lvl2pPr marL="669369" indent="-193138">
              <a:buSzPct val="100000"/>
              <a:buFontTx/>
              <a:buBlip>
                <a:blip r:embed="rId2"/>
              </a:buBlip>
              <a:defRPr sz="1667" b="0">
                <a:solidFill>
                  <a:schemeClr val="bg1"/>
                </a:solidFill>
              </a:defRPr>
            </a:lvl2pPr>
            <a:lvl3pPr marL="1046386" indent="-138901">
              <a:buSzPct val="100000"/>
              <a:buFontTx/>
              <a:buBlip>
                <a:blip r:embed="rId2"/>
              </a:buBlip>
              <a:defRPr sz="1500" b="0">
                <a:solidFill>
                  <a:schemeClr val="bg1"/>
                </a:solidFill>
              </a:defRPr>
            </a:lvl3pPr>
            <a:lvl4pPr marL="1478962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4pPr>
            <a:lvl5pPr marL="1764700" indent="-190492">
              <a:buFont typeface="Wingdings" panose="05000000000000000000" pitchFamily="2" charset="2"/>
              <a:buChar char="§"/>
              <a:defRPr sz="1500" b="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1434" y="1093119"/>
            <a:ext cx="9237133" cy="486540"/>
          </a:xfrm>
        </p:spPr>
        <p:txBody>
          <a:bodyPr/>
          <a:lstStyle>
            <a:lvl1pPr marL="0" indent="0" algn="ctr">
              <a:buFontTx/>
              <a:buNone/>
              <a:defRPr sz="2000" b="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476231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907485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288469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574208" indent="0" algn="ctr">
              <a:buFontTx/>
              <a:buNone/>
              <a:defRPr sz="2333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9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424" y="4956140"/>
            <a:ext cx="7283153" cy="341974"/>
          </a:xfrm>
        </p:spPr>
        <p:txBody>
          <a:bodyPr anchor="b"/>
          <a:lstStyle>
            <a:lvl1pPr algn="l">
              <a:defRPr sz="1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62" y="4761228"/>
            <a:ext cx="6987276" cy="9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2726" y="605123"/>
            <a:ext cx="9234551" cy="54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077" y="1854044"/>
            <a:ext cx="9211973" cy="361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039125" y="5406819"/>
            <a:ext cx="297248" cy="13465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708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875" cap="non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875" cap="non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9401580" y="5431865"/>
            <a:ext cx="540280" cy="99797"/>
            <a:chOff x="677492" y="-1417931"/>
            <a:chExt cx="3154606" cy="582700"/>
          </a:xfrm>
        </p:grpSpPr>
        <p:sp>
          <p:nvSpPr>
            <p:cNvPr id="6" name="Freeform 5"/>
            <p:cNvSpPr>
              <a:spLocks noEditPoints="1"/>
            </p:cNvSpPr>
            <p:nvPr userDrawn="1"/>
          </p:nvSpPr>
          <p:spPr bwMode="auto">
            <a:xfrm>
              <a:off x="3761772" y="-980905"/>
              <a:ext cx="70326" cy="68652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1700563" y="-1309093"/>
              <a:ext cx="2039443" cy="385118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677492" y="-1417931"/>
              <a:ext cx="877396" cy="58270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896" r:id="rId2"/>
    <p:sldLayoutId id="2147483971" r:id="rId3"/>
    <p:sldLayoutId id="2147483917" r:id="rId4"/>
    <p:sldLayoutId id="2147483969" r:id="rId5"/>
    <p:sldLayoutId id="2147483919" r:id="rId6"/>
    <p:sldLayoutId id="2147483954" r:id="rId7"/>
    <p:sldLayoutId id="2147483897" r:id="rId8"/>
    <p:sldLayoutId id="2147483898" r:id="rId9"/>
    <p:sldLayoutId id="2147483926" r:id="rId10"/>
    <p:sldLayoutId id="2147483899" r:id="rId11"/>
    <p:sldLayoutId id="214748390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000" b="1" cap="all" baseline="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5pPr>
      <a:lvl6pPr marL="380985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6pPr>
      <a:lvl7pPr marL="761970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7pPr>
      <a:lvl8pPr marL="1142954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8pPr>
      <a:lvl9pPr marL="1523939" algn="l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667" b="0">
          <a:solidFill>
            <a:schemeClr val="bg1"/>
          </a:solidFill>
          <a:latin typeface="Trebuchet MS" pitchFamily="34" charset="0"/>
          <a:ea typeface="+mn-ea"/>
          <a:cs typeface="+mn-cs"/>
        </a:defRPr>
      </a:lvl1pPr>
      <a:lvl2pPr marL="476231" indent="0" algn="l" rtl="0" fontAlgn="base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500" b="0">
          <a:solidFill>
            <a:schemeClr val="bg1"/>
          </a:solidFill>
          <a:latin typeface="Trebuchet MS" pitchFamily="34" charset="0"/>
        </a:defRPr>
      </a:lvl2pPr>
      <a:lvl3pPr marL="907485" indent="0" algn="l" rtl="0" fontAlgn="base">
        <a:lnSpc>
          <a:spcPct val="90000"/>
        </a:lnSpc>
        <a:spcBef>
          <a:spcPts val="750"/>
        </a:spcBef>
        <a:spcAft>
          <a:spcPts val="750"/>
        </a:spcAft>
        <a:buClr>
          <a:schemeClr val="bg2"/>
        </a:buClr>
        <a:buSzPct val="100000"/>
        <a:buFontTx/>
        <a:buNone/>
        <a:defRPr sz="1333" b="0">
          <a:solidFill>
            <a:schemeClr val="bg1"/>
          </a:solidFill>
          <a:latin typeface="Trebuchet MS" pitchFamily="34" charset="0"/>
        </a:defRPr>
      </a:lvl3pPr>
      <a:lvl4pPr marL="1478962" indent="-190492" algn="l" rtl="0" fontAlgn="base">
        <a:spcBef>
          <a:spcPct val="20000"/>
        </a:spcBef>
        <a:spcAft>
          <a:spcPct val="0"/>
        </a:spcAft>
        <a:buChar char="–"/>
        <a:defRPr sz="1667">
          <a:solidFill>
            <a:schemeClr val="bg1"/>
          </a:solidFill>
          <a:latin typeface="+mn-lt"/>
        </a:defRPr>
      </a:lvl4pPr>
      <a:lvl5pPr marL="176470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5pPr>
      <a:lvl6pPr marL="214568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6pPr>
      <a:lvl7pPr marL="2526670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7pPr>
      <a:lvl8pPr marL="2907655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8pPr>
      <a:lvl9pPr marL="3288639" indent="-190492" algn="l" rtl="0" eaLnBrk="1" fontAlgn="base" hangingPunct="1">
        <a:spcBef>
          <a:spcPct val="20000"/>
        </a:spcBef>
        <a:spcAft>
          <a:spcPct val="0"/>
        </a:spcAft>
        <a:buChar char="»"/>
        <a:defRPr sz="1667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VIDIAGameWorks/Falcor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1"/>
          <p:cNvSpPr>
            <a:spLocks noGrp="1"/>
          </p:cNvSpPr>
          <p:nvPr>
            <p:ph type="subTitle" idx="1"/>
          </p:nvPr>
        </p:nvSpPr>
        <p:spPr>
          <a:xfrm>
            <a:off x="482269" y="1654719"/>
            <a:ext cx="8056209" cy="507831"/>
          </a:xfrm>
        </p:spPr>
        <p:txBody>
          <a:bodyPr/>
          <a:lstStyle/>
          <a:p>
            <a:r>
              <a:rPr lang="en-GB" dirty="0"/>
              <a:t>Pierre Moreau </a:t>
            </a:r>
            <a:r>
              <a:rPr lang="en-GB" baseline="30000" dirty="0"/>
              <a:t>1,2</a:t>
            </a:r>
            <a:r>
              <a:rPr lang="en-GB" dirty="0"/>
              <a:t>, Matt Pharr </a:t>
            </a:r>
            <a:r>
              <a:rPr lang="en-GB" baseline="30000" dirty="0"/>
              <a:t>1</a:t>
            </a:r>
            <a:r>
              <a:rPr lang="en-GB" dirty="0"/>
              <a:t> and Petrik Clarberg </a:t>
            </a:r>
            <a:r>
              <a:rPr lang="en-GB" baseline="30000" dirty="0"/>
              <a:t>1</a:t>
            </a:r>
            <a:r>
              <a:rPr lang="en-GB" dirty="0"/>
              <a:t/>
            </a:r>
            <a:br>
              <a:rPr lang="en-GB" dirty="0"/>
            </a:br>
            <a:r>
              <a:rPr lang="en-GB" baseline="30000" dirty="0"/>
              <a:t>1</a:t>
            </a:r>
            <a:r>
              <a:rPr lang="en-GB" dirty="0"/>
              <a:t> NVIDIA, </a:t>
            </a:r>
            <a:r>
              <a:rPr lang="en-GB" baseline="30000" dirty="0"/>
              <a:t>2</a:t>
            </a:r>
            <a:r>
              <a:rPr lang="en-GB" dirty="0"/>
              <a:t> Lund University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Dynamic Many-Light Sampling for Real-Time Ray Tracing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44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Results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 smtClean="0"/>
              <a:t>Scenes information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5B1A0-B2FB-4B41-A6EE-18E94143F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2" y="1543920"/>
            <a:ext cx="4087180" cy="2299038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DD2460-72D0-4903-B815-2F78CB1D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532" y="1543920"/>
            <a:ext cx="4087179" cy="2299038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662729"/>
              </p:ext>
            </p:extLst>
          </p:nvPr>
        </p:nvGraphicFramePr>
        <p:xfrm>
          <a:off x="923290" y="4087584"/>
          <a:ext cx="7179126" cy="1268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52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endParaRPr lang="en-US" sz="1500" b="1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Bistro Exterior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Emerald Square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52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Static emissive triangles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20k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19k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9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Dynamic emissive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triangles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6k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66k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52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Total triangles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3m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10m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>
            <a:endCxn id="7" idx="2"/>
          </p:cNvCxnSpPr>
          <p:nvPr/>
        </p:nvCxnSpPr>
        <p:spPr>
          <a:xfrm flipH="1" flipV="1">
            <a:off x="2966882" y="3842959"/>
            <a:ext cx="1915070" cy="233741"/>
          </a:xfrm>
          <a:prstGeom prst="straightConnector1">
            <a:avLst/>
          </a:prstGeom>
          <a:ln w="508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2"/>
          </p:cNvCxnSpPr>
          <p:nvPr/>
        </p:nvCxnSpPr>
        <p:spPr>
          <a:xfrm flipV="1">
            <a:off x="7121071" y="3842959"/>
            <a:ext cx="72050" cy="233741"/>
          </a:xfrm>
          <a:prstGeom prst="straightConnector1">
            <a:avLst/>
          </a:prstGeom>
          <a:ln w="508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7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N-Level BVH Comparison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 smtClean="0"/>
              <a:t>Sampling results after large amount of light movement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22B9B-A307-494D-9741-B6F0E6467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48" t="24381" r="8530" b="37649"/>
          <a:stretch/>
        </p:blipFill>
        <p:spPr>
          <a:xfrm>
            <a:off x="1241397" y="1851700"/>
            <a:ext cx="2154376" cy="3003208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CF1EE-2A4C-4B58-B337-EBF6807B3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51" t="24380" r="8527" b="37650"/>
          <a:stretch/>
        </p:blipFill>
        <p:spPr>
          <a:xfrm>
            <a:off x="4002814" y="1851703"/>
            <a:ext cx="2154375" cy="3003208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516ED-BD83-466E-910C-C0656504A2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48" t="24380" r="8530" b="37650"/>
          <a:stretch/>
        </p:blipFill>
        <p:spPr>
          <a:xfrm>
            <a:off x="6764228" y="1851700"/>
            <a:ext cx="2154375" cy="3003208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D3CC78-EAF5-4E5A-BE91-354BF9C66AB6}"/>
              </a:ext>
            </a:extLst>
          </p:cNvPr>
          <p:cNvSpPr txBox="1"/>
          <p:nvPr/>
        </p:nvSpPr>
        <p:spPr>
          <a:xfrm>
            <a:off x="985085" y="4854908"/>
            <a:ext cx="2667000" cy="38100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1-level BVH, 4 </a:t>
            </a:r>
            <a:r>
              <a:rPr lang="en-US" sz="1167" dirty="0" err="1">
                <a:solidFill>
                  <a:schemeClr val="bg1"/>
                </a:solidFill>
                <a:latin typeface="Trebuchet MS" panose="020B0603020202020204" pitchFamily="34" charset="0"/>
              </a:rPr>
              <a:t>spp</a:t>
            </a:r>
            <a:endParaRPr lang="en-US" sz="1167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Refitted every frame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060F1C-A086-4A98-981B-0487CE6066B4}"/>
              </a:ext>
            </a:extLst>
          </p:cNvPr>
          <p:cNvSpPr txBox="1"/>
          <p:nvPr/>
        </p:nvSpPr>
        <p:spPr>
          <a:xfrm>
            <a:off x="3746501" y="4854908"/>
            <a:ext cx="2667000" cy="38100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2-level BVH, 4 </a:t>
            </a:r>
            <a:r>
              <a:rPr lang="en-US" sz="1167" dirty="0" err="1">
                <a:solidFill>
                  <a:schemeClr val="bg1"/>
                </a:solidFill>
                <a:latin typeface="Trebuchet MS" panose="020B0603020202020204" pitchFamily="34" charset="0"/>
              </a:rPr>
              <a:t>spp</a:t>
            </a:r>
            <a:endParaRPr lang="en-US" sz="1167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Every frame, TLAS rebuilt and </a:t>
            </a:r>
            <a:r>
              <a:rPr lang="en-US" sz="917" dirty="0" err="1">
                <a:solidFill>
                  <a:srgbClr val="5A5A5A"/>
                </a:solidFill>
                <a:latin typeface="Trebuchet MS" panose="020B0603020202020204" pitchFamily="34" charset="0"/>
              </a:rPr>
              <a:t>BLASes</a:t>
            </a: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 refitted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7F193-6EF1-4213-B067-16D2666E8AE7}"/>
              </a:ext>
            </a:extLst>
          </p:cNvPr>
          <p:cNvSpPr txBox="1"/>
          <p:nvPr/>
        </p:nvSpPr>
        <p:spPr>
          <a:xfrm>
            <a:off x="6507919" y="4854908"/>
            <a:ext cx="2666999" cy="25398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Reference</a:t>
            </a:r>
            <a:endParaRPr lang="en-US" sz="917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Area1_1-level">
            <a:extLst>
              <a:ext uri="{FF2B5EF4-FFF2-40B4-BE49-F238E27FC236}">
                <a16:creationId xmlns:a16="http://schemas.microsoft.com/office/drawing/2014/main" id="{3AA75C68-AEBF-4496-8520-CDFE8EA458D7}"/>
              </a:ext>
            </a:extLst>
          </p:cNvPr>
          <p:cNvSpPr/>
          <p:nvPr/>
        </p:nvSpPr>
        <p:spPr>
          <a:xfrm rot="19475633">
            <a:off x="2879721" y="1842356"/>
            <a:ext cx="456198" cy="681790"/>
          </a:xfrm>
          <a:prstGeom prst="ellipse">
            <a:avLst/>
          </a:prstGeom>
          <a:noFill/>
          <a:ln w="381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ea1_2-level">
            <a:extLst>
              <a:ext uri="{FF2B5EF4-FFF2-40B4-BE49-F238E27FC236}">
                <a16:creationId xmlns:a16="http://schemas.microsoft.com/office/drawing/2014/main" id="{8D5567AF-ABE2-4594-9801-616859FF1247}"/>
              </a:ext>
            </a:extLst>
          </p:cNvPr>
          <p:cNvSpPr/>
          <p:nvPr/>
        </p:nvSpPr>
        <p:spPr>
          <a:xfrm rot="19475633">
            <a:off x="5641135" y="1842357"/>
            <a:ext cx="456198" cy="681790"/>
          </a:xfrm>
          <a:prstGeom prst="ellipse">
            <a:avLst/>
          </a:prstGeom>
          <a:noFill/>
          <a:ln w="381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ea1_Reference">
            <a:extLst>
              <a:ext uri="{FF2B5EF4-FFF2-40B4-BE49-F238E27FC236}">
                <a16:creationId xmlns:a16="http://schemas.microsoft.com/office/drawing/2014/main" id="{9122A7A6-A3AB-47CE-8748-1B281FF1B990}"/>
              </a:ext>
            </a:extLst>
          </p:cNvPr>
          <p:cNvSpPr/>
          <p:nvPr/>
        </p:nvSpPr>
        <p:spPr>
          <a:xfrm rot="19475633">
            <a:off x="8402793" y="1842357"/>
            <a:ext cx="456198" cy="681790"/>
          </a:xfrm>
          <a:prstGeom prst="ellipse">
            <a:avLst/>
          </a:prstGeom>
          <a:noFill/>
          <a:ln w="381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ea2_1-level">
            <a:extLst>
              <a:ext uri="{FF2B5EF4-FFF2-40B4-BE49-F238E27FC236}">
                <a16:creationId xmlns:a16="http://schemas.microsoft.com/office/drawing/2014/main" id="{9A1F3ACF-9CCD-42D2-BB5B-B98C6E4B6D02}"/>
              </a:ext>
            </a:extLst>
          </p:cNvPr>
          <p:cNvSpPr/>
          <p:nvPr/>
        </p:nvSpPr>
        <p:spPr>
          <a:xfrm>
            <a:off x="2784456" y="2855390"/>
            <a:ext cx="638681" cy="1000815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ea2_2-level">
            <a:extLst>
              <a:ext uri="{FF2B5EF4-FFF2-40B4-BE49-F238E27FC236}">
                <a16:creationId xmlns:a16="http://schemas.microsoft.com/office/drawing/2014/main" id="{D21E5C7A-B5AF-4C0A-8532-789D6C47FC66}"/>
              </a:ext>
            </a:extLst>
          </p:cNvPr>
          <p:cNvSpPr/>
          <p:nvPr/>
        </p:nvSpPr>
        <p:spPr>
          <a:xfrm>
            <a:off x="5518510" y="2855390"/>
            <a:ext cx="638681" cy="1000815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ea2_Reference">
            <a:extLst>
              <a:ext uri="{FF2B5EF4-FFF2-40B4-BE49-F238E27FC236}">
                <a16:creationId xmlns:a16="http://schemas.microsoft.com/office/drawing/2014/main" id="{44EA72E9-17B1-4797-8690-3E15ECD2D5DB}"/>
              </a:ext>
            </a:extLst>
          </p:cNvPr>
          <p:cNvSpPr/>
          <p:nvPr/>
        </p:nvSpPr>
        <p:spPr>
          <a:xfrm>
            <a:off x="8279924" y="2855390"/>
            <a:ext cx="638681" cy="1000815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ea3_1-level">
            <a:extLst>
              <a:ext uri="{FF2B5EF4-FFF2-40B4-BE49-F238E27FC236}">
                <a16:creationId xmlns:a16="http://schemas.microsoft.com/office/drawing/2014/main" id="{6E15104F-96F9-446E-BF86-9C25C506A17C}"/>
              </a:ext>
            </a:extLst>
          </p:cNvPr>
          <p:cNvSpPr/>
          <p:nvPr/>
        </p:nvSpPr>
        <p:spPr>
          <a:xfrm rot="6410642">
            <a:off x="2609939" y="4157069"/>
            <a:ext cx="675725" cy="801536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ea3_2-level">
            <a:extLst>
              <a:ext uri="{FF2B5EF4-FFF2-40B4-BE49-F238E27FC236}">
                <a16:creationId xmlns:a16="http://schemas.microsoft.com/office/drawing/2014/main" id="{327B28B5-C1D5-439E-92E5-C54745816993}"/>
              </a:ext>
            </a:extLst>
          </p:cNvPr>
          <p:cNvSpPr/>
          <p:nvPr/>
        </p:nvSpPr>
        <p:spPr>
          <a:xfrm rot="6410642">
            <a:off x="5337849" y="4157069"/>
            <a:ext cx="675725" cy="801536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ea3_Reference">
            <a:extLst>
              <a:ext uri="{FF2B5EF4-FFF2-40B4-BE49-F238E27FC236}">
                <a16:creationId xmlns:a16="http://schemas.microsoft.com/office/drawing/2014/main" id="{A5A68FEA-4F9E-4697-B198-25F1F0D1D40E}"/>
              </a:ext>
            </a:extLst>
          </p:cNvPr>
          <p:cNvSpPr/>
          <p:nvPr/>
        </p:nvSpPr>
        <p:spPr>
          <a:xfrm rot="6410642">
            <a:off x="8099264" y="4157069"/>
            <a:ext cx="675725" cy="801536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Quality And Performance Results</a:t>
            </a:r>
            <a:endParaRPr lang="en-GB" noProof="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035769"/>
              </p:ext>
            </p:extLst>
          </p:nvPr>
        </p:nvGraphicFramePr>
        <p:xfrm>
          <a:off x="1066019" y="1228550"/>
          <a:ext cx="3873737" cy="385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 rot="16200000">
            <a:off x="-622540" y="3094151"/>
            <a:ext cx="3146702" cy="230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Time [ms]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797870"/>
              </p:ext>
            </p:extLst>
          </p:nvPr>
        </p:nvGraphicFramePr>
        <p:xfrm>
          <a:off x="5362974" y="1228549"/>
          <a:ext cx="3873737" cy="385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 rot="16200000">
            <a:off x="3674415" y="3094151"/>
            <a:ext cx="3146702" cy="230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Time [ms]</a:t>
            </a:r>
          </a:p>
        </p:txBody>
      </p:sp>
    </p:spTree>
    <p:extLst>
      <p:ext uri="{BB962C8B-B14F-4D97-AF65-F5344CB8AC3E}">
        <p14:creationId xmlns:p14="http://schemas.microsoft.com/office/powerpoint/2010/main" val="11302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Filtered Results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 smtClean="0"/>
              <a:t>Comparison with Uniform Sampling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E5EE9-3F1A-4A79-8E52-E633D49142D2}"/>
              </a:ext>
            </a:extLst>
          </p:cNvPr>
          <p:cNvSpPr txBox="1"/>
          <p:nvPr/>
        </p:nvSpPr>
        <p:spPr>
          <a:xfrm>
            <a:off x="985084" y="4388684"/>
            <a:ext cx="1554480" cy="38100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Uniform sampling</a:t>
            </a:r>
          </a:p>
          <a:p>
            <a:pPr algn="ctr">
              <a:lnSpc>
                <a:spcPct val="90000"/>
              </a:lnSpc>
            </a:pP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1 </a:t>
            </a:r>
            <a:r>
              <a:rPr lang="en-US" sz="917" dirty="0" err="1">
                <a:solidFill>
                  <a:srgbClr val="5A5A5A"/>
                </a:solidFill>
                <a:latin typeface="Trebuchet MS" panose="020B0603020202020204" pitchFamily="34" charset="0"/>
              </a:rPr>
              <a:t>spp</a:t>
            </a:r>
            <a:endParaRPr lang="en-US" sz="917" dirty="0">
              <a:solidFill>
                <a:srgbClr val="5A5A5A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DC89B-03AB-4872-9B8F-29D087BCD76F}"/>
              </a:ext>
            </a:extLst>
          </p:cNvPr>
          <p:cNvSpPr txBox="1"/>
          <p:nvPr/>
        </p:nvSpPr>
        <p:spPr>
          <a:xfrm>
            <a:off x="2643922" y="4388684"/>
            <a:ext cx="1554480" cy="38100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Uniform with SVGF</a:t>
            </a:r>
          </a:p>
          <a:p>
            <a:pPr algn="ctr">
              <a:lnSpc>
                <a:spcPct val="90000"/>
              </a:lnSpc>
            </a:pP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1 </a:t>
            </a:r>
            <a:r>
              <a:rPr lang="en-US" sz="917" dirty="0" err="1">
                <a:solidFill>
                  <a:srgbClr val="5A5A5A"/>
                </a:solidFill>
                <a:latin typeface="Trebuchet MS" panose="020B0603020202020204" pitchFamily="34" charset="0"/>
              </a:rPr>
              <a:t>spp</a:t>
            </a: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, 5 accum. frames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68134-4657-453F-BFFE-78A63500A39D}"/>
              </a:ext>
            </a:extLst>
          </p:cNvPr>
          <p:cNvSpPr txBox="1"/>
          <p:nvPr/>
        </p:nvSpPr>
        <p:spPr>
          <a:xfrm>
            <a:off x="4302761" y="4388684"/>
            <a:ext cx="1554481" cy="38100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2-level BVH</a:t>
            </a:r>
          </a:p>
          <a:p>
            <a:pPr algn="ctr">
              <a:lnSpc>
                <a:spcPct val="90000"/>
              </a:lnSpc>
            </a:pP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1 </a:t>
            </a:r>
            <a:r>
              <a:rPr lang="en-US" sz="917" dirty="0" err="1">
                <a:solidFill>
                  <a:srgbClr val="5A5A5A"/>
                </a:solidFill>
                <a:latin typeface="Trebuchet MS" panose="020B0603020202020204" pitchFamily="34" charset="0"/>
              </a:rPr>
              <a:t>spp</a:t>
            </a:r>
            <a:endParaRPr lang="en-US" sz="917" dirty="0">
              <a:solidFill>
                <a:srgbClr val="5A5A5A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209743-69A1-44D1-B2C7-78B3F4FCE5A9}"/>
              </a:ext>
            </a:extLst>
          </p:cNvPr>
          <p:cNvSpPr txBox="1"/>
          <p:nvPr/>
        </p:nvSpPr>
        <p:spPr>
          <a:xfrm>
            <a:off x="5961596" y="4388684"/>
            <a:ext cx="1554480" cy="38100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2-level with SVGF</a:t>
            </a:r>
          </a:p>
          <a:p>
            <a:pPr algn="ctr">
              <a:lnSpc>
                <a:spcPct val="90000"/>
              </a:lnSpc>
            </a:pP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1 </a:t>
            </a:r>
            <a:r>
              <a:rPr lang="en-US" sz="917" dirty="0" err="1">
                <a:solidFill>
                  <a:srgbClr val="5A5A5A"/>
                </a:solidFill>
                <a:latin typeface="Trebuchet MS" panose="020B0603020202020204" pitchFamily="34" charset="0"/>
              </a:rPr>
              <a:t>spp</a:t>
            </a:r>
            <a:r>
              <a:rPr lang="en-US" sz="917" dirty="0">
                <a:solidFill>
                  <a:srgbClr val="5A5A5A"/>
                </a:solidFill>
                <a:latin typeface="Trebuchet MS" panose="020B0603020202020204" pitchFamily="34" charset="0"/>
              </a:rPr>
              <a:t>, 5 accum.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426A4-C054-4371-9CF7-0757F2743CD1}"/>
              </a:ext>
            </a:extLst>
          </p:cNvPr>
          <p:cNvSpPr txBox="1"/>
          <p:nvPr/>
        </p:nvSpPr>
        <p:spPr>
          <a:xfrm>
            <a:off x="7620433" y="4388684"/>
            <a:ext cx="1554480" cy="25398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67" dirty="0">
                <a:solidFill>
                  <a:schemeClr val="bg1"/>
                </a:solidFill>
                <a:latin typeface="Trebuchet MS" panose="020B0603020202020204" pitchFamily="34" charset="0"/>
              </a:rPr>
              <a:t>Reference</a:t>
            </a:r>
            <a:endParaRPr lang="en-US" sz="917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57918-DEF3-4391-928A-0D0EE61C3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630" y="2197322"/>
            <a:ext cx="1565018" cy="2134116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AAB08-4AC2-4EC7-9326-995D0E47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588" y="2197320"/>
            <a:ext cx="1565019" cy="2134117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E6BA0E-551B-4BB9-B97A-F031DD29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2" t="-1" r="-102" b="-1"/>
          <a:stretch/>
        </p:blipFill>
        <p:spPr>
          <a:xfrm>
            <a:off x="7626541" y="2197319"/>
            <a:ext cx="1569197" cy="2133000"/>
          </a:xfrm>
          <a:prstGeom prst="rect">
            <a:avLst/>
          </a:prstGeom>
          <a:ln w="6350">
            <a:solidFill>
              <a:schemeClr val="accent4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94DC09-381C-4958-B7B9-6071B0AF5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0" y="2197319"/>
            <a:ext cx="1565018" cy="2134116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C0308-C9F3-4647-A8DE-5F11778AC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675" y="2197321"/>
            <a:ext cx="1565018" cy="2134116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</p:spTree>
    <p:extLst>
      <p:ext uri="{BB962C8B-B14F-4D97-AF65-F5344CB8AC3E}">
        <p14:creationId xmlns:p14="http://schemas.microsoft.com/office/powerpoint/2010/main" val="15119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Summary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34721" y="1923569"/>
            <a:ext cx="2488758" cy="1935132"/>
          </a:xfrm>
        </p:spPr>
        <p:txBody>
          <a:bodyPr/>
          <a:lstStyle/>
          <a:p>
            <a:r>
              <a:rPr lang="en-GB" sz="1500" b="1" cap="all" dirty="0">
                <a:solidFill>
                  <a:schemeClr val="tx2"/>
                </a:solidFill>
              </a:rPr>
              <a:t>Contributions</a:t>
            </a:r>
          </a:p>
          <a:p>
            <a:r>
              <a:rPr lang="en-GB" sz="1167" dirty="0"/>
              <a:t>Light sources: multiple BVHs, 2-level hierarchy</a:t>
            </a:r>
          </a:p>
          <a:p>
            <a:r>
              <a:rPr lang="en-GB" sz="1167" dirty="0"/>
              <a:t>Refitting light BVHs: efficient, small motions</a:t>
            </a:r>
          </a:p>
          <a:p>
            <a:r>
              <a:rPr lang="en-GB" sz="1167" dirty="0"/>
              <a:t>Top-level light BVH: cheap, large motions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05180" y="1923569"/>
            <a:ext cx="2492364" cy="193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20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7150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800" b="0">
                <a:solidFill>
                  <a:schemeClr val="bg1"/>
                </a:solidFill>
                <a:latin typeface="Trebuchet MS" pitchFamily="34" charset="0"/>
              </a:defRPr>
            </a:lvl2pPr>
            <a:lvl3pPr marL="1089025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8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761970"/>
            <a:r>
              <a:rPr lang="en-US" sz="1500" b="1" kern="0" cap="all" dirty="0">
                <a:solidFill>
                  <a:schemeClr val="tx2"/>
                </a:solidFill>
              </a:rPr>
              <a:t>Future Work</a:t>
            </a:r>
          </a:p>
          <a:p>
            <a:pPr defTabSz="761970"/>
            <a:r>
              <a:rPr lang="en-US" sz="1167" kern="0" dirty="0"/>
              <a:t>Detect: rebuild &gt;&gt;&gt; refit</a:t>
            </a:r>
          </a:p>
          <a:p>
            <a:pPr defTabSz="761970"/>
            <a:r>
              <a:rPr lang="en-US" sz="1167" kern="0" dirty="0"/>
              <a:t>Use light visibility information</a:t>
            </a:r>
          </a:p>
          <a:p>
            <a:pPr defTabSz="761970"/>
            <a:r>
              <a:rPr lang="en-US" sz="1167" kern="0" dirty="0"/>
              <a:t>Reuse previous frame(s) light samples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49572" y="1896342"/>
            <a:ext cx="2429709" cy="193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2000" b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571500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800" b="0">
                <a:solidFill>
                  <a:schemeClr val="bg1"/>
                </a:solidFill>
                <a:latin typeface="Trebuchet MS" pitchFamily="34" charset="0"/>
              </a:defRPr>
            </a:lvl2pPr>
            <a:lvl3pPr marL="1089025" indent="0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None/>
              <a:defRPr sz="1800" b="0">
                <a:solidFill>
                  <a:schemeClr val="bg1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761970"/>
            <a:r>
              <a:rPr lang="en-US" sz="1500" b="1" kern="0" cap="all" dirty="0">
                <a:solidFill>
                  <a:schemeClr val="tx2"/>
                </a:solidFill>
              </a:rPr>
              <a:t>Take-Away</a:t>
            </a:r>
          </a:p>
          <a:p>
            <a:pPr defTabSz="761970"/>
            <a:r>
              <a:rPr lang="en-US" sz="1167" kern="0" dirty="0"/>
              <a:t>Light BVH </a:t>
            </a:r>
            <a:r>
              <a:rPr lang="en-US" sz="1167" kern="0" dirty="0" smtClean="0"/>
              <a:t>benefits </a:t>
            </a:r>
            <a:r>
              <a:rPr lang="en-US" sz="1167" kern="0" dirty="0"/>
              <a:t>from geometry BVH improvements</a:t>
            </a:r>
          </a:p>
          <a:p>
            <a:pPr defTabSz="761970"/>
            <a:r>
              <a:rPr lang="en-US" sz="1167" kern="0" dirty="0"/>
              <a:t>2-level light BVH: quality of 1-level rebuild &amp; speed of 1-level refit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433" y="4574551"/>
            <a:ext cx="9237133" cy="5355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 smtClean="0">
                <a:solidFill>
                  <a:schemeClr val="bg1"/>
                </a:solidFill>
              </a:rPr>
              <a:t>Source code will be part of Falcor 4.0, to be released around October 2019</a:t>
            </a:r>
          </a:p>
          <a:p>
            <a:pPr>
              <a:lnSpc>
                <a:spcPct val="90000"/>
              </a:lnSpc>
            </a:pPr>
            <a:r>
              <a:rPr lang="en-GB" sz="1600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GB" sz="1600" dirty="0" smtClean="0">
                <a:solidFill>
                  <a:schemeClr val="bg1"/>
                </a:solidFill>
                <a:hlinkClick r:id="rId2"/>
              </a:rPr>
              <a:t>github.com/NVIDIAGameWorks/Falcor</a:t>
            </a:r>
            <a:endParaRPr lang="en-GB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6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N-Level BVH comparison Over Time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7" y="1751500"/>
            <a:ext cx="4034630" cy="326065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067205"/>
            <a:ext cx="4487322" cy="262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Results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 smtClean="0"/>
              <a:t>Uniform vs 1-level (rebuilt) at equal time</a:t>
            </a:r>
            <a:endParaRPr lang="en-GB" noProof="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295DA84-F7B3-4F89-9BEF-C9D96E09B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6" t="7430" r="44283" b="28204"/>
          <a:stretch/>
        </p:blipFill>
        <p:spPr>
          <a:xfrm>
            <a:off x="7073512" y="1800285"/>
            <a:ext cx="2584800" cy="3056400"/>
          </a:xfrm>
          <a:prstGeom prst="rect">
            <a:avLst/>
          </a:prstGeom>
          <a:ln>
            <a:solidFill>
              <a:srgbClr val="6E6E6E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4763DC-3A33-4615-9207-744BBF9D6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86" t="7430" r="44283" b="28204"/>
          <a:stretch/>
        </p:blipFill>
        <p:spPr>
          <a:xfrm>
            <a:off x="3796639" y="1800285"/>
            <a:ext cx="2584800" cy="3056400"/>
          </a:xfrm>
          <a:prstGeom prst="rect">
            <a:avLst/>
          </a:prstGeom>
          <a:ln>
            <a:solidFill>
              <a:srgbClr val="6E6E6E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9B80AE-D4B8-40F2-8171-E907A1DF1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86" t="7430" r="44283" b="28203"/>
          <a:stretch/>
        </p:blipFill>
        <p:spPr>
          <a:xfrm>
            <a:off x="519766" y="1773245"/>
            <a:ext cx="2584800" cy="3056400"/>
          </a:xfrm>
          <a:prstGeom prst="rect">
            <a:avLst/>
          </a:prstGeom>
          <a:ln>
            <a:solidFill>
              <a:srgbClr val="6E6E6E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D3CC78-EAF5-4E5A-BE91-354BF9C66AB6}"/>
              </a:ext>
            </a:extLst>
          </p:cNvPr>
          <p:cNvSpPr txBox="1"/>
          <p:nvPr/>
        </p:nvSpPr>
        <p:spPr>
          <a:xfrm>
            <a:off x="109438" y="5020671"/>
            <a:ext cx="3200400" cy="2543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70" dirty="0">
                <a:solidFill>
                  <a:schemeClr val="bg1"/>
                </a:solidFill>
                <a:latin typeface="Trebuchet MS" panose="020B0603020202020204" pitchFamily="34" charset="0"/>
              </a:rPr>
              <a:t>Uniform: 20 </a:t>
            </a:r>
            <a:r>
              <a:rPr lang="en-US" sz="1170" dirty="0" err="1">
                <a:solidFill>
                  <a:schemeClr val="bg1"/>
                </a:solidFill>
                <a:latin typeface="Trebuchet MS" panose="020B0603020202020204" pitchFamily="34" charset="0"/>
              </a:rPr>
              <a:t>spp</a:t>
            </a:r>
            <a:r>
              <a:rPr lang="en-US" sz="1170" dirty="0">
                <a:solidFill>
                  <a:schemeClr val="bg1"/>
                </a:solidFill>
                <a:latin typeface="Trebuchet MS" panose="020B0603020202020204" pitchFamily="34" charset="0"/>
              </a:rPr>
              <a:t>, 39.7 </a:t>
            </a:r>
            <a:r>
              <a:rPr lang="en-US" sz="1170" dirty="0" err="1">
                <a:solidFill>
                  <a:schemeClr val="bg1"/>
                </a:solidFill>
                <a:latin typeface="Trebuchet MS" panose="020B0603020202020204" pitchFamily="34" charset="0"/>
              </a:rPr>
              <a:t>ms</a:t>
            </a:r>
            <a:endParaRPr lang="en-US" sz="117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060F1C-A086-4A98-981B-0487CE6066B4}"/>
              </a:ext>
            </a:extLst>
          </p:cNvPr>
          <p:cNvSpPr txBox="1"/>
          <p:nvPr/>
        </p:nvSpPr>
        <p:spPr>
          <a:xfrm>
            <a:off x="3423137" y="5020671"/>
            <a:ext cx="3200400" cy="2543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70" dirty="0">
                <a:solidFill>
                  <a:schemeClr val="bg1"/>
                </a:solidFill>
                <a:latin typeface="Trebuchet MS" panose="020B0603020202020204" pitchFamily="34" charset="0"/>
              </a:rPr>
              <a:t>DFBO: 6 </a:t>
            </a:r>
            <a:r>
              <a:rPr lang="en-US" sz="1170" dirty="0" err="1">
                <a:solidFill>
                  <a:schemeClr val="bg1"/>
                </a:solidFill>
                <a:latin typeface="Trebuchet MS" panose="020B0603020202020204" pitchFamily="34" charset="0"/>
              </a:rPr>
              <a:t>spp</a:t>
            </a:r>
            <a:r>
              <a:rPr lang="en-US" sz="1170" dirty="0">
                <a:solidFill>
                  <a:schemeClr val="bg1"/>
                </a:solidFill>
                <a:latin typeface="Trebuchet MS" panose="020B0603020202020204" pitchFamily="34" charset="0"/>
              </a:rPr>
              <a:t>, 41.8 </a:t>
            </a:r>
            <a:r>
              <a:rPr lang="en-US" sz="1170" dirty="0" err="1">
                <a:solidFill>
                  <a:schemeClr val="bg1"/>
                </a:solidFill>
                <a:latin typeface="Trebuchet MS" panose="020B0603020202020204" pitchFamily="34" charset="0"/>
              </a:rPr>
              <a:t>ms</a:t>
            </a:r>
            <a:endParaRPr lang="en-US" sz="117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7F193-6EF1-4213-B067-16D2666E8AE7}"/>
              </a:ext>
            </a:extLst>
          </p:cNvPr>
          <p:cNvSpPr txBox="1"/>
          <p:nvPr/>
        </p:nvSpPr>
        <p:spPr>
          <a:xfrm>
            <a:off x="6736835" y="5020671"/>
            <a:ext cx="3200399" cy="2543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70" dirty="0">
                <a:solidFill>
                  <a:schemeClr val="bg1"/>
                </a:solidFill>
                <a:latin typeface="Trebuchet MS" panose="020B0603020202020204" pitchFamily="34" charset="0"/>
              </a:rPr>
              <a:t>Reference</a:t>
            </a:r>
          </a:p>
        </p:txBody>
      </p:sp>
      <p:sp>
        <p:nvSpPr>
          <p:cNvPr id="29" name="Area1_1-level">
            <a:extLst>
              <a:ext uri="{FF2B5EF4-FFF2-40B4-BE49-F238E27FC236}">
                <a16:creationId xmlns:a16="http://schemas.microsoft.com/office/drawing/2014/main" id="{3AA75C68-AEBF-4496-8520-CDFE8EA458D7}"/>
              </a:ext>
            </a:extLst>
          </p:cNvPr>
          <p:cNvSpPr/>
          <p:nvPr/>
        </p:nvSpPr>
        <p:spPr>
          <a:xfrm rot="21411590">
            <a:off x="2602960" y="3013322"/>
            <a:ext cx="315245" cy="663919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Area1_2-level">
            <a:extLst>
              <a:ext uri="{FF2B5EF4-FFF2-40B4-BE49-F238E27FC236}">
                <a16:creationId xmlns:a16="http://schemas.microsoft.com/office/drawing/2014/main" id="{8D5567AF-ABE2-4594-9801-616859FF1247}"/>
              </a:ext>
            </a:extLst>
          </p:cNvPr>
          <p:cNvSpPr/>
          <p:nvPr/>
        </p:nvSpPr>
        <p:spPr>
          <a:xfrm rot="21411590">
            <a:off x="5877691" y="3017383"/>
            <a:ext cx="315245" cy="663919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ea1_Reference">
            <a:extLst>
              <a:ext uri="{FF2B5EF4-FFF2-40B4-BE49-F238E27FC236}">
                <a16:creationId xmlns:a16="http://schemas.microsoft.com/office/drawing/2014/main" id="{9122A7A6-A3AB-47CE-8748-1B281FF1B990}"/>
              </a:ext>
            </a:extLst>
          </p:cNvPr>
          <p:cNvSpPr/>
          <p:nvPr/>
        </p:nvSpPr>
        <p:spPr>
          <a:xfrm rot="21411590">
            <a:off x="9191680" y="3017383"/>
            <a:ext cx="315245" cy="663919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ea2_1-level">
            <a:extLst>
              <a:ext uri="{FF2B5EF4-FFF2-40B4-BE49-F238E27FC236}">
                <a16:creationId xmlns:a16="http://schemas.microsoft.com/office/drawing/2014/main" id="{9A1F3ACF-9CCD-42D2-BB5B-B98C6E4B6D02}"/>
              </a:ext>
            </a:extLst>
          </p:cNvPr>
          <p:cNvSpPr/>
          <p:nvPr/>
        </p:nvSpPr>
        <p:spPr>
          <a:xfrm rot="3682852">
            <a:off x="1866195" y="2426720"/>
            <a:ext cx="405687" cy="978649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rea2_2-level">
            <a:extLst>
              <a:ext uri="{FF2B5EF4-FFF2-40B4-BE49-F238E27FC236}">
                <a16:creationId xmlns:a16="http://schemas.microsoft.com/office/drawing/2014/main" id="{D21E5C7A-B5AF-4C0A-8532-789D6C47FC66}"/>
              </a:ext>
            </a:extLst>
          </p:cNvPr>
          <p:cNvSpPr/>
          <p:nvPr/>
        </p:nvSpPr>
        <p:spPr>
          <a:xfrm rot="3682852">
            <a:off x="5147059" y="2426720"/>
            <a:ext cx="405687" cy="978649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rea2_Reference">
            <a:extLst>
              <a:ext uri="{FF2B5EF4-FFF2-40B4-BE49-F238E27FC236}">
                <a16:creationId xmlns:a16="http://schemas.microsoft.com/office/drawing/2014/main" id="{44EA72E9-17B1-4797-8690-3E15ECD2D5DB}"/>
              </a:ext>
            </a:extLst>
          </p:cNvPr>
          <p:cNvSpPr/>
          <p:nvPr/>
        </p:nvSpPr>
        <p:spPr>
          <a:xfrm rot="3682852">
            <a:off x="8460756" y="2426720"/>
            <a:ext cx="405687" cy="978649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ea3_1-level">
            <a:extLst>
              <a:ext uri="{FF2B5EF4-FFF2-40B4-BE49-F238E27FC236}">
                <a16:creationId xmlns:a16="http://schemas.microsoft.com/office/drawing/2014/main" id="{6E15104F-96F9-446E-BF86-9C25C506A17C}"/>
              </a:ext>
            </a:extLst>
          </p:cNvPr>
          <p:cNvSpPr/>
          <p:nvPr/>
        </p:nvSpPr>
        <p:spPr>
          <a:xfrm rot="6410642">
            <a:off x="514411" y="3021252"/>
            <a:ext cx="874412" cy="961843"/>
          </a:xfrm>
          <a:prstGeom prst="ellipse">
            <a:avLst/>
          </a:prstGeom>
          <a:noFill/>
          <a:ln w="381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ea3_2-level">
            <a:extLst>
              <a:ext uri="{FF2B5EF4-FFF2-40B4-BE49-F238E27FC236}">
                <a16:creationId xmlns:a16="http://schemas.microsoft.com/office/drawing/2014/main" id="{327B28B5-C1D5-439E-92E5-C54745816993}"/>
              </a:ext>
            </a:extLst>
          </p:cNvPr>
          <p:cNvSpPr/>
          <p:nvPr/>
        </p:nvSpPr>
        <p:spPr>
          <a:xfrm rot="6410642">
            <a:off x="3787904" y="3021252"/>
            <a:ext cx="874412" cy="961843"/>
          </a:xfrm>
          <a:prstGeom prst="ellipse">
            <a:avLst/>
          </a:prstGeom>
          <a:noFill/>
          <a:ln w="381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rea3_Reference">
            <a:extLst>
              <a:ext uri="{FF2B5EF4-FFF2-40B4-BE49-F238E27FC236}">
                <a16:creationId xmlns:a16="http://schemas.microsoft.com/office/drawing/2014/main" id="{A5A68FEA-4F9E-4697-B198-25F1F0D1D40E}"/>
              </a:ext>
            </a:extLst>
          </p:cNvPr>
          <p:cNvSpPr/>
          <p:nvPr/>
        </p:nvSpPr>
        <p:spPr>
          <a:xfrm rot="6410642">
            <a:off x="7101602" y="3021252"/>
            <a:ext cx="874412" cy="961843"/>
          </a:xfrm>
          <a:prstGeom prst="ellipse">
            <a:avLst/>
          </a:prstGeom>
          <a:noFill/>
          <a:ln w="381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Results in Bistro Exterior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264378"/>
              </p:ext>
            </p:extLst>
          </p:nvPr>
        </p:nvGraphicFramePr>
        <p:xfrm>
          <a:off x="1028883" y="1817614"/>
          <a:ext cx="8069465" cy="341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188780723"/>
                    </a:ext>
                  </a:extLst>
                </a:gridCol>
              </a:tblGrid>
              <a:tr h="4839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endParaRPr lang="en-US" sz="1500" b="1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Uniform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One-level (rebuild)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One-Level (refit)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Two-level (rebuild/refit)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BVH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update time (ms)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~90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0.17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0.85/0.18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50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Sampling time (ms)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0.34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2.3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2.4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2.6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Total time (ms)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6.2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101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10.8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12.0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MSE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16.5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1.56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1.95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1.65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MC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efficiency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l-GR" sz="15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ε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0.0097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0.0064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0.048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0.050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448237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5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Ε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w.r.t. uniform</a:t>
                      </a:r>
                      <a:endParaRPr lang="en-US" sz="1500" b="1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0.66x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4.9x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5.2x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3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3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Results in Emerald Square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341574"/>
              </p:ext>
            </p:extLst>
          </p:nvPr>
        </p:nvGraphicFramePr>
        <p:xfrm>
          <a:off x="1028883" y="1817614"/>
          <a:ext cx="8069465" cy="341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3893">
                  <a:extLst>
                    <a:ext uri="{9D8B030D-6E8A-4147-A177-3AD203B41FA5}">
                      <a16:colId xmlns:a16="http://schemas.microsoft.com/office/drawing/2014/main" val="2188780723"/>
                    </a:ext>
                  </a:extLst>
                </a:gridCol>
              </a:tblGrid>
              <a:tr h="4839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endParaRPr lang="en-US" sz="1500" b="1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Uniform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One-level (rebuild)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One-Level (refit)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cap="all" dirty="0" smtClean="0">
                          <a:solidFill>
                            <a:schemeClr val="tx1"/>
                          </a:solidFill>
                          <a:effectLst/>
                        </a:rPr>
                        <a:t>Two-level (rebuild/refit)</a:t>
                      </a:r>
                      <a:endParaRPr lang="en-US" sz="15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BVH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update time (ms)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~300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0.22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0.89/0.35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50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Sampling time (ms)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0.32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2.2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Total time (ms)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7.7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311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11.3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12.6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MSE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0.58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0.67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0.61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effectLst/>
                        </a:rPr>
                        <a:t>MC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efficiency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l-GR" sz="15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ε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0.0065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0.0055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0.132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0.130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448237"/>
                  </a:ext>
                </a:extLst>
              </a:tr>
              <a:tr h="483950"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5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Ε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w.r.t. uniform</a:t>
                      </a:r>
                      <a:endParaRPr lang="en-US" sz="1500" b="1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52400" marR="76200" marT="38100" marB="38100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0.85x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20.3x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3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20.1x</a:t>
                      </a:r>
                      <a:endParaRPr lang="en-US" sz="13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4290" marB="3429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43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0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DEDA83-EC97-4EAC-B15B-495A9A18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9391" y="4705467"/>
            <a:ext cx="3854393" cy="829731"/>
            <a:chOff x="226143" y="5081904"/>
            <a:chExt cx="4162744" cy="896109"/>
          </a:xfrm>
        </p:grpSpPr>
        <p:sp>
          <p:nvSpPr>
            <p:cNvPr id="15" name="Right Triangle 14"/>
            <p:cNvSpPr/>
            <p:nvPr/>
          </p:nvSpPr>
          <p:spPr>
            <a:xfrm rot="8160000">
              <a:off x="3740156" y="5081904"/>
              <a:ext cx="192062" cy="186213"/>
            </a:xfrm>
            <a:prstGeom prst="rtTriangle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6143" y="5173266"/>
              <a:ext cx="4162744" cy="804747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22332" y="4868618"/>
            <a:ext cx="3245646" cy="42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cap="all" baseline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5pPr>
            <a:lvl6pPr marL="380985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6pPr>
            <a:lvl7pPr marL="761970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7pPr>
            <a:lvl8pPr marL="1142954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8pPr>
            <a:lvl9pPr marL="1523939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algn="l" defTabSz="914400"/>
            <a:r>
              <a:rPr lang="en-GB" sz="1333" kern="0" smtClean="0"/>
              <a:t>Still from the Bistro Exterior animation</a:t>
            </a:r>
            <a:endParaRPr lang="en-GB" sz="1333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30227" y="5238731"/>
            <a:ext cx="3245646" cy="20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cap="all" baseline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5pPr>
            <a:lvl6pPr marL="380985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6pPr>
            <a:lvl7pPr marL="761970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7pPr>
            <a:lvl8pPr marL="1142954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8pPr>
            <a:lvl9pPr marL="1523939" algn="l" rtl="0" eaLnBrk="1" fontAlgn="base" hangingPunct="1">
              <a:spcBef>
                <a:spcPct val="0"/>
              </a:spcBef>
              <a:spcAft>
                <a:spcPct val="0"/>
              </a:spcAft>
              <a:defRPr sz="2667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algn="l" defTabSz="914400"/>
            <a:r>
              <a:rPr lang="en-US" sz="900" kern="0" cap="none" dirty="0">
                <a:solidFill>
                  <a:srgbClr val="76B900"/>
                </a:solidFill>
              </a:rPr>
              <a:t>Only</a:t>
            </a:r>
            <a:r>
              <a:rPr lang="en-US" sz="900" kern="0" cap="none" dirty="0"/>
              <a:t> </a:t>
            </a:r>
            <a:r>
              <a:rPr lang="en-US" sz="900" b="0" kern="0" cap="none" dirty="0"/>
              <a:t>direct illumination</a:t>
            </a:r>
          </a:p>
        </p:txBody>
      </p:sp>
    </p:spTree>
    <p:extLst>
      <p:ext uri="{BB962C8B-B14F-4D97-AF65-F5344CB8AC3E}">
        <p14:creationId xmlns:p14="http://schemas.microsoft.com/office/powerpoint/2010/main" val="40270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Filtered Results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noProof="0" dirty="0" smtClean="0"/>
              <a:t>In motion </a:t>
            </a:r>
            <a:r>
              <a:rPr lang="en-GB" noProof="0" dirty="0" smtClean="0"/>
              <a:t>closeup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E778A6-D891-47E2-AE2E-BE208CE0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164" y="1773250"/>
            <a:ext cx="5493675" cy="309019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EE2B8-FD2B-4BC2-A485-9172A36ED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06" t="70387" r="20512" b="10197"/>
          <a:stretch/>
        </p:blipFill>
        <p:spPr>
          <a:xfrm>
            <a:off x="7959673" y="4263439"/>
            <a:ext cx="900000" cy="60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04BBF-0C79-48E4-9403-FA2353879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45" t="50000" r="25973" b="30584"/>
          <a:stretch/>
        </p:blipFill>
        <p:spPr>
          <a:xfrm>
            <a:off x="7953128" y="1778132"/>
            <a:ext cx="900000" cy="60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14351-81A9-4D44-8F14-CCDE902E8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8" t="9226" r="65290" b="71358"/>
          <a:stretch/>
        </p:blipFill>
        <p:spPr>
          <a:xfrm>
            <a:off x="1306873" y="1773247"/>
            <a:ext cx="900000" cy="60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C1AB01-49E5-4970-9087-93B28946B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2" t="77182" r="65836" b="3402"/>
          <a:stretch/>
        </p:blipFill>
        <p:spPr>
          <a:xfrm>
            <a:off x="1300328" y="4263439"/>
            <a:ext cx="900000" cy="60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154D3E-0764-4629-8FD4-D9BE29FF3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24" t="9222" r="65291" b="71360"/>
          <a:stretch/>
        </p:blipFill>
        <p:spPr>
          <a:xfrm>
            <a:off x="1300328" y="2453779"/>
            <a:ext cx="900000" cy="6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38FD47-07F0-43D0-81FE-92C214680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6" t="77185" r="65839" b="3397"/>
          <a:stretch/>
        </p:blipFill>
        <p:spPr>
          <a:xfrm>
            <a:off x="1300328" y="3582907"/>
            <a:ext cx="900000" cy="6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53B2E3-7828-45A7-9CC8-AEC566615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46" t="50000" r="25969" b="30582"/>
          <a:stretch/>
        </p:blipFill>
        <p:spPr>
          <a:xfrm>
            <a:off x="7953128" y="2456657"/>
            <a:ext cx="900000" cy="6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9D9227-D90F-45DE-85E1-9ABEA9F83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08" t="70389" r="20507" b="10193"/>
          <a:stretch/>
        </p:blipFill>
        <p:spPr>
          <a:xfrm>
            <a:off x="7953128" y="3582907"/>
            <a:ext cx="900000" cy="60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A85C70-F3F9-485E-B9E5-D0F6132C80CB}"/>
              </a:ext>
            </a:extLst>
          </p:cNvPr>
          <p:cNvSpPr/>
          <p:nvPr/>
        </p:nvSpPr>
        <p:spPr>
          <a:xfrm>
            <a:off x="5544346" y="3318344"/>
            <a:ext cx="833438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906B1-3104-4344-936F-AE3F4B3A8C46}"/>
              </a:ext>
            </a:extLst>
          </p:cNvPr>
          <p:cNvCxnSpPr/>
          <p:nvPr/>
        </p:nvCxnSpPr>
        <p:spPr>
          <a:xfrm flipV="1">
            <a:off x="6377784" y="1773249"/>
            <a:ext cx="1575346" cy="1545096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D42A13-9F86-4E3E-8BD0-02CFD4B077B1}"/>
              </a:ext>
            </a:extLst>
          </p:cNvPr>
          <p:cNvCxnSpPr/>
          <p:nvPr/>
        </p:nvCxnSpPr>
        <p:spPr>
          <a:xfrm flipV="1">
            <a:off x="6377783" y="2383019"/>
            <a:ext cx="1575346" cy="1545096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93BC0E4-DCF1-4208-8AF5-25C6CAE12B16}"/>
              </a:ext>
            </a:extLst>
          </p:cNvPr>
          <p:cNvSpPr/>
          <p:nvPr/>
        </p:nvSpPr>
        <p:spPr>
          <a:xfrm>
            <a:off x="7953129" y="1766345"/>
            <a:ext cx="906546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D9D8C-04A2-4E5F-945C-055BC35F7139}"/>
              </a:ext>
            </a:extLst>
          </p:cNvPr>
          <p:cNvSpPr/>
          <p:nvPr/>
        </p:nvSpPr>
        <p:spPr>
          <a:xfrm>
            <a:off x="7960386" y="4246767"/>
            <a:ext cx="906546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14CB2C-7B2B-4CC3-AD75-4E38C85C1D9F}"/>
              </a:ext>
            </a:extLst>
          </p:cNvPr>
          <p:cNvSpPr/>
          <p:nvPr/>
        </p:nvSpPr>
        <p:spPr>
          <a:xfrm>
            <a:off x="5852155" y="3938430"/>
            <a:ext cx="833438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211D77-50E1-491A-8C50-9867B4AC947E}"/>
              </a:ext>
            </a:extLst>
          </p:cNvPr>
          <p:cNvCxnSpPr>
            <a:cxnSpLocks/>
          </p:cNvCxnSpPr>
          <p:nvPr/>
        </p:nvCxnSpPr>
        <p:spPr>
          <a:xfrm>
            <a:off x="6685591" y="3944787"/>
            <a:ext cx="1274082" cy="297095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D24AB0-9379-4B8C-B190-140DB6B1C2A7}"/>
              </a:ext>
            </a:extLst>
          </p:cNvPr>
          <p:cNvCxnSpPr>
            <a:cxnSpLocks/>
          </p:cNvCxnSpPr>
          <p:nvPr/>
        </p:nvCxnSpPr>
        <p:spPr>
          <a:xfrm>
            <a:off x="6685591" y="4560610"/>
            <a:ext cx="1274082" cy="297095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7CEE5B3-C50D-4977-B9F7-F5D701FC2633}"/>
              </a:ext>
            </a:extLst>
          </p:cNvPr>
          <p:cNvSpPr/>
          <p:nvPr/>
        </p:nvSpPr>
        <p:spPr>
          <a:xfrm>
            <a:off x="1287239" y="4241032"/>
            <a:ext cx="906546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EEB0C4-C2EE-49F3-BE58-2EF7884EF01C}"/>
              </a:ext>
            </a:extLst>
          </p:cNvPr>
          <p:cNvSpPr/>
          <p:nvPr/>
        </p:nvSpPr>
        <p:spPr>
          <a:xfrm>
            <a:off x="1306875" y="1772629"/>
            <a:ext cx="906546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FBF09A-3086-4F9D-B519-AD57DD3B9F26}"/>
              </a:ext>
            </a:extLst>
          </p:cNvPr>
          <p:cNvSpPr/>
          <p:nvPr/>
        </p:nvSpPr>
        <p:spPr>
          <a:xfrm>
            <a:off x="3365502" y="2061405"/>
            <a:ext cx="833438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5C6DBF-5AA1-4D4D-BE07-3C5AF982FA13}"/>
              </a:ext>
            </a:extLst>
          </p:cNvPr>
          <p:cNvSpPr/>
          <p:nvPr/>
        </p:nvSpPr>
        <p:spPr>
          <a:xfrm>
            <a:off x="3323829" y="4179516"/>
            <a:ext cx="833438" cy="616673"/>
          </a:xfrm>
          <a:prstGeom prst="rect">
            <a:avLst/>
          </a:pr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359397-F8B6-4166-88FD-3314A9AD10F6}"/>
              </a:ext>
            </a:extLst>
          </p:cNvPr>
          <p:cNvCxnSpPr>
            <a:cxnSpLocks/>
          </p:cNvCxnSpPr>
          <p:nvPr/>
        </p:nvCxnSpPr>
        <p:spPr>
          <a:xfrm flipV="1">
            <a:off x="2181538" y="4179518"/>
            <a:ext cx="1135034" cy="67251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0AB0A3-4905-435A-86EB-45E3C416A483}"/>
              </a:ext>
            </a:extLst>
          </p:cNvPr>
          <p:cNvCxnSpPr>
            <a:cxnSpLocks/>
          </p:cNvCxnSpPr>
          <p:nvPr/>
        </p:nvCxnSpPr>
        <p:spPr>
          <a:xfrm flipV="1">
            <a:off x="2181538" y="4799059"/>
            <a:ext cx="1135034" cy="67251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51C20B-406C-477D-B946-D8A711B041C3}"/>
              </a:ext>
            </a:extLst>
          </p:cNvPr>
          <p:cNvCxnSpPr>
            <a:cxnSpLocks/>
          </p:cNvCxnSpPr>
          <p:nvPr/>
        </p:nvCxnSpPr>
        <p:spPr>
          <a:xfrm>
            <a:off x="2213421" y="2378133"/>
            <a:ext cx="1152081" cy="299945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EDBC4F-3EE0-439A-A88C-6B51F97D115A}"/>
              </a:ext>
            </a:extLst>
          </p:cNvPr>
          <p:cNvCxnSpPr>
            <a:cxnSpLocks/>
          </p:cNvCxnSpPr>
          <p:nvPr/>
        </p:nvCxnSpPr>
        <p:spPr>
          <a:xfrm>
            <a:off x="2206873" y="1772629"/>
            <a:ext cx="1158627" cy="297168"/>
          </a:xfrm>
          <a:prstGeom prst="line">
            <a:avLst/>
          </a:prstGeom>
          <a:ln w="12700">
            <a:solidFill>
              <a:srgbClr val="76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5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Reference Animation in Bistro Exterior</a:t>
            </a:r>
            <a:endParaRPr lang="en-GB" noProof="0" dirty="0"/>
          </a:p>
        </p:txBody>
      </p:sp>
      <p:pic>
        <p:nvPicPr>
          <p:cNvPr id="7" name="Dynamic_Bistro_Exterior__1-levelBVH_forceRebuild_4x1000">
            <a:hlinkClick r:id="" action="ppaction://media"/>
            <a:extLst>
              <a:ext uri="{FF2B5EF4-FFF2-40B4-BE49-F238E27FC236}">
                <a16:creationId xmlns:a16="http://schemas.microsoft.com/office/drawing/2014/main" id="{B2CDC723-963A-4756-B5AC-8A539A70AA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885" y="402116"/>
            <a:ext cx="7884645" cy="4435113"/>
          </a:xfrm>
          <a:prstGeom prst="rect">
            <a:avLst/>
          </a:prstGeom>
          <a:ln>
            <a:solidFill>
              <a:srgbClr val="6E6E6E"/>
            </a:solidFill>
          </a:ln>
        </p:spPr>
      </p:pic>
    </p:spTree>
    <p:extLst>
      <p:ext uri="{BB962C8B-B14F-4D97-AF65-F5344CB8AC3E}">
        <p14:creationId xmlns:p14="http://schemas.microsoft.com/office/powerpoint/2010/main" val="34138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Work: Overview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133941"/>
              </p:ext>
            </p:extLst>
          </p:nvPr>
        </p:nvGraphicFramePr>
        <p:xfrm>
          <a:off x="578757" y="1257568"/>
          <a:ext cx="8992407" cy="3967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7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7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819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endParaRPr lang="en-US" sz="1700" b="1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9333" marR="84667" marT="42333" marB="42333" anchor="ctr">
                    <a:lnL w="12700" cmpd="sng">
                      <a:noFill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700" cap="all" dirty="0" smtClean="0">
                          <a:solidFill>
                            <a:schemeClr val="tx1"/>
                          </a:solidFill>
                          <a:effectLst/>
                        </a:rPr>
                        <a:t>Approximate</a:t>
                      </a:r>
                      <a:r>
                        <a:rPr lang="en-US" sz="1700" cap="all" baseline="0" dirty="0" smtClean="0">
                          <a:solidFill>
                            <a:schemeClr val="tx1"/>
                          </a:solidFill>
                          <a:effectLst/>
                        </a:rPr>
                        <a:t> Methods</a:t>
                      </a:r>
                      <a:endParaRPr lang="en-US" sz="17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42333" marB="42333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700" cap="all" dirty="0" smtClean="0">
                          <a:solidFill>
                            <a:schemeClr val="tx1"/>
                          </a:solidFill>
                          <a:effectLst/>
                        </a:rPr>
                        <a:t>Unbiased Methods</a:t>
                      </a:r>
                      <a:endParaRPr lang="en-US" sz="1700" cap="all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42333" marB="42333" anchor="ctr">
                    <a:lnL w="952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</a:rPr>
                        <a:t>Consistent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69333" marR="84667" marT="42333" marB="42333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✗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16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</a:rPr>
                        <a:t>Area lights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69333" marR="84667" marT="42333" marB="42333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✗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19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</a:rPr>
                        <a:t>Light leakage-free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69333" marR="84667" marT="42333" marB="42333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✗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19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700" b="1" dirty="0" smtClean="0">
                          <a:solidFill>
                            <a:schemeClr val="bg1"/>
                          </a:solidFill>
                          <a:effectLst/>
                        </a:rPr>
                        <a:t>Cheap</a:t>
                      </a:r>
                      <a:endParaRPr lang="en-US" sz="17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69333" marR="84667" marT="42333" marB="42333" anchor="ctr">
                    <a:lnL w="12700" cmpd="sng">
                      <a:noFill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✓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500" kern="1200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✗</a:t>
                      </a:r>
                      <a:endParaRPr lang="en-US" sz="1500" kern="1200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38100" marB="38100" anchor="ctr">
                    <a:lnL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05050">
                          <a:alpha val="25098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389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9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0D26F03-A3AC-4EA7-84D5-BDE5EB89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45" r="1697"/>
          <a:stretch/>
        </p:blipFill>
        <p:spPr>
          <a:xfrm>
            <a:off x="7488000" y="2323553"/>
            <a:ext cx="2124000" cy="223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Importance Sampling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5342" y="1582218"/>
            <a:ext cx="3435981" cy="3600125"/>
            <a:chOff x="599769" y="1457269"/>
            <a:chExt cx="2989006" cy="4139662"/>
          </a:xfrm>
        </p:grpSpPr>
        <p:sp>
          <p:nvSpPr>
            <p:cNvPr id="9" name="Rectangle 8"/>
            <p:cNvSpPr/>
            <p:nvPr/>
          </p:nvSpPr>
          <p:spPr>
            <a:xfrm flipV="1">
              <a:off x="608372" y="1695232"/>
              <a:ext cx="2971800" cy="3901699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13440000" flipV="1">
              <a:off x="792487" y="2371751"/>
              <a:ext cx="192062" cy="186213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599769" y="1457269"/>
              <a:ext cx="2989006" cy="104271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3673" y="1555389"/>
              <a:ext cx="2587961" cy="89183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GB" sz="2220" dirty="0" smtClean="0">
                  <a:latin typeface="+mn-lt"/>
                </a:rPr>
                <a:t>Vévoda2016</a:t>
              </a:r>
              <a:r>
                <a:rPr lang="en-GB" sz="2220" dirty="0">
                  <a:latin typeface="+mn-lt"/>
                </a:rPr>
                <a:t>, </a:t>
              </a:r>
              <a:r>
                <a:rPr lang="en-GB" sz="2220" dirty="0" smtClean="0">
                  <a:latin typeface="+mn-lt"/>
                </a:rPr>
                <a:t>ContyEstévez2018</a:t>
              </a:r>
              <a:endParaRPr lang="en-GB" sz="2220" dirty="0">
                <a:latin typeface="+mn-lt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51614" y="2603690"/>
            <a:ext cx="3013087" cy="23698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1480" dirty="0">
                <a:solidFill>
                  <a:schemeClr val="bg1"/>
                </a:solidFill>
                <a:latin typeface="+mn-lt"/>
              </a:rPr>
              <a:t>Dynamic PDFs per cluster or shading </a:t>
            </a:r>
            <a:r>
              <a:rPr lang="en-GB" sz="1480" dirty="0" smtClean="0">
                <a:solidFill>
                  <a:schemeClr val="bg1"/>
                </a:solidFill>
                <a:latin typeface="+mn-lt"/>
              </a:rPr>
              <a:t>point</a:t>
            </a:r>
          </a:p>
          <a:p>
            <a:endParaRPr lang="en-GB" sz="1480" dirty="0">
              <a:solidFill>
                <a:schemeClr val="bg1"/>
              </a:solidFill>
              <a:latin typeface="+mn-lt"/>
            </a:endParaRPr>
          </a:p>
          <a:p>
            <a:r>
              <a:rPr lang="en-GB" sz="1480" dirty="0">
                <a:solidFill>
                  <a:schemeClr val="bg1"/>
                </a:solidFill>
                <a:latin typeface="+mn-lt"/>
              </a:rPr>
              <a:t>Adapts to dynamic scenes</a:t>
            </a:r>
          </a:p>
          <a:p>
            <a:endParaRPr lang="en-GB" sz="1480" dirty="0" smtClean="0">
              <a:solidFill>
                <a:schemeClr val="bg1"/>
              </a:solidFill>
              <a:latin typeface="+mn-lt"/>
            </a:endParaRPr>
          </a:p>
          <a:p>
            <a:r>
              <a:rPr lang="en-GB" sz="1480" dirty="0" smtClean="0">
                <a:solidFill>
                  <a:schemeClr val="bg1"/>
                </a:solidFill>
                <a:latin typeface="+mn-lt"/>
              </a:rPr>
              <a:t>Log </a:t>
            </a:r>
            <a:r>
              <a:rPr lang="en-GB" sz="1480" dirty="0">
                <a:solidFill>
                  <a:schemeClr val="bg1"/>
                </a:solidFill>
                <a:latin typeface="+mn-lt"/>
              </a:rPr>
              <a:t>scaling with number of light </a:t>
            </a:r>
            <a:r>
              <a:rPr lang="en-GB" sz="1480" dirty="0" smtClean="0">
                <a:solidFill>
                  <a:schemeClr val="bg1"/>
                </a:solidFill>
                <a:latin typeface="+mn-lt"/>
              </a:rPr>
              <a:t>sources, from light hierarchy</a:t>
            </a:r>
            <a:endParaRPr lang="en-GB" sz="1480" dirty="0">
              <a:solidFill>
                <a:schemeClr val="bg1"/>
              </a:solidFill>
              <a:latin typeface="+mn-lt"/>
            </a:endParaRPr>
          </a:p>
          <a:p>
            <a:endParaRPr lang="en-GB" sz="1480" dirty="0" smtClean="0">
              <a:solidFill>
                <a:schemeClr val="bg1"/>
              </a:solidFill>
              <a:latin typeface="+mn-lt"/>
            </a:endParaRPr>
          </a:p>
          <a:p>
            <a:r>
              <a:rPr lang="en-GB" sz="1480" dirty="0" smtClean="0">
                <a:solidFill>
                  <a:schemeClr val="bg1"/>
                </a:solidFill>
                <a:latin typeface="+mn-lt"/>
              </a:rPr>
              <a:t>Supports </a:t>
            </a:r>
            <a:r>
              <a:rPr lang="en-GB" sz="1480" dirty="0">
                <a:solidFill>
                  <a:schemeClr val="bg1"/>
                </a:solidFill>
                <a:latin typeface="+mn-lt"/>
              </a:rPr>
              <a:t>mesh, point and analytic lights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D26F03-A3AC-4EA7-84D5-BDE5EB89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" r="51402"/>
          <a:stretch/>
        </p:blipFill>
        <p:spPr>
          <a:xfrm>
            <a:off x="4215829" y="2323553"/>
            <a:ext cx="2664000" cy="223648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99EF06-D8D7-41C1-9AC5-9B483784E05C}"/>
              </a:ext>
            </a:extLst>
          </p:cNvPr>
          <p:cNvCxnSpPr/>
          <p:nvPr/>
        </p:nvCxnSpPr>
        <p:spPr>
          <a:xfrm>
            <a:off x="7772412" y="2825661"/>
            <a:ext cx="528735" cy="0"/>
          </a:xfrm>
          <a:prstGeom prst="straightConnector1">
            <a:avLst/>
          </a:prstGeom>
          <a:ln w="50800">
            <a:solidFill>
              <a:srgbClr val="76B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C15A123-1249-451A-BFD2-7C1B70846191}"/>
              </a:ext>
            </a:extLst>
          </p:cNvPr>
          <p:cNvSpPr/>
          <p:nvPr/>
        </p:nvSpPr>
        <p:spPr>
          <a:xfrm>
            <a:off x="7849302" y="3273288"/>
            <a:ext cx="459574" cy="292483"/>
          </a:xfrm>
          <a:prstGeom prst="rect">
            <a:avLst/>
          </a:prstGeom>
          <a:noFill/>
          <a:ln w="508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EDB8CB-5D39-4177-BB8A-2CE68657A4D0}"/>
              </a:ext>
            </a:extLst>
          </p:cNvPr>
          <p:cNvSpPr/>
          <p:nvPr/>
        </p:nvSpPr>
        <p:spPr>
          <a:xfrm>
            <a:off x="8800486" y="3282560"/>
            <a:ext cx="443427" cy="283212"/>
          </a:xfrm>
          <a:prstGeom prst="rect">
            <a:avLst/>
          </a:prstGeom>
          <a:noFill/>
          <a:ln w="508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4FFC6F-0979-4512-B9FF-60BD0EC31BF7}"/>
              </a:ext>
            </a:extLst>
          </p:cNvPr>
          <p:cNvSpPr/>
          <p:nvPr/>
        </p:nvSpPr>
        <p:spPr>
          <a:xfrm>
            <a:off x="8613366" y="3902615"/>
            <a:ext cx="374240" cy="320578"/>
          </a:xfrm>
          <a:prstGeom prst="rect">
            <a:avLst/>
          </a:prstGeom>
          <a:noFill/>
          <a:ln w="508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BC45EE-CE9B-4B18-84B0-756A1177B2A3}"/>
              </a:ext>
            </a:extLst>
          </p:cNvPr>
          <p:cNvSpPr/>
          <p:nvPr/>
        </p:nvSpPr>
        <p:spPr>
          <a:xfrm>
            <a:off x="9181943" y="3902615"/>
            <a:ext cx="409629" cy="320578"/>
          </a:xfrm>
          <a:prstGeom prst="rect">
            <a:avLst/>
          </a:prstGeom>
          <a:noFill/>
          <a:ln w="508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E1D365-4F2A-42A3-A541-C1DA61AAC28D}"/>
              </a:ext>
            </a:extLst>
          </p:cNvPr>
          <p:cNvCxnSpPr>
            <a:cxnSpLocks/>
          </p:cNvCxnSpPr>
          <p:nvPr/>
        </p:nvCxnSpPr>
        <p:spPr>
          <a:xfrm flipH="1">
            <a:off x="9243913" y="3419529"/>
            <a:ext cx="352963" cy="858"/>
          </a:xfrm>
          <a:prstGeom prst="straightConnector1">
            <a:avLst/>
          </a:prstGeom>
          <a:ln w="50800">
            <a:solidFill>
              <a:srgbClr val="76B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1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GB" sz="1800" dirty="0" smtClean="0"/>
              <a:t>Organise light sources in </a:t>
            </a:r>
            <a:r>
              <a:rPr lang="en-GB" sz="1800" dirty="0"/>
              <a:t>multiple BVHs</a:t>
            </a:r>
            <a:r>
              <a:rPr lang="en-GB" sz="1800" dirty="0" smtClean="0"/>
              <a:t>, arranged in a </a:t>
            </a:r>
            <a:r>
              <a:rPr lang="en-GB" sz="1800" dirty="0"/>
              <a:t>2-level hierarchy</a:t>
            </a:r>
          </a:p>
          <a:p>
            <a:r>
              <a:rPr lang="en-GB" sz="1800" dirty="0" smtClean="0"/>
              <a:t>Top-level </a:t>
            </a:r>
            <a:r>
              <a:rPr lang="en-GB" sz="1800" dirty="0"/>
              <a:t>light BVH: cheap, </a:t>
            </a:r>
            <a:r>
              <a:rPr lang="en-GB" sz="1800" dirty="0" smtClean="0"/>
              <a:t>good for large motions</a:t>
            </a:r>
          </a:p>
          <a:p>
            <a:r>
              <a:rPr lang="en-GB" sz="1800" dirty="0"/>
              <a:t>Refitting light BVHs on GPU: efficient, good for small </a:t>
            </a:r>
            <a:r>
              <a:rPr lang="en-GB" sz="1800" dirty="0" smtClean="0"/>
              <a:t>motion</a:t>
            </a:r>
            <a:endParaRPr lang="en-GB" sz="1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2-Level Light BVH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1434" y="4767221"/>
            <a:ext cx="4494793" cy="536297"/>
          </a:xfrm>
        </p:spPr>
        <p:txBody>
          <a:bodyPr/>
          <a:lstStyle/>
          <a:p>
            <a:r>
              <a:rPr lang="en-GB" dirty="0"/>
              <a:t>T</a:t>
            </a:r>
            <a:r>
              <a:rPr lang="en-GB" noProof="0" dirty="0" smtClean="0"/>
              <a:t>LAS: top-level acceleration structure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BLAS: bottom-level acceleration structure</a:t>
            </a:r>
            <a:endParaRPr lang="en-GB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D48BD-3659-4135-AA97-37C438573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90" y="1880642"/>
            <a:ext cx="3441521" cy="3154728"/>
          </a:xfrm>
          <a:prstGeom prst="rect">
            <a:avLst/>
          </a:prstGeom>
          <a:ln>
            <a:solidFill>
              <a:srgbClr val="6E6E6E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4" y="1880642"/>
            <a:ext cx="3743352" cy="2771795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</p:spTree>
    <p:extLst>
      <p:ext uri="{BB962C8B-B14F-4D97-AF65-F5344CB8AC3E}">
        <p14:creationId xmlns:p14="http://schemas.microsoft.com/office/powerpoint/2010/main" val="37046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2-Level Light BVH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 single BLAS for static emissive meshes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36" y="1582219"/>
            <a:ext cx="6685727" cy="3812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8984" y="1780792"/>
            <a:ext cx="1406770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Dynamic BLAS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6093" y="1780792"/>
            <a:ext cx="1406770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Dynamic BLAS</a:t>
            </a:r>
          </a:p>
        </p:txBody>
      </p:sp>
      <p:cxnSp>
        <p:nvCxnSpPr>
          <p:cNvPr id="9" name="Curved Connector 8"/>
          <p:cNvCxnSpPr/>
          <p:nvPr/>
        </p:nvCxnSpPr>
        <p:spPr>
          <a:xfrm rot="5400000">
            <a:off x="3704497" y="2157050"/>
            <a:ext cx="820613" cy="316519"/>
          </a:xfrm>
          <a:prstGeom prst="curvedConnector3">
            <a:avLst>
              <a:gd name="adj1" fmla="val 50000"/>
            </a:avLst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33953" y="1748631"/>
            <a:ext cx="961461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Static BLAS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8644" y="4225209"/>
            <a:ext cx="1406770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Shading point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15185" y="1748631"/>
            <a:ext cx="1178338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Static BLASes</a:t>
            </a:r>
          </a:p>
        </p:txBody>
      </p:sp>
      <p:cxnSp>
        <p:nvCxnSpPr>
          <p:cNvPr id="18" name="Curved Connector 17"/>
          <p:cNvCxnSpPr>
            <a:stCxn id="15" idx="3"/>
          </p:cNvCxnSpPr>
          <p:nvPr/>
        </p:nvCxnSpPr>
        <p:spPr>
          <a:xfrm>
            <a:off x="2995414" y="1864047"/>
            <a:ext cx="47062" cy="201604"/>
          </a:xfrm>
          <a:prstGeom prst="curvedConnector2">
            <a:avLst/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flipV="1">
            <a:off x="2760615" y="4283697"/>
            <a:ext cx="445647" cy="56928"/>
          </a:xfrm>
          <a:prstGeom prst="curvedConnector3">
            <a:avLst>
              <a:gd name="adj1" fmla="val 50000"/>
            </a:avLst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82291" y="4225209"/>
            <a:ext cx="1406770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1000" dirty="0" smtClean="0">
                <a:solidFill>
                  <a:schemeClr val="bg1"/>
                </a:solidFill>
              </a:rPr>
              <a:t>Shading point</a:t>
            </a: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6254262" y="4283697"/>
            <a:ext cx="416169" cy="56928"/>
          </a:xfrm>
          <a:prstGeom prst="curvedConnector3">
            <a:avLst>
              <a:gd name="adj1" fmla="val 50000"/>
            </a:avLst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0800000" flipV="1">
            <a:off x="5469947" y="1923242"/>
            <a:ext cx="396987" cy="315865"/>
          </a:xfrm>
          <a:prstGeom prst="curvedConnector3">
            <a:avLst>
              <a:gd name="adj1" fmla="val 50000"/>
            </a:avLst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17" idx="2"/>
          </p:cNvCxnSpPr>
          <p:nvPr/>
        </p:nvCxnSpPr>
        <p:spPr>
          <a:xfrm rot="16200000" flipH="1">
            <a:off x="5763400" y="2420416"/>
            <a:ext cx="1250381" cy="368473"/>
          </a:xfrm>
          <a:prstGeom prst="curvedConnector3">
            <a:avLst>
              <a:gd name="adj1" fmla="val 50000"/>
            </a:avLst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5400000">
            <a:off x="7169556" y="2139391"/>
            <a:ext cx="820613" cy="316519"/>
          </a:xfrm>
          <a:prstGeom prst="curvedConnector3">
            <a:avLst>
              <a:gd name="adj1" fmla="val 50000"/>
            </a:avLst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6200000" flipH="1">
            <a:off x="6422666" y="2073406"/>
            <a:ext cx="1828140" cy="1527817"/>
          </a:xfrm>
          <a:prstGeom prst="curvedConnector3">
            <a:avLst>
              <a:gd name="adj1" fmla="val 50000"/>
            </a:avLst>
          </a:prstGeom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466882" y="2573215"/>
            <a:ext cx="979324" cy="1129836"/>
          </a:xfrm>
          <a:prstGeom prst="ellipse">
            <a:avLst/>
          </a:prstGeom>
          <a:noFill/>
          <a:ln w="508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6312502" y="3073469"/>
            <a:ext cx="581399" cy="574739"/>
          </a:xfrm>
          <a:prstGeom prst="ellipse">
            <a:avLst/>
          </a:prstGeom>
          <a:noFill/>
          <a:ln w="50800"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2-level light BVH updates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4F6C8-2D44-4853-A857-682CEDAE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009" y="3669632"/>
            <a:ext cx="7113983" cy="1594678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5247268" y="1837014"/>
            <a:ext cx="3989442" cy="1749072"/>
            <a:chOff x="5585702" y="1704435"/>
            <a:chExt cx="4787330" cy="2098886"/>
          </a:xfrm>
        </p:grpSpPr>
        <p:sp>
          <p:nvSpPr>
            <p:cNvPr id="26" name="Rectangle 25"/>
            <p:cNvSpPr/>
            <p:nvPr/>
          </p:nvSpPr>
          <p:spPr>
            <a:xfrm>
              <a:off x="5585702" y="1704435"/>
              <a:ext cx="4787330" cy="19959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Triangle 26"/>
            <p:cNvSpPr/>
            <p:nvPr/>
          </p:nvSpPr>
          <p:spPr>
            <a:xfrm rot="8160000">
              <a:off x="9855818" y="3617108"/>
              <a:ext cx="192062" cy="18621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5505037" y="2413746"/>
            <a:ext cx="3530081" cy="10153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333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Update all leaf nodes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333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Update all internal nodes at depth: tree_heigh – 1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333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Iteratively update remaining internal nodes, bottom to top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505037" y="2015553"/>
            <a:ext cx="353008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cap="all" dirty="0">
                <a:latin typeface="Trebuchet MS" panose="020B0603020202020204" pitchFamily="34" charset="0"/>
              </a:rPr>
              <a:t>BLAS Refit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457366" y="3412733"/>
            <a:ext cx="658659" cy="553339"/>
          </a:xfrm>
          <a:prstGeom prst="straightConnector1">
            <a:avLst/>
          </a:prstGeom>
          <a:ln w="50800">
            <a:gradFill>
              <a:gsLst>
                <a:gs pos="0">
                  <a:schemeClr val="tx2">
                    <a:alpha val="0"/>
                  </a:schemeClr>
                </a:gs>
                <a:gs pos="99000">
                  <a:schemeClr val="tx2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247268" y="1835896"/>
            <a:ext cx="3989442" cy="1749072"/>
            <a:chOff x="5585702" y="1704435"/>
            <a:chExt cx="4787330" cy="2098886"/>
          </a:xfrm>
        </p:grpSpPr>
        <p:sp>
          <p:nvSpPr>
            <p:cNvPr id="37" name="Rectangle 36"/>
            <p:cNvSpPr/>
            <p:nvPr/>
          </p:nvSpPr>
          <p:spPr>
            <a:xfrm>
              <a:off x="5585702" y="1704435"/>
              <a:ext cx="4787330" cy="19959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Triangle 37"/>
            <p:cNvSpPr/>
            <p:nvPr/>
          </p:nvSpPr>
          <p:spPr>
            <a:xfrm rot="8160000">
              <a:off x="9855818" y="3617108"/>
              <a:ext cx="192062" cy="18621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5505037" y="2412628"/>
            <a:ext cx="3530081" cy="4615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Refit every BLAS that needs it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33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Refit the TLAS before use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05037" y="2014435"/>
            <a:ext cx="353008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cap="all" dirty="0">
                <a:latin typeface="Trebuchet MS" panose="020B0603020202020204" pitchFamily="34" charset="0"/>
              </a:rPr>
              <a:t>Each frame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9" b="-1000"/>
          <a:stretch/>
        </p:blipFill>
        <p:spPr>
          <a:xfrm>
            <a:off x="1119060" y="1900733"/>
            <a:ext cx="3743352" cy="1512000"/>
          </a:xfrm>
          <a:prstGeom prst="rect">
            <a:avLst/>
          </a:prstGeom>
          <a:ln w="6350">
            <a:solidFill>
              <a:srgbClr val="5A5A5A"/>
            </a:solidFill>
          </a:ln>
        </p:spPr>
      </p:pic>
      <p:sp>
        <p:nvSpPr>
          <p:cNvPr id="4" name="Freeform 3"/>
          <p:cNvSpPr/>
          <p:nvPr/>
        </p:nvSpPr>
        <p:spPr>
          <a:xfrm>
            <a:off x="1098639" y="2629734"/>
            <a:ext cx="3600606" cy="794260"/>
          </a:xfrm>
          <a:custGeom>
            <a:avLst/>
            <a:gdLst>
              <a:gd name="connsiteX0" fmla="*/ 3353221 w 3600606"/>
              <a:gd name="connsiteY0" fmla="*/ 467212 h 794260"/>
              <a:gd name="connsiteX1" fmla="*/ 3379919 w 3600606"/>
              <a:gd name="connsiteY1" fmla="*/ 433840 h 794260"/>
              <a:gd name="connsiteX2" fmla="*/ 3399942 w 3600606"/>
              <a:gd name="connsiteY2" fmla="*/ 420491 h 794260"/>
              <a:gd name="connsiteX3" fmla="*/ 3413291 w 3600606"/>
              <a:gd name="connsiteY3" fmla="*/ 400467 h 794260"/>
              <a:gd name="connsiteX4" fmla="*/ 3453338 w 3600606"/>
              <a:gd name="connsiteY4" fmla="*/ 367095 h 794260"/>
              <a:gd name="connsiteX5" fmla="*/ 3480035 w 3600606"/>
              <a:gd name="connsiteY5" fmla="*/ 333723 h 794260"/>
              <a:gd name="connsiteX6" fmla="*/ 3513408 w 3600606"/>
              <a:gd name="connsiteY6" fmla="*/ 300351 h 794260"/>
              <a:gd name="connsiteX7" fmla="*/ 3540106 w 3600606"/>
              <a:gd name="connsiteY7" fmla="*/ 260304 h 794260"/>
              <a:gd name="connsiteX8" fmla="*/ 3580152 w 3600606"/>
              <a:gd name="connsiteY8" fmla="*/ 206908 h 794260"/>
              <a:gd name="connsiteX9" fmla="*/ 3586827 w 3600606"/>
              <a:gd name="connsiteY9" fmla="*/ 186885 h 794260"/>
              <a:gd name="connsiteX10" fmla="*/ 3600176 w 3600606"/>
              <a:gd name="connsiteY10" fmla="*/ 166862 h 794260"/>
              <a:gd name="connsiteX11" fmla="*/ 3593501 w 3600606"/>
              <a:gd name="connsiteY11" fmla="*/ 86768 h 794260"/>
              <a:gd name="connsiteX12" fmla="*/ 3580152 w 3600606"/>
              <a:gd name="connsiteY12" fmla="*/ 46721 h 794260"/>
              <a:gd name="connsiteX13" fmla="*/ 3540106 w 3600606"/>
              <a:gd name="connsiteY13" fmla="*/ 20024 h 794260"/>
              <a:gd name="connsiteX14" fmla="*/ 3493384 w 3600606"/>
              <a:gd name="connsiteY14" fmla="*/ 6675 h 794260"/>
              <a:gd name="connsiteX15" fmla="*/ 3473361 w 3600606"/>
              <a:gd name="connsiteY15" fmla="*/ 0 h 794260"/>
              <a:gd name="connsiteX16" fmla="*/ 3373244 w 3600606"/>
              <a:gd name="connsiteY16" fmla="*/ 6675 h 794260"/>
              <a:gd name="connsiteX17" fmla="*/ 3299825 w 3600606"/>
              <a:gd name="connsiteY17" fmla="*/ 20024 h 794260"/>
              <a:gd name="connsiteX18" fmla="*/ 3279802 w 3600606"/>
              <a:gd name="connsiteY18" fmla="*/ 33373 h 794260"/>
              <a:gd name="connsiteX19" fmla="*/ 3253104 w 3600606"/>
              <a:gd name="connsiteY19" fmla="*/ 73419 h 794260"/>
              <a:gd name="connsiteX20" fmla="*/ 3239755 w 3600606"/>
              <a:gd name="connsiteY20" fmla="*/ 126815 h 794260"/>
              <a:gd name="connsiteX21" fmla="*/ 3226406 w 3600606"/>
              <a:gd name="connsiteY21" fmla="*/ 173536 h 794260"/>
              <a:gd name="connsiteX22" fmla="*/ 3213057 w 3600606"/>
              <a:gd name="connsiteY22" fmla="*/ 193559 h 794260"/>
              <a:gd name="connsiteX23" fmla="*/ 3206383 w 3600606"/>
              <a:gd name="connsiteY23" fmla="*/ 213583 h 794260"/>
              <a:gd name="connsiteX24" fmla="*/ 3139638 w 3600606"/>
              <a:gd name="connsiteY24" fmla="*/ 246955 h 794260"/>
              <a:gd name="connsiteX25" fmla="*/ 3092917 w 3600606"/>
              <a:gd name="connsiteY25" fmla="*/ 260304 h 794260"/>
              <a:gd name="connsiteX26" fmla="*/ 2999475 w 3600606"/>
              <a:gd name="connsiteY26" fmla="*/ 266978 h 794260"/>
              <a:gd name="connsiteX27" fmla="*/ 2792567 w 3600606"/>
              <a:gd name="connsiteY27" fmla="*/ 273653 h 794260"/>
              <a:gd name="connsiteX28" fmla="*/ 2051703 w 3600606"/>
              <a:gd name="connsiteY28" fmla="*/ 287002 h 794260"/>
              <a:gd name="connsiteX29" fmla="*/ 1971609 w 3600606"/>
              <a:gd name="connsiteY29" fmla="*/ 307025 h 794260"/>
              <a:gd name="connsiteX30" fmla="*/ 1958260 w 3600606"/>
              <a:gd name="connsiteY30" fmla="*/ 327048 h 794260"/>
              <a:gd name="connsiteX31" fmla="*/ 1938237 w 3600606"/>
              <a:gd name="connsiteY31" fmla="*/ 447189 h 794260"/>
              <a:gd name="connsiteX32" fmla="*/ 1924888 w 3600606"/>
              <a:gd name="connsiteY32" fmla="*/ 487235 h 794260"/>
              <a:gd name="connsiteX33" fmla="*/ 1918214 w 3600606"/>
              <a:gd name="connsiteY33" fmla="*/ 507259 h 794260"/>
              <a:gd name="connsiteX34" fmla="*/ 1838120 w 3600606"/>
              <a:gd name="connsiteY34" fmla="*/ 540631 h 794260"/>
              <a:gd name="connsiteX35" fmla="*/ 1784725 w 3600606"/>
              <a:gd name="connsiteY35" fmla="*/ 553980 h 794260"/>
              <a:gd name="connsiteX36" fmla="*/ 1624538 w 3600606"/>
              <a:gd name="connsiteY36" fmla="*/ 560654 h 794260"/>
              <a:gd name="connsiteX37" fmla="*/ 1464351 w 3600606"/>
              <a:gd name="connsiteY37" fmla="*/ 553980 h 794260"/>
              <a:gd name="connsiteX38" fmla="*/ 1190698 w 3600606"/>
              <a:gd name="connsiteY38" fmla="*/ 547305 h 794260"/>
              <a:gd name="connsiteX39" fmla="*/ 1170675 w 3600606"/>
              <a:gd name="connsiteY39" fmla="*/ 533957 h 794260"/>
              <a:gd name="connsiteX40" fmla="*/ 1143977 w 3600606"/>
              <a:gd name="connsiteY40" fmla="*/ 527282 h 794260"/>
              <a:gd name="connsiteX41" fmla="*/ 1097256 w 3600606"/>
              <a:gd name="connsiteY41" fmla="*/ 493910 h 794260"/>
              <a:gd name="connsiteX42" fmla="*/ 1063884 w 3600606"/>
              <a:gd name="connsiteY42" fmla="*/ 440514 h 794260"/>
              <a:gd name="connsiteX43" fmla="*/ 1043860 w 3600606"/>
              <a:gd name="connsiteY43" fmla="*/ 400467 h 794260"/>
              <a:gd name="connsiteX44" fmla="*/ 1030511 w 3600606"/>
              <a:gd name="connsiteY44" fmla="*/ 360421 h 794260"/>
              <a:gd name="connsiteX45" fmla="*/ 1003814 w 3600606"/>
              <a:gd name="connsiteY45" fmla="*/ 313700 h 794260"/>
              <a:gd name="connsiteX46" fmla="*/ 990465 w 3600606"/>
              <a:gd name="connsiteY46" fmla="*/ 293676 h 794260"/>
              <a:gd name="connsiteX47" fmla="*/ 977116 w 3600606"/>
              <a:gd name="connsiteY47" fmla="*/ 253630 h 794260"/>
              <a:gd name="connsiteX48" fmla="*/ 943743 w 3600606"/>
              <a:gd name="connsiteY48" fmla="*/ 200234 h 794260"/>
              <a:gd name="connsiteX49" fmla="*/ 923720 w 3600606"/>
              <a:gd name="connsiteY49" fmla="*/ 186885 h 794260"/>
              <a:gd name="connsiteX50" fmla="*/ 897022 w 3600606"/>
              <a:gd name="connsiteY50" fmla="*/ 146838 h 794260"/>
              <a:gd name="connsiteX51" fmla="*/ 870325 w 3600606"/>
              <a:gd name="connsiteY51" fmla="*/ 106792 h 794260"/>
              <a:gd name="connsiteX52" fmla="*/ 863650 w 3600606"/>
              <a:gd name="connsiteY52" fmla="*/ 86768 h 794260"/>
              <a:gd name="connsiteX53" fmla="*/ 843627 w 3600606"/>
              <a:gd name="connsiteY53" fmla="*/ 80094 h 794260"/>
              <a:gd name="connsiteX54" fmla="*/ 830278 w 3600606"/>
              <a:gd name="connsiteY54" fmla="*/ 60070 h 794260"/>
              <a:gd name="connsiteX55" fmla="*/ 810254 w 3600606"/>
              <a:gd name="connsiteY55" fmla="*/ 53396 h 794260"/>
              <a:gd name="connsiteX56" fmla="*/ 763533 w 3600606"/>
              <a:gd name="connsiteY56" fmla="*/ 46721 h 794260"/>
              <a:gd name="connsiteX57" fmla="*/ 730161 w 3600606"/>
              <a:gd name="connsiteY57" fmla="*/ 40047 h 794260"/>
              <a:gd name="connsiteX58" fmla="*/ 656742 w 3600606"/>
              <a:gd name="connsiteY58" fmla="*/ 46721 h 794260"/>
              <a:gd name="connsiteX59" fmla="*/ 616695 w 3600606"/>
              <a:gd name="connsiteY59" fmla="*/ 73419 h 794260"/>
              <a:gd name="connsiteX60" fmla="*/ 603346 w 3600606"/>
              <a:gd name="connsiteY60" fmla="*/ 93443 h 794260"/>
              <a:gd name="connsiteX61" fmla="*/ 583323 w 3600606"/>
              <a:gd name="connsiteY61" fmla="*/ 106792 h 794260"/>
              <a:gd name="connsiteX62" fmla="*/ 556625 w 3600606"/>
              <a:gd name="connsiteY62" fmla="*/ 146838 h 794260"/>
              <a:gd name="connsiteX63" fmla="*/ 543276 w 3600606"/>
              <a:gd name="connsiteY63" fmla="*/ 166862 h 794260"/>
              <a:gd name="connsiteX64" fmla="*/ 516579 w 3600606"/>
              <a:gd name="connsiteY64" fmla="*/ 200234 h 794260"/>
              <a:gd name="connsiteX65" fmla="*/ 456508 w 3600606"/>
              <a:gd name="connsiteY65" fmla="*/ 246955 h 794260"/>
              <a:gd name="connsiteX66" fmla="*/ 396438 w 3600606"/>
              <a:gd name="connsiteY66" fmla="*/ 266978 h 794260"/>
              <a:gd name="connsiteX67" fmla="*/ 376415 w 3600606"/>
              <a:gd name="connsiteY67" fmla="*/ 273653 h 794260"/>
              <a:gd name="connsiteX68" fmla="*/ 309670 w 3600606"/>
              <a:gd name="connsiteY68" fmla="*/ 280327 h 794260"/>
              <a:gd name="connsiteX69" fmla="*/ 156158 w 3600606"/>
              <a:gd name="connsiteY69" fmla="*/ 287002 h 794260"/>
              <a:gd name="connsiteX70" fmla="*/ 102762 w 3600606"/>
              <a:gd name="connsiteY70" fmla="*/ 300351 h 794260"/>
              <a:gd name="connsiteX71" fmla="*/ 62716 w 3600606"/>
              <a:gd name="connsiteY71" fmla="*/ 320374 h 794260"/>
              <a:gd name="connsiteX72" fmla="*/ 9320 w 3600606"/>
              <a:gd name="connsiteY72" fmla="*/ 367095 h 794260"/>
              <a:gd name="connsiteX73" fmla="*/ 9320 w 3600606"/>
              <a:gd name="connsiteY73" fmla="*/ 467212 h 794260"/>
              <a:gd name="connsiteX74" fmla="*/ 29343 w 3600606"/>
              <a:gd name="connsiteY74" fmla="*/ 507259 h 794260"/>
              <a:gd name="connsiteX75" fmla="*/ 49367 w 3600606"/>
              <a:gd name="connsiteY75" fmla="*/ 513933 h 794260"/>
              <a:gd name="connsiteX76" fmla="*/ 56041 w 3600606"/>
              <a:gd name="connsiteY76" fmla="*/ 533957 h 794260"/>
              <a:gd name="connsiteX77" fmla="*/ 76065 w 3600606"/>
              <a:gd name="connsiteY77" fmla="*/ 540631 h 794260"/>
              <a:gd name="connsiteX78" fmla="*/ 96088 w 3600606"/>
              <a:gd name="connsiteY78" fmla="*/ 553980 h 794260"/>
              <a:gd name="connsiteX79" fmla="*/ 122786 w 3600606"/>
              <a:gd name="connsiteY79" fmla="*/ 560654 h 794260"/>
              <a:gd name="connsiteX80" fmla="*/ 242926 w 3600606"/>
              <a:gd name="connsiteY80" fmla="*/ 574003 h 794260"/>
              <a:gd name="connsiteX81" fmla="*/ 429811 w 3600606"/>
              <a:gd name="connsiteY81" fmla="*/ 580678 h 794260"/>
              <a:gd name="connsiteX82" fmla="*/ 696789 w 3600606"/>
              <a:gd name="connsiteY82" fmla="*/ 594027 h 794260"/>
              <a:gd name="connsiteX83" fmla="*/ 763533 w 3600606"/>
              <a:gd name="connsiteY83" fmla="*/ 600701 h 794260"/>
              <a:gd name="connsiteX84" fmla="*/ 843627 w 3600606"/>
              <a:gd name="connsiteY84" fmla="*/ 607375 h 794260"/>
              <a:gd name="connsiteX85" fmla="*/ 923720 w 3600606"/>
              <a:gd name="connsiteY85" fmla="*/ 627399 h 794260"/>
              <a:gd name="connsiteX86" fmla="*/ 950418 w 3600606"/>
              <a:gd name="connsiteY86" fmla="*/ 634073 h 794260"/>
              <a:gd name="connsiteX87" fmla="*/ 990465 w 3600606"/>
              <a:gd name="connsiteY87" fmla="*/ 647422 h 794260"/>
              <a:gd name="connsiteX88" fmla="*/ 1010488 w 3600606"/>
              <a:gd name="connsiteY88" fmla="*/ 654097 h 794260"/>
              <a:gd name="connsiteX89" fmla="*/ 1050535 w 3600606"/>
              <a:gd name="connsiteY89" fmla="*/ 680794 h 794260"/>
              <a:gd name="connsiteX90" fmla="*/ 1070558 w 3600606"/>
              <a:gd name="connsiteY90" fmla="*/ 694143 h 794260"/>
              <a:gd name="connsiteX91" fmla="*/ 1123954 w 3600606"/>
              <a:gd name="connsiteY91" fmla="*/ 714167 h 794260"/>
              <a:gd name="connsiteX92" fmla="*/ 1164000 w 3600606"/>
              <a:gd name="connsiteY92" fmla="*/ 727516 h 794260"/>
              <a:gd name="connsiteX93" fmla="*/ 1190698 w 3600606"/>
              <a:gd name="connsiteY93" fmla="*/ 740865 h 794260"/>
              <a:gd name="connsiteX94" fmla="*/ 1290815 w 3600606"/>
              <a:gd name="connsiteY94" fmla="*/ 754213 h 794260"/>
              <a:gd name="connsiteX95" fmla="*/ 1350885 w 3600606"/>
              <a:gd name="connsiteY95" fmla="*/ 760888 h 794260"/>
              <a:gd name="connsiteX96" fmla="*/ 1424304 w 3600606"/>
              <a:gd name="connsiteY96" fmla="*/ 774237 h 794260"/>
              <a:gd name="connsiteX97" fmla="*/ 1464351 w 3600606"/>
              <a:gd name="connsiteY97" fmla="*/ 780911 h 794260"/>
              <a:gd name="connsiteX98" fmla="*/ 1691282 w 3600606"/>
              <a:gd name="connsiteY98" fmla="*/ 794260 h 794260"/>
              <a:gd name="connsiteX99" fmla="*/ 1871492 w 3600606"/>
              <a:gd name="connsiteY99" fmla="*/ 787586 h 794260"/>
              <a:gd name="connsiteX100" fmla="*/ 1964935 w 3600606"/>
              <a:gd name="connsiteY100" fmla="*/ 780911 h 794260"/>
              <a:gd name="connsiteX101" fmla="*/ 2125122 w 3600606"/>
              <a:gd name="connsiteY101" fmla="*/ 774237 h 794260"/>
              <a:gd name="connsiteX102" fmla="*/ 2205215 w 3600606"/>
              <a:gd name="connsiteY102" fmla="*/ 754213 h 794260"/>
              <a:gd name="connsiteX103" fmla="*/ 2251936 w 3600606"/>
              <a:gd name="connsiteY103" fmla="*/ 734190 h 794260"/>
              <a:gd name="connsiteX104" fmla="*/ 2271960 w 3600606"/>
              <a:gd name="connsiteY104" fmla="*/ 714167 h 794260"/>
              <a:gd name="connsiteX105" fmla="*/ 2291983 w 3600606"/>
              <a:gd name="connsiteY105" fmla="*/ 707492 h 794260"/>
              <a:gd name="connsiteX106" fmla="*/ 2312006 w 3600606"/>
              <a:gd name="connsiteY106" fmla="*/ 694143 h 794260"/>
              <a:gd name="connsiteX107" fmla="*/ 2338704 w 3600606"/>
              <a:gd name="connsiteY107" fmla="*/ 680794 h 794260"/>
              <a:gd name="connsiteX108" fmla="*/ 2378751 w 3600606"/>
              <a:gd name="connsiteY108" fmla="*/ 647422 h 794260"/>
              <a:gd name="connsiteX109" fmla="*/ 2405449 w 3600606"/>
              <a:gd name="connsiteY109" fmla="*/ 640748 h 794260"/>
              <a:gd name="connsiteX110" fmla="*/ 2465519 w 3600606"/>
              <a:gd name="connsiteY110" fmla="*/ 607375 h 794260"/>
              <a:gd name="connsiteX111" fmla="*/ 2485542 w 3600606"/>
              <a:gd name="connsiteY111" fmla="*/ 594027 h 794260"/>
              <a:gd name="connsiteX112" fmla="*/ 2532263 w 3600606"/>
              <a:gd name="connsiteY112" fmla="*/ 587352 h 794260"/>
              <a:gd name="connsiteX113" fmla="*/ 2865986 w 3600606"/>
              <a:gd name="connsiteY113" fmla="*/ 574003 h 794260"/>
              <a:gd name="connsiteX114" fmla="*/ 3052870 w 3600606"/>
              <a:gd name="connsiteY114" fmla="*/ 567329 h 794260"/>
              <a:gd name="connsiteX115" fmla="*/ 3132964 w 3600606"/>
              <a:gd name="connsiteY115" fmla="*/ 560654 h 794260"/>
              <a:gd name="connsiteX116" fmla="*/ 3166336 w 3600606"/>
              <a:gd name="connsiteY116" fmla="*/ 553980 h 794260"/>
              <a:gd name="connsiteX117" fmla="*/ 3213057 w 3600606"/>
              <a:gd name="connsiteY117" fmla="*/ 547305 h 794260"/>
              <a:gd name="connsiteX118" fmla="*/ 3293151 w 3600606"/>
              <a:gd name="connsiteY118" fmla="*/ 533957 h 794260"/>
              <a:gd name="connsiteX119" fmla="*/ 3313174 w 3600606"/>
              <a:gd name="connsiteY119" fmla="*/ 520608 h 794260"/>
              <a:gd name="connsiteX120" fmla="*/ 3353221 w 3600606"/>
              <a:gd name="connsiteY120" fmla="*/ 493910 h 794260"/>
              <a:gd name="connsiteX121" fmla="*/ 3353221 w 3600606"/>
              <a:gd name="connsiteY121" fmla="*/ 467212 h 794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3600606" h="794260">
                <a:moveTo>
                  <a:pt x="3353221" y="467212"/>
                </a:moveTo>
                <a:cubicBezTo>
                  <a:pt x="3357671" y="457200"/>
                  <a:pt x="3369846" y="443913"/>
                  <a:pt x="3379919" y="433840"/>
                </a:cubicBezTo>
                <a:cubicBezTo>
                  <a:pt x="3385591" y="428168"/>
                  <a:pt x="3394270" y="426163"/>
                  <a:pt x="3399942" y="420491"/>
                </a:cubicBezTo>
                <a:cubicBezTo>
                  <a:pt x="3405614" y="414819"/>
                  <a:pt x="3408156" y="406630"/>
                  <a:pt x="3413291" y="400467"/>
                </a:cubicBezTo>
                <a:cubicBezTo>
                  <a:pt x="3429350" y="381196"/>
                  <a:pt x="3433650" y="380220"/>
                  <a:pt x="3453338" y="367095"/>
                </a:cubicBezTo>
                <a:cubicBezTo>
                  <a:pt x="3466331" y="328115"/>
                  <a:pt x="3449846" y="363912"/>
                  <a:pt x="3480035" y="333723"/>
                </a:cubicBezTo>
                <a:cubicBezTo>
                  <a:pt x="3524529" y="289229"/>
                  <a:pt x="3460014" y="335946"/>
                  <a:pt x="3513408" y="300351"/>
                </a:cubicBezTo>
                <a:cubicBezTo>
                  <a:pt x="3522307" y="287002"/>
                  <a:pt x="3530480" y="273139"/>
                  <a:pt x="3540106" y="260304"/>
                </a:cubicBezTo>
                <a:lnTo>
                  <a:pt x="3580152" y="206908"/>
                </a:lnTo>
                <a:cubicBezTo>
                  <a:pt x="3582377" y="200234"/>
                  <a:pt x="3583681" y="193178"/>
                  <a:pt x="3586827" y="186885"/>
                </a:cubicBezTo>
                <a:cubicBezTo>
                  <a:pt x="3590415" y="179710"/>
                  <a:pt x="3599642" y="174866"/>
                  <a:pt x="3600176" y="166862"/>
                </a:cubicBezTo>
                <a:cubicBezTo>
                  <a:pt x="3601958" y="140131"/>
                  <a:pt x="3597905" y="113194"/>
                  <a:pt x="3593501" y="86768"/>
                </a:cubicBezTo>
                <a:cubicBezTo>
                  <a:pt x="3591188" y="72888"/>
                  <a:pt x="3591860" y="54526"/>
                  <a:pt x="3580152" y="46721"/>
                </a:cubicBezTo>
                <a:cubicBezTo>
                  <a:pt x="3566803" y="37822"/>
                  <a:pt x="3555326" y="25097"/>
                  <a:pt x="3540106" y="20024"/>
                </a:cubicBezTo>
                <a:cubicBezTo>
                  <a:pt x="3492089" y="4018"/>
                  <a:pt x="3552059" y="23439"/>
                  <a:pt x="3493384" y="6675"/>
                </a:cubicBezTo>
                <a:cubicBezTo>
                  <a:pt x="3486619" y="4742"/>
                  <a:pt x="3480035" y="2225"/>
                  <a:pt x="3473361" y="0"/>
                </a:cubicBezTo>
                <a:cubicBezTo>
                  <a:pt x="3439989" y="2225"/>
                  <a:pt x="3406540" y="3504"/>
                  <a:pt x="3373244" y="6675"/>
                </a:cubicBezTo>
                <a:cubicBezTo>
                  <a:pt x="3356929" y="8229"/>
                  <a:pt x="3317193" y="16550"/>
                  <a:pt x="3299825" y="20024"/>
                </a:cubicBezTo>
                <a:cubicBezTo>
                  <a:pt x="3293151" y="24474"/>
                  <a:pt x="3285084" y="27336"/>
                  <a:pt x="3279802" y="33373"/>
                </a:cubicBezTo>
                <a:cubicBezTo>
                  <a:pt x="3269237" y="45447"/>
                  <a:pt x="3253104" y="73419"/>
                  <a:pt x="3253104" y="73419"/>
                </a:cubicBezTo>
                <a:lnTo>
                  <a:pt x="3239755" y="126815"/>
                </a:lnTo>
                <a:cubicBezTo>
                  <a:pt x="3237615" y="135375"/>
                  <a:pt x="3231196" y="163956"/>
                  <a:pt x="3226406" y="173536"/>
                </a:cubicBezTo>
                <a:cubicBezTo>
                  <a:pt x="3222818" y="180711"/>
                  <a:pt x="3217507" y="186885"/>
                  <a:pt x="3213057" y="193559"/>
                </a:cubicBezTo>
                <a:cubicBezTo>
                  <a:pt x="3210832" y="200234"/>
                  <a:pt x="3210887" y="208178"/>
                  <a:pt x="3206383" y="213583"/>
                </a:cubicBezTo>
                <a:cubicBezTo>
                  <a:pt x="3188136" y="235479"/>
                  <a:pt x="3165309" y="238398"/>
                  <a:pt x="3139638" y="246955"/>
                </a:cubicBezTo>
                <a:cubicBezTo>
                  <a:pt x="3126977" y="251176"/>
                  <a:pt x="3105495" y="258906"/>
                  <a:pt x="3092917" y="260304"/>
                </a:cubicBezTo>
                <a:cubicBezTo>
                  <a:pt x="3061881" y="263752"/>
                  <a:pt x="3030671" y="265592"/>
                  <a:pt x="2999475" y="266978"/>
                </a:cubicBezTo>
                <a:cubicBezTo>
                  <a:pt x="2930538" y="270042"/>
                  <a:pt x="2861545" y="271710"/>
                  <a:pt x="2792567" y="273653"/>
                </a:cubicBezTo>
                <a:cubicBezTo>
                  <a:pt x="2463328" y="282927"/>
                  <a:pt x="2444827" y="281465"/>
                  <a:pt x="2051703" y="287002"/>
                </a:cubicBezTo>
                <a:cubicBezTo>
                  <a:pt x="2018305" y="290713"/>
                  <a:pt x="1994601" y="284034"/>
                  <a:pt x="1971609" y="307025"/>
                </a:cubicBezTo>
                <a:cubicBezTo>
                  <a:pt x="1965937" y="312697"/>
                  <a:pt x="1962710" y="320374"/>
                  <a:pt x="1958260" y="327048"/>
                </a:cubicBezTo>
                <a:cubicBezTo>
                  <a:pt x="1928200" y="417228"/>
                  <a:pt x="1961766" y="306013"/>
                  <a:pt x="1938237" y="447189"/>
                </a:cubicBezTo>
                <a:cubicBezTo>
                  <a:pt x="1935924" y="461068"/>
                  <a:pt x="1929338" y="473886"/>
                  <a:pt x="1924888" y="487235"/>
                </a:cubicBezTo>
                <a:cubicBezTo>
                  <a:pt x="1922663" y="493910"/>
                  <a:pt x="1924068" y="503356"/>
                  <a:pt x="1918214" y="507259"/>
                </a:cubicBezTo>
                <a:cubicBezTo>
                  <a:pt x="1859933" y="546113"/>
                  <a:pt x="1899875" y="527398"/>
                  <a:pt x="1838120" y="540631"/>
                </a:cubicBezTo>
                <a:cubicBezTo>
                  <a:pt x="1820181" y="544475"/>
                  <a:pt x="1802991" y="552268"/>
                  <a:pt x="1784725" y="553980"/>
                </a:cubicBezTo>
                <a:cubicBezTo>
                  <a:pt x="1731516" y="558968"/>
                  <a:pt x="1677934" y="558429"/>
                  <a:pt x="1624538" y="560654"/>
                </a:cubicBezTo>
                <a:lnTo>
                  <a:pt x="1464351" y="553980"/>
                </a:lnTo>
                <a:cubicBezTo>
                  <a:pt x="1373149" y="551174"/>
                  <a:pt x="1281731" y="553512"/>
                  <a:pt x="1190698" y="547305"/>
                </a:cubicBezTo>
                <a:cubicBezTo>
                  <a:pt x="1182695" y="546759"/>
                  <a:pt x="1178048" y="537117"/>
                  <a:pt x="1170675" y="533957"/>
                </a:cubicBezTo>
                <a:cubicBezTo>
                  <a:pt x="1162243" y="530344"/>
                  <a:pt x="1152566" y="530503"/>
                  <a:pt x="1143977" y="527282"/>
                </a:cubicBezTo>
                <a:cubicBezTo>
                  <a:pt x="1121076" y="518694"/>
                  <a:pt x="1112704" y="512448"/>
                  <a:pt x="1097256" y="493910"/>
                </a:cubicBezTo>
                <a:cubicBezTo>
                  <a:pt x="1090638" y="485969"/>
                  <a:pt x="1065512" y="443770"/>
                  <a:pt x="1063884" y="440514"/>
                </a:cubicBezTo>
                <a:cubicBezTo>
                  <a:pt x="1036250" y="385247"/>
                  <a:pt x="1082116" y="457853"/>
                  <a:pt x="1043860" y="400467"/>
                </a:cubicBezTo>
                <a:cubicBezTo>
                  <a:pt x="1039410" y="387118"/>
                  <a:pt x="1038316" y="372129"/>
                  <a:pt x="1030511" y="360421"/>
                </a:cubicBezTo>
                <a:cubicBezTo>
                  <a:pt x="997988" y="311635"/>
                  <a:pt x="1037686" y="372978"/>
                  <a:pt x="1003814" y="313700"/>
                </a:cubicBezTo>
                <a:cubicBezTo>
                  <a:pt x="999834" y="306735"/>
                  <a:pt x="993723" y="301006"/>
                  <a:pt x="990465" y="293676"/>
                </a:cubicBezTo>
                <a:cubicBezTo>
                  <a:pt x="984750" y="280818"/>
                  <a:pt x="983409" y="266215"/>
                  <a:pt x="977116" y="253630"/>
                </a:cubicBezTo>
                <a:cubicBezTo>
                  <a:pt x="966541" y="232480"/>
                  <a:pt x="961073" y="217564"/>
                  <a:pt x="943743" y="200234"/>
                </a:cubicBezTo>
                <a:cubicBezTo>
                  <a:pt x="938071" y="194562"/>
                  <a:pt x="930394" y="191335"/>
                  <a:pt x="923720" y="186885"/>
                </a:cubicBezTo>
                <a:cubicBezTo>
                  <a:pt x="910956" y="148591"/>
                  <a:pt x="926187" y="184336"/>
                  <a:pt x="897022" y="146838"/>
                </a:cubicBezTo>
                <a:cubicBezTo>
                  <a:pt x="887173" y="134174"/>
                  <a:pt x="875398" y="122012"/>
                  <a:pt x="870325" y="106792"/>
                </a:cubicBezTo>
                <a:cubicBezTo>
                  <a:pt x="868100" y="100117"/>
                  <a:pt x="868625" y="91743"/>
                  <a:pt x="863650" y="86768"/>
                </a:cubicBezTo>
                <a:cubicBezTo>
                  <a:pt x="858675" y="81793"/>
                  <a:pt x="850301" y="82319"/>
                  <a:pt x="843627" y="80094"/>
                </a:cubicBezTo>
                <a:cubicBezTo>
                  <a:pt x="839177" y="73419"/>
                  <a:pt x="836542" y="65081"/>
                  <a:pt x="830278" y="60070"/>
                </a:cubicBezTo>
                <a:cubicBezTo>
                  <a:pt x="824784" y="55675"/>
                  <a:pt x="817153" y="54776"/>
                  <a:pt x="810254" y="53396"/>
                </a:cubicBezTo>
                <a:cubicBezTo>
                  <a:pt x="794828" y="50311"/>
                  <a:pt x="779051" y="49307"/>
                  <a:pt x="763533" y="46721"/>
                </a:cubicBezTo>
                <a:cubicBezTo>
                  <a:pt x="752343" y="44856"/>
                  <a:pt x="741285" y="42272"/>
                  <a:pt x="730161" y="40047"/>
                </a:cubicBezTo>
                <a:cubicBezTo>
                  <a:pt x="705688" y="42272"/>
                  <a:pt x="681069" y="43246"/>
                  <a:pt x="656742" y="46721"/>
                </a:cubicBezTo>
                <a:cubicBezTo>
                  <a:pt x="636512" y="49611"/>
                  <a:pt x="629957" y="57505"/>
                  <a:pt x="616695" y="73419"/>
                </a:cubicBezTo>
                <a:cubicBezTo>
                  <a:pt x="611559" y="79582"/>
                  <a:pt x="609018" y="87771"/>
                  <a:pt x="603346" y="93443"/>
                </a:cubicBezTo>
                <a:cubicBezTo>
                  <a:pt x="597674" y="99115"/>
                  <a:pt x="589997" y="102342"/>
                  <a:pt x="583323" y="106792"/>
                </a:cubicBezTo>
                <a:lnTo>
                  <a:pt x="556625" y="146838"/>
                </a:lnTo>
                <a:lnTo>
                  <a:pt x="543276" y="166862"/>
                </a:lnTo>
                <a:cubicBezTo>
                  <a:pt x="532320" y="199731"/>
                  <a:pt x="544446" y="177012"/>
                  <a:pt x="516579" y="200234"/>
                </a:cubicBezTo>
                <a:cubicBezTo>
                  <a:pt x="493544" y="219429"/>
                  <a:pt x="490243" y="235710"/>
                  <a:pt x="456508" y="246955"/>
                </a:cubicBezTo>
                <a:lnTo>
                  <a:pt x="396438" y="266978"/>
                </a:lnTo>
                <a:cubicBezTo>
                  <a:pt x="389764" y="269203"/>
                  <a:pt x="383416" y="272953"/>
                  <a:pt x="376415" y="273653"/>
                </a:cubicBezTo>
                <a:cubicBezTo>
                  <a:pt x="354167" y="275878"/>
                  <a:pt x="331988" y="278974"/>
                  <a:pt x="309670" y="280327"/>
                </a:cubicBezTo>
                <a:cubicBezTo>
                  <a:pt x="258545" y="283426"/>
                  <a:pt x="207329" y="284777"/>
                  <a:pt x="156158" y="287002"/>
                </a:cubicBezTo>
                <a:cubicBezTo>
                  <a:pt x="138359" y="291452"/>
                  <a:pt x="118027" y="290174"/>
                  <a:pt x="102762" y="300351"/>
                </a:cubicBezTo>
                <a:cubicBezTo>
                  <a:pt x="76885" y="317603"/>
                  <a:pt x="90349" y="311163"/>
                  <a:pt x="62716" y="320374"/>
                </a:cubicBezTo>
                <a:cubicBezTo>
                  <a:pt x="15995" y="351522"/>
                  <a:pt x="31568" y="333723"/>
                  <a:pt x="9320" y="367095"/>
                </a:cubicBezTo>
                <a:cubicBezTo>
                  <a:pt x="-5008" y="410083"/>
                  <a:pt x="-1049" y="389442"/>
                  <a:pt x="9320" y="467212"/>
                </a:cubicBezTo>
                <a:cubicBezTo>
                  <a:pt x="10763" y="478037"/>
                  <a:pt x="20950" y="500545"/>
                  <a:pt x="29343" y="507259"/>
                </a:cubicBezTo>
                <a:cubicBezTo>
                  <a:pt x="34837" y="511654"/>
                  <a:pt x="42692" y="511708"/>
                  <a:pt x="49367" y="513933"/>
                </a:cubicBezTo>
                <a:cubicBezTo>
                  <a:pt x="51592" y="520608"/>
                  <a:pt x="51066" y="528982"/>
                  <a:pt x="56041" y="533957"/>
                </a:cubicBezTo>
                <a:cubicBezTo>
                  <a:pt x="61016" y="538932"/>
                  <a:pt x="69772" y="537485"/>
                  <a:pt x="76065" y="540631"/>
                </a:cubicBezTo>
                <a:cubicBezTo>
                  <a:pt x="83240" y="544218"/>
                  <a:pt x="88715" y="550820"/>
                  <a:pt x="96088" y="553980"/>
                </a:cubicBezTo>
                <a:cubicBezTo>
                  <a:pt x="104520" y="557593"/>
                  <a:pt x="113791" y="558855"/>
                  <a:pt x="122786" y="560654"/>
                </a:cubicBezTo>
                <a:cubicBezTo>
                  <a:pt x="163989" y="568895"/>
                  <a:pt x="199370" y="571825"/>
                  <a:pt x="242926" y="574003"/>
                </a:cubicBezTo>
                <a:cubicBezTo>
                  <a:pt x="305183" y="577116"/>
                  <a:pt x="367516" y="578453"/>
                  <a:pt x="429811" y="580678"/>
                </a:cubicBezTo>
                <a:cubicBezTo>
                  <a:pt x="529115" y="613778"/>
                  <a:pt x="429240" y="582642"/>
                  <a:pt x="696789" y="594027"/>
                </a:cubicBezTo>
                <a:cubicBezTo>
                  <a:pt x="719128" y="594978"/>
                  <a:pt x="741266" y="598677"/>
                  <a:pt x="763533" y="600701"/>
                </a:cubicBezTo>
                <a:lnTo>
                  <a:pt x="843627" y="607375"/>
                </a:lnTo>
                <a:lnTo>
                  <a:pt x="923720" y="627399"/>
                </a:lnTo>
                <a:cubicBezTo>
                  <a:pt x="932619" y="629624"/>
                  <a:pt x="941716" y="631172"/>
                  <a:pt x="950418" y="634073"/>
                </a:cubicBezTo>
                <a:lnTo>
                  <a:pt x="990465" y="647422"/>
                </a:lnTo>
                <a:cubicBezTo>
                  <a:pt x="997139" y="649647"/>
                  <a:pt x="1004634" y="650195"/>
                  <a:pt x="1010488" y="654097"/>
                </a:cubicBezTo>
                <a:lnTo>
                  <a:pt x="1050535" y="680794"/>
                </a:lnTo>
                <a:cubicBezTo>
                  <a:pt x="1057209" y="685244"/>
                  <a:pt x="1062948" y="691606"/>
                  <a:pt x="1070558" y="694143"/>
                </a:cubicBezTo>
                <a:cubicBezTo>
                  <a:pt x="1130088" y="713988"/>
                  <a:pt x="1036125" y="682229"/>
                  <a:pt x="1123954" y="714167"/>
                </a:cubicBezTo>
                <a:cubicBezTo>
                  <a:pt x="1137178" y="718976"/>
                  <a:pt x="1151415" y="721223"/>
                  <a:pt x="1164000" y="727516"/>
                </a:cubicBezTo>
                <a:cubicBezTo>
                  <a:pt x="1172899" y="731966"/>
                  <a:pt x="1181382" y="737371"/>
                  <a:pt x="1190698" y="740865"/>
                </a:cubicBezTo>
                <a:cubicBezTo>
                  <a:pt x="1219281" y="751583"/>
                  <a:pt x="1267075" y="751839"/>
                  <a:pt x="1290815" y="754213"/>
                </a:cubicBezTo>
                <a:cubicBezTo>
                  <a:pt x="1310862" y="756218"/>
                  <a:pt x="1330862" y="758663"/>
                  <a:pt x="1350885" y="760888"/>
                </a:cubicBezTo>
                <a:cubicBezTo>
                  <a:pt x="1390144" y="773974"/>
                  <a:pt x="1358269" y="764803"/>
                  <a:pt x="1424304" y="774237"/>
                </a:cubicBezTo>
                <a:cubicBezTo>
                  <a:pt x="1437701" y="776151"/>
                  <a:pt x="1450885" y="779564"/>
                  <a:pt x="1464351" y="780911"/>
                </a:cubicBezTo>
                <a:cubicBezTo>
                  <a:pt x="1523464" y="786822"/>
                  <a:pt x="1638985" y="791645"/>
                  <a:pt x="1691282" y="794260"/>
                </a:cubicBezTo>
                <a:lnTo>
                  <a:pt x="1871492" y="787586"/>
                </a:lnTo>
                <a:cubicBezTo>
                  <a:pt x="1902682" y="786065"/>
                  <a:pt x="1933751" y="782552"/>
                  <a:pt x="1964935" y="780911"/>
                </a:cubicBezTo>
                <a:cubicBezTo>
                  <a:pt x="2018303" y="778102"/>
                  <a:pt x="2071726" y="776462"/>
                  <a:pt x="2125122" y="774237"/>
                </a:cubicBezTo>
                <a:cubicBezTo>
                  <a:pt x="2179049" y="765248"/>
                  <a:pt x="2152328" y="771842"/>
                  <a:pt x="2205215" y="754213"/>
                </a:cubicBezTo>
                <a:cubicBezTo>
                  <a:pt x="2221557" y="748766"/>
                  <a:pt x="2237500" y="744501"/>
                  <a:pt x="2251936" y="734190"/>
                </a:cubicBezTo>
                <a:cubicBezTo>
                  <a:pt x="2259617" y="728704"/>
                  <a:pt x="2264106" y="719403"/>
                  <a:pt x="2271960" y="714167"/>
                </a:cubicBezTo>
                <a:cubicBezTo>
                  <a:pt x="2277814" y="710264"/>
                  <a:pt x="2285690" y="710638"/>
                  <a:pt x="2291983" y="707492"/>
                </a:cubicBezTo>
                <a:cubicBezTo>
                  <a:pt x="2299158" y="703904"/>
                  <a:pt x="2305041" y="698123"/>
                  <a:pt x="2312006" y="694143"/>
                </a:cubicBezTo>
                <a:cubicBezTo>
                  <a:pt x="2320645" y="689206"/>
                  <a:pt x="2330608" y="686577"/>
                  <a:pt x="2338704" y="680794"/>
                </a:cubicBezTo>
                <a:cubicBezTo>
                  <a:pt x="2362760" y="663611"/>
                  <a:pt x="2352267" y="658772"/>
                  <a:pt x="2378751" y="647422"/>
                </a:cubicBezTo>
                <a:cubicBezTo>
                  <a:pt x="2387183" y="643809"/>
                  <a:pt x="2396550" y="642973"/>
                  <a:pt x="2405449" y="640748"/>
                </a:cubicBezTo>
                <a:cubicBezTo>
                  <a:pt x="2468281" y="577912"/>
                  <a:pt x="2367533" y="672696"/>
                  <a:pt x="2465519" y="607375"/>
                </a:cubicBezTo>
                <a:cubicBezTo>
                  <a:pt x="2472193" y="602926"/>
                  <a:pt x="2477859" y="596332"/>
                  <a:pt x="2485542" y="594027"/>
                </a:cubicBezTo>
                <a:cubicBezTo>
                  <a:pt x="2500610" y="589507"/>
                  <a:pt x="2516689" y="589577"/>
                  <a:pt x="2532263" y="587352"/>
                </a:cubicBezTo>
                <a:cubicBezTo>
                  <a:pt x="2651890" y="547480"/>
                  <a:pt x="2539617" y="582706"/>
                  <a:pt x="2865986" y="574003"/>
                </a:cubicBezTo>
                <a:lnTo>
                  <a:pt x="3052870" y="567329"/>
                </a:lnTo>
                <a:cubicBezTo>
                  <a:pt x="3079568" y="565104"/>
                  <a:pt x="3106357" y="563784"/>
                  <a:pt x="3132964" y="560654"/>
                </a:cubicBezTo>
                <a:cubicBezTo>
                  <a:pt x="3144231" y="559329"/>
                  <a:pt x="3155146" y="555845"/>
                  <a:pt x="3166336" y="553980"/>
                </a:cubicBezTo>
                <a:cubicBezTo>
                  <a:pt x="3181854" y="551394"/>
                  <a:pt x="3197463" y="549384"/>
                  <a:pt x="3213057" y="547305"/>
                </a:cubicBezTo>
                <a:cubicBezTo>
                  <a:pt x="3280026" y="538376"/>
                  <a:pt x="3246765" y="545553"/>
                  <a:pt x="3293151" y="533957"/>
                </a:cubicBezTo>
                <a:cubicBezTo>
                  <a:pt x="3299825" y="529507"/>
                  <a:pt x="3305999" y="524196"/>
                  <a:pt x="3313174" y="520608"/>
                </a:cubicBezTo>
                <a:cubicBezTo>
                  <a:pt x="3332949" y="510720"/>
                  <a:pt x="3340569" y="519213"/>
                  <a:pt x="3353221" y="493910"/>
                </a:cubicBezTo>
                <a:cubicBezTo>
                  <a:pt x="3356206" y="487940"/>
                  <a:pt x="3348771" y="477224"/>
                  <a:pt x="3353221" y="467212"/>
                </a:cubicBezTo>
                <a:close/>
              </a:path>
            </a:pathLst>
          </a:cu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19188" y="2545339"/>
            <a:ext cx="485849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019188" y="2711088"/>
            <a:ext cx="485849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2502920" y="2903387"/>
            <a:ext cx="532058" cy="260304"/>
          </a:xfrm>
          <a:custGeom>
            <a:avLst/>
            <a:gdLst>
              <a:gd name="connsiteX0" fmla="*/ 480560 w 532058"/>
              <a:gd name="connsiteY0" fmla="*/ 13349 h 260304"/>
              <a:gd name="connsiteX1" fmla="*/ 420490 w 532058"/>
              <a:gd name="connsiteY1" fmla="*/ 6674 h 260304"/>
              <a:gd name="connsiteX2" fmla="*/ 367095 w 532058"/>
              <a:gd name="connsiteY2" fmla="*/ 0 h 260304"/>
              <a:gd name="connsiteX3" fmla="*/ 153512 w 532058"/>
              <a:gd name="connsiteY3" fmla="*/ 6674 h 260304"/>
              <a:gd name="connsiteX4" fmla="*/ 66744 w 532058"/>
              <a:gd name="connsiteY4" fmla="*/ 26698 h 260304"/>
              <a:gd name="connsiteX5" fmla="*/ 46721 w 532058"/>
              <a:gd name="connsiteY5" fmla="*/ 33372 h 260304"/>
              <a:gd name="connsiteX6" fmla="*/ 26698 w 532058"/>
              <a:gd name="connsiteY6" fmla="*/ 40047 h 260304"/>
              <a:gd name="connsiteX7" fmla="*/ 13349 w 532058"/>
              <a:gd name="connsiteY7" fmla="*/ 60070 h 260304"/>
              <a:gd name="connsiteX8" fmla="*/ 6674 w 532058"/>
              <a:gd name="connsiteY8" fmla="*/ 86768 h 260304"/>
              <a:gd name="connsiteX9" fmla="*/ 0 w 532058"/>
              <a:gd name="connsiteY9" fmla="*/ 106791 h 260304"/>
              <a:gd name="connsiteX10" fmla="*/ 6674 w 532058"/>
              <a:gd name="connsiteY10" fmla="*/ 173536 h 260304"/>
              <a:gd name="connsiteX11" fmla="*/ 60070 w 532058"/>
              <a:gd name="connsiteY11" fmla="*/ 240280 h 260304"/>
              <a:gd name="connsiteX12" fmla="*/ 100116 w 532058"/>
              <a:gd name="connsiteY12" fmla="*/ 246955 h 260304"/>
              <a:gd name="connsiteX13" fmla="*/ 420490 w 532058"/>
              <a:gd name="connsiteY13" fmla="*/ 260304 h 260304"/>
              <a:gd name="connsiteX14" fmla="*/ 500584 w 532058"/>
              <a:gd name="connsiteY14" fmla="*/ 240280 h 260304"/>
              <a:gd name="connsiteX15" fmla="*/ 527281 w 532058"/>
              <a:gd name="connsiteY15" fmla="*/ 200233 h 260304"/>
              <a:gd name="connsiteX16" fmla="*/ 500584 w 532058"/>
              <a:gd name="connsiteY16" fmla="*/ 46721 h 260304"/>
              <a:gd name="connsiteX17" fmla="*/ 480560 w 532058"/>
              <a:gd name="connsiteY17" fmla="*/ 13349 h 26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2058" h="260304">
                <a:moveTo>
                  <a:pt x="480560" y="13349"/>
                </a:moveTo>
                <a:cubicBezTo>
                  <a:pt x="467211" y="6674"/>
                  <a:pt x="440499" y="9028"/>
                  <a:pt x="420490" y="6674"/>
                </a:cubicBezTo>
                <a:cubicBezTo>
                  <a:pt x="402676" y="4578"/>
                  <a:pt x="385032" y="0"/>
                  <a:pt x="367095" y="0"/>
                </a:cubicBezTo>
                <a:cubicBezTo>
                  <a:pt x="295866" y="0"/>
                  <a:pt x="224706" y="4449"/>
                  <a:pt x="153512" y="6674"/>
                </a:cubicBezTo>
                <a:cubicBezTo>
                  <a:pt x="92860" y="15339"/>
                  <a:pt x="121717" y="8374"/>
                  <a:pt x="66744" y="26698"/>
                </a:cubicBezTo>
                <a:lnTo>
                  <a:pt x="46721" y="33372"/>
                </a:lnTo>
                <a:lnTo>
                  <a:pt x="26698" y="40047"/>
                </a:lnTo>
                <a:cubicBezTo>
                  <a:pt x="22248" y="46721"/>
                  <a:pt x="16509" y="52697"/>
                  <a:pt x="13349" y="60070"/>
                </a:cubicBezTo>
                <a:cubicBezTo>
                  <a:pt x="9735" y="68502"/>
                  <a:pt x="9194" y="77948"/>
                  <a:pt x="6674" y="86768"/>
                </a:cubicBezTo>
                <a:cubicBezTo>
                  <a:pt x="4741" y="93533"/>
                  <a:pt x="2225" y="100117"/>
                  <a:pt x="0" y="106791"/>
                </a:cubicBezTo>
                <a:cubicBezTo>
                  <a:pt x="2225" y="129039"/>
                  <a:pt x="2554" y="151560"/>
                  <a:pt x="6674" y="173536"/>
                </a:cubicBezTo>
                <a:cubicBezTo>
                  <a:pt x="12384" y="203989"/>
                  <a:pt x="22811" y="234069"/>
                  <a:pt x="60070" y="240280"/>
                </a:cubicBezTo>
                <a:cubicBezTo>
                  <a:pt x="73419" y="242505"/>
                  <a:pt x="86604" y="246204"/>
                  <a:pt x="100116" y="246955"/>
                </a:cubicBezTo>
                <a:cubicBezTo>
                  <a:pt x="206835" y="252884"/>
                  <a:pt x="420490" y="260304"/>
                  <a:pt x="420490" y="260304"/>
                </a:cubicBezTo>
                <a:cubicBezTo>
                  <a:pt x="445889" y="257482"/>
                  <a:pt x="480777" y="262917"/>
                  <a:pt x="500584" y="240280"/>
                </a:cubicBezTo>
                <a:cubicBezTo>
                  <a:pt x="511149" y="228206"/>
                  <a:pt x="527281" y="200233"/>
                  <a:pt x="527281" y="200233"/>
                </a:cubicBezTo>
                <a:cubicBezTo>
                  <a:pt x="525150" y="157608"/>
                  <a:pt x="551048" y="76999"/>
                  <a:pt x="500584" y="46721"/>
                </a:cubicBezTo>
                <a:cubicBezTo>
                  <a:pt x="496768" y="44432"/>
                  <a:pt x="493909" y="20024"/>
                  <a:pt x="480560" y="13349"/>
                </a:cubicBezTo>
                <a:close/>
              </a:path>
            </a:pathLst>
          </a:cu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004343" y="3101245"/>
            <a:ext cx="485849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201401" y="2649758"/>
            <a:ext cx="3090272" cy="307024"/>
          </a:xfrm>
          <a:custGeom>
            <a:avLst/>
            <a:gdLst>
              <a:gd name="connsiteX0" fmla="*/ 253630 w 3090272"/>
              <a:gd name="connsiteY0" fmla="*/ 33372 h 307024"/>
              <a:gd name="connsiteX1" fmla="*/ 213583 w 3090272"/>
              <a:gd name="connsiteY1" fmla="*/ 26697 h 307024"/>
              <a:gd name="connsiteX2" fmla="*/ 93443 w 3090272"/>
              <a:gd name="connsiteY2" fmla="*/ 33372 h 307024"/>
              <a:gd name="connsiteX3" fmla="*/ 33373 w 3090272"/>
              <a:gd name="connsiteY3" fmla="*/ 46721 h 307024"/>
              <a:gd name="connsiteX4" fmla="*/ 13349 w 3090272"/>
              <a:gd name="connsiteY4" fmla="*/ 66744 h 307024"/>
              <a:gd name="connsiteX5" fmla="*/ 0 w 3090272"/>
              <a:gd name="connsiteY5" fmla="*/ 106791 h 307024"/>
              <a:gd name="connsiteX6" fmla="*/ 6675 w 3090272"/>
              <a:gd name="connsiteY6" fmla="*/ 153512 h 307024"/>
              <a:gd name="connsiteX7" fmla="*/ 40047 w 3090272"/>
              <a:gd name="connsiteY7" fmla="*/ 186884 h 307024"/>
              <a:gd name="connsiteX8" fmla="*/ 80094 w 3090272"/>
              <a:gd name="connsiteY8" fmla="*/ 220257 h 307024"/>
              <a:gd name="connsiteX9" fmla="*/ 186885 w 3090272"/>
              <a:gd name="connsiteY9" fmla="*/ 240280 h 307024"/>
              <a:gd name="connsiteX10" fmla="*/ 220257 w 3090272"/>
              <a:gd name="connsiteY10" fmla="*/ 246954 h 307024"/>
              <a:gd name="connsiteX11" fmla="*/ 327049 w 3090272"/>
              <a:gd name="connsiteY11" fmla="*/ 253629 h 307024"/>
              <a:gd name="connsiteX12" fmla="*/ 393793 w 3090272"/>
              <a:gd name="connsiteY12" fmla="*/ 273652 h 307024"/>
              <a:gd name="connsiteX13" fmla="*/ 453863 w 3090272"/>
              <a:gd name="connsiteY13" fmla="*/ 307024 h 307024"/>
              <a:gd name="connsiteX14" fmla="*/ 1301519 w 3090272"/>
              <a:gd name="connsiteY14" fmla="*/ 300350 h 307024"/>
              <a:gd name="connsiteX15" fmla="*/ 1581846 w 3090272"/>
              <a:gd name="connsiteY15" fmla="*/ 287001 h 307024"/>
              <a:gd name="connsiteX16" fmla="*/ 1668614 w 3090272"/>
              <a:gd name="connsiteY16" fmla="*/ 280327 h 307024"/>
              <a:gd name="connsiteX17" fmla="*/ 2442850 w 3090272"/>
              <a:gd name="connsiteY17" fmla="*/ 273652 h 307024"/>
              <a:gd name="connsiteX18" fmla="*/ 2716503 w 3090272"/>
              <a:gd name="connsiteY18" fmla="*/ 266978 h 307024"/>
              <a:gd name="connsiteX19" fmla="*/ 2950108 w 3090272"/>
              <a:gd name="connsiteY19" fmla="*/ 253629 h 307024"/>
              <a:gd name="connsiteX20" fmla="*/ 3030202 w 3090272"/>
              <a:gd name="connsiteY20" fmla="*/ 240280 h 307024"/>
              <a:gd name="connsiteX21" fmla="*/ 3050225 w 3090272"/>
              <a:gd name="connsiteY21" fmla="*/ 226931 h 307024"/>
              <a:gd name="connsiteX22" fmla="*/ 3063574 w 3090272"/>
              <a:gd name="connsiteY22" fmla="*/ 206908 h 307024"/>
              <a:gd name="connsiteX23" fmla="*/ 3083598 w 3090272"/>
              <a:gd name="connsiteY23" fmla="*/ 193559 h 307024"/>
              <a:gd name="connsiteX24" fmla="*/ 3090272 w 3090272"/>
              <a:gd name="connsiteY24" fmla="*/ 173535 h 307024"/>
              <a:gd name="connsiteX25" fmla="*/ 3070249 w 3090272"/>
              <a:gd name="connsiteY25" fmla="*/ 60070 h 307024"/>
              <a:gd name="connsiteX26" fmla="*/ 3030202 w 3090272"/>
              <a:gd name="connsiteY26" fmla="*/ 26697 h 307024"/>
              <a:gd name="connsiteX27" fmla="*/ 2943434 w 3090272"/>
              <a:gd name="connsiteY27" fmla="*/ 6674 h 307024"/>
              <a:gd name="connsiteX28" fmla="*/ 2836643 w 3090272"/>
              <a:gd name="connsiteY28" fmla="*/ 0 h 307024"/>
              <a:gd name="connsiteX29" fmla="*/ 1521776 w 3090272"/>
              <a:gd name="connsiteY29" fmla="*/ 26697 h 307024"/>
              <a:gd name="connsiteX30" fmla="*/ 1441682 w 3090272"/>
              <a:gd name="connsiteY30" fmla="*/ 33372 h 307024"/>
              <a:gd name="connsiteX31" fmla="*/ 1421659 w 3090272"/>
              <a:gd name="connsiteY31" fmla="*/ 46721 h 307024"/>
              <a:gd name="connsiteX32" fmla="*/ 1374938 w 3090272"/>
              <a:gd name="connsiteY32" fmla="*/ 66744 h 307024"/>
              <a:gd name="connsiteX33" fmla="*/ 1354914 w 3090272"/>
              <a:gd name="connsiteY33" fmla="*/ 80093 h 307024"/>
              <a:gd name="connsiteX34" fmla="*/ 1294844 w 3090272"/>
              <a:gd name="connsiteY34" fmla="*/ 100116 h 307024"/>
              <a:gd name="connsiteX35" fmla="*/ 1268146 w 3090272"/>
              <a:gd name="connsiteY35" fmla="*/ 113465 h 307024"/>
              <a:gd name="connsiteX36" fmla="*/ 1248123 w 3090272"/>
              <a:gd name="connsiteY36" fmla="*/ 120140 h 307024"/>
              <a:gd name="connsiteX37" fmla="*/ 1228100 w 3090272"/>
              <a:gd name="connsiteY37" fmla="*/ 133489 h 307024"/>
              <a:gd name="connsiteX38" fmla="*/ 1188053 w 3090272"/>
              <a:gd name="connsiteY38" fmla="*/ 146838 h 307024"/>
              <a:gd name="connsiteX39" fmla="*/ 1168030 w 3090272"/>
              <a:gd name="connsiteY39" fmla="*/ 153512 h 307024"/>
              <a:gd name="connsiteX40" fmla="*/ 1141332 w 3090272"/>
              <a:gd name="connsiteY40" fmla="*/ 173535 h 307024"/>
              <a:gd name="connsiteX41" fmla="*/ 1114634 w 3090272"/>
              <a:gd name="connsiteY41" fmla="*/ 180210 h 307024"/>
              <a:gd name="connsiteX42" fmla="*/ 1074587 w 3090272"/>
              <a:gd name="connsiteY42" fmla="*/ 193559 h 307024"/>
              <a:gd name="connsiteX43" fmla="*/ 1054564 w 3090272"/>
              <a:gd name="connsiteY43" fmla="*/ 200233 h 307024"/>
              <a:gd name="connsiteX44" fmla="*/ 1034541 w 3090272"/>
              <a:gd name="connsiteY44" fmla="*/ 206908 h 307024"/>
              <a:gd name="connsiteX45" fmla="*/ 854330 w 3090272"/>
              <a:gd name="connsiteY45" fmla="*/ 220257 h 307024"/>
              <a:gd name="connsiteX46" fmla="*/ 727516 w 3090272"/>
              <a:gd name="connsiteY46" fmla="*/ 233606 h 307024"/>
              <a:gd name="connsiteX47" fmla="*/ 687469 w 3090272"/>
              <a:gd name="connsiteY47" fmla="*/ 246954 h 307024"/>
              <a:gd name="connsiteX48" fmla="*/ 580678 w 3090272"/>
              <a:gd name="connsiteY48" fmla="*/ 260303 h 307024"/>
              <a:gd name="connsiteX49" fmla="*/ 467212 w 3090272"/>
              <a:gd name="connsiteY49" fmla="*/ 253629 h 307024"/>
              <a:gd name="connsiteX50" fmla="*/ 447189 w 3090272"/>
              <a:gd name="connsiteY50" fmla="*/ 246954 h 307024"/>
              <a:gd name="connsiteX51" fmla="*/ 420491 w 3090272"/>
              <a:gd name="connsiteY51" fmla="*/ 206908 h 307024"/>
              <a:gd name="connsiteX52" fmla="*/ 400468 w 3090272"/>
              <a:gd name="connsiteY52" fmla="*/ 186884 h 307024"/>
              <a:gd name="connsiteX53" fmla="*/ 387119 w 3090272"/>
              <a:gd name="connsiteY53" fmla="*/ 166861 h 307024"/>
              <a:gd name="connsiteX54" fmla="*/ 367095 w 3090272"/>
              <a:gd name="connsiteY54" fmla="*/ 140163 h 307024"/>
              <a:gd name="connsiteX55" fmla="*/ 320374 w 3090272"/>
              <a:gd name="connsiteY55" fmla="*/ 86768 h 307024"/>
              <a:gd name="connsiteX56" fmla="*/ 287002 w 3090272"/>
              <a:gd name="connsiteY56" fmla="*/ 60070 h 307024"/>
              <a:gd name="connsiteX57" fmla="*/ 253630 w 3090272"/>
              <a:gd name="connsiteY57" fmla="*/ 33372 h 3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090272" h="307024">
                <a:moveTo>
                  <a:pt x="253630" y="33372"/>
                </a:moveTo>
                <a:cubicBezTo>
                  <a:pt x="241394" y="27810"/>
                  <a:pt x="227116" y="26697"/>
                  <a:pt x="213583" y="26697"/>
                </a:cubicBezTo>
                <a:cubicBezTo>
                  <a:pt x="173475" y="26697"/>
                  <a:pt x="133401" y="29897"/>
                  <a:pt x="93443" y="33372"/>
                </a:cubicBezTo>
                <a:cubicBezTo>
                  <a:pt x="80444" y="34502"/>
                  <a:pt x="47329" y="43232"/>
                  <a:pt x="33373" y="46721"/>
                </a:cubicBezTo>
                <a:cubicBezTo>
                  <a:pt x="26698" y="53395"/>
                  <a:pt x="17933" y="58493"/>
                  <a:pt x="13349" y="66744"/>
                </a:cubicBezTo>
                <a:cubicBezTo>
                  <a:pt x="6515" y="79044"/>
                  <a:pt x="0" y="106791"/>
                  <a:pt x="0" y="106791"/>
                </a:cubicBezTo>
                <a:cubicBezTo>
                  <a:pt x="2225" y="122365"/>
                  <a:pt x="2154" y="138444"/>
                  <a:pt x="6675" y="153512"/>
                </a:cubicBezTo>
                <a:cubicBezTo>
                  <a:pt x="13201" y="175265"/>
                  <a:pt x="24622" y="174030"/>
                  <a:pt x="40047" y="186884"/>
                </a:cubicBezTo>
                <a:cubicBezTo>
                  <a:pt x="58009" y="201852"/>
                  <a:pt x="58790" y="210788"/>
                  <a:pt x="80094" y="220257"/>
                </a:cubicBezTo>
                <a:cubicBezTo>
                  <a:pt x="124919" y="240179"/>
                  <a:pt x="132253" y="232996"/>
                  <a:pt x="186885" y="240280"/>
                </a:cubicBezTo>
                <a:cubicBezTo>
                  <a:pt x="198130" y="241779"/>
                  <a:pt x="208964" y="245878"/>
                  <a:pt x="220257" y="246954"/>
                </a:cubicBezTo>
                <a:cubicBezTo>
                  <a:pt x="255763" y="250336"/>
                  <a:pt x="291452" y="251404"/>
                  <a:pt x="327049" y="253629"/>
                </a:cubicBezTo>
                <a:cubicBezTo>
                  <a:pt x="375797" y="269879"/>
                  <a:pt x="353444" y="263566"/>
                  <a:pt x="393793" y="273652"/>
                </a:cubicBezTo>
                <a:cubicBezTo>
                  <a:pt x="439694" y="304252"/>
                  <a:pt x="418620" y="295277"/>
                  <a:pt x="453863" y="307024"/>
                </a:cubicBezTo>
                <a:lnTo>
                  <a:pt x="1301519" y="300350"/>
                </a:lnTo>
                <a:cubicBezTo>
                  <a:pt x="1334080" y="299916"/>
                  <a:pt x="1538794" y="289692"/>
                  <a:pt x="1581846" y="287001"/>
                </a:cubicBezTo>
                <a:cubicBezTo>
                  <a:pt x="1610798" y="285192"/>
                  <a:pt x="1639609" y="280777"/>
                  <a:pt x="1668614" y="280327"/>
                </a:cubicBezTo>
                <a:lnTo>
                  <a:pt x="2442850" y="273652"/>
                </a:lnTo>
                <a:lnTo>
                  <a:pt x="2716503" y="266978"/>
                </a:lnTo>
                <a:cubicBezTo>
                  <a:pt x="2794438" y="263902"/>
                  <a:pt x="2950108" y="253629"/>
                  <a:pt x="2950108" y="253629"/>
                </a:cubicBezTo>
                <a:cubicBezTo>
                  <a:pt x="2961875" y="252158"/>
                  <a:pt x="3012046" y="248061"/>
                  <a:pt x="3030202" y="240280"/>
                </a:cubicBezTo>
                <a:cubicBezTo>
                  <a:pt x="3037575" y="237120"/>
                  <a:pt x="3043551" y="231381"/>
                  <a:pt x="3050225" y="226931"/>
                </a:cubicBezTo>
                <a:cubicBezTo>
                  <a:pt x="3054675" y="220257"/>
                  <a:pt x="3057902" y="212580"/>
                  <a:pt x="3063574" y="206908"/>
                </a:cubicBezTo>
                <a:cubicBezTo>
                  <a:pt x="3069246" y="201236"/>
                  <a:pt x="3078587" y="199823"/>
                  <a:pt x="3083598" y="193559"/>
                </a:cubicBezTo>
                <a:cubicBezTo>
                  <a:pt x="3087993" y="188065"/>
                  <a:pt x="3088047" y="180210"/>
                  <a:pt x="3090272" y="173535"/>
                </a:cubicBezTo>
                <a:cubicBezTo>
                  <a:pt x="3089700" y="167247"/>
                  <a:pt x="3087146" y="76967"/>
                  <a:pt x="3070249" y="60070"/>
                </a:cubicBezTo>
                <a:cubicBezTo>
                  <a:pt x="3057676" y="47497"/>
                  <a:pt x="3046927" y="34130"/>
                  <a:pt x="3030202" y="26697"/>
                </a:cubicBezTo>
                <a:cubicBezTo>
                  <a:pt x="3000803" y="13631"/>
                  <a:pt x="2975493" y="9462"/>
                  <a:pt x="2943434" y="6674"/>
                </a:cubicBezTo>
                <a:cubicBezTo>
                  <a:pt x="2907902" y="3584"/>
                  <a:pt x="2872240" y="2225"/>
                  <a:pt x="2836643" y="0"/>
                </a:cubicBezTo>
                <a:lnTo>
                  <a:pt x="1521776" y="26697"/>
                </a:lnTo>
                <a:cubicBezTo>
                  <a:pt x="1495078" y="28922"/>
                  <a:pt x="1467952" y="28118"/>
                  <a:pt x="1441682" y="33372"/>
                </a:cubicBezTo>
                <a:cubicBezTo>
                  <a:pt x="1433816" y="34945"/>
                  <a:pt x="1428624" y="42741"/>
                  <a:pt x="1421659" y="46721"/>
                </a:cubicBezTo>
                <a:cubicBezTo>
                  <a:pt x="1398565" y="59917"/>
                  <a:pt x="1397402" y="59256"/>
                  <a:pt x="1374938" y="66744"/>
                </a:cubicBezTo>
                <a:cubicBezTo>
                  <a:pt x="1368263" y="71194"/>
                  <a:pt x="1362089" y="76506"/>
                  <a:pt x="1354914" y="80093"/>
                </a:cubicBezTo>
                <a:cubicBezTo>
                  <a:pt x="1329778" y="92661"/>
                  <a:pt x="1320338" y="93743"/>
                  <a:pt x="1294844" y="100116"/>
                </a:cubicBezTo>
                <a:cubicBezTo>
                  <a:pt x="1285945" y="104566"/>
                  <a:pt x="1277291" y="109545"/>
                  <a:pt x="1268146" y="113465"/>
                </a:cubicBezTo>
                <a:cubicBezTo>
                  <a:pt x="1261679" y="116236"/>
                  <a:pt x="1254416" y="116994"/>
                  <a:pt x="1248123" y="120140"/>
                </a:cubicBezTo>
                <a:cubicBezTo>
                  <a:pt x="1240948" y="123728"/>
                  <a:pt x="1235430" y="130231"/>
                  <a:pt x="1228100" y="133489"/>
                </a:cubicBezTo>
                <a:cubicBezTo>
                  <a:pt x="1215242" y="139204"/>
                  <a:pt x="1201402" y="142388"/>
                  <a:pt x="1188053" y="146838"/>
                </a:cubicBezTo>
                <a:lnTo>
                  <a:pt x="1168030" y="153512"/>
                </a:lnTo>
                <a:cubicBezTo>
                  <a:pt x="1159131" y="160186"/>
                  <a:pt x="1151282" y="168560"/>
                  <a:pt x="1141332" y="173535"/>
                </a:cubicBezTo>
                <a:cubicBezTo>
                  <a:pt x="1133127" y="177637"/>
                  <a:pt x="1123420" y="177574"/>
                  <a:pt x="1114634" y="180210"/>
                </a:cubicBezTo>
                <a:cubicBezTo>
                  <a:pt x="1101156" y="184253"/>
                  <a:pt x="1087936" y="189109"/>
                  <a:pt x="1074587" y="193559"/>
                </a:cubicBezTo>
                <a:lnTo>
                  <a:pt x="1054564" y="200233"/>
                </a:lnTo>
                <a:cubicBezTo>
                  <a:pt x="1047890" y="202458"/>
                  <a:pt x="1041548" y="206271"/>
                  <a:pt x="1034541" y="206908"/>
                </a:cubicBezTo>
                <a:cubicBezTo>
                  <a:pt x="884139" y="220580"/>
                  <a:pt x="1045827" y="206579"/>
                  <a:pt x="854330" y="220257"/>
                </a:cubicBezTo>
                <a:cubicBezTo>
                  <a:pt x="774511" y="225958"/>
                  <a:pt x="791391" y="224480"/>
                  <a:pt x="727516" y="233606"/>
                </a:cubicBezTo>
                <a:lnTo>
                  <a:pt x="687469" y="246954"/>
                </a:lnTo>
                <a:cubicBezTo>
                  <a:pt x="639920" y="262804"/>
                  <a:pt x="674490" y="253087"/>
                  <a:pt x="580678" y="260303"/>
                </a:cubicBezTo>
                <a:cubicBezTo>
                  <a:pt x="542856" y="258078"/>
                  <a:pt x="504911" y="257399"/>
                  <a:pt x="467212" y="253629"/>
                </a:cubicBezTo>
                <a:cubicBezTo>
                  <a:pt x="460211" y="252929"/>
                  <a:pt x="452164" y="251929"/>
                  <a:pt x="447189" y="246954"/>
                </a:cubicBezTo>
                <a:cubicBezTo>
                  <a:pt x="435845" y="235610"/>
                  <a:pt x="431835" y="218253"/>
                  <a:pt x="420491" y="206908"/>
                </a:cubicBezTo>
                <a:cubicBezTo>
                  <a:pt x="413817" y="200233"/>
                  <a:pt x="406511" y="194135"/>
                  <a:pt x="400468" y="186884"/>
                </a:cubicBezTo>
                <a:cubicBezTo>
                  <a:pt x="395333" y="180722"/>
                  <a:pt x="391782" y="173388"/>
                  <a:pt x="387119" y="166861"/>
                </a:cubicBezTo>
                <a:cubicBezTo>
                  <a:pt x="380653" y="157809"/>
                  <a:pt x="373474" y="149276"/>
                  <a:pt x="367095" y="140163"/>
                </a:cubicBezTo>
                <a:cubicBezTo>
                  <a:pt x="333027" y="91494"/>
                  <a:pt x="355208" y="109988"/>
                  <a:pt x="320374" y="86768"/>
                </a:cubicBezTo>
                <a:cubicBezTo>
                  <a:pt x="297871" y="53012"/>
                  <a:pt x="319241" y="76190"/>
                  <a:pt x="287002" y="60070"/>
                </a:cubicBezTo>
                <a:cubicBezTo>
                  <a:pt x="279827" y="56483"/>
                  <a:pt x="265866" y="38934"/>
                  <a:pt x="253630" y="33372"/>
                </a:cubicBezTo>
                <a:close/>
              </a:path>
            </a:pathLst>
          </a:cu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1401635" y="2389454"/>
            <a:ext cx="3091134" cy="246955"/>
          </a:xfrm>
          <a:custGeom>
            <a:avLst/>
            <a:gdLst>
              <a:gd name="connsiteX0" fmla="*/ 1501752 w 3091134"/>
              <a:gd name="connsiteY0" fmla="*/ 26698 h 246955"/>
              <a:gd name="connsiteX1" fmla="*/ 280327 w 3091134"/>
              <a:gd name="connsiteY1" fmla="*/ 26698 h 246955"/>
              <a:gd name="connsiteX2" fmla="*/ 60070 w 3091134"/>
              <a:gd name="connsiteY2" fmla="*/ 33372 h 246955"/>
              <a:gd name="connsiteX3" fmla="*/ 46721 w 3091134"/>
              <a:gd name="connsiteY3" fmla="*/ 53396 h 246955"/>
              <a:gd name="connsiteX4" fmla="*/ 26698 w 3091134"/>
              <a:gd name="connsiteY4" fmla="*/ 73419 h 246955"/>
              <a:gd name="connsiteX5" fmla="*/ 20023 w 3091134"/>
              <a:gd name="connsiteY5" fmla="*/ 93442 h 246955"/>
              <a:gd name="connsiteX6" fmla="*/ 6674 w 3091134"/>
              <a:gd name="connsiteY6" fmla="*/ 113466 h 246955"/>
              <a:gd name="connsiteX7" fmla="*/ 0 w 3091134"/>
              <a:gd name="connsiteY7" fmla="*/ 133489 h 246955"/>
              <a:gd name="connsiteX8" fmla="*/ 6674 w 3091134"/>
              <a:gd name="connsiteY8" fmla="*/ 186885 h 246955"/>
              <a:gd name="connsiteX9" fmla="*/ 13349 w 3091134"/>
              <a:gd name="connsiteY9" fmla="*/ 206908 h 246955"/>
              <a:gd name="connsiteX10" fmla="*/ 33372 w 3091134"/>
              <a:gd name="connsiteY10" fmla="*/ 220257 h 246955"/>
              <a:gd name="connsiteX11" fmla="*/ 166861 w 3091134"/>
              <a:gd name="connsiteY11" fmla="*/ 233606 h 246955"/>
              <a:gd name="connsiteX12" fmla="*/ 293676 w 3091134"/>
              <a:gd name="connsiteY12" fmla="*/ 240280 h 246955"/>
              <a:gd name="connsiteX13" fmla="*/ 714166 w 3091134"/>
              <a:gd name="connsiteY13" fmla="*/ 246955 h 246955"/>
              <a:gd name="connsiteX14" fmla="*/ 1628566 w 3091134"/>
              <a:gd name="connsiteY14" fmla="*/ 240280 h 246955"/>
              <a:gd name="connsiteX15" fmla="*/ 1661939 w 3091134"/>
              <a:gd name="connsiteY15" fmla="*/ 233606 h 246955"/>
              <a:gd name="connsiteX16" fmla="*/ 1775404 w 3091134"/>
              <a:gd name="connsiteY16" fmla="*/ 226931 h 246955"/>
              <a:gd name="connsiteX17" fmla="*/ 2029034 w 3091134"/>
              <a:gd name="connsiteY17" fmla="*/ 220257 h 246955"/>
              <a:gd name="connsiteX18" fmla="*/ 2776572 w 3091134"/>
              <a:gd name="connsiteY18" fmla="*/ 213582 h 246955"/>
              <a:gd name="connsiteX19" fmla="*/ 2823293 w 3091134"/>
              <a:gd name="connsiteY19" fmla="*/ 206908 h 246955"/>
              <a:gd name="connsiteX20" fmla="*/ 3070248 w 3091134"/>
              <a:gd name="connsiteY20" fmla="*/ 193559 h 246955"/>
              <a:gd name="connsiteX21" fmla="*/ 3083597 w 3091134"/>
              <a:gd name="connsiteY21" fmla="*/ 173536 h 246955"/>
              <a:gd name="connsiteX22" fmla="*/ 3083597 w 3091134"/>
              <a:gd name="connsiteY22" fmla="*/ 80093 h 246955"/>
              <a:gd name="connsiteX23" fmla="*/ 3043550 w 3091134"/>
              <a:gd name="connsiteY23" fmla="*/ 46721 h 246955"/>
              <a:gd name="connsiteX24" fmla="*/ 3023527 w 3091134"/>
              <a:gd name="connsiteY24" fmla="*/ 26698 h 246955"/>
              <a:gd name="connsiteX25" fmla="*/ 2976806 w 3091134"/>
              <a:gd name="connsiteY25" fmla="*/ 6674 h 246955"/>
              <a:gd name="connsiteX26" fmla="*/ 1855498 w 3091134"/>
              <a:gd name="connsiteY26" fmla="*/ 0 h 246955"/>
              <a:gd name="connsiteX27" fmla="*/ 1501752 w 3091134"/>
              <a:gd name="connsiteY27" fmla="*/ 26698 h 24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91134" h="246955">
                <a:moveTo>
                  <a:pt x="1501752" y="26698"/>
                </a:moveTo>
                <a:cubicBezTo>
                  <a:pt x="1239224" y="31148"/>
                  <a:pt x="1522940" y="26698"/>
                  <a:pt x="280327" y="26698"/>
                </a:cubicBezTo>
                <a:cubicBezTo>
                  <a:pt x="206874" y="26698"/>
                  <a:pt x="133489" y="31147"/>
                  <a:pt x="60070" y="33372"/>
                </a:cubicBezTo>
                <a:cubicBezTo>
                  <a:pt x="55620" y="40047"/>
                  <a:pt x="51856" y="47233"/>
                  <a:pt x="46721" y="53396"/>
                </a:cubicBezTo>
                <a:cubicBezTo>
                  <a:pt x="40678" y="60647"/>
                  <a:pt x="31934" y="65565"/>
                  <a:pt x="26698" y="73419"/>
                </a:cubicBezTo>
                <a:cubicBezTo>
                  <a:pt x="22795" y="79273"/>
                  <a:pt x="23169" y="87149"/>
                  <a:pt x="20023" y="93442"/>
                </a:cubicBezTo>
                <a:cubicBezTo>
                  <a:pt x="16435" y="100617"/>
                  <a:pt x="11124" y="106791"/>
                  <a:pt x="6674" y="113466"/>
                </a:cubicBezTo>
                <a:cubicBezTo>
                  <a:pt x="4449" y="120140"/>
                  <a:pt x="0" y="126454"/>
                  <a:pt x="0" y="133489"/>
                </a:cubicBezTo>
                <a:cubicBezTo>
                  <a:pt x="0" y="151426"/>
                  <a:pt x="3465" y="169237"/>
                  <a:pt x="6674" y="186885"/>
                </a:cubicBezTo>
                <a:cubicBezTo>
                  <a:pt x="7933" y="193807"/>
                  <a:pt x="8954" y="201414"/>
                  <a:pt x="13349" y="206908"/>
                </a:cubicBezTo>
                <a:cubicBezTo>
                  <a:pt x="18360" y="213172"/>
                  <a:pt x="26197" y="216670"/>
                  <a:pt x="33372" y="220257"/>
                </a:cubicBezTo>
                <a:cubicBezTo>
                  <a:pt x="68183" y="237662"/>
                  <a:pt x="160296" y="233241"/>
                  <a:pt x="166861" y="233606"/>
                </a:cubicBezTo>
                <a:cubicBezTo>
                  <a:pt x="209126" y="235954"/>
                  <a:pt x="251358" y="239248"/>
                  <a:pt x="293676" y="240280"/>
                </a:cubicBezTo>
                <a:lnTo>
                  <a:pt x="714166" y="246955"/>
                </a:lnTo>
                <a:lnTo>
                  <a:pt x="1628566" y="240280"/>
                </a:lnTo>
                <a:cubicBezTo>
                  <a:pt x="1639909" y="240120"/>
                  <a:pt x="1650641" y="234633"/>
                  <a:pt x="1661939" y="233606"/>
                </a:cubicBezTo>
                <a:cubicBezTo>
                  <a:pt x="1699670" y="230176"/>
                  <a:pt x="1737542" y="228308"/>
                  <a:pt x="1775404" y="226931"/>
                </a:cubicBezTo>
                <a:cubicBezTo>
                  <a:pt x="1859921" y="223858"/>
                  <a:pt x="1944469" y="221385"/>
                  <a:pt x="2029034" y="220257"/>
                </a:cubicBezTo>
                <a:lnTo>
                  <a:pt x="2776572" y="213582"/>
                </a:lnTo>
                <a:cubicBezTo>
                  <a:pt x="2792146" y="211357"/>
                  <a:pt x="2807580" y="207674"/>
                  <a:pt x="2823293" y="206908"/>
                </a:cubicBezTo>
                <a:cubicBezTo>
                  <a:pt x="3073180" y="194719"/>
                  <a:pt x="2976952" y="224661"/>
                  <a:pt x="3070248" y="193559"/>
                </a:cubicBezTo>
                <a:cubicBezTo>
                  <a:pt x="3074698" y="186885"/>
                  <a:pt x="3080437" y="180909"/>
                  <a:pt x="3083597" y="173536"/>
                </a:cubicBezTo>
                <a:cubicBezTo>
                  <a:pt x="3095543" y="145663"/>
                  <a:pt x="3091556" y="105959"/>
                  <a:pt x="3083597" y="80093"/>
                </a:cubicBezTo>
                <a:cubicBezTo>
                  <a:pt x="3079562" y="66981"/>
                  <a:pt x="3053019" y="54612"/>
                  <a:pt x="3043550" y="46721"/>
                </a:cubicBezTo>
                <a:cubicBezTo>
                  <a:pt x="3036299" y="40678"/>
                  <a:pt x="3030778" y="32741"/>
                  <a:pt x="3023527" y="26698"/>
                </a:cubicBezTo>
                <a:cubicBezTo>
                  <a:pt x="3010228" y="15615"/>
                  <a:pt x="2994869" y="6884"/>
                  <a:pt x="2976806" y="6674"/>
                </a:cubicBezTo>
                <a:lnTo>
                  <a:pt x="1855498" y="0"/>
                </a:lnTo>
                <a:cubicBezTo>
                  <a:pt x="1530683" y="7382"/>
                  <a:pt x="1764280" y="22248"/>
                  <a:pt x="1501752" y="26698"/>
                </a:cubicBezTo>
                <a:close/>
              </a:path>
            </a:pathLst>
          </a:custGeom>
          <a:noFill/>
          <a:ln>
            <a:solidFill>
              <a:srgbClr val="76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9" grpId="0"/>
      <p:bldP spid="40" grpId="0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Title &amp; Bullet">
  <a:themeElements>
    <a:clrScheme name="2015 WHITE Template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014 NVIDIA Color Palette">
    <a:dk1>
      <a:srgbClr val="B3B3B3"/>
    </a:dk1>
    <a:lt1>
      <a:srgbClr val="FFFFFF"/>
    </a:lt1>
    <a:dk2>
      <a:srgbClr val="000000"/>
    </a:dk2>
    <a:lt2>
      <a:srgbClr val="76B900"/>
    </a:lt2>
    <a:accent1>
      <a:srgbClr val="11669F"/>
    </a:accent1>
    <a:accent2>
      <a:srgbClr val="A0116A"/>
    </a:accent2>
    <a:accent3>
      <a:srgbClr val="D65D1E"/>
    </a:accent3>
    <a:accent4>
      <a:srgbClr val="505050"/>
    </a:accent4>
    <a:accent5>
      <a:srgbClr val="9E1212"/>
    </a:accent5>
    <a:accent6>
      <a:srgbClr val="0D3481"/>
    </a:accent6>
    <a:hlink>
      <a:srgbClr val="76B900"/>
    </a:hlink>
    <a:folHlink>
      <a:srgbClr val="004827"/>
    </a:folHlink>
  </a:clrScheme>
  <a:fontScheme name="Opulent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2014 NVIDIA Color Palette">
    <a:dk1>
      <a:srgbClr val="B3B3B3"/>
    </a:dk1>
    <a:lt1>
      <a:srgbClr val="FFFFFF"/>
    </a:lt1>
    <a:dk2>
      <a:srgbClr val="000000"/>
    </a:dk2>
    <a:lt2>
      <a:srgbClr val="76B900"/>
    </a:lt2>
    <a:accent1>
      <a:srgbClr val="11669F"/>
    </a:accent1>
    <a:accent2>
      <a:srgbClr val="A0116A"/>
    </a:accent2>
    <a:accent3>
      <a:srgbClr val="D65D1E"/>
    </a:accent3>
    <a:accent4>
      <a:srgbClr val="505050"/>
    </a:accent4>
    <a:accent5>
      <a:srgbClr val="9E1212"/>
    </a:accent5>
    <a:accent6>
      <a:srgbClr val="0D3481"/>
    </a:accent6>
    <a:hlink>
      <a:srgbClr val="76B900"/>
    </a:hlink>
    <a:folHlink>
      <a:srgbClr val="004827"/>
    </a:folHlink>
  </a:clrScheme>
  <a:fontScheme name="Opulent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4805693B4C294FA838FA40156D503D" ma:contentTypeVersion="2" ma:contentTypeDescription="Create a new document." ma:contentTypeScope="" ma:versionID="1c262eaaaa95821bd78b4b92c8e81883">
  <xsd:schema xmlns:xsd="http://www.w3.org/2001/XMLSchema" xmlns:xs="http://www.w3.org/2001/XMLSchema" xmlns:p="http://schemas.microsoft.com/office/2006/metadata/properties" xmlns:ns2="cd04c03b-21da-4ee4-94bd-581c2ac9535f" targetNamespace="http://schemas.microsoft.com/office/2006/metadata/properties" ma:root="true" ma:fieldsID="d16d4ed663c3ebc99402e9ddc37cdb53" ns2:_="">
    <xsd:import namespace="cd04c03b-21da-4ee4-94bd-581c2ac95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4c03b-21da-4ee4-94bd-581c2ac953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D254B4C-BC0F-406F-8675-E432C15E3B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04c03b-21da-4ee4-94bd-581c2ac953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88E22E-2A4B-4FB1-9848-BF16E7DBE74B}">
  <ds:schemaRefs>
    <ds:schemaRef ds:uri="http://purl.org/dc/terms/"/>
    <ds:schemaRef ds:uri="cd04c03b-21da-4ee4-94bd-581c2ac9535f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80420</TotalTime>
  <Words>795</Words>
  <Application>Microsoft Office PowerPoint</Application>
  <PresentationFormat>Custom</PresentationFormat>
  <Paragraphs>211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ＭＳ Ｐゴシック</vt:lpstr>
      <vt:lpstr>ＭＳ Ｐゴシック</vt:lpstr>
      <vt:lpstr>Arial</vt:lpstr>
      <vt:lpstr>Century Gothic</vt:lpstr>
      <vt:lpstr>Trebuchet MS</vt:lpstr>
      <vt:lpstr>Wingdings</vt:lpstr>
      <vt:lpstr>Title &amp; Bullet</vt:lpstr>
      <vt:lpstr>Dynamic Many-Light Sampling for Real-Time Ray Tracing</vt:lpstr>
      <vt:lpstr>PowerPoint Presentation</vt:lpstr>
      <vt:lpstr>Reference Animation in Bistro Exterior</vt:lpstr>
      <vt:lpstr>Previous Work: Overview</vt:lpstr>
      <vt:lpstr>Light Importance Sampling</vt:lpstr>
      <vt:lpstr>Contributions</vt:lpstr>
      <vt:lpstr>2-Level Light BVH</vt:lpstr>
      <vt:lpstr>2-Level Light BVH</vt:lpstr>
      <vt:lpstr>2-level light BVH updates</vt:lpstr>
      <vt:lpstr>Results</vt:lpstr>
      <vt:lpstr>N-Level BVH Comparison</vt:lpstr>
      <vt:lpstr>Quality And Performance Results</vt:lpstr>
      <vt:lpstr>Filtered Results</vt:lpstr>
      <vt:lpstr>Summary</vt:lpstr>
      <vt:lpstr>PowerPoint Presentation</vt:lpstr>
      <vt:lpstr>N-Level BVH comparison Over Time</vt:lpstr>
      <vt:lpstr>Results</vt:lpstr>
      <vt:lpstr>Results in Bistro Exterior</vt:lpstr>
      <vt:lpstr>Results in Emerald Square</vt:lpstr>
      <vt:lpstr>Filtered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pierre</cp:lastModifiedBy>
  <cp:revision>3372</cp:revision>
  <dcterms:created xsi:type="dcterms:W3CDTF">2008-01-24T03:11:41Z</dcterms:created>
  <dcterms:modified xsi:type="dcterms:W3CDTF">2019-07-05T14:11:31Z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0x0101005D4805693B4C294FA838FA40156D503D</vt:lpwstr>
  </property>
  <property fmtid="{D5CDD505-2E9C-101B-9397-08002B2CF9AE}" pid="3" name="Order">
    <vt:r8>14700</vt:r8>
  </property>
  <property fmtid="{D5CDD505-2E9C-101B-9397-08002B2CF9AE}" pid="4" name="MSIP_Label_6b558183-044c-4105-8d9c-cea02a2a3d86_Enabled">
    <vt:lpwstr>True</vt:lpwstr>
  </property>
  <property fmtid="{D5CDD505-2E9C-101B-9397-08002B2CF9AE}" pid="5" name="MSIP_Label_6b558183-044c-4105-8d9c-cea02a2a3d86_SiteId">
    <vt:lpwstr>43083d15-7273-40c1-b7db-39efd9ccc17a</vt:lpwstr>
  </property>
  <property fmtid="{D5CDD505-2E9C-101B-9397-08002B2CF9AE}" pid="6" name="MSIP_Label_6b558183-044c-4105-8d9c-cea02a2a3d86_Owner">
    <vt:lpwstr>pclarberg@nvidia.com</vt:lpwstr>
  </property>
  <property fmtid="{D5CDD505-2E9C-101B-9397-08002B2CF9AE}" pid="7" name="MSIP_Label_6b558183-044c-4105-8d9c-cea02a2a3d86_SetDate">
    <vt:lpwstr>2019-06-24T09:13:29.2039368Z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