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5" r:id="rId1"/>
  </p:sldMasterIdLst>
  <p:notesMasterIdLst>
    <p:notesMasterId r:id="rId32"/>
  </p:notesMasterIdLst>
  <p:sldIdLst>
    <p:sldId id="256" r:id="rId2"/>
    <p:sldId id="283" r:id="rId3"/>
    <p:sldId id="284" r:id="rId4"/>
    <p:sldId id="285" r:id="rId5"/>
    <p:sldId id="308" r:id="rId6"/>
    <p:sldId id="279" r:id="rId7"/>
    <p:sldId id="309" r:id="rId8"/>
    <p:sldId id="286" r:id="rId9"/>
    <p:sldId id="287" r:id="rId10"/>
    <p:sldId id="288" r:id="rId11"/>
    <p:sldId id="289" r:id="rId12"/>
    <p:sldId id="292" r:id="rId13"/>
    <p:sldId id="297" r:id="rId14"/>
    <p:sldId id="298" r:id="rId15"/>
    <p:sldId id="281" r:id="rId16"/>
    <p:sldId id="300" r:id="rId17"/>
    <p:sldId id="290" r:id="rId18"/>
    <p:sldId id="291" r:id="rId19"/>
    <p:sldId id="296" r:id="rId20"/>
    <p:sldId id="299" r:id="rId21"/>
    <p:sldId id="301" r:id="rId22"/>
    <p:sldId id="312" r:id="rId23"/>
    <p:sldId id="294" r:id="rId24"/>
    <p:sldId id="302" r:id="rId25"/>
    <p:sldId id="303" r:id="rId26"/>
    <p:sldId id="304" r:id="rId27"/>
    <p:sldId id="306" r:id="rId28"/>
    <p:sldId id="307" r:id="rId29"/>
    <p:sldId id="310" r:id="rId30"/>
    <p:sldId id="311" r:id="rId31"/>
  </p:sldIdLst>
  <p:sldSz cx="10160000" cy="5715000"/>
  <p:notesSz cx="6858000" cy="9144000"/>
  <p:embeddedFontLst>
    <p:embeddedFont>
      <p:font typeface="Arial Black" panose="020B0A04020102020204" pitchFamily="34" charset="0"/>
      <p:bold r:id="rId33"/>
    </p:embeddedFon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Questrial" panose="020B0604020202020204" charset="0"/>
      <p:regular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Untitled Section" id="{8F570930-415F-4AC0-A497-3081154FA20F}">
          <p14:sldIdLst>
            <p14:sldId id="256"/>
            <p14:sldId id="283"/>
            <p14:sldId id="284"/>
            <p14:sldId id="285"/>
            <p14:sldId id="308"/>
            <p14:sldId id="279"/>
            <p14:sldId id="309"/>
            <p14:sldId id="286"/>
            <p14:sldId id="287"/>
            <p14:sldId id="288"/>
            <p14:sldId id="289"/>
            <p14:sldId id="292"/>
            <p14:sldId id="297"/>
            <p14:sldId id="298"/>
            <p14:sldId id="281"/>
            <p14:sldId id="300"/>
            <p14:sldId id="290"/>
            <p14:sldId id="291"/>
            <p14:sldId id="296"/>
            <p14:sldId id="299"/>
            <p14:sldId id="301"/>
            <p14:sldId id="312"/>
            <p14:sldId id="294"/>
            <p14:sldId id="302"/>
            <p14:sldId id="303"/>
            <p14:sldId id="304"/>
            <p14:sldId id="306"/>
            <p14:sldId id="307"/>
            <p14:sldId id="310"/>
            <p14:sldId id="31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320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2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56" y="176"/>
      </p:cViewPr>
      <p:guideLst>
        <p:guide orient="horz" pos="1800"/>
        <p:guide pos="32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9596678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" name="Google Shape;6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14746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 err="1" smtClean="0"/>
              <a:t>Unclustered</a:t>
            </a:r>
            <a:r>
              <a:rPr lang="en-IE" dirty="0" smtClean="0"/>
              <a:t> results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en-IE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14147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2"/>
          <p:cNvPicPr preferRelativeResize="0"/>
          <p:nvPr/>
        </p:nvPicPr>
        <p:blipFill rotWithShape="1">
          <a:blip r:embed="rId2">
            <a:alphaModFix/>
          </a:blip>
          <a:srcRect l="971" t="3974" r="3958" b="557"/>
          <a:stretch/>
        </p:blipFill>
        <p:spPr>
          <a:xfrm>
            <a:off x="0" y="2"/>
            <a:ext cx="10160000" cy="5714999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2"/>
          <p:cNvSpPr txBox="1">
            <a:spLocks noGrp="1"/>
          </p:cNvSpPr>
          <p:nvPr>
            <p:ph type="ctrTitle"/>
          </p:nvPr>
        </p:nvSpPr>
        <p:spPr>
          <a:xfrm>
            <a:off x="681100" y="2528957"/>
            <a:ext cx="7440667" cy="13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2667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subTitle" idx="1"/>
          </p:nvPr>
        </p:nvSpPr>
        <p:spPr>
          <a:xfrm>
            <a:off x="681100" y="3931118"/>
            <a:ext cx="7440667" cy="70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Questrial"/>
              <a:buNone/>
              <a:defRPr sz="1667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ctr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0070C0"/>
              </a:buClr>
              <a:buSzPts val="1600"/>
              <a:buFont typeface="Noto Sans Symbols"/>
              <a:buNone/>
              <a:defRPr sz="13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0070C0"/>
              </a:buClr>
              <a:buSzPts val="1600"/>
              <a:buFont typeface="Noto Sans Symbols"/>
              <a:buNone/>
              <a:defRPr sz="1333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0070C0"/>
              </a:buClr>
              <a:buSzPts val="1600"/>
              <a:buFont typeface="Noto Sans Symbols"/>
              <a:buNone/>
              <a:defRPr sz="1333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0070C0"/>
              </a:buClr>
              <a:buSzPts val="1600"/>
              <a:buFont typeface="Noto Sans Symbols"/>
              <a:buNone/>
              <a:defRPr sz="1333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167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333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ctr" rtl="0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333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ctr" rtl="0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333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ctr" rtl="0">
              <a:lnSpc>
                <a:spcPct val="90000"/>
              </a:lnSpc>
              <a:spcBef>
                <a:spcPts val="333"/>
              </a:spcBef>
              <a:spcAft>
                <a:spcPts val="333"/>
              </a:spcAft>
              <a:buClr>
                <a:schemeClr val="accent1"/>
              </a:buClr>
              <a:buSzPts val="1600"/>
              <a:buFont typeface="Noto Sans Symbols"/>
              <a:buNone/>
              <a:defRPr sz="1333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 dirty="0"/>
          </a:p>
        </p:txBody>
      </p:sp>
      <p:sp>
        <p:nvSpPr>
          <p:cNvPr id="23" name="Google Shape;23;p2"/>
          <p:cNvSpPr txBox="1">
            <a:spLocks noGrp="1"/>
          </p:cNvSpPr>
          <p:nvPr>
            <p:ph type="dt" idx="10"/>
          </p:nvPr>
        </p:nvSpPr>
        <p:spPr>
          <a:xfrm>
            <a:off x="8364658" y="5478558"/>
            <a:ext cx="1795000" cy="2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833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r>
              <a:rPr lang="en-IE" dirty="0" smtClean="0"/>
              <a:t>HPG2019 - 8</a:t>
            </a:r>
            <a:r>
              <a:rPr lang="en-IE" baseline="30000" dirty="0" smtClean="0"/>
              <a:t>th</a:t>
            </a:r>
            <a:r>
              <a:rPr lang="en-IE" dirty="0" smtClean="0"/>
              <a:t> July 2019</a:t>
            </a:r>
          </a:p>
        </p:txBody>
      </p:sp>
      <p:sp>
        <p:nvSpPr>
          <p:cNvPr id="24" name="Google Shape;24;p2"/>
          <p:cNvSpPr txBox="1">
            <a:spLocks noGrp="1"/>
          </p:cNvSpPr>
          <p:nvPr>
            <p:ph type="ftr" idx="11"/>
          </p:nvPr>
        </p:nvSpPr>
        <p:spPr>
          <a:xfrm>
            <a:off x="16678" y="5478558"/>
            <a:ext cx="4918000" cy="2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33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pic>
        <p:nvPicPr>
          <p:cNvPr id="25" name="Google Shape;25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9767" y="260933"/>
            <a:ext cx="2618076" cy="672712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2"/>
          <p:cNvSpPr/>
          <p:nvPr/>
        </p:nvSpPr>
        <p:spPr>
          <a:xfrm rot="-5400000">
            <a:off x="9952596" y="2585235"/>
            <a:ext cx="154000" cy="3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188" tIns="38083" rIns="76188" bIns="38083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67" b="1" i="0" u="none" strike="noStrike" cap="none">
              <a:solidFill>
                <a:srgbClr val="00FEFF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"/>
          <p:cNvSpPr txBox="1">
            <a:spLocks noGrp="1"/>
          </p:cNvSpPr>
          <p:nvPr>
            <p:ph type="title"/>
          </p:nvPr>
        </p:nvSpPr>
        <p:spPr>
          <a:xfrm>
            <a:off x="853440" y="79072"/>
            <a:ext cx="8989000" cy="1249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200"/>
              <a:buFont typeface="Calibri"/>
              <a:buNone/>
              <a:defRPr sz="2667" b="1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body" idx="1"/>
          </p:nvPr>
        </p:nvSpPr>
        <p:spPr>
          <a:xfrm>
            <a:off x="853440" y="1413565"/>
            <a:ext cx="8989000" cy="384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380985" marR="0" lvl="0" indent="-285739" algn="l" rtl="0">
              <a:lnSpc>
                <a:spcPct val="120000"/>
              </a:lnSpc>
              <a:spcBef>
                <a:spcPts val="1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estrial"/>
              <a:buChar char=" "/>
              <a:defRPr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61970" marR="0" lvl="1" indent="-28573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Noto Sans Symbols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2954" marR="0" lvl="2" indent="-28573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Noto Sans Symbols"/>
              <a:buChar char="•"/>
              <a:defRPr sz="15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23939" marR="0" lvl="3" indent="-28573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Noto Sans Symbols"/>
              <a:buChar char="•"/>
              <a:defRPr sz="15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904924" marR="0" lvl="4" indent="-28573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Noto Sans Symbols"/>
              <a:buChar char="•"/>
              <a:defRPr sz="15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5909" marR="0" lvl="5" indent="-253990" algn="l" rtl="0">
              <a:lnSpc>
                <a:spcPct val="90000"/>
              </a:lnSpc>
              <a:spcBef>
                <a:spcPts val="167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666893" marR="0" lvl="6" indent="-253990" algn="l" rtl="0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047878" marR="0" lvl="7" indent="-253990" algn="l" rtl="0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428863" marR="0" lvl="8" indent="-253990" algn="l" rtl="0">
              <a:lnSpc>
                <a:spcPct val="90000"/>
              </a:lnSpc>
              <a:spcBef>
                <a:spcPts val="333"/>
              </a:spcBef>
              <a:spcAft>
                <a:spcPts val="333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dt" idx="10"/>
          </p:nvPr>
        </p:nvSpPr>
        <p:spPr>
          <a:xfrm>
            <a:off x="8364658" y="5478558"/>
            <a:ext cx="1795000" cy="2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833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r>
              <a:rPr lang="en-IE" dirty="0" smtClean="0"/>
              <a:t>HPG2019 - 8</a:t>
            </a:r>
            <a:r>
              <a:rPr lang="en-IE" baseline="30000" dirty="0" smtClean="0"/>
              <a:t>th</a:t>
            </a:r>
            <a:r>
              <a:rPr lang="en-IE" dirty="0" smtClean="0"/>
              <a:t> July 2019</a:t>
            </a:r>
          </a:p>
        </p:txBody>
      </p:sp>
      <p:sp>
        <p:nvSpPr>
          <p:cNvPr id="31" name="Google Shape;31;p3"/>
          <p:cNvSpPr txBox="1">
            <a:spLocks noGrp="1"/>
          </p:cNvSpPr>
          <p:nvPr>
            <p:ph type="ftr" idx="11"/>
          </p:nvPr>
        </p:nvSpPr>
        <p:spPr>
          <a:xfrm>
            <a:off x="0" y="5478558"/>
            <a:ext cx="4934667" cy="2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33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5"/>
          <p:cNvSpPr txBox="1">
            <a:spLocks noGrp="1"/>
          </p:cNvSpPr>
          <p:nvPr>
            <p:ph type="title"/>
          </p:nvPr>
        </p:nvSpPr>
        <p:spPr>
          <a:xfrm>
            <a:off x="853441" y="97193"/>
            <a:ext cx="8627000" cy="1249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200"/>
              <a:buFont typeface="Calibri"/>
              <a:buNone/>
              <a:defRPr sz="2667" b="1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body" idx="1"/>
          </p:nvPr>
        </p:nvSpPr>
        <p:spPr>
          <a:xfrm>
            <a:off x="853440" y="1477347"/>
            <a:ext cx="4226667" cy="378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380985" marR="0" lvl="0" indent="-28573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estrial"/>
              <a:buChar char=" "/>
              <a:defRPr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61970" marR="0" lvl="1" indent="-28573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Noto Sans Symbols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2954" marR="0" lvl="2" indent="-28573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Noto Sans Symbols"/>
              <a:buChar char="•"/>
              <a:defRPr sz="15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23939" marR="0" lvl="3" indent="-28573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Noto Sans Symbols"/>
              <a:buChar char="•"/>
              <a:defRPr sz="15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904924" marR="0" lvl="4" indent="-28573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Noto Sans Symbols"/>
              <a:buChar char="•"/>
              <a:defRPr sz="15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5909" marR="0" lvl="5" indent="-253990" algn="l" rtl="0">
              <a:lnSpc>
                <a:spcPct val="90000"/>
              </a:lnSpc>
              <a:spcBef>
                <a:spcPts val="167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666893" marR="0" lvl="6" indent="-253990" algn="l" rtl="0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047878" marR="0" lvl="7" indent="-253990" algn="l" rtl="0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428863" marR="0" lvl="8" indent="-253990" algn="l" rtl="0">
              <a:lnSpc>
                <a:spcPct val="90000"/>
              </a:lnSpc>
              <a:spcBef>
                <a:spcPts val="333"/>
              </a:spcBef>
              <a:spcAft>
                <a:spcPts val="333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body" idx="2"/>
          </p:nvPr>
        </p:nvSpPr>
        <p:spPr>
          <a:xfrm>
            <a:off x="5160009" y="1477347"/>
            <a:ext cx="4320333" cy="378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380985" marR="0" lvl="0" indent="-28573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estrial"/>
              <a:buChar char=" "/>
              <a:defRPr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61970" marR="0" lvl="1" indent="-28573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Noto Sans Symbols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2954" marR="0" lvl="2" indent="-28573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Noto Sans Symbols"/>
              <a:buChar char="•"/>
              <a:defRPr sz="15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23939" marR="0" lvl="3" indent="-28573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Noto Sans Symbols"/>
              <a:buChar char="•"/>
              <a:defRPr sz="15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904924" marR="0" lvl="4" indent="-28573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Noto Sans Symbols"/>
              <a:buChar char="•"/>
              <a:defRPr sz="15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5909" marR="0" lvl="5" indent="-253990" algn="l" rtl="0">
              <a:lnSpc>
                <a:spcPct val="90000"/>
              </a:lnSpc>
              <a:spcBef>
                <a:spcPts val="167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666893" marR="0" lvl="6" indent="-253990" algn="l" rtl="0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047878" marR="0" lvl="7" indent="-253990" algn="l" rtl="0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428863" marR="0" lvl="8" indent="-253990" algn="l" rtl="0">
              <a:lnSpc>
                <a:spcPct val="90000"/>
              </a:lnSpc>
              <a:spcBef>
                <a:spcPts val="333"/>
              </a:spcBef>
              <a:spcAft>
                <a:spcPts val="333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dt" idx="10"/>
          </p:nvPr>
        </p:nvSpPr>
        <p:spPr>
          <a:xfrm>
            <a:off x="8364658" y="5478558"/>
            <a:ext cx="1795000" cy="2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833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 dirty="0"/>
          </a:p>
        </p:txBody>
      </p:sp>
      <p:sp>
        <p:nvSpPr>
          <p:cNvPr id="46" name="Google Shape;46;p5"/>
          <p:cNvSpPr txBox="1">
            <a:spLocks noGrp="1"/>
          </p:cNvSpPr>
          <p:nvPr>
            <p:ph type="ftr" idx="11"/>
          </p:nvPr>
        </p:nvSpPr>
        <p:spPr>
          <a:xfrm>
            <a:off x="16678" y="5478558"/>
            <a:ext cx="4918000" cy="2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33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6"/>
          <p:cNvSpPr txBox="1">
            <a:spLocks noGrp="1"/>
          </p:cNvSpPr>
          <p:nvPr>
            <p:ph type="title"/>
          </p:nvPr>
        </p:nvSpPr>
        <p:spPr>
          <a:xfrm>
            <a:off x="853440" y="79072"/>
            <a:ext cx="8989000" cy="1249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200"/>
              <a:buFont typeface="Calibri"/>
              <a:buNone/>
              <a:defRPr sz="2667" b="1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dt" idx="10"/>
          </p:nvPr>
        </p:nvSpPr>
        <p:spPr>
          <a:xfrm>
            <a:off x="8364658" y="5478558"/>
            <a:ext cx="1795000" cy="2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833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 dirty="0"/>
          </a:p>
        </p:txBody>
      </p:sp>
      <p:sp>
        <p:nvSpPr>
          <p:cNvPr id="50" name="Google Shape;50;p6"/>
          <p:cNvSpPr txBox="1">
            <a:spLocks noGrp="1"/>
          </p:cNvSpPr>
          <p:nvPr>
            <p:ph type="ftr" idx="11"/>
          </p:nvPr>
        </p:nvSpPr>
        <p:spPr>
          <a:xfrm>
            <a:off x="16678" y="5478558"/>
            <a:ext cx="4918000" cy="2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33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hree_Content_B">
  <p:cSld name="2_Three_Content_B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title"/>
          </p:nvPr>
        </p:nvSpPr>
        <p:spPr>
          <a:xfrm>
            <a:off x="853440" y="79072"/>
            <a:ext cx="8989000" cy="1249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200"/>
              <a:buFont typeface="Calibri"/>
              <a:buNone/>
              <a:defRPr sz="2667" b="1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body" idx="1"/>
          </p:nvPr>
        </p:nvSpPr>
        <p:spPr>
          <a:xfrm>
            <a:off x="853439" y="1477347"/>
            <a:ext cx="8989000" cy="168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380985" marR="0" lvl="0" indent="-296321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Questrial"/>
              <a:buChar char=" "/>
              <a:defRPr sz="1667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61970" marR="0" lvl="1" indent="-28573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Noto Sans Symbols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2954" marR="0" lvl="2" indent="-28573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Noto Sans Symbols"/>
              <a:buChar char="•"/>
              <a:defRPr sz="15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23939" marR="0" lvl="3" indent="-28573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Noto Sans Symbols"/>
              <a:buChar char="•"/>
              <a:defRPr sz="15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904924" marR="0" lvl="4" indent="-28573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Noto Sans Symbols"/>
              <a:buChar char="•"/>
              <a:defRPr sz="15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5909" marR="0" lvl="5" indent="-253990" algn="l" rtl="0">
              <a:lnSpc>
                <a:spcPct val="90000"/>
              </a:lnSpc>
              <a:spcBef>
                <a:spcPts val="167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666893" marR="0" lvl="6" indent="-253990" algn="l" rtl="0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047878" marR="0" lvl="7" indent="-253990" algn="l" rtl="0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428863" marR="0" lvl="8" indent="-253990" algn="l" rtl="0">
              <a:lnSpc>
                <a:spcPct val="90000"/>
              </a:lnSpc>
              <a:spcBef>
                <a:spcPts val="333"/>
              </a:spcBef>
              <a:spcAft>
                <a:spcPts val="333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body" idx="2"/>
          </p:nvPr>
        </p:nvSpPr>
        <p:spPr>
          <a:xfrm>
            <a:off x="5320028" y="3277548"/>
            <a:ext cx="4480333" cy="1979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380985" marR="0" lvl="0" indent="-296321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Questrial"/>
              <a:buChar char=" "/>
              <a:defRPr sz="1667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61970" marR="0" lvl="1" indent="-28573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Noto Sans Symbols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2954" marR="0" lvl="2" indent="-28573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Noto Sans Symbols"/>
              <a:buChar char="•"/>
              <a:defRPr sz="15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23939" marR="0" lvl="3" indent="-28573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Noto Sans Symbols"/>
              <a:buChar char="•"/>
              <a:defRPr sz="15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904924" marR="0" lvl="4" indent="-28573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Noto Sans Symbols"/>
              <a:buChar char="•"/>
              <a:defRPr sz="15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5909" marR="0" lvl="5" indent="-253990" algn="l" rtl="0">
              <a:lnSpc>
                <a:spcPct val="90000"/>
              </a:lnSpc>
              <a:spcBef>
                <a:spcPts val="167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666893" marR="0" lvl="6" indent="-253990" algn="l" rtl="0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047878" marR="0" lvl="7" indent="-253990" algn="l" rtl="0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428863" marR="0" lvl="8" indent="-253990" algn="l" rtl="0">
              <a:lnSpc>
                <a:spcPct val="90000"/>
              </a:lnSpc>
              <a:spcBef>
                <a:spcPts val="333"/>
              </a:spcBef>
              <a:spcAft>
                <a:spcPts val="333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body" idx="3"/>
          </p:nvPr>
        </p:nvSpPr>
        <p:spPr>
          <a:xfrm>
            <a:off x="853438" y="3277548"/>
            <a:ext cx="4327333" cy="1998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380985" marR="0" lvl="0" indent="-296321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Questrial"/>
              <a:buChar char=" "/>
              <a:defRPr sz="1667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61970" marR="0" lvl="1" indent="-28573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Noto Sans Symbols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2954" marR="0" lvl="2" indent="-28573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Noto Sans Symbols"/>
              <a:buChar char="•"/>
              <a:defRPr sz="15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23939" marR="0" lvl="3" indent="-28573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Noto Sans Symbols"/>
              <a:buChar char="•"/>
              <a:defRPr sz="15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904924" marR="0" lvl="4" indent="-28573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Noto Sans Symbols"/>
              <a:buChar char="•"/>
              <a:defRPr sz="15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5909" marR="0" lvl="5" indent="-253990" algn="l" rtl="0">
              <a:lnSpc>
                <a:spcPct val="90000"/>
              </a:lnSpc>
              <a:spcBef>
                <a:spcPts val="167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666893" marR="0" lvl="6" indent="-253990" algn="l" rtl="0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047878" marR="0" lvl="7" indent="-253990" algn="l" rtl="0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428863" marR="0" lvl="8" indent="-253990" algn="l" rtl="0">
              <a:lnSpc>
                <a:spcPct val="90000"/>
              </a:lnSpc>
              <a:spcBef>
                <a:spcPts val="333"/>
              </a:spcBef>
              <a:spcAft>
                <a:spcPts val="333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ftr" idx="11"/>
          </p:nvPr>
        </p:nvSpPr>
        <p:spPr>
          <a:xfrm>
            <a:off x="16678" y="5478558"/>
            <a:ext cx="4918000" cy="2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33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dt" idx="10"/>
          </p:nvPr>
        </p:nvSpPr>
        <p:spPr>
          <a:xfrm>
            <a:off x="8364658" y="5478558"/>
            <a:ext cx="1795000" cy="2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833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0" y="5486402"/>
            <a:ext cx="10160000" cy="232750"/>
          </a:xfrm>
          <a:prstGeom prst="rect">
            <a:avLst/>
          </a:prstGeom>
          <a:solidFill>
            <a:srgbClr val="0070C0"/>
          </a:solidFill>
          <a:ln w="15875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6188" tIns="38083" rIns="76188" bIns="3808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1" name="Google Shape;11;p1"/>
          <p:cNvSpPr txBox="1">
            <a:spLocks noGrp="1"/>
          </p:cNvSpPr>
          <p:nvPr>
            <p:ph type="title"/>
          </p:nvPr>
        </p:nvSpPr>
        <p:spPr>
          <a:xfrm>
            <a:off x="853440" y="79072"/>
            <a:ext cx="8989000" cy="1249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200"/>
              <a:buFont typeface="Calibri"/>
              <a:buNone/>
              <a:defRPr sz="3200" b="1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body" idx="1"/>
          </p:nvPr>
        </p:nvSpPr>
        <p:spPr>
          <a:xfrm>
            <a:off x="853440" y="1413565"/>
            <a:ext cx="8989000" cy="384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estrial"/>
              <a:buChar char=" "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Noto Sans Symbols"/>
              <a:buChar char="•"/>
              <a:defRPr sz="1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Noto Sans Symbols"/>
              <a:buChar char="•"/>
              <a:defRPr sz="1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Noto Sans Symbols"/>
              <a:buChar char="•"/>
              <a:defRPr sz="1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048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048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 dirty="0"/>
          </a:p>
        </p:txBody>
      </p:sp>
      <p:sp>
        <p:nvSpPr>
          <p:cNvPr id="13" name="Google Shape;13;p1"/>
          <p:cNvSpPr txBox="1">
            <a:spLocks noGrp="1"/>
          </p:cNvSpPr>
          <p:nvPr>
            <p:ph type="dt" idx="10"/>
          </p:nvPr>
        </p:nvSpPr>
        <p:spPr>
          <a:xfrm>
            <a:off x="8330776" y="5497793"/>
            <a:ext cx="1795000" cy="2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833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r>
              <a:rPr lang="en-IE" dirty="0" smtClean="0"/>
              <a:t>HPG2019 - 8</a:t>
            </a:r>
            <a:r>
              <a:rPr lang="en-IE" baseline="30000" dirty="0" smtClean="0"/>
              <a:t>th</a:t>
            </a:r>
            <a:r>
              <a:rPr lang="en-IE" dirty="0" smtClean="0"/>
              <a:t> July 2019</a:t>
            </a:r>
            <a:endParaRPr lang="en-IE" dirty="0"/>
          </a:p>
        </p:txBody>
      </p:sp>
      <p:sp>
        <p:nvSpPr>
          <p:cNvPr id="14" name="Google Shape;14;p1"/>
          <p:cNvSpPr txBox="1">
            <a:spLocks noGrp="1"/>
          </p:cNvSpPr>
          <p:nvPr>
            <p:ph type="ftr" idx="11"/>
          </p:nvPr>
        </p:nvSpPr>
        <p:spPr>
          <a:xfrm>
            <a:off x="1" y="5486400"/>
            <a:ext cx="4918000" cy="2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33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5" name="Google Shape;15;p1"/>
          <p:cNvSpPr/>
          <p:nvPr/>
        </p:nvSpPr>
        <p:spPr>
          <a:xfrm flipH="1">
            <a:off x="679644" y="254001"/>
            <a:ext cx="50667" cy="743250"/>
          </a:xfrm>
          <a:prstGeom prst="rect">
            <a:avLst/>
          </a:prstGeom>
          <a:solidFill>
            <a:srgbClr val="0674BA"/>
          </a:solidFill>
          <a:ln w="15875" cap="flat" cmpd="sng">
            <a:solidFill>
              <a:srgbClr val="0674B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6188" tIns="38083" rIns="76188" bIns="3808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6" name="Google Shape;16;p1"/>
          <p:cNvSpPr txBox="1"/>
          <p:nvPr/>
        </p:nvSpPr>
        <p:spPr>
          <a:xfrm>
            <a:off x="119449" y="517242"/>
            <a:ext cx="491333" cy="2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188" tIns="38083" rIns="76188" bIns="38083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 sz="1167" b="0" i="0" u="none" strike="noStrike" cap="none">
                <a:solidFill>
                  <a:srgbClr val="A5A5A5"/>
                </a:solidFill>
                <a:latin typeface="Questrial"/>
                <a:ea typeface="Questrial"/>
                <a:cs typeface="Questrial"/>
                <a:sym typeface="Quest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167" b="0" i="0" u="none" strike="noStrike" cap="none">
              <a:solidFill>
                <a:srgbClr val="A5A5A5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18" name="Google Shape;18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073342" y="4805291"/>
            <a:ext cx="2086658" cy="659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38;p4"/>
          <p:cNvPicPr preferRelativeResize="0"/>
          <p:nvPr userDrawn="1"/>
        </p:nvPicPr>
        <p:blipFill rotWithShape="1">
          <a:blip r:embed="rId8">
            <a:alphaModFix/>
          </a:blip>
          <a:srcRect/>
          <a:stretch/>
        </p:blipFill>
        <p:spPr>
          <a:xfrm>
            <a:off x="7569842" y="4878729"/>
            <a:ext cx="575571" cy="51248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4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9"/>
          <p:cNvSpPr txBox="1">
            <a:spLocks noGrp="1"/>
          </p:cNvSpPr>
          <p:nvPr>
            <p:ph type="ctrTitle"/>
          </p:nvPr>
        </p:nvSpPr>
        <p:spPr>
          <a:xfrm>
            <a:off x="808891" y="2561618"/>
            <a:ext cx="8413619" cy="1369500"/>
          </a:xfrm>
        </p:spPr>
        <p:txBody>
          <a:bodyPr/>
          <a:lstStyle/>
          <a:p>
            <a:r>
              <a:rPr lang="en-GB" sz="2400" dirty="0"/>
              <a:t>An Analysis of Region Clustered BVH Volume Rendering on GPU</a:t>
            </a:r>
          </a:p>
        </p:txBody>
      </p:sp>
      <p:sp>
        <p:nvSpPr>
          <p:cNvPr id="67" name="Google Shape;67;p9"/>
          <p:cNvSpPr txBox="1"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E" dirty="0" smtClean="0"/>
              <a:t>David Ganter</a:t>
            </a:r>
            <a:r>
              <a:rPr lang="en-IE" baseline="30000" dirty="0" smtClean="0"/>
              <a:t>1</a:t>
            </a:r>
            <a:r>
              <a:rPr lang="en-IE" dirty="0" smtClean="0"/>
              <a:t> and Michael Manzke</a:t>
            </a:r>
            <a:r>
              <a:rPr lang="en-IE" baseline="30000" dirty="0" smtClean="0"/>
              <a:t>2</a:t>
            </a:r>
            <a:endParaRPr lang="en-IE" dirty="0" smtClean="0"/>
          </a:p>
          <a:p>
            <a:r>
              <a:rPr lang="en-IE" sz="1200" dirty="0"/>
              <a:t>School of Computer Science and Statistics</a:t>
            </a:r>
          </a:p>
          <a:p>
            <a:r>
              <a:rPr lang="en-IE" sz="1200" dirty="0"/>
              <a:t>Trinity College Dublin</a:t>
            </a:r>
          </a:p>
          <a:p>
            <a:r>
              <a:rPr lang="en-IE" sz="1200" dirty="0"/>
              <a:t>Ireland</a:t>
            </a:r>
          </a:p>
          <a:p>
            <a:endParaRPr lang="en-IE" sz="1200" dirty="0"/>
          </a:p>
          <a:p>
            <a:r>
              <a:rPr lang="en-IE" sz="1050" baseline="30000" dirty="0"/>
              <a:t>1</a:t>
            </a:r>
            <a:r>
              <a:rPr lang="en-IE" sz="1050" dirty="0"/>
              <a:t>ganterd@scss.tcd.ie</a:t>
            </a:r>
          </a:p>
          <a:p>
            <a:r>
              <a:rPr lang="en-IE" sz="1050" baseline="30000" dirty="0"/>
              <a:t>2</a:t>
            </a:r>
            <a:r>
              <a:rPr lang="en-IE" sz="1050" dirty="0"/>
              <a:t>manzkem@scss.tcd.ie</a:t>
            </a:r>
          </a:p>
          <a:p>
            <a:endParaRPr lang="en-IE" sz="1100" baseline="30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071" y="1313577"/>
            <a:ext cx="6864927" cy="18369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7"/>
    </mc:Choice>
    <mc:Fallback xmlns="">
      <p:transition advTm="17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Background</a:t>
            </a:r>
            <a:br>
              <a:rPr lang="en-IE" dirty="0" smtClean="0"/>
            </a:br>
            <a:r>
              <a:rPr lang="en-IE" sz="1600" dirty="0"/>
              <a:t>NVidia OptiX &amp; RTX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 err="1" smtClean="0"/>
              <a:t>OptiX</a:t>
            </a:r>
            <a:endParaRPr lang="en-IE" dirty="0" smtClean="0"/>
          </a:p>
          <a:p>
            <a:pPr lvl="1"/>
            <a:r>
              <a:rPr lang="en-IE" dirty="0" smtClean="0"/>
              <a:t>Ray-tracing API</a:t>
            </a:r>
          </a:p>
          <a:p>
            <a:r>
              <a:rPr lang="en-IE" dirty="0" smtClean="0"/>
              <a:t>RTX </a:t>
            </a:r>
            <a:r>
              <a:rPr lang="en-IE" dirty="0" err="1" smtClean="0"/>
              <a:t>RTCore</a:t>
            </a:r>
            <a:endParaRPr lang="en-IE" dirty="0" smtClean="0"/>
          </a:p>
          <a:p>
            <a:pPr lvl="1"/>
            <a:r>
              <a:rPr lang="en-IE" dirty="0" smtClean="0"/>
              <a:t>New hardware for Ray-BVH logic</a:t>
            </a:r>
          </a:p>
          <a:p>
            <a:r>
              <a:rPr lang="en-IE" dirty="0" smtClean="0"/>
              <a:t>Why not re-evaluate BVHs as a standard for GPU-based ESS for Direct Volume Rendering?</a:t>
            </a:r>
          </a:p>
        </p:txBody>
      </p:sp>
    </p:spTree>
    <p:extLst>
      <p:ext uri="{BB962C8B-B14F-4D97-AF65-F5344CB8AC3E}">
        <p14:creationId xmlns:p14="http://schemas.microsoft.com/office/powerpoint/2010/main" val="2577536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Approach</a:t>
            </a:r>
            <a:br>
              <a:rPr lang="en-IE" dirty="0" smtClean="0"/>
            </a:br>
            <a:r>
              <a:rPr lang="en-IE" sz="1600" dirty="0"/>
              <a:t>Assumptions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 smtClean="0"/>
              <a:t>Like </a:t>
            </a:r>
            <a:r>
              <a:rPr lang="en-IE" dirty="0" err="1" smtClean="0"/>
              <a:t>Sparseleap</a:t>
            </a:r>
            <a:r>
              <a:rPr lang="en-IE" dirty="0" smtClean="0"/>
              <a:t>:</a:t>
            </a:r>
          </a:p>
          <a:p>
            <a:pPr lvl="1"/>
            <a:r>
              <a:rPr lang="en-IE" dirty="0"/>
              <a:t>Just focussing on ESS portion of </a:t>
            </a:r>
            <a:r>
              <a:rPr lang="en-IE" dirty="0" smtClean="0"/>
              <a:t>DVR</a:t>
            </a:r>
          </a:p>
          <a:p>
            <a:pPr lvl="1"/>
            <a:r>
              <a:rPr lang="en-IE" dirty="0" smtClean="0"/>
              <a:t>Underlying sampling is abstracted</a:t>
            </a:r>
          </a:p>
          <a:p>
            <a:pPr lvl="2"/>
            <a:r>
              <a:rPr lang="en-IE" dirty="0" smtClean="0"/>
              <a:t>Uses paged region/brick pool</a:t>
            </a:r>
          </a:p>
          <a:p>
            <a:pPr lvl="2"/>
            <a:r>
              <a:rPr lang="en-IE" dirty="0" smtClean="0"/>
              <a:t>Sampling brick size is not necessarily same as ESS region size</a:t>
            </a:r>
          </a:p>
          <a:p>
            <a:pPr lvl="2"/>
            <a:r>
              <a:rPr lang="en-IE" dirty="0" smtClean="0"/>
              <a:t>Might be optimised for disk IO or cache</a:t>
            </a:r>
          </a:p>
        </p:txBody>
      </p:sp>
    </p:spTree>
    <p:extLst>
      <p:ext uri="{BB962C8B-B14F-4D97-AF65-F5344CB8AC3E}">
        <p14:creationId xmlns:p14="http://schemas.microsoft.com/office/powerpoint/2010/main" val="2340729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Approach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38146" indent="-342900">
              <a:buFont typeface="+mj-lt"/>
              <a:buAutoNum type="arabicPeriod"/>
            </a:pPr>
            <a:r>
              <a:rPr lang="en-IE" b="0" dirty="0" smtClean="0"/>
              <a:t>Divide volume into regions, storing min/max voxel values</a:t>
            </a:r>
          </a:p>
          <a:p>
            <a:pPr marL="438146" indent="-342900">
              <a:buFont typeface="+mj-lt"/>
              <a:buAutoNum type="arabicPeriod"/>
            </a:pPr>
            <a:r>
              <a:rPr lang="en-IE" b="0" dirty="0" smtClean="0"/>
              <a:t>When TF updates, regions are quickly tested in parallel.</a:t>
            </a:r>
          </a:p>
          <a:p>
            <a:pPr marL="438146" indent="-342900">
              <a:buFont typeface="+mj-lt"/>
              <a:buAutoNum type="arabicPeriod"/>
            </a:pPr>
            <a:r>
              <a:rPr lang="en-IE" b="0" dirty="0" smtClean="0"/>
              <a:t>Now we have an array of active/inactive regions (can be stored as bit-string)</a:t>
            </a:r>
          </a:p>
          <a:p>
            <a:pPr marL="438146" indent="-342900">
              <a:buFont typeface="+mj-lt"/>
              <a:buAutoNum type="arabicPeriod"/>
            </a:pPr>
            <a:r>
              <a:rPr lang="en-IE" b="0" dirty="0" smtClean="0"/>
              <a:t>Spatial bounds of active regions are given to </a:t>
            </a:r>
            <a:r>
              <a:rPr lang="en-IE" b="0" dirty="0" err="1" smtClean="0"/>
              <a:t>OptiX</a:t>
            </a:r>
            <a:r>
              <a:rPr lang="en-IE" b="0" dirty="0" smtClean="0"/>
              <a:t> as AABBs</a:t>
            </a:r>
          </a:p>
          <a:p>
            <a:pPr marL="438146" indent="-342900">
              <a:buFont typeface="+mj-lt"/>
              <a:buAutoNum type="arabicPeriod"/>
            </a:pPr>
            <a:r>
              <a:rPr lang="en-IE" b="0" dirty="0" smtClean="0"/>
              <a:t>Tell </a:t>
            </a:r>
            <a:r>
              <a:rPr lang="en-IE" b="0" dirty="0" err="1" smtClean="0"/>
              <a:t>OptiX</a:t>
            </a:r>
            <a:r>
              <a:rPr lang="en-IE" b="0" dirty="0" smtClean="0"/>
              <a:t> to ray-trace</a:t>
            </a:r>
          </a:p>
        </p:txBody>
      </p:sp>
    </p:spTree>
    <p:extLst>
      <p:ext uri="{BB962C8B-B14F-4D97-AF65-F5344CB8AC3E}">
        <p14:creationId xmlns:p14="http://schemas.microsoft.com/office/powerpoint/2010/main" val="519635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Experiment Data</a:t>
            </a:r>
            <a:endParaRPr lang="en-I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096" y="1159228"/>
            <a:ext cx="2298348" cy="22983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444" y="1159228"/>
            <a:ext cx="2298348" cy="22983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054" y="3300498"/>
            <a:ext cx="2150433" cy="21336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8402" y="3300498"/>
            <a:ext cx="2150433" cy="2133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7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Experiment Data</a:t>
            </a:r>
            <a:endParaRPr lang="en-I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600" y="1498278"/>
            <a:ext cx="3476625" cy="34766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797" y="1498277"/>
            <a:ext cx="3171826" cy="3171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788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Observation</a:t>
            </a:r>
            <a:br>
              <a:rPr lang="en-IE" dirty="0" smtClean="0"/>
            </a:br>
            <a:r>
              <a:rPr lang="en-IE" sz="1600" dirty="0"/>
              <a:t>Depth Complexity</a:t>
            </a:r>
            <a:endParaRPr lang="en-I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932" y="1328823"/>
            <a:ext cx="3928993" cy="3928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68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Observation</a:t>
            </a:r>
            <a:br>
              <a:rPr lang="en-IE" dirty="0" smtClean="0"/>
            </a:br>
            <a:r>
              <a:rPr lang="en-IE" sz="1600" dirty="0"/>
              <a:t>Depth Complexity</a:t>
            </a:r>
            <a:endParaRPr lang="en-I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932" y="1413566"/>
            <a:ext cx="3928993" cy="3928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872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Clustering Approach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 smtClean="0"/>
              <a:t>Many contiguous groups of active regions</a:t>
            </a:r>
          </a:p>
          <a:p>
            <a:pPr lvl="1"/>
            <a:r>
              <a:rPr lang="en-IE" dirty="0" smtClean="0"/>
              <a:t>Many regions share borders, needlessly subdividing the space in the BVH</a:t>
            </a:r>
          </a:p>
          <a:p>
            <a:pPr lvl="1"/>
            <a:r>
              <a:rPr lang="en-IE" dirty="0" smtClean="0"/>
              <a:t>We cluster cube-</a:t>
            </a:r>
            <a:r>
              <a:rPr lang="en-IE" dirty="0" err="1" smtClean="0"/>
              <a:t>shabed</a:t>
            </a:r>
            <a:r>
              <a:rPr lang="en-IE" dirty="0" smtClean="0"/>
              <a:t> groups of active regions (2x2x2, 3x3x3, 4x4x4 regions, </a:t>
            </a:r>
            <a:r>
              <a:rPr lang="en-IE" dirty="0" err="1" smtClean="0"/>
              <a:t>etc</a:t>
            </a:r>
            <a:r>
              <a:rPr lang="en-IE" dirty="0" smtClean="0"/>
              <a:t>)</a:t>
            </a:r>
          </a:p>
          <a:p>
            <a:pPr lvl="1"/>
            <a:r>
              <a:rPr lang="en-IE" dirty="0" smtClean="0"/>
              <a:t>Prefer to cluster the largest regions first</a:t>
            </a:r>
          </a:p>
          <a:p>
            <a:pPr lvl="1"/>
            <a:r>
              <a:rPr lang="en-IE" dirty="0" smtClean="0"/>
              <a:t>How can we do this efficiently on CPU before giving AABBs to </a:t>
            </a:r>
            <a:r>
              <a:rPr lang="en-IE" dirty="0" err="1" smtClean="0"/>
              <a:t>OptiX</a:t>
            </a:r>
            <a:r>
              <a:rPr lang="en-IE" dirty="0" smtClean="0"/>
              <a:t>?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029172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Clustering Approach</a:t>
            </a:r>
            <a:br>
              <a:rPr lang="en-IE" dirty="0" smtClean="0"/>
            </a:br>
            <a:r>
              <a:rPr lang="en-IE" sz="1600" dirty="0"/>
              <a:t>3D Summed Area Table (3DSAT)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440" y="1413565"/>
            <a:ext cx="5839460" cy="384425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IE" sz="1400" b="0" dirty="0" smtClean="0"/>
              <a:t>Sweep across the active regions array searching for groups of completely active regions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E" sz="1400" b="0" dirty="0" smtClean="0"/>
              <a:t>If considered as a 3D array of active/inactive flags (0/1) we create a 3D summed area table, adding 1 to the sum for every active region.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IE" sz="1400" dirty="0" smtClean="0"/>
              <a:t>Example: a cluster of 3x3x3 active regions will have a summed-area of 27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E" sz="1400" b="0" dirty="0" smtClean="0"/>
              <a:t>3DSAT allows us to query how many active regions in an area with 8 lookups.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E" sz="1400" b="0" dirty="0" smtClean="0"/>
              <a:t>Keep  another bit-string that represents currently clustered regions (regions that have already been added to a cluster)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E" sz="1400" b="0" dirty="0" smtClean="0"/>
              <a:t>Sweep in descending order of cluster size (64</a:t>
            </a:r>
            <a:r>
              <a:rPr lang="en-IE" sz="1400" b="0" baseline="30000" dirty="0" smtClean="0"/>
              <a:t>3</a:t>
            </a:r>
            <a:r>
              <a:rPr lang="en-IE" sz="1400" b="0" dirty="0" smtClean="0"/>
              <a:t>, 63</a:t>
            </a:r>
            <a:r>
              <a:rPr lang="en-IE" sz="1400" b="0" baseline="30000" dirty="0" smtClean="0"/>
              <a:t>3</a:t>
            </a:r>
            <a:r>
              <a:rPr lang="en-IE" sz="1400" b="0" dirty="0" smtClean="0"/>
              <a:t>, 62</a:t>
            </a:r>
            <a:r>
              <a:rPr lang="en-IE" sz="1400" b="0" baseline="30000" dirty="0" smtClean="0"/>
              <a:t>3</a:t>
            </a:r>
            <a:r>
              <a:rPr lang="en-IE" sz="1400" b="0" dirty="0" smtClean="0"/>
              <a:t>, </a:t>
            </a:r>
            <a:r>
              <a:rPr lang="en-IE" sz="1400" b="0" dirty="0" err="1" smtClean="0"/>
              <a:t>etc</a:t>
            </a:r>
            <a:r>
              <a:rPr lang="en-IE" sz="1400" b="0" dirty="0"/>
              <a:t>)</a:t>
            </a:r>
            <a:endParaRPr lang="en-IE" sz="1400" b="0" dirty="0" smtClean="0"/>
          </a:p>
          <a:p>
            <a:pPr>
              <a:buFont typeface="Arial" panose="020B0604020202020204" pitchFamily="34" charset="0"/>
              <a:buChar char="•"/>
            </a:pPr>
            <a:endParaRPr lang="en-IE" sz="1400" b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2900" y="1786290"/>
            <a:ext cx="3245231" cy="154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41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Clustering Approach</a:t>
            </a:r>
            <a:br>
              <a:rPr lang="en-IE" dirty="0" smtClean="0"/>
            </a:br>
            <a:r>
              <a:rPr lang="en-IE" sz="1600" dirty="0"/>
              <a:t>3D Summed Area Table (3DSAT)</a:t>
            </a:r>
            <a:endParaRPr lang="en-I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5525" y="1022646"/>
            <a:ext cx="3584829" cy="38788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20950" y="3419475"/>
            <a:ext cx="2730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900" dirty="0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1720753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Direct Volume Rendering</a:t>
            </a:r>
            <a:br>
              <a:rPr lang="en-IE" dirty="0" smtClean="0"/>
            </a:br>
            <a:r>
              <a:rPr lang="en-IE" sz="1600" dirty="0"/>
              <a:t>Applications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IE" dirty="0" smtClean="0"/>
              <a:t>Medical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IE" dirty="0" smtClean="0"/>
              <a:t>3D MRI Scans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E" dirty="0" smtClean="0"/>
              <a:t>Scientific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IE" dirty="0" smtClean="0"/>
              <a:t>Acquired Data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IE" dirty="0" smtClean="0"/>
              <a:t>Simulations</a:t>
            </a:r>
          </a:p>
          <a:p>
            <a:pPr marL="476231" lvl="1" indent="0">
              <a:buNone/>
            </a:pPr>
            <a:endParaRPr lang="en-I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061" y="785809"/>
            <a:ext cx="4096121" cy="4096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995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8"/>
    </mc:Choice>
    <mc:Fallback xmlns="">
      <p:transition advTm="18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Clustering Approach</a:t>
            </a:r>
            <a:br>
              <a:rPr lang="en-IE" dirty="0" smtClean="0"/>
            </a:br>
            <a:r>
              <a:rPr lang="en-IE" sz="1600" dirty="0"/>
              <a:t>Depth Complexity</a:t>
            </a:r>
            <a:endParaRPr lang="en-I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096" y="1328822"/>
            <a:ext cx="3605144" cy="36051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241" y="1328823"/>
            <a:ext cx="3599185" cy="3599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635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Clustering Approach</a:t>
            </a:r>
            <a:br>
              <a:rPr lang="en-IE" dirty="0" smtClean="0"/>
            </a:br>
            <a:r>
              <a:rPr lang="en-IE" sz="1600" dirty="0"/>
              <a:t>Depth Complexity</a:t>
            </a:r>
            <a:endParaRPr lang="en-I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097" y="1371194"/>
            <a:ext cx="3928993" cy="39289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089" y="1413565"/>
            <a:ext cx="3844250" cy="384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673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Approach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38146" indent="-342900">
              <a:buFont typeface="+mj-lt"/>
              <a:buAutoNum type="arabicPeriod"/>
            </a:pPr>
            <a:r>
              <a:rPr lang="en-IE" b="0" dirty="0" smtClean="0"/>
              <a:t>Divide volume into regions, storing min/max voxel values</a:t>
            </a:r>
          </a:p>
          <a:p>
            <a:pPr marL="438146" indent="-342900">
              <a:buFont typeface="+mj-lt"/>
              <a:buAutoNum type="arabicPeriod"/>
            </a:pPr>
            <a:r>
              <a:rPr lang="en-IE" b="0" dirty="0" smtClean="0"/>
              <a:t>When TF updates, regions are quickly tested in parallel.</a:t>
            </a:r>
          </a:p>
          <a:p>
            <a:pPr marL="438146" indent="-342900">
              <a:buFont typeface="+mj-lt"/>
              <a:buAutoNum type="arabicPeriod"/>
            </a:pPr>
            <a:r>
              <a:rPr lang="en-IE" b="0" dirty="0" smtClean="0"/>
              <a:t>Now we have an array of active/inactive regions (can be stored as bit-string)</a:t>
            </a:r>
          </a:p>
          <a:p>
            <a:pPr marL="438146" indent="-342900">
              <a:buFont typeface="+mj-lt"/>
              <a:buAutoNum type="arabicPeriod"/>
            </a:pPr>
            <a:r>
              <a:rPr lang="en-IE" b="0" dirty="0" smtClean="0"/>
              <a:t>Clustering</a:t>
            </a:r>
          </a:p>
          <a:p>
            <a:pPr marL="438146" indent="-342900">
              <a:buFont typeface="+mj-lt"/>
              <a:buAutoNum type="arabicPeriod"/>
            </a:pPr>
            <a:r>
              <a:rPr lang="en-IE" b="0" dirty="0" smtClean="0"/>
              <a:t>Spatial bounds of active regions are given to </a:t>
            </a:r>
            <a:r>
              <a:rPr lang="en-IE" b="0" dirty="0" err="1" smtClean="0"/>
              <a:t>OptiX</a:t>
            </a:r>
            <a:r>
              <a:rPr lang="en-IE" b="0" dirty="0" smtClean="0"/>
              <a:t> as AABBs</a:t>
            </a:r>
          </a:p>
          <a:p>
            <a:pPr marL="438146" indent="-342900">
              <a:buFont typeface="+mj-lt"/>
              <a:buAutoNum type="arabicPeriod"/>
            </a:pPr>
            <a:r>
              <a:rPr lang="en-IE" b="0" dirty="0" smtClean="0"/>
              <a:t>Tell </a:t>
            </a:r>
            <a:r>
              <a:rPr lang="en-IE" b="0" dirty="0" err="1" smtClean="0"/>
              <a:t>OptiX</a:t>
            </a:r>
            <a:r>
              <a:rPr lang="en-IE" b="0" dirty="0" smtClean="0"/>
              <a:t> to ray-trace</a:t>
            </a:r>
          </a:p>
        </p:txBody>
      </p:sp>
    </p:spTree>
    <p:extLst>
      <p:ext uri="{BB962C8B-B14F-4D97-AF65-F5344CB8AC3E}">
        <p14:creationId xmlns:p14="http://schemas.microsoft.com/office/powerpoint/2010/main" val="4001200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Experiment System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 smtClean="0"/>
              <a:t>CPU</a:t>
            </a:r>
          </a:p>
          <a:p>
            <a:pPr lvl="1"/>
            <a:r>
              <a:rPr lang="en-IE" dirty="0" smtClean="0"/>
              <a:t>Intel Xeon E5-1620 v2</a:t>
            </a:r>
          </a:p>
          <a:p>
            <a:r>
              <a:rPr lang="en-IE" dirty="0" smtClean="0"/>
              <a:t>GPU</a:t>
            </a:r>
          </a:p>
          <a:p>
            <a:pPr lvl="1"/>
            <a:r>
              <a:rPr lang="en-IE" dirty="0" err="1" smtClean="0"/>
              <a:t>Nvidia</a:t>
            </a:r>
            <a:r>
              <a:rPr lang="en-IE" dirty="0" smtClean="0"/>
              <a:t> RTX2080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923878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Results</a:t>
            </a:r>
            <a:br>
              <a:rPr lang="en-IE" dirty="0" smtClean="0"/>
            </a:br>
            <a:r>
              <a:rPr lang="en-IE" sz="1600" dirty="0"/>
              <a:t>Clustering vs No Clustering</a:t>
            </a:r>
            <a:endParaRPr lang="en-I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7768" y="1799771"/>
            <a:ext cx="7604464" cy="2115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11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Results</a:t>
            </a:r>
            <a:br>
              <a:rPr lang="en-IE" dirty="0" smtClean="0"/>
            </a:br>
            <a:r>
              <a:rPr lang="en-IE" sz="1800" dirty="0" err="1" smtClean="0"/>
              <a:t>Sparseleap</a:t>
            </a:r>
            <a:r>
              <a:rPr lang="en-IE" sz="1800" dirty="0" smtClean="0"/>
              <a:t> </a:t>
            </a:r>
            <a:r>
              <a:rPr lang="en-IE" sz="1800" dirty="0" err="1" smtClean="0"/>
              <a:t>vs</a:t>
            </a:r>
            <a:r>
              <a:rPr lang="en-IE" sz="1800" dirty="0" smtClean="0"/>
              <a:t> </a:t>
            </a:r>
            <a:r>
              <a:rPr lang="en-IE" sz="1800" dirty="0" err="1" smtClean="0"/>
              <a:t>OptiX</a:t>
            </a:r>
            <a:r>
              <a:rPr lang="en-IE" sz="1800" dirty="0" smtClean="0"/>
              <a:t> Cluster</a:t>
            </a:r>
            <a:endParaRPr lang="en-I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000" y="1794805"/>
            <a:ext cx="6858000" cy="212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613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Results</a:t>
            </a:r>
            <a:br>
              <a:rPr lang="en-IE" dirty="0" smtClean="0"/>
            </a:br>
            <a:r>
              <a:rPr lang="en-IE" sz="1600" dirty="0"/>
              <a:t>RTX On vs RTX Off (Stubbed Sampling)</a:t>
            </a:r>
            <a:endParaRPr lang="en-I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000" y="1638832"/>
            <a:ext cx="3810000" cy="2437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559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Result</a:t>
            </a:r>
            <a:br>
              <a:rPr lang="en-IE" dirty="0" smtClean="0"/>
            </a:br>
            <a:r>
              <a:rPr lang="en-IE" sz="1600" dirty="0"/>
              <a:t>Data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316" y="1663700"/>
            <a:ext cx="825988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194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Conclusion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IE" dirty="0" smtClean="0"/>
              <a:t>We have shown that BVHs are a viable candidate for GPU direct volume rendering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E" dirty="0" smtClean="0"/>
              <a:t>We observe that new ray-tracing hardware can benefit GPU direct volume rendering performance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E" dirty="0" smtClean="0"/>
              <a:t>We show that BVH build times should not be considered a hindering factor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E" dirty="0" smtClean="0"/>
              <a:t>We give one approach to reduce BVH complexity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794797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Possible Future Work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IE" dirty="0" smtClean="0"/>
              <a:t>Use a clustering heuristic that allows &lt;100% active groups of regions to be clustered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E" dirty="0" smtClean="0"/>
              <a:t>Cluster non-cubed shapes (2x2x8, 1x4x16, </a:t>
            </a:r>
            <a:r>
              <a:rPr lang="en-IE" dirty="0" err="1" smtClean="0"/>
              <a:t>etc</a:t>
            </a:r>
            <a:r>
              <a:rPr lang="en-IE" dirty="0" smtClean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E" dirty="0" smtClean="0"/>
              <a:t>Investigate with more volumes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E" dirty="0" smtClean="0"/>
              <a:t>Translate work to Time-Varying or Steaming Volume Data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621269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Direct Volume Rendering</a:t>
            </a:r>
            <a:br>
              <a:rPr lang="en-IE" dirty="0" smtClean="0"/>
            </a:br>
            <a:r>
              <a:rPr lang="en-IE" sz="1600" dirty="0"/>
              <a:t>Background</a:t>
            </a:r>
            <a:endParaRPr lang="en-IE" dirty="0"/>
          </a:p>
        </p:txBody>
      </p:sp>
      <p:pic>
        <p:nvPicPr>
          <p:cNvPr id="4" name="Google Shape;99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857242" y="2402665"/>
            <a:ext cx="3568210" cy="2164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0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06738" y="1280160"/>
            <a:ext cx="2876486" cy="83487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276096" y="1413565"/>
            <a:ext cx="4415606" cy="3844250"/>
          </a:xfrm>
        </p:spPr>
        <p:txBody>
          <a:bodyPr/>
          <a:lstStyle/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IE" sz="1400" b="0" dirty="0"/>
              <a:t>In this work we consider 'volumes' to be regular 3D grids of discrete scalar data volume elements (voxel)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IE" sz="1400" b="0" dirty="0"/>
              <a:t>Volume is resampled by ray at regular intervals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IE" sz="1400" b="0" dirty="0"/>
              <a:t>Scalar value is translated to colour and opacity by a transfer function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IE" sz="1400" dirty="0"/>
              <a:t>In our case this is a 1D Look-up-table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IE" sz="1400" b="0" dirty="0"/>
              <a:t>Ray can be traversed front-to-back or back-to-front using either under or over compositing operator</a:t>
            </a:r>
          </a:p>
        </p:txBody>
      </p:sp>
    </p:spTree>
    <p:extLst>
      <p:ext uri="{BB962C8B-B14F-4D97-AF65-F5344CB8AC3E}">
        <p14:creationId xmlns:p14="http://schemas.microsoft.com/office/powerpoint/2010/main" val="2194518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7"/>
    </mc:Choice>
    <mc:Fallback xmlns="">
      <p:transition advTm="17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Any Questions?</a:t>
            </a:r>
            <a:endParaRPr lang="en-IE" dirty="0"/>
          </a:p>
        </p:txBody>
      </p:sp>
      <p:sp>
        <p:nvSpPr>
          <p:cNvPr id="4" name="AutoShape 2" descr="Image result for github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4335586" y="2374938"/>
            <a:ext cx="5030611" cy="858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spcFirstLastPara="1"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95246" indent="0">
              <a:buNone/>
            </a:pPr>
            <a:r>
              <a:rPr lang="en-IE" dirty="0"/>
              <a:t>g</a:t>
            </a:r>
            <a:r>
              <a:rPr lang="en-IE" dirty="0" smtClean="0"/>
              <a:t>ithub.com/</a:t>
            </a:r>
            <a:r>
              <a:rPr lang="en-IE" dirty="0" err="1" smtClean="0"/>
              <a:t>ganterd</a:t>
            </a:r>
            <a:r>
              <a:rPr lang="en-IE" dirty="0" smtClean="0"/>
              <a:t>/</a:t>
            </a:r>
            <a:r>
              <a:rPr lang="en-IE" dirty="0" err="1" smtClean="0"/>
              <a:t>optixdvr</a:t>
            </a:r>
            <a:endParaRPr lang="en-IE" dirty="0" smtClean="0"/>
          </a:p>
        </p:txBody>
      </p:sp>
      <p:pic>
        <p:nvPicPr>
          <p:cNvPr id="1030" name="Picture 6" descr="File:Octicons-mark-github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360" y="2283544"/>
            <a:ext cx="1248508" cy="1248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0587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Direct Volume Rendering</a:t>
            </a:r>
            <a:br>
              <a:rPr lang="en-IE" dirty="0" smtClean="0"/>
            </a:br>
            <a:r>
              <a:rPr lang="en-IE" sz="1600" dirty="0"/>
              <a:t>Optimisations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IE" dirty="0" smtClean="0"/>
              <a:t>Early Ray Termination (ERT)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IE" dirty="0" smtClean="0"/>
              <a:t>Once an opacity threshold is reached, stop sampling ray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E" dirty="0" smtClean="0"/>
              <a:t>Empty Space Skipping (ESS)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IE" dirty="0" smtClean="0"/>
              <a:t>Regions of the volume that don’t translate to any opacity don’t need to be sampled</a:t>
            </a:r>
            <a:endParaRPr lang="en-IE" b="0" dirty="0"/>
          </a:p>
        </p:txBody>
      </p:sp>
    </p:spTree>
    <p:extLst>
      <p:ext uri="{BB962C8B-B14F-4D97-AF65-F5344CB8AC3E}">
        <p14:creationId xmlns:p14="http://schemas.microsoft.com/office/powerpoint/2010/main" val="463215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8"/>
    </mc:Choice>
    <mc:Fallback xmlns="">
      <p:transition advTm="18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Direct Volume Rendering</a:t>
            </a:r>
            <a:br>
              <a:rPr lang="en-IE" dirty="0" smtClean="0"/>
            </a:br>
            <a:r>
              <a:rPr lang="en-IE" sz="1600" dirty="0"/>
              <a:t>Empty Space Skipping (ESS)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440" y="1413565"/>
            <a:ext cx="7969220" cy="384425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IE" dirty="0" smtClean="0"/>
              <a:t>In Essence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IE" dirty="0" smtClean="0"/>
              <a:t>Divide volume into regions of the same size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IE" dirty="0" smtClean="0"/>
              <a:t>If any voxels in region have opacity greater than zero, region is considered </a:t>
            </a:r>
            <a:r>
              <a:rPr lang="en-IE" b="1" dirty="0" smtClean="0"/>
              <a:t>active</a:t>
            </a:r>
            <a:endParaRPr lang="en-IE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IE" dirty="0" smtClean="0"/>
              <a:t>If region is </a:t>
            </a:r>
            <a:r>
              <a:rPr lang="en-IE" b="1" dirty="0" smtClean="0"/>
              <a:t>inactive</a:t>
            </a:r>
            <a:r>
              <a:rPr lang="en-IE" dirty="0" smtClean="0"/>
              <a:t>, the ray can skip over the empty space to avoid sampling non-contributing data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482290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17"/>
    </mc:Choice>
    <mc:Fallback xmlns="">
      <p:transition advTm="917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Background</a:t>
            </a:r>
            <a:br>
              <a:rPr lang="en-IE" dirty="0" smtClean="0"/>
            </a:br>
            <a:r>
              <a:rPr lang="en-IE" sz="1600" dirty="0"/>
              <a:t>GPU Based ESS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IE" dirty="0" err="1" smtClean="0"/>
              <a:t>Octrees</a:t>
            </a:r>
            <a:r>
              <a:rPr lang="en-IE" dirty="0" smtClean="0"/>
              <a:t> are popular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IE" dirty="0" smtClean="0"/>
              <a:t>Regions – or bricks – make up </a:t>
            </a:r>
            <a:r>
              <a:rPr lang="en-IE" dirty="0" err="1" smtClean="0"/>
              <a:t>octree</a:t>
            </a:r>
            <a:r>
              <a:rPr lang="en-IE" dirty="0" smtClean="0"/>
              <a:t> leaves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IE" dirty="0" smtClean="0"/>
              <a:t>Inner nodes marked as active/inactive based on leaves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IE" dirty="0" smtClean="0"/>
              <a:t>Ray traverses from top down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IE" dirty="0" smtClean="0"/>
              <a:t>Inner nodes can be skipped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IE" i="1" dirty="0" smtClean="0"/>
              <a:t>But: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IE" dirty="0" smtClean="0"/>
              <a:t>Fine-grained regions = deeper </a:t>
            </a:r>
            <a:r>
              <a:rPr lang="en-IE" dirty="0" err="1" smtClean="0"/>
              <a:t>octrees</a:t>
            </a:r>
            <a:r>
              <a:rPr lang="en-IE" dirty="0" smtClean="0"/>
              <a:t> = potentially more expensive traversal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IE" dirty="0" smtClean="0"/>
              <a:t>Especially with sparse or thin strands of voxels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410435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4988"/>
    </mc:Choice>
    <mc:Fallback xmlns="">
      <p:transition advTm="14988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Background</a:t>
            </a:r>
            <a:br>
              <a:rPr lang="en-IE" dirty="0" smtClean="0"/>
            </a:br>
            <a:r>
              <a:rPr lang="en-IE" sz="1600" dirty="0" err="1"/>
              <a:t>Sparseleap</a:t>
            </a:r>
            <a:r>
              <a:rPr lang="en-IE" sz="1600" dirty="0"/>
              <a:t> (</a:t>
            </a:r>
            <a:r>
              <a:rPr lang="en-IE" sz="1600" dirty="0" err="1"/>
              <a:t>Hadwiger</a:t>
            </a:r>
            <a:r>
              <a:rPr lang="en-IE" sz="1600" dirty="0"/>
              <a:t> et al 2018)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IE" b="0" dirty="0" smtClean="0"/>
              <a:t>Uses </a:t>
            </a:r>
            <a:r>
              <a:rPr lang="en-IE" b="0" dirty="0" err="1" smtClean="0"/>
              <a:t>octree</a:t>
            </a:r>
            <a:r>
              <a:rPr lang="en-IE" b="0" dirty="0" smtClean="0"/>
              <a:t> to generate “occupancy geometry” on CPU when TF updates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E" b="0" dirty="0" smtClean="0"/>
              <a:t>Geometry is rasterized on GPU in front-to-back order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E" b="0" dirty="0" smtClean="0"/>
              <a:t>Gives a list of per-ray entry-exit events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E" b="0" dirty="0" smtClean="0"/>
              <a:t>Events can be merged on the fly if criteria are met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E" b="0" dirty="0" smtClean="0"/>
              <a:t>Ray traversal now just uses entry-exit event list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E" i="1" dirty="0" smtClean="0"/>
              <a:t>But: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IE" dirty="0" smtClean="0"/>
              <a:t>Occupancy geometry is still tied to </a:t>
            </a:r>
            <a:r>
              <a:rPr lang="en-IE" dirty="0" err="1" smtClean="0"/>
              <a:t>octree</a:t>
            </a:r>
            <a:r>
              <a:rPr lang="en-IE" dirty="0"/>
              <a:t> </a:t>
            </a:r>
            <a:r>
              <a:rPr lang="en-IE" dirty="0" smtClean="0"/>
              <a:t>subdivision bounds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IE" dirty="0" smtClean="0"/>
              <a:t>Occupancy geometry needs to be rasterised when camera moves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421392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3210"/>
    </mc:Choice>
    <mc:Fallback xmlns="">
      <p:transition advTm="1321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Background</a:t>
            </a:r>
            <a:br>
              <a:rPr lang="en-IE" dirty="0" smtClean="0"/>
            </a:br>
            <a:r>
              <a:rPr lang="en-IE" sz="1600" dirty="0"/>
              <a:t>Bounding Volume Hierarchies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IE" b="0" dirty="0" smtClean="0"/>
              <a:t>Can represent sparse or thin strands of data with less nodes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E" b="0" dirty="0" smtClean="0"/>
              <a:t>Less nodes can equate to less traversal for ESS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E" b="0" dirty="0" smtClean="0"/>
              <a:t>Traditionally suited to continuous space data like polys (i.e. not on a regular grid like voxels)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E" b="0" dirty="0" smtClean="0"/>
              <a:t>Have not been traditionally used in GPU DVR, partly due to build times, partly to traversal logic</a:t>
            </a:r>
            <a:endParaRPr lang="en-IE" b="0" dirty="0"/>
          </a:p>
        </p:txBody>
      </p:sp>
    </p:spTree>
    <p:extLst>
      <p:ext uri="{BB962C8B-B14F-4D97-AF65-F5344CB8AC3E}">
        <p14:creationId xmlns:p14="http://schemas.microsoft.com/office/powerpoint/2010/main" val="2310352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Background</a:t>
            </a:r>
            <a:br>
              <a:rPr lang="en-IE" dirty="0" smtClean="0"/>
            </a:br>
            <a:r>
              <a:rPr lang="en-IE" sz="1600" dirty="0"/>
              <a:t>BVH in Direct Volume Rendering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sz="1800" dirty="0"/>
              <a:t>CPU</a:t>
            </a:r>
            <a:endParaRPr lang="en-IE" dirty="0" smtClean="0"/>
          </a:p>
          <a:p>
            <a:r>
              <a:rPr lang="en-IE" dirty="0" smtClean="0"/>
              <a:t>Knoll et al. 2011 (and subsequent work)</a:t>
            </a:r>
          </a:p>
          <a:p>
            <a:pPr lvl="1"/>
            <a:r>
              <a:rPr lang="en-IE" dirty="0" smtClean="0"/>
              <a:t>Used BVH on CPU for full-resolution direct volume rendering</a:t>
            </a:r>
          </a:p>
          <a:p>
            <a:pPr lvl="1"/>
            <a:endParaRPr lang="en-IE" dirty="0"/>
          </a:p>
          <a:p>
            <a:r>
              <a:rPr lang="en-IE" sz="1800" dirty="0" smtClean="0"/>
              <a:t>GPU</a:t>
            </a:r>
            <a:endParaRPr lang="en-IE" sz="1600" dirty="0" smtClean="0"/>
          </a:p>
          <a:p>
            <a:pPr lvl="1"/>
            <a:r>
              <a:rPr lang="en-IE" sz="1800" dirty="0" smtClean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64422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tegral">
  <a:themeElements>
    <a:clrScheme name="Integral">
      <a:dk1>
        <a:srgbClr val="000000"/>
      </a:dk1>
      <a:lt1>
        <a:srgbClr val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540</TotalTime>
  <Words>851</Words>
  <Application>Microsoft Office PowerPoint</Application>
  <PresentationFormat>Custom</PresentationFormat>
  <Paragraphs>131</Paragraphs>
  <Slides>30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Noto Sans Symbols</vt:lpstr>
      <vt:lpstr>Arial</vt:lpstr>
      <vt:lpstr>Arial Black</vt:lpstr>
      <vt:lpstr>Calibri</vt:lpstr>
      <vt:lpstr>Questrial</vt:lpstr>
      <vt:lpstr>Integral</vt:lpstr>
      <vt:lpstr>An Analysis of Region Clustered BVH Volume Rendering on GPU</vt:lpstr>
      <vt:lpstr>Direct Volume Rendering Applications</vt:lpstr>
      <vt:lpstr>Direct Volume Rendering Background</vt:lpstr>
      <vt:lpstr>Direct Volume Rendering Optimisations</vt:lpstr>
      <vt:lpstr>Direct Volume Rendering Empty Space Skipping (ESS)</vt:lpstr>
      <vt:lpstr>Background GPU Based ESS</vt:lpstr>
      <vt:lpstr>Background Sparseleap (Hadwiger et al 2018)</vt:lpstr>
      <vt:lpstr>Background Bounding Volume Hierarchies</vt:lpstr>
      <vt:lpstr>Background BVH in Direct Volume Rendering</vt:lpstr>
      <vt:lpstr>Background NVidia OptiX &amp; RTX</vt:lpstr>
      <vt:lpstr>Approach Assumptions</vt:lpstr>
      <vt:lpstr>Approach</vt:lpstr>
      <vt:lpstr>Experiment Data</vt:lpstr>
      <vt:lpstr>Experiment Data</vt:lpstr>
      <vt:lpstr>Observation Depth Complexity</vt:lpstr>
      <vt:lpstr>Observation Depth Complexity</vt:lpstr>
      <vt:lpstr>Clustering Approach</vt:lpstr>
      <vt:lpstr>Clustering Approach 3D Summed Area Table (3DSAT)</vt:lpstr>
      <vt:lpstr>Clustering Approach 3D Summed Area Table (3DSAT)</vt:lpstr>
      <vt:lpstr>Clustering Approach Depth Complexity</vt:lpstr>
      <vt:lpstr>Clustering Approach Depth Complexity</vt:lpstr>
      <vt:lpstr>Approach</vt:lpstr>
      <vt:lpstr>Experiment System</vt:lpstr>
      <vt:lpstr>Results Clustering vs No Clustering</vt:lpstr>
      <vt:lpstr>Results Sparseleap vs OptiX Cluster</vt:lpstr>
      <vt:lpstr>Results RTX On vs RTX Off (Stubbed Sampling)</vt:lpstr>
      <vt:lpstr>Result Data</vt:lpstr>
      <vt:lpstr>Conclusion</vt:lpstr>
      <vt:lpstr>Possible Future Work</vt:lpstr>
      <vt:lpstr>Any 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Light-Field DVR on GPU for Streaming Time-Varying Data</dc:title>
  <dc:creator>Dave</dc:creator>
  <cp:lastModifiedBy>Dave Ganter</cp:lastModifiedBy>
  <cp:revision>32</cp:revision>
  <dcterms:modified xsi:type="dcterms:W3CDTF">2019-07-08T09:55:10Z</dcterms:modified>
</cp:coreProperties>
</file>