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7"/>
  </p:notesMasterIdLst>
  <p:sldIdLst>
    <p:sldId id="256" r:id="rId2"/>
    <p:sldId id="568" r:id="rId3"/>
    <p:sldId id="556" r:id="rId4"/>
    <p:sldId id="530" r:id="rId5"/>
    <p:sldId id="557" r:id="rId6"/>
    <p:sldId id="558" r:id="rId7"/>
    <p:sldId id="559" r:id="rId8"/>
    <p:sldId id="366" r:id="rId9"/>
    <p:sldId id="367" r:id="rId10"/>
    <p:sldId id="560" r:id="rId11"/>
    <p:sldId id="368" r:id="rId12"/>
    <p:sldId id="549" r:id="rId13"/>
    <p:sldId id="369" r:id="rId14"/>
    <p:sldId id="585" r:id="rId15"/>
    <p:sldId id="370" r:id="rId16"/>
    <p:sldId id="569" r:id="rId17"/>
    <p:sldId id="570" r:id="rId18"/>
    <p:sldId id="571" r:id="rId19"/>
    <p:sldId id="550" r:id="rId20"/>
    <p:sldId id="572" r:id="rId21"/>
    <p:sldId id="573" r:id="rId22"/>
    <p:sldId id="612" r:id="rId23"/>
    <p:sldId id="599" r:id="rId24"/>
    <p:sldId id="586" r:id="rId25"/>
    <p:sldId id="597" r:id="rId26"/>
    <p:sldId id="594" r:id="rId27"/>
    <p:sldId id="596" r:id="rId28"/>
    <p:sldId id="575" r:id="rId29"/>
    <p:sldId id="576" r:id="rId30"/>
    <p:sldId id="598" r:id="rId31"/>
    <p:sldId id="578" r:id="rId32"/>
    <p:sldId id="590" r:id="rId33"/>
    <p:sldId id="591" r:id="rId34"/>
    <p:sldId id="588" r:id="rId35"/>
    <p:sldId id="580" r:id="rId36"/>
    <p:sldId id="581" r:id="rId37"/>
    <p:sldId id="582" r:id="rId38"/>
    <p:sldId id="607" r:id="rId39"/>
    <p:sldId id="584" r:id="rId40"/>
    <p:sldId id="552" r:id="rId41"/>
    <p:sldId id="603" r:id="rId42"/>
    <p:sldId id="604" r:id="rId43"/>
    <p:sldId id="567" r:id="rId44"/>
    <p:sldId id="553" r:id="rId45"/>
    <p:sldId id="562" r:id="rId46"/>
    <p:sldId id="611" r:id="rId47"/>
    <p:sldId id="592" r:id="rId48"/>
    <p:sldId id="364" r:id="rId49"/>
    <p:sldId id="613" r:id="rId50"/>
    <p:sldId id="614" r:id="rId51"/>
    <p:sldId id="595" r:id="rId52"/>
    <p:sldId id="609" r:id="rId53"/>
    <p:sldId id="605" r:id="rId54"/>
    <p:sldId id="606" r:id="rId55"/>
    <p:sldId id="615" r:id="rId56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71421CF8-38AA-BA41-BC97-7BF18D235EEE}">
          <p14:sldIdLst>
            <p14:sldId id="256"/>
            <p14:sldId id="568"/>
            <p14:sldId id="556"/>
            <p14:sldId id="530"/>
            <p14:sldId id="557"/>
            <p14:sldId id="558"/>
            <p14:sldId id="559"/>
            <p14:sldId id="366"/>
            <p14:sldId id="367"/>
            <p14:sldId id="560"/>
            <p14:sldId id="368"/>
            <p14:sldId id="549"/>
            <p14:sldId id="369"/>
            <p14:sldId id="585"/>
            <p14:sldId id="370"/>
            <p14:sldId id="569"/>
            <p14:sldId id="570"/>
            <p14:sldId id="571"/>
            <p14:sldId id="550"/>
            <p14:sldId id="572"/>
            <p14:sldId id="573"/>
            <p14:sldId id="612"/>
            <p14:sldId id="599"/>
            <p14:sldId id="586"/>
            <p14:sldId id="597"/>
            <p14:sldId id="594"/>
            <p14:sldId id="596"/>
            <p14:sldId id="575"/>
            <p14:sldId id="576"/>
            <p14:sldId id="598"/>
            <p14:sldId id="578"/>
            <p14:sldId id="590"/>
            <p14:sldId id="591"/>
            <p14:sldId id="588"/>
            <p14:sldId id="580"/>
            <p14:sldId id="581"/>
            <p14:sldId id="582"/>
            <p14:sldId id="607"/>
            <p14:sldId id="584"/>
            <p14:sldId id="552"/>
            <p14:sldId id="603"/>
            <p14:sldId id="604"/>
            <p14:sldId id="567"/>
            <p14:sldId id="553"/>
            <p14:sldId id="562"/>
            <p14:sldId id="611"/>
            <p14:sldId id="592"/>
            <p14:sldId id="364"/>
            <p14:sldId id="613"/>
            <p14:sldId id="614"/>
            <p14:sldId id="595"/>
            <p14:sldId id="609"/>
            <p14:sldId id="605"/>
            <p14:sldId id="606"/>
            <p14:sldId id="615"/>
          </p14:sldIdLst>
        </p14:section>
        <p14:section name="MPTC_Backup" id="{A66E075B-B936-5044-903F-243FC4B50A0F}">
          <p14:sldIdLst/>
        </p14:section>
        <p14:section name="TemplateExampleSlides" id="{719D762D-6AE4-AB47-8E4B-6051E848446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C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0"/>
    <p:restoredTop sz="94340"/>
  </p:normalViewPr>
  <p:slideViewPr>
    <p:cSldViewPr snapToGrid="0" snapToObjects="1">
      <p:cViewPr>
        <p:scale>
          <a:sx n="120" d="100"/>
          <a:sy n="120" d="100"/>
        </p:scale>
        <p:origin x="1088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6f9035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c6f9035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6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58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142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557372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653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547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605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628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5351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107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0450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3457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8311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3997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5606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7027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9739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3952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4578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5827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095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2628012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392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8545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Apart</a:t>
            </a:r>
            <a:r>
              <a:rPr lang="en-US" baseline="0" dirty="0"/>
              <a:t> from the 2 plane parameterization we have seen. Several other parameterizations have been proposed as well.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7897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confusing in many different respects</a:t>
            </a:r>
          </a:p>
        </p:txBody>
      </p:sp>
    </p:spTree>
    <p:extLst>
      <p:ext uri="{BB962C8B-B14F-4D97-AF65-F5344CB8AC3E}">
        <p14:creationId xmlns:p14="http://schemas.microsoft.com/office/powerpoint/2010/main" val="6205937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1. Most</a:t>
            </a:r>
            <a:r>
              <a:rPr lang="en-US" baseline="0" dirty="0"/>
              <a:t> of the work in LF is done one or two  decades. </a:t>
            </a:r>
            <a:r>
              <a:rPr lang="en-US" dirty="0"/>
              <a:t>There are several</a:t>
            </a:r>
            <a:r>
              <a:rPr lang="en-US" baseline="0" dirty="0"/>
              <a:t> advances in the computational photography which made capturing easier. With recent excitement with VR the photo-realistic content possible with light fields increases the sense of immersion by a significant factor.  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aseline="0" dirty="0"/>
              <a:t>2. In the most recent work by </a:t>
            </a:r>
            <a:r>
              <a:rPr lang="en-US" baseline="0" dirty="0" err="1"/>
              <a:t>overbeck</a:t>
            </a:r>
            <a:r>
              <a:rPr lang="en-US" baseline="0" dirty="0"/>
              <a:t> an end-to-end system for capturing and rendering spherical panoramic LF in VR is presented. They use a huge rotating rig as shown in the figure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30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593205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478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170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287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87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565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111"/>
            <a:ext cx="9144000" cy="190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cxnSp>
        <p:nvCxnSpPr>
          <p:cNvPr id="12" name="Google Shape;12;p2"/>
          <p:cNvCxnSpPr/>
          <p:nvPr/>
        </p:nvCxnSpPr>
        <p:spPr>
          <a:xfrm>
            <a:off x="641934" y="3997222"/>
            <a:ext cx="3903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512700" y="2103667"/>
            <a:ext cx="8118600" cy="1692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Calibri"/>
              <a:buNone/>
              <a:defRPr sz="4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512700" y="4267377"/>
            <a:ext cx="8118600" cy="87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  <a:defRPr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510308" y="132909"/>
            <a:ext cx="548700" cy="437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606333"/>
            <a:ext cx="9144000" cy="1086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8133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95307" y="-9"/>
            <a:ext cx="548700" cy="43733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23875" y="1684515"/>
            <a:ext cx="8308425" cy="3345924"/>
          </a:xfrm>
        </p:spPr>
        <p:txBody>
          <a:bodyPr/>
          <a:lstStyle>
            <a:lvl1pPr>
              <a:defRPr sz="2000"/>
            </a:lvl1pPr>
            <a:lvl2pPr>
              <a:defRPr sz="1600" baseline="0"/>
            </a:lvl2pPr>
            <a:lvl3pPr>
              <a:defRPr baseline="0"/>
            </a:lvl3pPr>
            <a:lvl4pPr>
              <a:defRPr baseline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  Second level</a:t>
            </a:r>
          </a:p>
          <a:p>
            <a:pPr lvl="2"/>
            <a:r>
              <a:rPr lang="en-US" dirty="0"/>
              <a:t>         Third level</a:t>
            </a:r>
          </a:p>
          <a:p>
            <a:pPr lvl="3"/>
            <a:r>
              <a:rPr lang="en-US" dirty="0"/>
              <a:t>         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7396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606333"/>
            <a:ext cx="9144000" cy="1086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8133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95307" y="-9"/>
            <a:ext cx="548700" cy="43733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23875" y="1684515"/>
            <a:ext cx="8308425" cy="3345924"/>
          </a:xfrm>
        </p:spPr>
        <p:txBody>
          <a:bodyPr/>
          <a:lstStyle>
            <a:lvl1pPr>
              <a:defRPr sz="2000"/>
            </a:lvl1pPr>
            <a:lvl2pPr>
              <a:defRPr sz="1600" baseline="0"/>
            </a:lvl2pPr>
            <a:lvl3pPr>
              <a:defRPr baseline="0"/>
            </a:lvl3pPr>
            <a:lvl4pPr>
              <a:defRPr baseline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  Second level</a:t>
            </a:r>
          </a:p>
          <a:p>
            <a:pPr lvl="2"/>
            <a:r>
              <a:rPr lang="en-US" dirty="0"/>
              <a:t>         Third level</a:t>
            </a:r>
          </a:p>
          <a:p>
            <a:pPr lvl="3"/>
            <a:r>
              <a:rPr lang="en-US" dirty="0"/>
              <a:t>         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8464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606333"/>
            <a:ext cx="9144000" cy="1086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8133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95307" y="-9"/>
            <a:ext cx="548700" cy="43733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23875" y="1684515"/>
            <a:ext cx="8308425" cy="3345924"/>
          </a:xfrm>
        </p:spPr>
        <p:txBody>
          <a:bodyPr/>
          <a:lstStyle>
            <a:lvl1pPr>
              <a:defRPr sz="2000"/>
            </a:lvl1pPr>
            <a:lvl2pPr>
              <a:defRPr sz="1600" baseline="0"/>
            </a:lvl2pPr>
            <a:lvl3pPr>
              <a:defRPr baseline="0"/>
            </a:lvl3pPr>
            <a:lvl4pPr>
              <a:defRPr baseline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  Second level</a:t>
            </a:r>
          </a:p>
          <a:p>
            <a:pPr lvl="2"/>
            <a:r>
              <a:rPr lang="en-US" dirty="0"/>
              <a:t>         Third level</a:t>
            </a:r>
          </a:p>
          <a:p>
            <a:pPr lvl="3"/>
            <a:r>
              <a:rPr lang="en-US" dirty="0"/>
              <a:t>         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5481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606333"/>
            <a:ext cx="9144000" cy="1086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8133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95307" y="-9"/>
            <a:ext cx="548700" cy="43733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23875" y="1684515"/>
            <a:ext cx="8308425" cy="3345924"/>
          </a:xfrm>
        </p:spPr>
        <p:txBody>
          <a:bodyPr/>
          <a:lstStyle>
            <a:lvl1pPr>
              <a:defRPr sz="2000"/>
            </a:lvl1pPr>
            <a:lvl2pPr>
              <a:defRPr sz="1600" baseline="0"/>
            </a:lvl2pPr>
            <a:lvl3pPr>
              <a:defRPr baseline="0"/>
            </a:lvl3pPr>
            <a:lvl4pPr>
              <a:defRPr baseline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  Second level</a:t>
            </a:r>
          </a:p>
          <a:p>
            <a:pPr lvl="2"/>
            <a:r>
              <a:rPr lang="en-US" dirty="0"/>
              <a:t>         Third level</a:t>
            </a:r>
          </a:p>
          <a:p>
            <a:pPr lvl="3"/>
            <a:r>
              <a:rPr lang="en-US" dirty="0"/>
              <a:t>         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2933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606333"/>
            <a:ext cx="9144000" cy="1086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8133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95307" y="-9"/>
            <a:ext cx="548700" cy="43733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23875" y="1684515"/>
            <a:ext cx="8308425" cy="3345924"/>
          </a:xfrm>
        </p:spPr>
        <p:txBody>
          <a:bodyPr/>
          <a:lstStyle>
            <a:lvl1pPr>
              <a:defRPr sz="2000"/>
            </a:lvl1pPr>
            <a:lvl2pPr>
              <a:defRPr sz="1600" baseline="0"/>
            </a:lvl2pPr>
            <a:lvl3pPr>
              <a:defRPr baseline="0"/>
            </a:lvl3pPr>
            <a:lvl4pPr>
              <a:defRPr baseline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  Second level</a:t>
            </a:r>
          </a:p>
          <a:p>
            <a:pPr lvl="2"/>
            <a:r>
              <a:rPr lang="en-US" dirty="0"/>
              <a:t>         Third level</a:t>
            </a:r>
          </a:p>
          <a:p>
            <a:pPr lvl="3"/>
            <a:r>
              <a:rPr lang="en-US" dirty="0"/>
              <a:t>         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4967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606333"/>
            <a:ext cx="9144000" cy="1086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8133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95307" y="-9"/>
            <a:ext cx="548700" cy="43733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23875" y="1684515"/>
            <a:ext cx="8308425" cy="3345924"/>
          </a:xfrm>
        </p:spPr>
        <p:txBody>
          <a:bodyPr/>
          <a:lstStyle>
            <a:lvl1pPr>
              <a:defRPr sz="2000"/>
            </a:lvl1pPr>
            <a:lvl2pPr>
              <a:defRPr sz="1600" baseline="0"/>
            </a:lvl2pPr>
            <a:lvl3pPr>
              <a:defRPr baseline="0"/>
            </a:lvl3pPr>
            <a:lvl4pPr>
              <a:defRPr baseline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  Second level</a:t>
            </a:r>
          </a:p>
          <a:p>
            <a:pPr lvl="2"/>
            <a:r>
              <a:rPr lang="en-US" dirty="0"/>
              <a:t>         Third level</a:t>
            </a:r>
          </a:p>
          <a:p>
            <a:pPr lvl="3"/>
            <a:r>
              <a:rPr lang="en-US" dirty="0"/>
              <a:t>         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5825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606333"/>
            <a:ext cx="9144000" cy="1086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8133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95307" y="-9"/>
            <a:ext cx="548700" cy="43733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23875" y="1684515"/>
            <a:ext cx="8308425" cy="3345924"/>
          </a:xfrm>
        </p:spPr>
        <p:txBody>
          <a:bodyPr/>
          <a:lstStyle>
            <a:lvl1pPr>
              <a:defRPr sz="2000"/>
            </a:lvl1pPr>
            <a:lvl2pPr>
              <a:defRPr sz="1600" baseline="0"/>
            </a:lvl2pPr>
            <a:lvl3pPr>
              <a:defRPr baseline="0"/>
            </a:lvl3pPr>
            <a:lvl4pPr>
              <a:defRPr baseline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  Second level</a:t>
            </a:r>
          </a:p>
          <a:p>
            <a:pPr lvl="2"/>
            <a:r>
              <a:rPr lang="en-US" dirty="0"/>
              <a:t>         Third level</a:t>
            </a:r>
          </a:p>
          <a:p>
            <a:pPr lvl="3"/>
            <a:r>
              <a:rPr lang="en-US" dirty="0"/>
              <a:t>         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7728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606333"/>
            <a:ext cx="9144000" cy="1086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8133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95307" y="-9"/>
            <a:ext cx="548700" cy="43733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23875" y="1684515"/>
            <a:ext cx="8308425" cy="3345924"/>
          </a:xfrm>
        </p:spPr>
        <p:txBody>
          <a:bodyPr/>
          <a:lstStyle>
            <a:lvl1pPr>
              <a:defRPr sz="2000"/>
            </a:lvl1pPr>
            <a:lvl2pPr>
              <a:defRPr sz="1600" baseline="0"/>
            </a:lvl2pPr>
            <a:lvl3pPr>
              <a:defRPr baseline="0"/>
            </a:lvl3pPr>
            <a:lvl4pPr>
              <a:defRPr baseline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  Second level</a:t>
            </a:r>
          </a:p>
          <a:p>
            <a:pPr lvl="2"/>
            <a:r>
              <a:rPr lang="en-US" dirty="0"/>
              <a:t>         Third level</a:t>
            </a:r>
          </a:p>
          <a:p>
            <a:pPr lvl="3"/>
            <a:r>
              <a:rPr lang="en-US" dirty="0"/>
              <a:t>         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699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606333"/>
            <a:ext cx="9144000" cy="1086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8133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95307" y="-9"/>
            <a:ext cx="548700" cy="43733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23877" y="1684515"/>
            <a:ext cx="8308425" cy="3345924"/>
          </a:xfrm>
        </p:spPr>
        <p:txBody>
          <a:bodyPr/>
          <a:lstStyle>
            <a:lvl1pPr>
              <a:defRPr sz="2000"/>
            </a:lvl1pPr>
            <a:lvl2pPr>
              <a:defRPr sz="1600" baseline="0"/>
            </a:lvl2pPr>
            <a:lvl3pPr>
              <a:defRPr baseline="0"/>
            </a:lvl3pPr>
            <a:lvl4pPr>
              <a:defRPr baseline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  Second level</a:t>
            </a:r>
          </a:p>
          <a:p>
            <a:pPr lvl="2"/>
            <a:r>
              <a:rPr lang="en-US" dirty="0"/>
              <a:t>         Third level</a:t>
            </a:r>
          </a:p>
          <a:p>
            <a:pPr lvl="3"/>
            <a:r>
              <a:rPr lang="en-US" dirty="0"/>
              <a:t>         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3628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606333"/>
            <a:ext cx="9144000" cy="1086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8133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95307" y="-9"/>
            <a:ext cx="548700" cy="43733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23875" y="1684515"/>
            <a:ext cx="8308425" cy="3345924"/>
          </a:xfrm>
        </p:spPr>
        <p:txBody>
          <a:bodyPr/>
          <a:lstStyle>
            <a:lvl1pPr>
              <a:defRPr sz="2000"/>
            </a:lvl1pPr>
            <a:lvl2pPr>
              <a:defRPr sz="1600" baseline="0"/>
            </a:lvl2pPr>
            <a:lvl3pPr>
              <a:defRPr baseline="0"/>
            </a:lvl3pPr>
            <a:lvl4pPr>
              <a:defRPr baseline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  Second level</a:t>
            </a:r>
          </a:p>
          <a:p>
            <a:pPr lvl="2"/>
            <a:r>
              <a:rPr lang="en-US" dirty="0"/>
              <a:t>         Third level</a:t>
            </a:r>
          </a:p>
          <a:p>
            <a:pPr lvl="3"/>
            <a:r>
              <a:rPr lang="en-US" dirty="0"/>
              <a:t>         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078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81333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529733" y="-9"/>
            <a:ext cx="548700" cy="437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606333"/>
            <a:ext cx="9144000" cy="1086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8133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95307" y="-9"/>
            <a:ext cx="548700" cy="43733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23875" y="1684515"/>
            <a:ext cx="8308425" cy="3345924"/>
          </a:xfrm>
        </p:spPr>
        <p:txBody>
          <a:bodyPr/>
          <a:lstStyle>
            <a:lvl1pPr>
              <a:defRPr sz="2000"/>
            </a:lvl1pPr>
            <a:lvl2pPr>
              <a:defRPr sz="1600" baseline="0"/>
            </a:lvl2pPr>
            <a:lvl3pPr>
              <a:defRPr baseline="0"/>
            </a:lvl3pPr>
            <a:lvl4pPr>
              <a:defRPr baseline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  Second level</a:t>
            </a:r>
          </a:p>
          <a:p>
            <a:pPr lvl="2"/>
            <a:r>
              <a:rPr lang="en-US" dirty="0"/>
              <a:t>         Third level</a:t>
            </a:r>
          </a:p>
          <a:p>
            <a:pPr lvl="3"/>
            <a:r>
              <a:rPr lang="en-US" dirty="0"/>
              <a:t>         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4345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606333"/>
            <a:ext cx="9144000" cy="1086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8133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95307" y="-9"/>
            <a:ext cx="548700" cy="43733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23875" y="1684515"/>
            <a:ext cx="8308425" cy="3345924"/>
          </a:xfrm>
        </p:spPr>
        <p:txBody>
          <a:bodyPr/>
          <a:lstStyle>
            <a:lvl1pPr>
              <a:defRPr sz="2000"/>
            </a:lvl1pPr>
            <a:lvl2pPr>
              <a:defRPr sz="1600" baseline="0"/>
            </a:lvl2pPr>
            <a:lvl3pPr>
              <a:defRPr baseline="0"/>
            </a:lvl3pPr>
            <a:lvl4pPr>
              <a:defRPr baseline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  Second level</a:t>
            </a:r>
          </a:p>
          <a:p>
            <a:pPr lvl="2"/>
            <a:r>
              <a:rPr lang="en-US" dirty="0"/>
              <a:t>         Third level</a:t>
            </a:r>
          </a:p>
          <a:p>
            <a:pPr lvl="3"/>
            <a:r>
              <a:rPr lang="en-US" dirty="0"/>
              <a:t>         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04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606333"/>
            <a:ext cx="9144000" cy="1086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8133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95307" y="-9"/>
            <a:ext cx="548700" cy="43733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23875" y="1684515"/>
            <a:ext cx="8308425" cy="3345924"/>
          </a:xfrm>
        </p:spPr>
        <p:txBody>
          <a:bodyPr/>
          <a:lstStyle>
            <a:lvl1pPr>
              <a:defRPr sz="2000"/>
            </a:lvl1pPr>
            <a:lvl2pPr>
              <a:defRPr sz="1600" baseline="0"/>
            </a:lvl2pPr>
            <a:lvl3pPr>
              <a:defRPr baseline="0"/>
            </a:lvl3pPr>
            <a:lvl4pPr>
              <a:defRPr baseline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  Second level</a:t>
            </a:r>
          </a:p>
          <a:p>
            <a:pPr lvl="2"/>
            <a:r>
              <a:rPr lang="en-US" dirty="0"/>
              <a:t>         Third level</a:t>
            </a:r>
          </a:p>
          <a:p>
            <a:pPr lvl="3"/>
            <a:r>
              <a:rPr lang="en-US" dirty="0"/>
              <a:t>         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5966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617333"/>
            <a:ext cx="6986400" cy="839667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544001"/>
            <a:ext cx="6863400" cy="3532667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96" lvl="0" indent="-30479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91" lvl="1" indent="-304797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87" lvl="2" indent="-304797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82" lvl="3" indent="-304797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78" lvl="4" indent="-304797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73" lvl="5" indent="-304797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68" lvl="6" indent="-304797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63" lvl="7" indent="-304797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759" lvl="8" indent="-304797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529733" y="-9"/>
            <a:ext cx="548700" cy="437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55168"/>
            <a:ext cx="8520600" cy="2340333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311700" y="3587139"/>
            <a:ext cx="8520600" cy="1445333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96" lvl="0" indent="-342896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91" lvl="1" indent="-317497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87" lvl="2" indent="-317497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82" lvl="3" indent="-317497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78" lvl="4" indent="-317497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73" lvl="5" indent="-317497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68" lvl="6" indent="-317497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63" lvl="7" indent="-317497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759" lvl="8" indent="-317497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529733" y="-9"/>
            <a:ext cx="548700" cy="437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sldNum" idx="12"/>
          </p:nvPr>
        </p:nvSpPr>
        <p:spPr>
          <a:xfrm>
            <a:off x="8529733" y="-9"/>
            <a:ext cx="548700" cy="437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606333"/>
            <a:ext cx="9144000" cy="1086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8133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95307" y="-9"/>
            <a:ext cx="548700" cy="43733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23877" y="1684515"/>
            <a:ext cx="8308425" cy="3345924"/>
          </a:xfrm>
        </p:spPr>
        <p:txBody>
          <a:bodyPr/>
          <a:lstStyle>
            <a:lvl1pPr>
              <a:defRPr sz="2000"/>
            </a:lvl1pPr>
            <a:lvl2pPr>
              <a:defRPr sz="1600" baseline="0"/>
            </a:lvl2pPr>
            <a:lvl3pPr>
              <a:defRPr baseline="0"/>
            </a:lvl3pPr>
            <a:lvl4pPr>
              <a:defRPr baseline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  Second level</a:t>
            </a:r>
          </a:p>
          <a:p>
            <a:pPr lvl="2"/>
            <a:r>
              <a:rPr lang="en-US" dirty="0"/>
              <a:t>         Third level</a:t>
            </a:r>
          </a:p>
          <a:p>
            <a:pPr lvl="3"/>
            <a:r>
              <a:rPr lang="en-US" dirty="0"/>
              <a:t>         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9846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606333"/>
            <a:ext cx="9144000" cy="1086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8133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95307" y="-9"/>
            <a:ext cx="548700" cy="43733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23877" y="1684515"/>
            <a:ext cx="8308425" cy="3345924"/>
          </a:xfrm>
        </p:spPr>
        <p:txBody>
          <a:bodyPr/>
          <a:lstStyle>
            <a:lvl1pPr>
              <a:defRPr sz="2000"/>
            </a:lvl1pPr>
            <a:lvl2pPr>
              <a:defRPr sz="1600" baseline="0"/>
            </a:lvl2pPr>
            <a:lvl3pPr>
              <a:defRPr baseline="0"/>
            </a:lvl3pPr>
            <a:lvl4pPr>
              <a:defRPr baseline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  Second level</a:t>
            </a:r>
          </a:p>
          <a:p>
            <a:pPr lvl="2"/>
            <a:r>
              <a:rPr lang="en-US" dirty="0"/>
              <a:t>         Third level</a:t>
            </a:r>
          </a:p>
          <a:p>
            <a:pPr lvl="3"/>
            <a:r>
              <a:rPr lang="en-US" dirty="0"/>
              <a:t>         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0881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606333"/>
            <a:ext cx="9144000" cy="1086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8133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95307" y="-9"/>
            <a:ext cx="548700" cy="43733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23875" y="1684515"/>
            <a:ext cx="8308425" cy="3345924"/>
          </a:xfrm>
        </p:spPr>
        <p:txBody>
          <a:bodyPr/>
          <a:lstStyle>
            <a:lvl1pPr>
              <a:defRPr sz="2000"/>
            </a:lvl1pPr>
            <a:lvl2pPr>
              <a:defRPr sz="1600" baseline="0"/>
            </a:lvl2pPr>
            <a:lvl3pPr>
              <a:defRPr baseline="0"/>
            </a:lvl3pPr>
            <a:lvl4pPr>
              <a:defRPr baseline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  Second level</a:t>
            </a:r>
          </a:p>
          <a:p>
            <a:pPr lvl="2"/>
            <a:r>
              <a:rPr lang="en-US" dirty="0"/>
              <a:t>         Third level</a:t>
            </a:r>
          </a:p>
          <a:p>
            <a:pPr lvl="3"/>
            <a:r>
              <a:rPr lang="en-US" dirty="0"/>
              <a:t>         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220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606333"/>
            <a:ext cx="9144000" cy="10866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8133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95307" y="-9"/>
            <a:ext cx="548700" cy="43733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23875" y="1684515"/>
            <a:ext cx="8308425" cy="3345924"/>
          </a:xfrm>
        </p:spPr>
        <p:txBody>
          <a:bodyPr/>
          <a:lstStyle>
            <a:lvl1pPr>
              <a:defRPr sz="2000"/>
            </a:lvl1pPr>
            <a:lvl2pPr>
              <a:defRPr sz="1600" baseline="0"/>
            </a:lvl2pPr>
            <a:lvl3pPr>
              <a:defRPr baseline="0"/>
            </a:lvl3pPr>
            <a:lvl4pPr>
              <a:defRPr baseline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  Second level</a:t>
            </a:r>
          </a:p>
          <a:p>
            <a:pPr lvl="2"/>
            <a:r>
              <a:rPr lang="en-US" dirty="0"/>
              <a:t>         Third level</a:t>
            </a:r>
          </a:p>
          <a:p>
            <a:pPr lvl="3"/>
            <a:r>
              <a:rPr lang="en-US" dirty="0"/>
              <a:t>         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0246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perback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81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301779"/>
            <a:ext cx="8520600" cy="377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libri"/>
              <a:buChar char="■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9733" y="-9"/>
            <a:ext cx="548700" cy="437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r">
              <a:buNone/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r">
              <a:buNone/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r">
              <a:buNone/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r">
              <a:buNone/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r">
              <a:buNone/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r">
              <a:buNone/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r">
              <a:buNone/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r">
              <a:buNone/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7" r:id="rId4"/>
    <p:sldLayoutId id="2147483658" r:id="rId5"/>
    <p:sldLayoutId id="2147483660" r:id="rId6"/>
    <p:sldLayoutId id="214748372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60" r:id="rId15"/>
    <p:sldLayoutId id="2147483761" r:id="rId16"/>
    <p:sldLayoutId id="2147483762" r:id="rId17"/>
    <p:sldLayoutId id="2147483764" r:id="rId18"/>
    <p:sldLayoutId id="2147483765" r:id="rId19"/>
    <p:sldLayoutId id="2147483766" r:id="rId20"/>
    <p:sldLayoutId id="2147483768" r:id="rId21"/>
    <p:sldLayoutId id="2147483769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dfdfdfd" TargetMode="External"/><Relationship Id="rId7" Type="http://schemas.openxmlformats.org/officeDocument/2006/relationships/hyperlink" Target="https://dl.acm.org/citation.cfm?id=3317018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eeexplore.ieee.org/abstract/document/838165/" TargetMode="External"/><Relationship Id="rId5" Type="http://schemas.openxmlformats.org/officeDocument/2006/relationships/hyperlink" Target="https://link.springer.com/chapter/10.1007/978-3-7091-6242-2_12" TargetMode="External"/><Relationship Id="rId4" Type="http://schemas.openxmlformats.org/officeDocument/2006/relationships/hyperlink" Target="https://dl.acm.org/citation.cfm?id=237199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dfdfdfd" TargetMode="External"/><Relationship Id="rId7" Type="http://schemas.openxmlformats.org/officeDocument/2006/relationships/hyperlink" Target="https://ieeexplore.ieee.org/abstract/document/817130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l.acm.org/citation.cfm?id=3317018" TargetMode="External"/><Relationship Id="rId5" Type="http://schemas.openxmlformats.org/officeDocument/2006/relationships/hyperlink" Target="https://link.springer.com/chapter/10.1007/978-3-7091-6242-2_12" TargetMode="External"/><Relationship Id="rId4" Type="http://schemas.openxmlformats.org/officeDocument/2006/relationships/hyperlink" Target="https://ieeexplore.ieee.org/abstract/document/838165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faculty.cs.tamu.edu/jchai/CPSC641/elements91.pd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citation.cfm?id=3317018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joancharmant.com/blog/implementing-a-light-field-renderer/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0.png"/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6.jpg"/><Relationship Id="rId9" Type="http://schemas.openxmlformats.org/officeDocument/2006/relationships/image" Target="../media/image16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dl.acm.org/citation.cfm?id=218398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l.acm.org/citation.cfm?id=237199" TargetMode="External"/><Relationship Id="rId5" Type="http://schemas.openxmlformats.org/officeDocument/2006/relationships/hyperlink" Target="https://dl.acm.org/citation.cfm?id=237200" TargetMode="External"/><Relationship Id="rId4" Type="http://schemas.openxmlformats.org/officeDocument/2006/relationships/hyperlink" Target="https://ieeexplore.ieee.org/abstract/document/1239398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onlinelibrary.wiley.com/doi/full/10.1111/j.1467-8659.2012.03009.x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l.acm.org/citation.cfm?id=237200" TargetMode="External"/><Relationship Id="rId5" Type="http://schemas.openxmlformats.org/officeDocument/2006/relationships/image" Target="../media/image7.png"/><Relationship Id="rId10" Type="http://schemas.openxmlformats.org/officeDocument/2006/relationships/hyperlink" Target="https://ieeexplore.ieee.org/abstract/document/626172" TargetMode="External"/><Relationship Id="rId4" Type="http://schemas.openxmlformats.org/officeDocument/2006/relationships/hyperlink" Target="https://dl.acm.org/citation.cfm?id=237199" TargetMode="External"/><Relationship Id="rId9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l.acm.org/citation.cfm?id=237199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citation.cfm?id=3226557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dl.acm.org/citation.cfm?id=2383812" TargetMode="Externa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graphics.stanford.edu/projects/lightfield/lightfield.html" TargetMode="Externa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crosoft.com/en-us/research/wp-content/uploads/2016/06/Malvar_Sullivan_YCoCg-R_JVT-I014r3-2.pdf" TargetMode="Externa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4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citation.cfm?id=34493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hyperlink" Target="https://ieeexplore.ieee.org/abstract/document/855873" TargetMode="External"/><Relationship Id="rId4" Type="http://schemas.openxmlformats.org/officeDocument/2006/relationships/hyperlink" Target="https://dl.acm.org/citation.cfm?id=344849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l.acm.org/citation.cfm?id=23719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ctrTitle"/>
          </p:nvPr>
        </p:nvSpPr>
        <p:spPr>
          <a:xfrm>
            <a:off x="104837" y="1633352"/>
            <a:ext cx="8954173" cy="15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-US" sz="3500" dirty="0" err="1"/>
              <a:t>HMLFC</a:t>
            </a:r>
            <a:r>
              <a:rPr lang="en-US" sz="3500" dirty="0"/>
              <a:t>: Hierarchical Motion-Compensated Light Field Compression for Interactive Rendering</a:t>
            </a:r>
            <a:endParaRPr sz="3500" dirty="0"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1"/>
          </p:nvPr>
        </p:nvSpPr>
        <p:spPr>
          <a:xfrm>
            <a:off x="391708" y="3282180"/>
            <a:ext cx="8118600" cy="7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/>
            <a:r>
              <a:rPr lang="en-US" dirty="0">
                <a:solidFill>
                  <a:schemeClr val="accent1"/>
                </a:solidFill>
              </a:rPr>
              <a:t>Srihari Pratapa</a:t>
            </a:r>
            <a:r>
              <a:rPr lang="en-US" baseline="30000" dirty="0">
                <a:solidFill>
                  <a:schemeClr val="accent1"/>
                </a:solidFill>
              </a:rPr>
              <a:t>1</a:t>
            </a:r>
            <a:r>
              <a:rPr lang="en-US" dirty="0">
                <a:solidFill>
                  <a:schemeClr val="accent1"/>
                </a:solidFill>
              </a:rPr>
              <a:t> &amp; Dinesh Manocha</a:t>
            </a:r>
            <a:r>
              <a:rPr lang="en-US" baseline="30000" dirty="0">
                <a:solidFill>
                  <a:schemeClr val="accent1"/>
                </a:solidFill>
              </a:rPr>
              <a:t>2</a:t>
            </a:r>
            <a:endParaRPr baseline="30000" dirty="0">
              <a:solidFill>
                <a:schemeClr val="accent1"/>
              </a:solidFill>
            </a:endParaRPr>
          </a:p>
        </p:txBody>
      </p:sp>
      <p:sp>
        <p:nvSpPr>
          <p:cNvPr id="62" name="Google Shape;62;p13"/>
          <p:cNvSpPr txBox="1">
            <a:spLocks noGrp="1"/>
          </p:cNvSpPr>
          <p:nvPr>
            <p:ph type="sldNum" idx="12"/>
          </p:nvPr>
        </p:nvSpPr>
        <p:spPr>
          <a:xfrm>
            <a:off x="8510309" y="4053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1</a:t>
            </a:fld>
            <a:endParaRPr/>
          </a:p>
        </p:txBody>
      </p:sp>
      <p:sp>
        <p:nvSpPr>
          <p:cNvPr id="5" name="Google Shape;61;p13"/>
          <p:cNvSpPr txBox="1">
            <a:spLocks/>
          </p:cNvSpPr>
          <p:nvPr/>
        </p:nvSpPr>
        <p:spPr>
          <a:xfrm>
            <a:off x="522622" y="4676302"/>
            <a:ext cx="8118600" cy="7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/>
            <a:r>
              <a:rPr lang="en-US" sz="2800" dirty="0"/>
              <a:t>High Performance Graphics, July 2019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86558" y="390289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Google Shape;61;p13"/>
          <p:cNvSpPr txBox="1">
            <a:spLocks/>
          </p:cNvSpPr>
          <p:nvPr/>
        </p:nvSpPr>
        <p:spPr>
          <a:xfrm>
            <a:off x="522622" y="3864778"/>
            <a:ext cx="8118600" cy="7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/>
            <a:r>
              <a:rPr lang="en-US" sz="1800" dirty="0">
                <a:solidFill>
                  <a:schemeClr val="bg1"/>
                </a:solidFill>
              </a:rPr>
              <a:t>University of North Carolina at Chapel Hill</a:t>
            </a:r>
            <a:r>
              <a:rPr lang="en-US" sz="1800" baseline="30000" dirty="0">
                <a:solidFill>
                  <a:schemeClr val="bg1"/>
                </a:solidFill>
              </a:rPr>
              <a:t>1</a:t>
            </a:r>
          </a:p>
          <a:p>
            <a:pPr marL="0" indent="0" algn="ctr"/>
            <a:r>
              <a:rPr lang="en-US" sz="1800" dirty="0">
                <a:solidFill>
                  <a:schemeClr val="bg1"/>
                </a:solidFill>
              </a:rPr>
              <a:t>University of Maryland at College Park</a:t>
            </a:r>
            <a:r>
              <a:rPr lang="en-US" sz="1800" baseline="30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C772EA-BC6A-9240-97A9-E4C3C2EBFB7A}"/>
              </a:ext>
            </a:extLst>
          </p:cNvPr>
          <p:cNvSpPr/>
          <p:nvPr/>
        </p:nvSpPr>
        <p:spPr>
          <a:xfrm>
            <a:off x="391708" y="3721395"/>
            <a:ext cx="1043687" cy="6379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</a:t>
            </a:fld>
            <a:endParaRPr lang="en"/>
          </a:p>
        </p:txBody>
      </p:sp>
      <p:grpSp>
        <p:nvGrpSpPr>
          <p:cNvPr id="23" name="Group 22"/>
          <p:cNvGrpSpPr/>
          <p:nvPr/>
        </p:nvGrpSpPr>
        <p:grpSpPr>
          <a:xfrm>
            <a:off x="153376" y="2349835"/>
            <a:ext cx="4088996" cy="2507051"/>
            <a:chOff x="165252" y="1022331"/>
            <a:chExt cx="4088996" cy="25070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252" y="1022331"/>
              <a:ext cx="4088996" cy="250705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58963" y="1562019"/>
              <a:ext cx="191211" cy="16146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018539" y="1539860"/>
              <a:ext cx="191211" cy="16146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478115" y="1517702"/>
              <a:ext cx="191211" cy="16146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608776" y="2445307"/>
              <a:ext cx="191211" cy="16146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46449" y="2373160"/>
              <a:ext cx="191211" cy="16146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6463" y="2247365"/>
              <a:ext cx="393710" cy="28725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468231" y="3137632"/>
              <a:ext cx="191211" cy="16146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705904" y="3065485"/>
              <a:ext cx="191211" cy="16146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15917" y="2939690"/>
              <a:ext cx="393710" cy="28725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01450" y="4922262"/>
            <a:ext cx="1986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Captured Images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22281" y="4828599"/>
            <a:ext cx="1888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Rendered views</a:t>
            </a:r>
          </a:p>
        </p:txBody>
      </p:sp>
      <p:sp>
        <p:nvSpPr>
          <p:cNvPr id="4" name="Rectangle 3"/>
          <p:cNvSpPr/>
          <p:nvPr/>
        </p:nvSpPr>
        <p:spPr>
          <a:xfrm>
            <a:off x="344588" y="1277875"/>
            <a:ext cx="83550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6" indent="-342896">
              <a:buFont typeface="Arial" charset="0"/>
              <a:buChar char="•"/>
            </a:pP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Rendering a new view requires only small set of pixels from image samples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83" y="2123483"/>
            <a:ext cx="3601486" cy="270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0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0" y="482542"/>
            <a:ext cx="8520600" cy="613200"/>
          </a:xfrm>
        </p:spPr>
        <p:txBody>
          <a:bodyPr/>
          <a:lstStyle/>
          <a:p>
            <a:r>
              <a:rPr lang="en-US" dirty="0">
                <a:ea typeface="Calibri" charset="0"/>
                <a:cs typeface="Calibri" charset="0"/>
              </a:rPr>
              <a:t>Compression: Requirements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11</a:t>
            </a:fld>
            <a:endParaRPr lang="e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20261" y="1292542"/>
            <a:ext cx="4696124" cy="3788728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dirty="0"/>
              <a:t>Storing uncompressed data is expensive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b="1" dirty="0"/>
              <a:t>Random Access </a:t>
            </a:r>
            <a:r>
              <a:rPr lang="mr-IN" dirty="0"/>
              <a:t>–</a:t>
            </a:r>
            <a:r>
              <a:rPr lang="en-US" dirty="0"/>
              <a:t> Decode only the required set of pixels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dirty="0"/>
              <a:t>Fast </a:t>
            </a:r>
            <a:r>
              <a:rPr lang="en-US" b="1" dirty="0"/>
              <a:t>low-latency decoding  </a:t>
            </a:r>
            <a:r>
              <a:rPr lang="en-US" dirty="0"/>
              <a:t>capability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dirty="0"/>
              <a:t>Video memory &amp; memory bandwidth are scarce on mobile devices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859" y="1292543"/>
            <a:ext cx="3662442" cy="340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11701" y="1547813"/>
            <a:ext cx="8308425" cy="3011332"/>
          </a:xfrm>
        </p:spPr>
        <p:txBody>
          <a:bodyPr/>
          <a:lstStyle/>
          <a:p>
            <a:pPr marL="342896">
              <a:lnSpc>
                <a:spcPct val="150000"/>
              </a:lnSpc>
              <a:buClr>
                <a:srgbClr val="CACACA"/>
              </a:buClr>
              <a:buSzPct val="80000"/>
            </a:pPr>
            <a:r>
              <a:rPr lang="en-US" sz="2400" dirty="0">
                <a:solidFill>
                  <a:srgbClr val="CACACA"/>
                </a:solidFill>
              </a:rPr>
              <a:t>Introduction </a:t>
            </a:r>
          </a:p>
          <a:p>
            <a:pPr marL="342896">
              <a:lnSpc>
                <a:spcPct val="150000"/>
              </a:lnSpc>
              <a:buClr>
                <a:schemeClr val="tx1"/>
              </a:buClr>
              <a:buSzPct val="80000"/>
            </a:pPr>
            <a:r>
              <a:rPr lang="en-US" sz="2400" b="1" dirty="0">
                <a:solidFill>
                  <a:schemeClr val="tx1"/>
                </a:solidFill>
              </a:rPr>
              <a:t>Background</a:t>
            </a:r>
          </a:p>
          <a:p>
            <a:pPr marL="342896">
              <a:lnSpc>
                <a:spcPct val="150000"/>
              </a:lnSpc>
              <a:buClr>
                <a:srgbClr val="CACACA"/>
              </a:buClr>
              <a:buSzPct val="80000"/>
            </a:pPr>
            <a:r>
              <a:rPr lang="en-US" sz="2400" dirty="0">
                <a:solidFill>
                  <a:srgbClr val="CACACA"/>
                </a:solidFill>
              </a:rPr>
              <a:t>Our Approach </a:t>
            </a:r>
            <a:r>
              <a:rPr lang="mr-IN" sz="2400" dirty="0">
                <a:solidFill>
                  <a:srgbClr val="CACACA"/>
                </a:solidFill>
              </a:rPr>
              <a:t>–</a:t>
            </a:r>
            <a:r>
              <a:rPr lang="en-US" sz="2400" dirty="0">
                <a:solidFill>
                  <a:srgbClr val="CACACA"/>
                </a:solidFill>
              </a:rPr>
              <a:t> </a:t>
            </a:r>
            <a:r>
              <a:rPr lang="en-US" sz="2400" dirty="0" err="1">
                <a:solidFill>
                  <a:srgbClr val="CACACA"/>
                </a:solidFill>
              </a:rPr>
              <a:t>HMLFC</a:t>
            </a:r>
            <a:endParaRPr lang="en-US" sz="2400" dirty="0">
              <a:solidFill>
                <a:srgbClr val="CACACA"/>
              </a:solidFill>
            </a:endParaRPr>
          </a:p>
          <a:p>
            <a:pPr marL="342896">
              <a:lnSpc>
                <a:spcPct val="150000"/>
              </a:lnSpc>
              <a:buClr>
                <a:srgbClr val="CACACA"/>
              </a:buClr>
              <a:buSzPct val="80000"/>
            </a:pPr>
            <a:r>
              <a:rPr lang="en-US" sz="2400" dirty="0" err="1">
                <a:solidFill>
                  <a:srgbClr val="CACACA"/>
                </a:solidFill>
              </a:rPr>
              <a:t>HMLFC</a:t>
            </a:r>
            <a:r>
              <a:rPr lang="en-US" sz="2400" dirty="0">
                <a:solidFill>
                  <a:srgbClr val="CACACA"/>
                </a:solidFill>
              </a:rPr>
              <a:t> Implementation</a:t>
            </a:r>
          </a:p>
          <a:p>
            <a:pPr marL="342896">
              <a:lnSpc>
                <a:spcPct val="150000"/>
              </a:lnSpc>
              <a:buClr>
                <a:srgbClr val="CACACA"/>
              </a:buClr>
              <a:buSzPct val="80000"/>
            </a:pPr>
            <a:r>
              <a:rPr lang="en-US" sz="2400" dirty="0">
                <a:solidFill>
                  <a:srgbClr val="CACACA"/>
                </a:solidFill>
              </a:rPr>
              <a:t>Results</a:t>
            </a:r>
          </a:p>
          <a:p>
            <a:pPr marL="342896">
              <a:lnSpc>
                <a:spcPct val="150000"/>
              </a:lnSpc>
              <a:buClr>
                <a:srgbClr val="CACACA"/>
              </a:buClr>
              <a:buSzPct val="80000"/>
            </a:pPr>
            <a:r>
              <a:rPr lang="en-US" sz="2400" dirty="0">
                <a:solidFill>
                  <a:srgbClr val="CACACA"/>
                </a:solidFill>
              </a:rPr>
              <a:t>Limitations &amp; Future Work</a:t>
            </a:r>
          </a:p>
        </p:txBody>
      </p:sp>
    </p:spTree>
    <p:extLst>
      <p:ext uri="{BB962C8B-B14F-4D97-AF65-F5344CB8AC3E}">
        <p14:creationId xmlns:p14="http://schemas.microsoft.com/office/powerpoint/2010/main" val="776417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516466"/>
            <a:ext cx="8520600" cy="613200"/>
          </a:xfrm>
        </p:spPr>
        <p:txBody>
          <a:bodyPr/>
          <a:lstStyle/>
          <a:p>
            <a:r>
              <a:rPr lang="en-US" dirty="0">
                <a:ea typeface="Calibri" charset="0"/>
                <a:cs typeface="Calibri" charset="0"/>
              </a:rPr>
              <a:t>Background: LF Compression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84700" y="1129666"/>
            <a:ext cx="5885900" cy="3939862"/>
          </a:xfrm>
        </p:spPr>
        <p:txBody>
          <a:bodyPr/>
          <a:lstStyle/>
          <a:p>
            <a:pPr lvl="0"/>
            <a:r>
              <a:rPr lang="en-US" sz="2200" dirty="0">
                <a:ea typeface="Old Standard TT"/>
                <a:cs typeface="Old Standard TT"/>
                <a:sym typeface="Old Standard TT"/>
              </a:rPr>
              <a:t>High efficiency compression schemes</a:t>
            </a:r>
          </a:p>
          <a:p>
            <a:pPr lvl="1"/>
            <a:r>
              <a:rPr lang="en-US" sz="1800" dirty="0"/>
              <a:t>Modified MPEG and JPEG schemes </a:t>
            </a:r>
            <a:endParaRPr lang="en" sz="1800" dirty="0">
              <a:ea typeface="Old Standard TT"/>
              <a:cs typeface="Old Standard TT"/>
              <a:sym typeface="Old Standard TT"/>
            </a:endParaRP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" sz="1700" dirty="0">
                <a:hlinkClick r:id="rId3" action="ppaction://hlinkfile"/>
              </a:rPr>
              <a:t>Girod et al. [2003]</a:t>
            </a:r>
            <a:r>
              <a:rPr lang="en-US" sz="1700" dirty="0">
                <a:hlinkClick r:id="rId3" action="ppaction://hlinkfile"/>
              </a:rPr>
              <a:t> </a:t>
            </a:r>
            <a:r>
              <a:rPr lang="en" sz="1700" dirty="0">
                <a:hlinkClick r:id="rId3" action="ppaction://hlinkfile"/>
              </a:rPr>
              <a:t>Magnor</a:t>
            </a:r>
            <a:r>
              <a:rPr lang="en-US" sz="1700" dirty="0">
                <a:hlinkClick r:id="rId3" action="ppaction://hlinkfile"/>
              </a:rPr>
              <a:t> et al. [2000] </a:t>
            </a:r>
            <a:r>
              <a:rPr lang="pt-BR" sz="1700" dirty="0">
                <a:hlinkClick r:id="rId3" action="ppaction://hlinkfile"/>
              </a:rPr>
              <a:t>Chen et al. [2018] Liu et al. [2016] Perra et al. [2016]</a:t>
            </a:r>
            <a:r>
              <a:rPr lang="en-US" sz="1700" dirty="0">
                <a:hlinkClick r:id="rId3" action="ppaction://hlinkfile"/>
              </a:rPr>
              <a:t> </a:t>
            </a:r>
            <a:r>
              <a:rPr lang="en-US" sz="1700" dirty="0"/>
              <a:t>: ∼ 100 </a:t>
            </a:r>
            <a:r>
              <a:rPr lang="mr-IN" sz="1700" dirty="0"/>
              <a:t>–</a:t>
            </a:r>
            <a:r>
              <a:rPr lang="en-US" sz="1700" dirty="0"/>
              <a:t> 500X</a:t>
            </a:r>
            <a:endParaRPr lang="en" sz="800" dirty="0">
              <a:ea typeface="Old Standard TT"/>
              <a:cs typeface="Old Standard TT"/>
              <a:sym typeface="Old Standard TT"/>
            </a:endParaRPr>
          </a:p>
          <a:p>
            <a:pPr lvl="0"/>
            <a:r>
              <a:rPr lang="en-US" dirty="0">
                <a:ea typeface="Old Standard TT"/>
                <a:cs typeface="Old Standard TT"/>
                <a:sym typeface="Old Standard TT"/>
              </a:rPr>
              <a:t>Schemes that enable random access</a:t>
            </a:r>
            <a:endParaRPr lang="en" dirty="0">
              <a:ea typeface="Old Standard TT"/>
              <a:cs typeface="Old Standard TT"/>
              <a:sym typeface="Old Standard TT"/>
            </a:endParaRPr>
          </a:p>
          <a:p>
            <a:pPr lvl="1"/>
            <a:r>
              <a:rPr lang="en-US" dirty="0">
                <a:ea typeface="Old Standard TT"/>
                <a:cs typeface="Old Standard TT"/>
                <a:sym typeface="Old Standard TT"/>
              </a:rPr>
              <a:t>Vector quantization [</a:t>
            </a:r>
            <a:r>
              <a:rPr lang="en-US" dirty="0">
                <a:hlinkClick r:id="rId4"/>
              </a:rPr>
              <a:t>Levoy et al. 1996</a:t>
            </a:r>
            <a:r>
              <a:rPr lang="en-US" dirty="0"/>
              <a:t>]</a:t>
            </a:r>
            <a:r>
              <a:rPr lang="en-US" dirty="0">
                <a:ea typeface="Old Standard TT"/>
                <a:cs typeface="Old Standard TT"/>
                <a:sym typeface="Old Standard TT"/>
              </a:rPr>
              <a:t> : </a:t>
            </a:r>
            <a:r>
              <a:rPr lang="en-US" dirty="0"/>
              <a:t>∼ 40X</a:t>
            </a:r>
            <a:endParaRPr lang="en" dirty="0">
              <a:ea typeface="Old Standard TT"/>
              <a:cs typeface="Old Standard TT"/>
              <a:sym typeface="Old Standard TT"/>
            </a:endParaRPr>
          </a:p>
          <a:p>
            <a:pPr lvl="1"/>
            <a:r>
              <a:rPr lang="en-US" dirty="0">
                <a:ea typeface="Old Standard TT"/>
                <a:cs typeface="Old Standard TT"/>
                <a:sym typeface="Old Standard TT"/>
              </a:rPr>
              <a:t>Wavelet based hierarchy </a:t>
            </a:r>
            <a:r>
              <a:rPr lang="en-US" dirty="0">
                <a:ea typeface="Old Standard TT"/>
                <a:cs typeface="Old Standard TT"/>
                <a:sym typeface="Old Standard TT"/>
                <a:hlinkClick r:id="rId5"/>
              </a:rPr>
              <a:t>[</a:t>
            </a:r>
            <a:r>
              <a:rPr lang="en-US" dirty="0">
                <a:hlinkClick r:id="rId5"/>
              </a:rPr>
              <a:t>Peter et al. 2001</a:t>
            </a:r>
            <a:r>
              <a:rPr lang="en-US" dirty="0">
                <a:ea typeface="Old Standard TT"/>
                <a:cs typeface="Old Standard TT"/>
                <a:sym typeface="Old Standard TT"/>
                <a:hlinkClick r:id="rId5"/>
              </a:rPr>
              <a:t>]</a:t>
            </a:r>
            <a:r>
              <a:rPr lang="en-US" dirty="0">
                <a:ea typeface="Old Standard TT"/>
                <a:cs typeface="Old Standard TT"/>
                <a:sym typeface="Old Standard TT"/>
              </a:rPr>
              <a:t> : </a:t>
            </a:r>
            <a:r>
              <a:rPr lang="en-US" dirty="0"/>
              <a:t>∼ 20-40X</a:t>
            </a:r>
            <a:endParaRPr lang="en-US" dirty="0">
              <a:ea typeface="Old Standard TT"/>
              <a:cs typeface="Old Standard TT"/>
              <a:sym typeface="Old Standard TT"/>
            </a:endParaRPr>
          </a:p>
          <a:p>
            <a:pPr lvl="1"/>
            <a:r>
              <a:rPr lang="en-US" dirty="0" err="1">
                <a:ea typeface="Old Standard TT"/>
                <a:cs typeface="Old Standard TT"/>
                <a:sym typeface="Old Standard TT"/>
              </a:rPr>
              <a:t>MRF</a:t>
            </a:r>
            <a:r>
              <a:rPr lang="en-US" dirty="0">
                <a:ea typeface="Old Standard TT"/>
                <a:cs typeface="Old Standard TT"/>
                <a:sym typeface="Old Standard TT"/>
              </a:rPr>
              <a:t> with Just-in-time </a:t>
            </a:r>
            <a:r>
              <a:rPr lang="en-US" dirty="0">
                <a:latin typeface="Calibri" charset="0"/>
                <a:ea typeface="Calibri" charset="0"/>
                <a:cs typeface="Calibri" charset="0"/>
                <a:sym typeface="Old Standard TT"/>
                <a:hlinkClick r:id="rId6"/>
              </a:rPr>
              <a:t>[Zhang &amp; Li 2000]</a:t>
            </a:r>
            <a:r>
              <a:rPr lang="en-US" dirty="0">
                <a:latin typeface="Calibri" charset="0"/>
                <a:ea typeface="Calibri" charset="0"/>
                <a:cs typeface="Calibri" charset="0"/>
                <a:sym typeface="Old Standard TT"/>
              </a:rPr>
              <a:t> : </a:t>
            </a:r>
            <a:r>
              <a:rPr lang="en-US" dirty="0"/>
              <a:t>∼ 80X</a:t>
            </a:r>
          </a:p>
          <a:p>
            <a:pPr lvl="1"/>
            <a:r>
              <a:rPr lang="en-US" dirty="0" err="1">
                <a:ea typeface="Old Standard TT"/>
                <a:cs typeface="Old Standard TT"/>
                <a:sym typeface="Old Standard TT"/>
              </a:rPr>
              <a:t>RLFC</a:t>
            </a:r>
            <a:r>
              <a:rPr lang="en-US" dirty="0">
                <a:ea typeface="Old Standard TT"/>
                <a:cs typeface="Old Standard TT"/>
                <a:sym typeface="Old Standard TT"/>
              </a:rPr>
              <a:t> </a:t>
            </a:r>
            <a:r>
              <a:rPr lang="en-US" dirty="0">
                <a:ea typeface="Old Standard TT"/>
                <a:cs typeface="Old Standard TT"/>
                <a:sym typeface="Old Standard TT"/>
                <a:hlinkClick r:id="rId7"/>
              </a:rPr>
              <a:t>[Pratapa &amp; Manocha 2019]</a:t>
            </a:r>
            <a:r>
              <a:rPr lang="en-US" dirty="0">
                <a:ea typeface="Old Standard TT"/>
                <a:cs typeface="Old Standard TT"/>
                <a:sym typeface="Old Standard TT"/>
              </a:rPr>
              <a:t> : ∼ 20 </a:t>
            </a:r>
            <a:r>
              <a:rPr lang="mr-IN" dirty="0">
                <a:ea typeface="Old Standard TT"/>
                <a:cs typeface="Old Standard TT"/>
                <a:sym typeface="Old Standard TT"/>
              </a:rPr>
              <a:t>–</a:t>
            </a:r>
            <a:r>
              <a:rPr lang="en-US" dirty="0">
                <a:ea typeface="Old Standard TT"/>
                <a:cs typeface="Old Standard TT"/>
                <a:sym typeface="Old Standard TT"/>
              </a:rPr>
              <a:t> 200X</a:t>
            </a:r>
            <a:endParaRPr lang="en" dirty="0"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184" y="1554274"/>
            <a:ext cx="3084116" cy="309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4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699" y="627377"/>
            <a:ext cx="8520600" cy="613200"/>
          </a:xfrm>
        </p:spPr>
        <p:txBody>
          <a:bodyPr/>
          <a:lstStyle/>
          <a:p>
            <a:r>
              <a:rPr lang="en-US" dirty="0">
                <a:ea typeface="Calibri" charset="0"/>
                <a:cs typeface="Calibri" charset="0"/>
              </a:rPr>
              <a:t>LF Compression: Ideal Requirements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17787" y="1395413"/>
            <a:ext cx="4824773" cy="3416047"/>
          </a:xfrm>
        </p:spPr>
        <p:txBody>
          <a:bodyPr/>
          <a:lstStyle/>
          <a:p>
            <a:pPr lvl="0"/>
            <a:r>
              <a:rPr lang="en-US" dirty="0"/>
              <a:t>High efficiency compression schemes</a:t>
            </a:r>
          </a:p>
          <a:p>
            <a:pPr lvl="0"/>
            <a:endParaRPr lang="en-US" dirty="0"/>
          </a:p>
          <a:p>
            <a:r>
              <a:rPr lang="en-US" dirty="0"/>
              <a:t>Random Access</a:t>
            </a:r>
          </a:p>
          <a:p>
            <a:endParaRPr lang="en-US" dirty="0"/>
          </a:p>
          <a:p>
            <a:pPr lvl="0"/>
            <a:r>
              <a:rPr lang="en-US" dirty="0">
                <a:ea typeface="Old Standard TT"/>
                <a:cs typeface="Old Standard TT"/>
                <a:sym typeface="Old Standard TT"/>
              </a:rPr>
              <a:t>Ideal compression scheme</a:t>
            </a:r>
            <a:endParaRPr lang="en" dirty="0">
              <a:ea typeface="Old Standard TT"/>
              <a:cs typeface="Old Standard TT"/>
              <a:sym typeface="Old Standard TT"/>
            </a:endParaRPr>
          </a:p>
          <a:p>
            <a:pPr lvl="1"/>
            <a:r>
              <a:rPr lang="en-US" sz="1800" dirty="0">
                <a:ea typeface="Old Standard TT"/>
                <a:cs typeface="Old Standard TT"/>
                <a:sym typeface="Old Standard TT"/>
              </a:rPr>
              <a:t>High compression efficiency</a:t>
            </a:r>
            <a:endParaRPr lang="en" sz="1800" dirty="0">
              <a:ea typeface="Old Standard TT"/>
              <a:cs typeface="Old Standard TT"/>
              <a:sym typeface="Old Standard TT"/>
            </a:endParaRPr>
          </a:p>
          <a:p>
            <a:pPr lvl="1"/>
            <a:r>
              <a:rPr lang="en-US" sz="1800" dirty="0">
                <a:ea typeface="Old Standard TT"/>
                <a:cs typeface="Old Standard TT"/>
                <a:sym typeface="Old Standard TT"/>
              </a:rPr>
              <a:t>Low memory footprint</a:t>
            </a:r>
            <a:endParaRPr lang="en" sz="1800" dirty="0"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681" y="1428117"/>
            <a:ext cx="3380961" cy="338334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772317" y="1802036"/>
            <a:ext cx="579640" cy="501563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1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00" y="218657"/>
            <a:ext cx="8520600" cy="613200"/>
          </a:xfrm>
        </p:spPr>
        <p:txBody>
          <a:bodyPr/>
          <a:lstStyle/>
          <a:p>
            <a:r>
              <a:rPr lang="en-US" dirty="0">
                <a:ea typeface="Calibri" charset="0"/>
                <a:cs typeface="Calibri" charset="0"/>
              </a:rPr>
              <a:t>LF Compression: Motion vs. Hierarchy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15</a:t>
            </a:fld>
            <a:endParaRPr lang="en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84700" y="831857"/>
            <a:ext cx="7409900" cy="3939862"/>
          </a:xfrm>
        </p:spPr>
        <p:txBody>
          <a:bodyPr/>
          <a:lstStyle/>
          <a:p>
            <a:pPr lvl="0"/>
            <a:r>
              <a:rPr lang="en-US" sz="2400" dirty="0">
                <a:ea typeface="Old Standard TT"/>
                <a:cs typeface="Old Standard TT"/>
                <a:sym typeface="Old Standard TT"/>
              </a:rPr>
              <a:t>Motion compensation compression schemes</a:t>
            </a:r>
            <a:endParaRPr lang="en" sz="2400" dirty="0">
              <a:ea typeface="Old Standard TT"/>
              <a:cs typeface="Old Standard TT"/>
              <a:sym typeface="Old Standard TT"/>
            </a:endParaRP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" sz="1700" dirty="0">
                <a:hlinkClick r:id="rId3" action="ppaction://hlinkfile"/>
              </a:rPr>
              <a:t>Girod et al. [2003]</a:t>
            </a:r>
            <a:r>
              <a:rPr lang="en-US" sz="1700" dirty="0">
                <a:hlinkClick r:id="rId3" action="ppaction://hlinkfile"/>
              </a:rPr>
              <a:t>; </a:t>
            </a:r>
            <a:r>
              <a:rPr lang="en" sz="1700" dirty="0">
                <a:hlinkClick r:id="rId3" action="ppaction://hlinkfile"/>
              </a:rPr>
              <a:t>Magnor</a:t>
            </a:r>
            <a:r>
              <a:rPr lang="en-US" sz="1700" dirty="0">
                <a:hlinkClick r:id="rId3" action="ppaction://hlinkfile"/>
              </a:rPr>
              <a:t> et al. [2000]; </a:t>
            </a:r>
            <a:r>
              <a:rPr lang="pt-BR" sz="1700" dirty="0">
                <a:hlinkClick r:id="rId3" action="ppaction://hlinkfile"/>
              </a:rPr>
              <a:t>Chen et al. [2018]; Liu et al. [2016]; Perra et al. [2016]</a:t>
            </a:r>
            <a:r>
              <a:rPr lang="en-US" sz="1700" dirty="0">
                <a:hlinkClick r:id="rId3" action="ppaction://hlinkfile"/>
              </a:rPr>
              <a:t> </a:t>
            </a:r>
            <a:r>
              <a:rPr lang="en-US" sz="1700" dirty="0"/>
              <a:t>: ∼ 100 </a:t>
            </a:r>
            <a:r>
              <a:rPr lang="mr-IN" sz="1700" dirty="0"/>
              <a:t>–</a:t>
            </a:r>
            <a:r>
              <a:rPr lang="en-US" sz="1700" dirty="0"/>
              <a:t> 500X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sz="1700" dirty="0" err="1"/>
              <a:t>MRF</a:t>
            </a:r>
            <a:r>
              <a:rPr lang="en-US" sz="1700" dirty="0"/>
              <a:t> with Just-in-time </a:t>
            </a:r>
            <a:r>
              <a:rPr lang="en-US" sz="1700" dirty="0">
                <a:hlinkClick r:id="rId4"/>
              </a:rPr>
              <a:t>[Zhang &amp; Li 2000]</a:t>
            </a:r>
            <a:r>
              <a:rPr lang="en-US" sz="1700" dirty="0"/>
              <a:t>: ∼80X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endParaRPr lang="en-US" sz="800" dirty="0">
              <a:ea typeface="Old Standard TT"/>
              <a:cs typeface="Old Standard TT"/>
              <a:sym typeface="Old Standard TT"/>
            </a:endParaRP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endParaRPr lang="en" sz="800" dirty="0">
              <a:ea typeface="Old Standard TT"/>
              <a:cs typeface="Old Standard TT"/>
              <a:sym typeface="Old Standard TT"/>
            </a:endParaRPr>
          </a:p>
          <a:p>
            <a:pPr lvl="0"/>
            <a:r>
              <a:rPr lang="en-US" sz="2400" dirty="0">
                <a:ea typeface="Old Standard TT"/>
                <a:cs typeface="Old Standard TT"/>
                <a:sym typeface="Old Standard TT"/>
              </a:rPr>
              <a:t>Hierarchical compression schemes</a:t>
            </a:r>
            <a:endParaRPr lang="en" sz="2400" dirty="0">
              <a:ea typeface="Old Standard TT"/>
              <a:cs typeface="Old Standard TT"/>
              <a:sym typeface="Old Standard TT"/>
            </a:endParaRPr>
          </a:p>
          <a:p>
            <a:pPr lvl="1"/>
            <a:r>
              <a:rPr lang="en-US" dirty="0">
                <a:ea typeface="Old Standard TT"/>
                <a:cs typeface="Old Standard TT"/>
                <a:sym typeface="Old Standard TT"/>
              </a:rPr>
              <a:t>Wavelet based hierarchy </a:t>
            </a:r>
            <a:r>
              <a:rPr lang="en-US" dirty="0">
                <a:ea typeface="Old Standard TT"/>
                <a:cs typeface="Old Standard TT"/>
                <a:sym typeface="Old Standard TT"/>
                <a:hlinkClick r:id="rId5"/>
              </a:rPr>
              <a:t>[</a:t>
            </a:r>
            <a:r>
              <a:rPr lang="en-US" dirty="0">
                <a:hlinkClick r:id="rId5"/>
              </a:rPr>
              <a:t>Peter et al. 2001</a:t>
            </a:r>
            <a:r>
              <a:rPr lang="en-US" dirty="0">
                <a:ea typeface="Old Standard TT"/>
                <a:cs typeface="Old Standard TT"/>
                <a:sym typeface="Old Standard TT"/>
                <a:hlinkClick r:id="rId5"/>
              </a:rPr>
              <a:t>]</a:t>
            </a:r>
            <a:r>
              <a:rPr lang="en-US" dirty="0">
                <a:ea typeface="Old Standard TT"/>
                <a:cs typeface="Old Standard TT"/>
                <a:sym typeface="Old Standard TT"/>
              </a:rPr>
              <a:t> : </a:t>
            </a:r>
            <a:r>
              <a:rPr lang="en-US" dirty="0"/>
              <a:t>∼ 20 </a:t>
            </a:r>
            <a:r>
              <a:rPr lang="mr-IN" dirty="0"/>
              <a:t>–</a:t>
            </a:r>
            <a:r>
              <a:rPr lang="en-US" dirty="0"/>
              <a:t> 40X</a:t>
            </a:r>
            <a:endParaRPr lang="en-US" dirty="0">
              <a:ea typeface="Old Standard TT"/>
              <a:cs typeface="Old Standard TT"/>
              <a:sym typeface="Old Standard TT"/>
            </a:endParaRPr>
          </a:p>
          <a:p>
            <a:pPr lvl="1"/>
            <a:r>
              <a:rPr lang="en-US" dirty="0" err="1">
                <a:ea typeface="Old Standard TT"/>
                <a:cs typeface="Old Standard TT"/>
                <a:sym typeface="Old Standard TT"/>
              </a:rPr>
              <a:t>RLFC</a:t>
            </a:r>
            <a:r>
              <a:rPr lang="en-US" dirty="0">
                <a:ea typeface="Old Standard TT"/>
                <a:cs typeface="Old Standard TT"/>
                <a:sym typeface="Old Standard TT"/>
              </a:rPr>
              <a:t> </a:t>
            </a:r>
            <a:r>
              <a:rPr lang="en-US" dirty="0">
                <a:ea typeface="Old Standard TT"/>
                <a:cs typeface="Old Standard TT"/>
                <a:sym typeface="Old Standard TT"/>
                <a:hlinkClick r:id="rId6"/>
              </a:rPr>
              <a:t>[Pratapa &amp; Manocha 2019]</a:t>
            </a:r>
            <a:r>
              <a:rPr lang="en-US" dirty="0">
                <a:ea typeface="Old Standard TT"/>
                <a:cs typeface="Old Standard TT"/>
                <a:sym typeface="Old Standard TT"/>
              </a:rPr>
              <a:t> : </a:t>
            </a:r>
            <a:r>
              <a:rPr lang="en-US" dirty="0"/>
              <a:t>∼ 20 </a:t>
            </a:r>
            <a:r>
              <a:rPr lang="mr-IN" dirty="0"/>
              <a:t>–</a:t>
            </a:r>
            <a:r>
              <a:rPr lang="en-US" dirty="0"/>
              <a:t> 200X</a:t>
            </a:r>
          </a:p>
          <a:p>
            <a:pPr lvl="1"/>
            <a:r>
              <a:rPr lang="en-US" dirty="0"/>
              <a:t>Hierarchical coding of light fields </a:t>
            </a:r>
            <a:r>
              <a:rPr lang="en-US" dirty="0">
                <a:hlinkClick r:id="rId7"/>
              </a:rPr>
              <a:t>[Magnor &amp; Girod 1999]</a:t>
            </a:r>
            <a:r>
              <a:rPr lang="en-US" dirty="0">
                <a:ea typeface="Old Standard TT"/>
                <a:cs typeface="Old Standard TT"/>
                <a:sym typeface="Old Standard TT"/>
                <a:hlinkClick r:id="rId7"/>
              </a:rPr>
              <a:t> </a:t>
            </a:r>
            <a:r>
              <a:rPr lang="en-US" dirty="0">
                <a:ea typeface="Old Standard TT"/>
                <a:cs typeface="Old Standard TT"/>
                <a:sym typeface="Old Standard TT"/>
              </a:rPr>
              <a:t>: ∼ 40 </a:t>
            </a:r>
            <a:r>
              <a:rPr lang="mr-IN" dirty="0">
                <a:ea typeface="Old Standard TT"/>
                <a:cs typeface="Old Standard TT"/>
                <a:sym typeface="Old Standard TT"/>
              </a:rPr>
              <a:t>–</a:t>
            </a:r>
            <a:r>
              <a:rPr lang="en-US" dirty="0">
                <a:ea typeface="Old Standard TT"/>
                <a:cs typeface="Old Standard TT"/>
                <a:sym typeface="Old Standard TT"/>
              </a:rPr>
              <a:t> 100X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62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421" y="163384"/>
            <a:ext cx="8520600" cy="613200"/>
          </a:xfrm>
        </p:spPr>
        <p:txBody>
          <a:bodyPr/>
          <a:lstStyle/>
          <a:p>
            <a:r>
              <a:rPr lang="en-US" dirty="0"/>
              <a:t>Overview: Motion Compensation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16</a:t>
            </a:fld>
            <a:endParaRPr lang="e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222099" y="1196573"/>
            <a:ext cx="4647558" cy="3754691"/>
          </a:xfrm>
        </p:spPr>
        <p:txBody>
          <a:bodyPr/>
          <a:lstStyle/>
          <a:p>
            <a:r>
              <a:rPr lang="en-US" sz="2200" dirty="0"/>
              <a:t>Redundancy in grids:</a:t>
            </a:r>
          </a:p>
          <a:p>
            <a:pPr lvl="1">
              <a:lnSpc>
                <a:spcPct val="100000"/>
              </a:lnSpc>
            </a:pPr>
            <a:r>
              <a:rPr lang="en-US" sz="2000" dirty="0" err="1"/>
              <a:t>R</a:t>
            </a:r>
            <a:r>
              <a:rPr lang="en-US" sz="2000" baseline="-25000" dirty="0" err="1"/>
              <a:t>i</a:t>
            </a:r>
            <a:r>
              <a:rPr lang="en-US" sz="2000" dirty="0"/>
              <a:t> &lt;--&gt; {P</a:t>
            </a:r>
            <a:r>
              <a:rPr lang="en-US" sz="2000" baseline="-25000" dirty="0"/>
              <a:t>i</a:t>
            </a:r>
            <a:r>
              <a:rPr lang="en-US" sz="2000" baseline="30000" dirty="0"/>
              <a:t>0</a:t>
            </a:r>
            <a:r>
              <a:rPr lang="en-US" sz="2000" dirty="0"/>
              <a:t>, P</a:t>
            </a:r>
            <a:r>
              <a:rPr lang="en-US" sz="2000" baseline="-25000" dirty="0"/>
              <a:t>i</a:t>
            </a:r>
            <a:r>
              <a:rPr lang="en-US" sz="2000" baseline="30000" dirty="0"/>
              <a:t>1</a:t>
            </a:r>
            <a:r>
              <a:rPr lang="en-US" sz="2000" dirty="0"/>
              <a:t>, </a:t>
            </a:r>
            <a:r>
              <a:rPr lang="mr-IN" sz="2000" dirty="0"/>
              <a:t>…</a:t>
            </a:r>
            <a:r>
              <a:rPr lang="en-US" sz="2000" dirty="0"/>
              <a:t>. , P</a:t>
            </a:r>
            <a:r>
              <a:rPr lang="en-US" sz="2000" baseline="-25000" dirty="0"/>
              <a:t>i</a:t>
            </a:r>
            <a:r>
              <a:rPr lang="en-US" sz="2000" baseline="30000" dirty="0"/>
              <a:t>7</a:t>
            </a:r>
            <a:r>
              <a:rPr lang="en-US" sz="2000" dirty="0"/>
              <a:t> }</a:t>
            </a:r>
          </a:p>
          <a:p>
            <a:endParaRPr lang="en-US" sz="2200" dirty="0"/>
          </a:p>
          <a:p>
            <a:r>
              <a:rPr lang="en-US" sz="2200" dirty="0"/>
              <a:t>Redundancy between grids?</a:t>
            </a:r>
          </a:p>
          <a:p>
            <a:endParaRPr lang="en-US" sz="2200" dirty="0"/>
          </a:p>
          <a:p>
            <a:r>
              <a:rPr lang="en-US" sz="2200" dirty="0"/>
              <a:t>Redundancy between (</a:t>
            </a:r>
            <a:r>
              <a:rPr lang="en-US" sz="2200" dirty="0" err="1"/>
              <a:t>R</a:t>
            </a:r>
            <a:r>
              <a:rPr lang="en-US" sz="2200" baseline="-25000" dirty="0" err="1"/>
              <a:t>i</a:t>
            </a:r>
            <a:r>
              <a:rPr lang="en-US" sz="2200" dirty="0"/>
              <a:t> </a:t>
            </a:r>
            <a:r>
              <a:rPr lang="en-US" sz="2200" dirty="0">
                <a:sym typeface="Wingdings"/>
              </a:rPr>
              <a:t>&lt;--&gt; </a:t>
            </a:r>
            <a:r>
              <a:rPr lang="en-US" sz="2200" dirty="0" err="1">
                <a:sym typeface="Wingdings"/>
              </a:rPr>
              <a:t>R</a:t>
            </a:r>
            <a:r>
              <a:rPr lang="en-US" sz="2200" baseline="-25000" dirty="0" err="1">
                <a:sym typeface="Wingdings"/>
              </a:rPr>
              <a:t>j</a:t>
            </a:r>
            <a:r>
              <a:rPr lang="en-US" sz="2200" dirty="0">
                <a:sym typeface="Wingdings"/>
              </a:rPr>
              <a:t> )</a:t>
            </a:r>
          </a:p>
          <a:p>
            <a:endParaRPr lang="en-US" sz="2200" dirty="0">
              <a:sym typeface="Wingdings"/>
            </a:endParaRPr>
          </a:p>
          <a:p>
            <a:r>
              <a:rPr lang="en-US" sz="2200" dirty="0">
                <a:sym typeface="Wingdings"/>
              </a:rPr>
              <a:t>Redundancy between (</a:t>
            </a:r>
            <a:r>
              <a:rPr lang="en-US" sz="2200" dirty="0" err="1">
                <a:sym typeface="Wingdings"/>
              </a:rPr>
              <a:t>R</a:t>
            </a:r>
            <a:r>
              <a:rPr lang="en-US" sz="2200" baseline="-25000" dirty="0" err="1">
                <a:sym typeface="Wingdings"/>
              </a:rPr>
              <a:t>j</a:t>
            </a:r>
            <a:r>
              <a:rPr lang="en-US" sz="2200" dirty="0">
                <a:sym typeface="Wingdings"/>
              </a:rPr>
              <a:t> &lt;--&gt; </a:t>
            </a:r>
            <a:r>
              <a:rPr lang="en-US" sz="2200" dirty="0" err="1">
                <a:sym typeface="Wingdings"/>
              </a:rPr>
              <a:t>P</a:t>
            </a:r>
            <a:r>
              <a:rPr lang="en-US" sz="2200" baseline="-25000" dirty="0" err="1">
                <a:sym typeface="Wingdings"/>
              </a:rPr>
              <a:t>i</a:t>
            </a:r>
            <a:r>
              <a:rPr lang="en-US" sz="2200" baseline="30000" dirty="0" err="1">
                <a:sym typeface="Wingdings"/>
              </a:rPr>
              <a:t>k</a:t>
            </a:r>
            <a:r>
              <a:rPr lang="en-US" sz="2200" dirty="0">
                <a:sym typeface="Wingdings"/>
              </a:rPr>
              <a:t> )</a:t>
            </a:r>
            <a:endParaRPr lang="en-US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1" y="1196573"/>
            <a:ext cx="3606411" cy="29972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2846" y="4858210"/>
            <a:ext cx="35766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600" dirty="0" err="1"/>
              <a:t>R</a:t>
            </a:r>
            <a:r>
              <a:rPr lang="en-US" sz="1600" baseline="-25000" dirty="0" err="1"/>
              <a:t>i</a:t>
            </a:r>
            <a:r>
              <a:rPr lang="en-US" sz="1600" dirty="0"/>
              <a:t> : Reference Images</a:t>
            </a:r>
          </a:p>
          <a:p>
            <a:pPr lvl="1"/>
            <a:r>
              <a:rPr lang="en-US" sz="1600" dirty="0"/>
              <a:t>{P</a:t>
            </a:r>
            <a:r>
              <a:rPr lang="en-US" sz="1600" baseline="-25000" dirty="0"/>
              <a:t>i</a:t>
            </a:r>
            <a:r>
              <a:rPr lang="en-US" sz="1600" baseline="30000" dirty="0"/>
              <a:t>0</a:t>
            </a:r>
            <a:r>
              <a:rPr lang="en-US" sz="1600" dirty="0"/>
              <a:t>, P</a:t>
            </a:r>
            <a:r>
              <a:rPr lang="en-US" sz="1600" baseline="-25000" dirty="0"/>
              <a:t>i</a:t>
            </a:r>
            <a:r>
              <a:rPr lang="en-US" sz="1600" baseline="30000" dirty="0"/>
              <a:t>1</a:t>
            </a:r>
            <a:r>
              <a:rPr lang="en-US" sz="1600" dirty="0"/>
              <a:t>, </a:t>
            </a:r>
            <a:r>
              <a:rPr lang="mr-IN" sz="1600" dirty="0"/>
              <a:t>…</a:t>
            </a:r>
            <a:r>
              <a:rPr lang="en-US" sz="1600" dirty="0"/>
              <a:t>. , P</a:t>
            </a:r>
            <a:r>
              <a:rPr lang="en-US" sz="1600" baseline="-25000" dirty="0"/>
              <a:t>i</a:t>
            </a:r>
            <a:r>
              <a:rPr lang="en-US" sz="1600" baseline="30000" dirty="0"/>
              <a:t>7</a:t>
            </a:r>
            <a:r>
              <a:rPr lang="en-US" sz="1600" dirty="0"/>
              <a:t> } : Predictive Images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33E64C-0E60-7F42-AC15-7C0E4D20D1AA}"/>
              </a:ext>
            </a:extLst>
          </p:cNvPr>
          <p:cNvSpPr/>
          <p:nvPr/>
        </p:nvSpPr>
        <p:spPr>
          <a:xfrm>
            <a:off x="549162" y="4423643"/>
            <a:ext cx="389299" cy="38024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F1B01D-FA1F-F748-8033-F851B5EFAAB4}"/>
              </a:ext>
            </a:extLst>
          </p:cNvPr>
          <p:cNvSpPr/>
          <p:nvPr/>
        </p:nvSpPr>
        <p:spPr>
          <a:xfrm>
            <a:off x="893196" y="4441771"/>
            <a:ext cx="16754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:</a:t>
            </a:r>
            <a:r>
              <a:rPr lang="en-US" dirty="0"/>
              <a:t> Light Field Image</a:t>
            </a:r>
          </a:p>
        </p:txBody>
      </p:sp>
    </p:spTree>
    <p:extLst>
      <p:ext uri="{BB962C8B-B14F-4D97-AF65-F5344CB8AC3E}">
        <p14:creationId xmlns:p14="http://schemas.microsoft.com/office/powerpoint/2010/main" val="155016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057" y="218657"/>
            <a:ext cx="8520600" cy="613200"/>
          </a:xfrm>
        </p:spPr>
        <p:txBody>
          <a:bodyPr/>
          <a:lstStyle/>
          <a:p>
            <a:r>
              <a:rPr lang="en-US" dirty="0"/>
              <a:t>Overview: Hierarchical Schemes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17</a:t>
            </a:fld>
            <a:endParaRPr lang="e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187147" y="1364614"/>
            <a:ext cx="4794294" cy="3011332"/>
          </a:xfrm>
        </p:spPr>
        <p:txBody>
          <a:bodyPr/>
          <a:lstStyle/>
          <a:p>
            <a:r>
              <a:rPr lang="en-US" dirty="0"/>
              <a:t>The entire </a:t>
            </a:r>
            <a:r>
              <a:rPr lang="en-US" dirty="0" err="1"/>
              <a:t>LFI</a:t>
            </a:r>
            <a:r>
              <a:rPr lang="en-US" dirty="0"/>
              <a:t> are transformed using image processing and manipulations</a:t>
            </a:r>
          </a:p>
          <a:p>
            <a:endParaRPr lang="en-US" dirty="0"/>
          </a:p>
          <a:p>
            <a:r>
              <a:rPr lang="en-US" dirty="0"/>
              <a:t>Captures redundancies across all the </a:t>
            </a:r>
            <a:r>
              <a:rPr lang="en-US" dirty="0" err="1"/>
              <a:t>LFI</a:t>
            </a:r>
            <a:endParaRPr lang="en-US" dirty="0"/>
          </a:p>
          <a:p>
            <a:endParaRPr lang="en-US" dirty="0"/>
          </a:p>
          <a:p>
            <a:r>
              <a:rPr lang="en-US" dirty="0"/>
              <a:t>Redundancy captured is limited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1095742"/>
            <a:ext cx="3994106" cy="395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07" y="218657"/>
            <a:ext cx="8520600" cy="613200"/>
          </a:xfrm>
        </p:spPr>
        <p:txBody>
          <a:bodyPr/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LF Compression: Categories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18</a:t>
            </a:fld>
            <a:endParaRPr lang="en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15207" y="1502034"/>
          <a:ext cx="8654450" cy="37032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27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7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87724"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0"/>
                        </a:spcBef>
                        <a:buFont typeface="Arial" charset="0"/>
                        <a:buChar char="•"/>
                      </a:pPr>
                      <a:r>
                        <a:rPr lang="en-US" sz="21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Exhaustive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search for redundancy using motion vectors</a:t>
                      </a:r>
                    </a:p>
                    <a:p>
                      <a:pPr marL="342900" lvl="0" indent="-342900">
                        <a:spcBef>
                          <a:spcPts val="0"/>
                        </a:spcBef>
                        <a:buFont typeface="Arial" charset="0"/>
                        <a:buChar char="•"/>
                      </a:pPr>
                      <a:endParaRPr lang="en-US" sz="2100" baseline="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marL="342900" lvl="0" indent="-342900">
                        <a:spcBef>
                          <a:spcPts val="0"/>
                        </a:spcBef>
                        <a:buFont typeface="Arial" charset="0"/>
                        <a:buChar char="•"/>
                      </a:pPr>
                      <a:endParaRPr lang="en-US" sz="2100" baseline="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marL="342900" lvl="0" indent="-342900">
                        <a:spcBef>
                          <a:spcPts val="0"/>
                        </a:spcBef>
                        <a:buFont typeface="Arial" charset="0"/>
                        <a:buChar char="•"/>
                      </a:pP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Efficiently exploit the </a:t>
                      </a:r>
                      <a:r>
                        <a:rPr lang="en-US" sz="2100" b="1" baseline="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local coherence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among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LFI</a:t>
                      </a:r>
                      <a:endParaRPr lang="en-US" sz="2100" baseline="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marL="342900" lvl="0" indent="-342900">
                        <a:spcBef>
                          <a:spcPts val="0"/>
                        </a:spcBef>
                        <a:buFont typeface="Arial" charset="0"/>
                        <a:buChar char="•"/>
                      </a:pPr>
                      <a:endParaRPr lang="en-US" sz="2100" baseline="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marL="342900" lvl="0" indent="-342900">
                        <a:spcBef>
                          <a:spcPts val="0"/>
                        </a:spcBef>
                        <a:buFont typeface="Arial" charset="0"/>
                        <a:buChar char="•"/>
                      </a:pP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Select reference images from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LFI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&amp; predict the rest using motion vectors</a:t>
                      </a:r>
                      <a:endParaRPr sz="21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21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Image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transformations and manipulation to separate redundancies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lang="en-US" sz="2100" b="1" baseline="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Exploit the </a:t>
                      </a:r>
                      <a:r>
                        <a:rPr lang="en-US" sz="2100" b="1" baseline="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global coherence 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among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LFI</a:t>
                      </a:r>
                      <a:endParaRPr lang="en-US" sz="2100" baseline="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lang="en-US" sz="2100" baseline="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Build a hierarchy of new parent &amp; child images using the transformations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sz="2100" b="1" dirty="0">
                        <a:solidFill>
                          <a:srgbClr val="CC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Shape 180"/>
          <p:cNvSpPr txBox="1"/>
          <p:nvPr/>
        </p:nvSpPr>
        <p:spPr>
          <a:xfrm>
            <a:off x="0" y="1028334"/>
            <a:ext cx="4339200" cy="47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Motion compensation</a:t>
            </a:r>
            <a:endParaRPr lang="en" sz="2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Shape 180"/>
          <p:cNvSpPr txBox="1"/>
          <p:nvPr/>
        </p:nvSpPr>
        <p:spPr>
          <a:xfrm>
            <a:off x="4339200" y="1028334"/>
            <a:ext cx="4339200" cy="47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Hierarchical compression</a:t>
            </a:r>
            <a:endParaRPr lang="en" sz="24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553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19</a:t>
            </a:fld>
            <a:endParaRPr lang="e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11701" y="1547813"/>
            <a:ext cx="8308425" cy="3011332"/>
          </a:xfrm>
        </p:spPr>
        <p:txBody>
          <a:bodyPr/>
          <a:lstStyle/>
          <a:p>
            <a:pPr marL="342896">
              <a:lnSpc>
                <a:spcPct val="150000"/>
              </a:lnSpc>
              <a:buClr>
                <a:srgbClr val="CACACA"/>
              </a:buClr>
              <a:buSzPct val="80000"/>
            </a:pPr>
            <a:r>
              <a:rPr lang="en-US" sz="2400" dirty="0">
                <a:solidFill>
                  <a:srgbClr val="CACACA"/>
                </a:solidFill>
              </a:rPr>
              <a:t>Introduction </a:t>
            </a:r>
          </a:p>
          <a:p>
            <a:pPr marL="342896">
              <a:lnSpc>
                <a:spcPct val="150000"/>
              </a:lnSpc>
              <a:buClr>
                <a:srgbClr val="CACACA"/>
              </a:buClr>
              <a:buSzPct val="80000"/>
            </a:pPr>
            <a:r>
              <a:rPr lang="en-US" sz="2400" dirty="0">
                <a:solidFill>
                  <a:srgbClr val="CACACA"/>
                </a:solidFill>
              </a:rPr>
              <a:t>Background</a:t>
            </a:r>
          </a:p>
          <a:p>
            <a:pPr marL="342896">
              <a:lnSpc>
                <a:spcPct val="150000"/>
              </a:lnSpc>
              <a:buClr>
                <a:schemeClr val="tx1"/>
              </a:buClr>
              <a:buSzPct val="80000"/>
            </a:pPr>
            <a:r>
              <a:rPr lang="en-US" sz="2400" b="1" dirty="0">
                <a:solidFill>
                  <a:schemeClr val="tx1"/>
                </a:solidFill>
              </a:rPr>
              <a:t>Our Approach </a:t>
            </a:r>
            <a:r>
              <a:rPr lang="mr-IN" sz="2400" b="1" dirty="0">
                <a:solidFill>
                  <a:schemeClr val="tx1"/>
                </a:solidFill>
              </a:rPr>
              <a:t>–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HMLFC</a:t>
            </a:r>
            <a:endParaRPr lang="en-US" sz="2400" b="1" dirty="0">
              <a:solidFill>
                <a:schemeClr val="tx1"/>
              </a:solidFill>
            </a:endParaRPr>
          </a:p>
          <a:p>
            <a:pPr marL="342896">
              <a:lnSpc>
                <a:spcPct val="150000"/>
              </a:lnSpc>
              <a:buClr>
                <a:srgbClr val="CACACA"/>
              </a:buClr>
              <a:buSzPct val="80000"/>
            </a:pPr>
            <a:r>
              <a:rPr lang="en-US" sz="2400" dirty="0" err="1">
                <a:solidFill>
                  <a:srgbClr val="CACACA"/>
                </a:solidFill>
              </a:rPr>
              <a:t>HMLFC</a:t>
            </a:r>
            <a:r>
              <a:rPr lang="en-US" sz="2400" dirty="0">
                <a:solidFill>
                  <a:srgbClr val="CACACA"/>
                </a:solidFill>
              </a:rPr>
              <a:t> Implementation</a:t>
            </a:r>
          </a:p>
          <a:p>
            <a:pPr marL="342896">
              <a:lnSpc>
                <a:spcPct val="150000"/>
              </a:lnSpc>
              <a:buClr>
                <a:srgbClr val="CACACA"/>
              </a:buClr>
              <a:buSzPct val="80000"/>
            </a:pPr>
            <a:r>
              <a:rPr lang="en-US" sz="2400" dirty="0">
                <a:solidFill>
                  <a:srgbClr val="CACACA"/>
                </a:solidFill>
              </a:rPr>
              <a:t>Results</a:t>
            </a:r>
          </a:p>
          <a:p>
            <a:pPr marL="342896">
              <a:lnSpc>
                <a:spcPct val="150000"/>
              </a:lnSpc>
              <a:buClr>
                <a:srgbClr val="CACACA"/>
              </a:buClr>
              <a:buSzPct val="80000"/>
            </a:pPr>
            <a:r>
              <a:rPr lang="en-US" sz="2400" dirty="0">
                <a:solidFill>
                  <a:srgbClr val="CACACA"/>
                </a:solidFill>
              </a:rPr>
              <a:t>Limitations &amp; Future Work</a:t>
            </a:r>
          </a:p>
        </p:txBody>
      </p:sp>
    </p:spTree>
    <p:extLst>
      <p:ext uri="{BB962C8B-B14F-4D97-AF65-F5344CB8AC3E}">
        <p14:creationId xmlns:p14="http://schemas.microsoft.com/office/powerpoint/2010/main" val="1581801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699" y="482542"/>
            <a:ext cx="8520600" cy="613200"/>
          </a:xfrm>
        </p:spPr>
        <p:txBody>
          <a:bodyPr/>
          <a:lstStyle/>
          <a:p>
            <a:r>
              <a:rPr lang="en-US" dirty="0">
                <a:ea typeface="Calibri" charset="0"/>
                <a:cs typeface="Calibri" charset="0"/>
              </a:rPr>
              <a:t>Light Fields (LF)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</a:t>
            </a:fld>
            <a:endParaRPr lang="e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17787" y="1292542"/>
            <a:ext cx="4878609" cy="3636460"/>
          </a:xfrm>
        </p:spPr>
        <p:txBody>
          <a:bodyPr/>
          <a:lstStyle/>
          <a:p>
            <a:r>
              <a:rPr lang="en-US" sz="2300" dirty="0"/>
              <a:t>Capture the scene by storing all the light rays</a:t>
            </a:r>
          </a:p>
          <a:p>
            <a:endParaRPr lang="en-US" sz="2300" dirty="0"/>
          </a:p>
          <a:p>
            <a:r>
              <a:rPr lang="en-US" sz="2300" dirty="0"/>
              <a:t>Render the scene using the light rays</a:t>
            </a:r>
          </a:p>
          <a:p>
            <a:endParaRPr lang="en-US" sz="2300" dirty="0"/>
          </a:p>
          <a:p>
            <a:r>
              <a:rPr lang="en-US" sz="2300" dirty="0"/>
              <a:t>Photo-realistic rendering of the scene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508803" y="1743107"/>
            <a:ext cx="3468942" cy="2290322"/>
            <a:chOff x="4837929" y="559389"/>
            <a:chExt cx="3736340" cy="287027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7929" y="559389"/>
              <a:ext cx="3736340" cy="258463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546408" y="3063241"/>
              <a:ext cx="1713101" cy="3664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00" dirty="0">
                  <a:solidFill>
                    <a:srgbClr val="0070C0"/>
                  </a:solidFill>
                  <a:latin typeface="Calibri" charset="0"/>
                  <a:ea typeface="Calibri" charset="0"/>
                  <a:cs typeface="Calibri" charset="0"/>
                  <a:hlinkClick r:id="rId4"/>
                </a:rPr>
                <a:t>[Adelson et al. 1991]</a:t>
              </a:r>
              <a:endParaRPr lang="en-US" sz="13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8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45424"/>
            <a:ext cx="8520600" cy="613200"/>
          </a:xfrm>
        </p:spPr>
        <p:txBody>
          <a:bodyPr/>
          <a:lstStyle/>
          <a:p>
            <a:r>
              <a:rPr lang="en-US" dirty="0"/>
              <a:t>Key Idea: Hybrid Approach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20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327" y="482543"/>
            <a:ext cx="4411980" cy="4375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00543"/>
            <a:ext cx="2364687" cy="19652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87" y="1481844"/>
            <a:ext cx="1818640" cy="1802633"/>
          </a:xfrm>
          <a:prstGeom prst="rect">
            <a:avLst/>
          </a:prstGeom>
        </p:spPr>
      </p:pic>
      <p:sp>
        <p:nvSpPr>
          <p:cNvPr id="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-133910" y="4375192"/>
            <a:ext cx="4794294" cy="902563"/>
          </a:xfrm>
        </p:spPr>
        <p:txBody>
          <a:bodyPr/>
          <a:lstStyle/>
          <a:p>
            <a:r>
              <a:rPr lang="en-US" sz="2200" dirty="0"/>
              <a:t>Apply motion compensation at all levels</a:t>
            </a:r>
          </a:p>
        </p:txBody>
      </p:sp>
      <p:sp>
        <p:nvSpPr>
          <p:cNvPr id="9" name="Rectangle 8"/>
          <p:cNvSpPr/>
          <p:nvPr/>
        </p:nvSpPr>
        <p:spPr>
          <a:xfrm>
            <a:off x="126992" y="3472067"/>
            <a:ext cx="3147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 err="1"/>
              <a:t>R</a:t>
            </a:r>
            <a:r>
              <a:rPr lang="en-US" baseline="-25000" dirty="0" err="1"/>
              <a:t>i</a:t>
            </a:r>
            <a:r>
              <a:rPr lang="en-US" dirty="0"/>
              <a:t> : Reference Images</a:t>
            </a:r>
          </a:p>
          <a:p>
            <a:pPr lvl="1"/>
            <a:r>
              <a:rPr lang="en-US" dirty="0"/>
              <a:t>{P</a:t>
            </a:r>
            <a:r>
              <a:rPr lang="en-US" baseline="-25000" dirty="0"/>
              <a:t>i</a:t>
            </a:r>
            <a:r>
              <a:rPr lang="en-US" baseline="30000" dirty="0"/>
              <a:t>0</a:t>
            </a:r>
            <a:r>
              <a:rPr lang="en-US" dirty="0"/>
              <a:t>, P</a:t>
            </a:r>
            <a:r>
              <a:rPr lang="en-US" baseline="-25000" dirty="0"/>
              <a:t>i</a:t>
            </a:r>
            <a:r>
              <a:rPr lang="en-US" baseline="30000" dirty="0"/>
              <a:t>1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. , P</a:t>
            </a:r>
            <a:r>
              <a:rPr lang="en-US" baseline="-25000" dirty="0"/>
              <a:t>i</a:t>
            </a:r>
            <a:r>
              <a:rPr lang="en-US" baseline="30000" dirty="0"/>
              <a:t>7</a:t>
            </a:r>
            <a:r>
              <a:rPr lang="en-US" dirty="0"/>
              <a:t> } : Predictive Images</a:t>
            </a:r>
          </a:p>
        </p:txBody>
      </p:sp>
    </p:spTree>
    <p:extLst>
      <p:ext uri="{BB962C8B-B14F-4D97-AF65-F5344CB8AC3E}">
        <p14:creationId xmlns:p14="http://schemas.microsoft.com/office/powerpoint/2010/main" val="81373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00" y="261490"/>
            <a:ext cx="8997400" cy="613200"/>
          </a:xfrm>
        </p:spPr>
        <p:txBody>
          <a:bodyPr/>
          <a:lstStyle/>
          <a:p>
            <a:r>
              <a:rPr lang="en-US" sz="2500" dirty="0" err="1">
                <a:latin typeface="Calibri" charset="0"/>
                <a:ea typeface="Calibri" charset="0"/>
                <a:cs typeface="Calibri" charset="0"/>
              </a:rPr>
              <a:t>HMLFC</a:t>
            </a:r>
            <a:r>
              <a:rPr lang="en-US" sz="2500" dirty="0">
                <a:latin typeface="Calibri" charset="0"/>
                <a:ea typeface="Calibri" charset="0"/>
                <a:cs typeface="Calibri" charset="0"/>
              </a:rPr>
              <a:t> : Hierarchical Motion-compensated Light Field Compression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21</a:t>
            </a:fld>
            <a:endParaRPr lang="en"/>
          </a:p>
        </p:txBody>
      </p:sp>
      <p:sp>
        <p:nvSpPr>
          <p:cNvPr id="6" name="Shape 641"/>
          <p:cNvSpPr txBox="1"/>
          <p:nvPr/>
        </p:nvSpPr>
        <p:spPr>
          <a:xfrm>
            <a:off x="248200" y="874690"/>
            <a:ext cx="8806900" cy="17613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44500" indent="-342900">
              <a:lnSpc>
                <a:spcPct val="115000"/>
              </a:lnSpc>
              <a:spcAft>
                <a:spcPts val="160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-US" sz="21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Old Standard TT"/>
              </a:rPr>
              <a:t>Motion compensation schemes and hierarchical schemes capture different kind of redundancies </a:t>
            </a:r>
          </a:p>
          <a:p>
            <a:pPr marL="444500" indent="-342900">
              <a:lnSpc>
                <a:spcPct val="115000"/>
              </a:lnSpc>
              <a:spcAft>
                <a:spcPts val="160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-US" sz="21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Old Standard TT"/>
              </a:rPr>
              <a:t>Optimize the compression by merging different redundancies in both approaches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32" y="3176823"/>
            <a:ext cx="1310681" cy="3929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367" y="3712321"/>
            <a:ext cx="1801606" cy="14094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223" y="3730163"/>
            <a:ext cx="1960842" cy="125747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253965" y="3569818"/>
            <a:ext cx="1680682" cy="1160166"/>
            <a:chOff x="-253965" y="3569818"/>
            <a:chExt cx="1680682" cy="11601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3965" y="4067327"/>
              <a:ext cx="1680682" cy="662657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>
              <a:stCxn id="5" idx="2"/>
            </p:cNvCxnSpPr>
            <p:nvPr/>
          </p:nvCxnSpPr>
          <p:spPr>
            <a:xfrm flipH="1">
              <a:off x="771272" y="3569818"/>
              <a:ext cx="1" cy="49750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13" y="3742141"/>
            <a:ext cx="1757347" cy="13385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295" y="3967007"/>
            <a:ext cx="1886072" cy="79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0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00" y="261490"/>
            <a:ext cx="8997400" cy="613200"/>
          </a:xfrm>
        </p:spPr>
        <p:txBody>
          <a:bodyPr/>
          <a:lstStyle/>
          <a:p>
            <a:r>
              <a:rPr lang="en-US" sz="2500" dirty="0" err="1">
                <a:latin typeface="Calibri" charset="0"/>
                <a:ea typeface="Calibri" charset="0"/>
                <a:cs typeface="Calibri" charset="0"/>
              </a:rPr>
              <a:t>HMLFC</a:t>
            </a:r>
            <a:r>
              <a:rPr lang="en-US" sz="2500" dirty="0">
                <a:latin typeface="Calibri" charset="0"/>
                <a:ea typeface="Calibri" charset="0"/>
                <a:cs typeface="Calibri" charset="0"/>
              </a:rPr>
              <a:t>: Main Challenges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22</a:t>
            </a:fld>
            <a:endParaRPr lang="en"/>
          </a:p>
        </p:txBody>
      </p:sp>
      <p:sp>
        <p:nvSpPr>
          <p:cNvPr id="6" name="Shape 641"/>
          <p:cNvSpPr txBox="1"/>
          <p:nvPr/>
        </p:nvSpPr>
        <p:spPr>
          <a:xfrm>
            <a:off x="248200" y="874690"/>
            <a:ext cx="8806900" cy="17613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44500" indent="-342900">
              <a:lnSpc>
                <a:spcPct val="115000"/>
              </a:lnSpc>
              <a:spcAft>
                <a:spcPts val="160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-US" sz="21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Old Standard TT"/>
              </a:rPr>
              <a:t>The structure of the hierarchy should remain the same</a:t>
            </a:r>
          </a:p>
          <a:p>
            <a:pPr marL="444500" indent="-342900">
              <a:lnSpc>
                <a:spcPct val="115000"/>
              </a:lnSpc>
              <a:spcAft>
                <a:spcPts val="160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-US" sz="21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Old Standard TT"/>
              </a:rPr>
              <a:t>New motion compensation method for transformed images</a:t>
            </a:r>
          </a:p>
          <a:p>
            <a:pPr marL="444500" indent="-342900">
              <a:lnSpc>
                <a:spcPct val="115000"/>
              </a:lnSpc>
              <a:spcAft>
                <a:spcPts val="160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-US" sz="21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Old Standard TT"/>
              </a:rPr>
              <a:t>Over-heads should be minimal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32" y="3176823"/>
            <a:ext cx="1310681" cy="3929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367" y="3712321"/>
            <a:ext cx="1801606" cy="14094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223" y="3730163"/>
            <a:ext cx="1960842" cy="125747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253965" y="3569818"/>
            <a:ext cx="1680682" cy="1160166"/>
            <a:chOff x="-253965" y="3569818"/>
            <a:chExt cx="1680682" cy="11601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3965" y="4067327"/>
              <a:ext cx="1680682" cy="662657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>
              <a:stCxn id="5" idx="2"/>
            </p:cNvCxnSpPr>
            <p:nvPr/>
          </p:nvCxnSpPr>
          <p:spPr>
            <a:xfrm flipH="1">
              <a:off x="771272" y="3569818"/>
              <a:ext cx="1" cy="49750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13" y="3742141"/>
            <a:ext cx="1757347" cy="13385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295" y="3967007"/>
            <a:ext cx="1886072" cy="79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7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23</a:t>
            </a:fld>
            <a:endParaRPr lang="e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11701" y="1547813"/>
            <a:ext cx="8308425" cy="3011332"/>
          </a:xfrm>
        </p:spPr>
        <p:txBody>
          <a:bodyPr/>
          <a:lstStyle/>
          <a:p>
            <a:pPr marL="342896">
              <a:lnSpc>
                <a:spcPct val="150000"/>
              </a:lnSpc>
              <a:buClr>
                <a:srgbClr val="CACACA"/>
              </a:buClr>
              <a:buSzPct val="80000"/>
            </a:pPr>
            <a:r>
              <a:rPr lang="en-US" sz="2400" dirty="0">
                <a:solidFill>
                  <a:srgbClr val="CACACA"/>
                </a:solidFill>
              </a:rPr>
              <a:t>Introduction </a:t>
            </a:r>
          </a:p>
          <a:p>
            <a:pPr marL="342896">
              <a:lnSpc>
                <a:spcPct val="150000"/>
              </a:lnSpc>
              <a:buClr>
                <a:srgbClr val="CACACA"/>
              </a:buClr>
              <a:buSzPct val="80000"/>
            </a:pPr>
            <a:r>
              <a:rPr lang="en-US" sz="2400" dirty="0">
                <a:solidFill>
                  <a:srgbClr val="CACACA"/>
                </a:solidFill>
              </a:rPr>
              <a:t>Background</a:t>
            </a:r>
          </a:p>
          <a:p>
            <a:pPr marL="342896">
              <a:lnSpc>
                <a:spcPct val="150000"/>
              </a:lnSpc>
              <a:buClr>
                <a:srgbClr val="CACACA"/>
              </a:buClr>
              <a:buSzPct val="80000"/>
            </a:pPr>
            <a:r>
              <a:rPr lang="en-US" sz="2400" dirty="0">
                <a:solidFill>
                  <a:srgbClr val="CACACA"/>
                </a:solidFill>
              </a:rPr>
              <a:t>Our Approach </a:t>
            </a:r>
            <a:r>
              <a:rPr lang="mr-IN" sz="2400" dirty="0">
                <a:solidFill>
                  <a:srgbClr val="CACACA"/>
                </a:solidFill>
              </a:rPr>
              <a:t>–</a:t>
            </a:r>
            <a:r>
              <a:rPr lang="en-US" sz="2400" dirty="0">
                <a:solidFill>
                  <a:srgbClr val="CACACA"/>
                </a:solidFill>
              </a:rPr>
              <a:t> </a:t>
            </a:r>
            <a:r>
              <a:rPr lang="en-US" sz="2400" dirty="0" err="1">
                <a:solidFill>
                  <a:srgbClr val="CACACA"/>
                </a:solidFill>
              </a:rPr>
              <a:t>HMLFC</a:t>
            </a:r>
            <a:endParaRPr lang="en-US" sz="2400" dirty="0">
              <a:solidFill>
                <a:srgbClr val="CACACA"/>
              </a:solidFill>
            </a:endParaRPr>
          </a:p>
          <a:p>
            <a:pPr marL="342896">
              <a:lnSpc>
                <a:spcPct val="150000"/>
              </a:lnSpc>
              <a:buClr>
                <a:schemeClr val="tx1"/>
              </a:buClr>
              <a:buSzPct val="80000"/>
            </a:pPr>
            <a:r>
              <a:rPr lang="en-US" sz="2400" b="1" dirty="0" err="1">
                <a:solidFill>
                  <a:schemeClr val="tx1"/>
                </a:solidFill>
              </a:rPr>
              <a:t>HMLFC</a:t>
            </a:r>
            <a:r>
              <a:rPr lang="en-US" sz="2400" b="1" dirty="0">
                <a:solidFill>
                  <a:schemeClr val="tx1"/>
                </a:solidFill>
              </a:rPr>
              <a:t> Implementation</a:t>
            </a:r>
          </a:p>
          <a:p>
            <a:pPr marL="342896">
              <a:lnSpc>
                <a:spcPct val="150000"/>
              </a:lnSpc>
              <a:buClr>
                <a:srgbClr val="CACACA"/>
              </a:buClr>
              <a:buSzPct val="80000"/>
            </a:pPr>
            <a:r>
              <a:rPr lang="en-US" sz="2400" dirty="0">
                <a:solidFill>
                  <a:srgbClr val="CACACA"/>
                </a:solidFill>
              </a:rPr>
              <a:t>Results</a:t>
            </a:r>
          </a:p>
          <a:p>
            <a:pPr marL="342896">
              <a:lnSpc>
                <a:spcPct val="150000"/>
              </a:lnSpc>
              <a:buClr>
                <a:srgbClr val="CACACA"/>
              </a:buClr>
              <a:buSzPct val="80000"/>
            </a:pPr>
            <a:r>
              <a:rPr lang="en-US" sz="2400" dirty="0">
                <a:solidFill>
                  <a:srgbClr val="CACACA"/>
                </a:solidFill>
              </a:rPr>
              <a:t>Limitations &amp; Future Work</a:t>
            </a:r>
          </a:p>
        </p:txBody>
      </p:sp>
    </p:spTree>
    <p:extLst>
      <p:ext uri="{BB962C8B-B14F-4D97-AF65-F5344CB8AC3E}">
        <p14:creationId xmlns:p14="http://schemas.microsoft.com/office/powerpoint/2010/main" val="630147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49" y="534338"/>
            <a:ext cx="8761985" cy="613200"/>
          </a:xfrm>
        </p:spPr>
        <p:txBody>
          <a:bodyPr/>
          <a:lstStyle/>
          <a:p>
            <a:r>
              <a:rPr lang="en-US" sz="2800" dirty="0" err="1">
                <a:latin typeface="Calibri" charset="0"/>
                <a:ea typeface="Calibri" charset="0"/>
                <a:cs typeface="Calibri" charset="0"/>
              </a:rPr>
              <a:t>HMLFC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 Implementation on </a:t>
            </a:r>
            <a:r>
              <a:rPr lang="en-US" sz="2800" dirty="0" err="1">
                <a:latin typeface="Calibri" charset="0"/>
                <a:ea typeface="Calibri" charset="0"/>
                <a:cs typeface="Calibri" charset="0"/>
              </a:rPr>
              <a:t>RLFC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24</a:t>
            </a:fld>
            <a:endParaRPr lang="en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37048" y="1133017"/>
            <a:ext cx="7755045" cy="3269983"/>
          </a:xfrm>
        </p:spPr>
        <p:txBody>
          <a:bodyPr/>
          <a:lstStyle/>
          <a:p>
            <a:pPr marL="342900">
              <a:lnSpc>
                <a:spcPct val="200000"/>
              </a:lnSpc>
            </a:pPr>
            <a:r>
              <a:rPr lang="en-US" sz="2200" dirty="0" err="1">
                <a:latin typeface="Calibri" charset="0"/>
                <a:ea typeface="Calibri" charset="0"/>
                <a:cs typeface="Calibri" charset="0"/>
              </a:rPr>
              <a:t>RLFC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400" dirty="0">
                <a:ea typeface="Old Standard TT"/>
                <a:cs typeface="Old Standard TT"/>
                <a:sym typeface="Old Standard TT"/>
                <a:hlinkClick r:id="rId3"/>
              </a:rPr>
              <a:t>[Pratapa &amp; Manocha 2019]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as the hierarchical scheme</a:t>
            </a:r>
          </a:p>
          <a:p>
            <a:pPr marL="342900">
              <a:lnSpc>
                <a:spcPct val="200000"/>
              </a:lnSpc>
            </a:pPr>
            <a:r>
              <a:rPr lang="en-US" sz="2200" b="1" dirty="0" err="1">
                <a:latin typeface="Calibri" charset="0"/>
                <a:ea typeface="Calibri" charset="0"/>
                <a:cs typeface="Calibri" charset="0"/>
              </a:rPr>
              <a:t>RKV</a:t>
            </a:r>
            <a:r>
              <a:rPr lang="en-US" sz="2200" b="1" dirty="0"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Representative Key Views</a:t>
            </a:r>
          </a:p>
          <a:p>
            <a:pPr marL="800100" lvl="1">
              <a:lnSpc>
                <a:spcPct val="100000"/>
              </a:lnSpc>
              <a:spcBef>
                <a:spcPts val="1000"/>
              </a:spcBef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Redundancies across the LF</a:t>
            </a:r>
          </a:p>
          <a:p>
            <a:pPr marL="342900">
              <a:lnSpc>
                <a:spcPct val="200000"/>
              </a:lnSpc>
            </a:pPr>
            <a:r>
              <a:rPr lang="en-US" sz="2200" b="1" dirty="0" err="1">
                <a:latin typeface="Calibri" charset="0"/>
                <a:ea typeface="Calibri" charset="0"/>
                <a:cs typeface="Calibri" charset="0"/>
              </a:rPr>
              <a:t>SRV</a:t>
            </a:r>
            <a:r>
              <a:rPr lang="en-US" sz="2200" b="1" dirty="0"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Sparse Residual Views</a:t>
            </a:r>
          </a:p>
          <a:p>
            <a:pPr marL="800100" lvl="1">
              <a:lnSpc>
                <a:spcPct val="100000"/>
              </a:lnSpc>
              <a:spcBef>
                <a:spcPts val="1000"/>
              </a:spcBef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Specific details of the LF </a:t>
            </a:r>
          </a:p>
          <a:p>
            <a:pPr marL="342900">
              <a:lnSpc>
                <a:spcPct val="200000"/>
              </a:lnSpc>
            </a:pP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Encoding the </a:t>
            </a:r>
            <a:r>
              <a:rPr lang="en-US" sz="2200" b="1" dirty="0" err="1">
                <a:latin typeface="Calibri" charset="0"/>
                <a:ea typeface="Calibri" charset="0"/>
                <a:cs typeface="Calibri" charset="0"/>
              </a:rPr>
              <a:t>RKV</a:t>
            </a:r>
            <a:r>
              <a:rPr lang="en-US" sz="22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&amp; </a:t>
            </a:r>
            <a:r>
              <a:rPr lang="en-US" sz="2200" b="1" dirty="0" err="1">
                <a:latin typeface="Calibri" charset="0"/>
                <a:ea typeface="Calibri" charset="0"/>
                <a:cs typeface="Calibri" charset="0"/>
              </a:rPr>
              <a:t>SRV</a:t>
            </a:r>
            <a:endParaRPr lang="en-US" sz="22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43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RLFC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Overview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25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910"/>
            <a:ext cx="4526607" cy="237613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907476" y="109328"/>
            <a:ext cx="4176713" cy="3974057"/>
            <a:chOff x="4907476" y="655593"/>
            <a:chExt cx="4176713" cy="39740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7476" y="655593"/>
              <a:ext cx="4176713" cy="397405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241838" y="859737"/>
              <a:ext cx="55015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Calibri" charset="0"/>
                  <a:ea typeface="Calibri" charset="0"/>
                  <a:cs typeface="Calibri" charset="0"/>
                </a:rPr>
                <a:t>RKV</a:t>
              </a:r>
              <a:r>
                <a:rPr lang="en-US" b="1" baseline="30000" dirty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669333" y="2136188"/>
              <a:ext cx="5886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alibri" charset="0"/>
                  <a:ea typeface="Calibri" charset="0"/>
                  <a:cs typeface="Calibri" charset="0"/>
                </a:rPr>
                <a:t>SRV</a:t>
              </a:r>
              <a:r>
                <a:rPr lang="en-US" sz="1600" b="1" baseline="30000" dirty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094866" y="3630499"/>
              <a:ext cx="5886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alibri" charset="0"/>
                  <a:ea typeface="Calibri" charset="0"/>
                  <a:cs typeface="Calibri" charset="0"/>
                </a:rPr>
                <a:t>SRV</a:t>
              </a:r>
              <a:r>
                <a:rPr lang="en-US" sz="1600" b="1" baseline="30000" dirty="0">
                  <a:latin typeface="Calibri" charset="0"/>
                  <a:ea typeface="Calibri" charset="0"/>
                  <a:cs typeface="Calibri" charset="0"/>
                </a:rPr>
                <a:t>0</a:t>
              </a:r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 flipV="1">
            <a:off x="4239495" y="2096356"/>
            <a:ext cx="1211284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55" y="4375928"/>
            <a:ext cx="3117330" cy="8805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705" y="4562697"/>
            <a:ext cx="4451295" cy="54440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7369" y="5064241"/>
            <a:ext cx="3137397" cy="5158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>
              <a:lnSpc>
                <a:spcPct val="200000"/>
              </a:lnSpc>
            </a:pPr>
            <a:r>
              <a:rPr lang="en-US" sz="1600" b="1" dirty="0" err="1">
                <a:latin typeface="Calibri" charset="0"/>
                <a:ea typeface="Calibri" charset="0"/>
                <a:cs typeface="Calibri" charset="0"/>
              </a:rPr>
              <a:t>RKV</a:t>
            </a:r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Representative Key Views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654224" y="5021327"/>
            <a:ext cx="2810385" cy="5158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>
              <a:lnSpc>
                <a:spcPct val="200000"/>
              </a:lnSpc>
            </a:pPr>
            <a:r>
              <a:rPr lang="en-US" sz="1600" b="1" dirty="0" err="1">
                <a:latin typeface="Calibri" charset="0"/>
                <a:ea typeface="Calibri" charset="0"/>
                <a:cs typeface="Calibri" charset="0"/>
              </a:rPr>
              <a:t>SRV</a:t>
            </a:r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Sparse Residual Views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CC32AF-4819-914F-974F-959517A8AC7F}"/>
              </a:ext>
            </a:extLst>
          </p:cNvPr>
          <p:cNvGrpSpPr/>
          <p:nvPr/>
        </p:nvGrpSpPr>
        <p:grpSpPr>
          <a:xfrm>
            <a:off x="553247" y="3812236"/>
            <a:ext cx="1877254" cy="307777"/>
            <a:chOff x="553247" y="3812236"/>
            <a:chExt cx="1877254" cy="30777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273D13C-58B1-5445-A026-F712C1371219}"/>
                </a:ext>
              </a:extLst>
            </p:cNvPr>
            <p:cNvSpPr/>
            <p:nvPr/>
          </p:nvSpPr>
          <p:spPr>
            <a:xfrm>
              <a:off x="553247" y="3892681"/>
              <a:ext cx="172015" cy="1722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448D327-7B22-EA46-A276-0DD0FF36F40F}"/>
                </a:ext>
              </a:extLst>
            </p:cNvPr>
            <p:cNvSpPr/>
            <p:nvPr/>
          </p:nvSpPr>
          <p:spPr>
            <a:xfrm>
              <a:off x="783896" y="3812236"/>
              <a:ext cx="164660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Light Field Images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730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672" y="155895"/>
            <a:ext cx="8761985" cy="613200"/>
          </a:xfrm>
        </p:spPr>
        <p:txBody>
          <a:bodyPr/>
          <a:lstStyle/>
          <a:p>
            <a:r>
              <a:rPr lang="en-US" sz="2800" dirty="0" err="1">
                <a:latin typeface="Calibri" charset="0"/>
                <a:ea typeface="Calibri" charset="0"/>
                <a:cs typeface="Calibri" charset="0"/>
              </a:rPr>
              <a:t>RLFC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 Overview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26</a:t>
            </a:fld>
            <a:endParaRPr lang="en"/>
          </a:p>
        </p:txBody>
      </p:sp>
      <p:grpSp>
        <p:nvGrpSpPr>
          <p:cNvPr id="4" name="Group 3"/>
          <p:cNvGrpSpPr/>
          <p:nvPr/>
        </p:nvGrpSpPr>
        <p:grpSpPr>
          <a:xfrm>
            <a:off x="59375" y="1171207"/>
            <a:ext cx="9000030" cy="3930223"/>
            <a:chOff x="0" y="1171207"/>
            <a:chExt cx="9000030" cy="393022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71207"/>
              <a:ext cx="3535557" cy="3560891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3653322" y="1416529"/>
              <a:ext cx="3109304" cy="3053756"/>
              <a:chOff x="3741911" y="1109658"/>
              <a:chExt cx="3109304" cy="305375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79383" y="2691582"/>
                <a:ext cx="1471832" cy="147183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1911" y="2665272"/>
                <a:ext cx="1489328" cy="1489328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1911" y="1109658"/>
                <a:ext cx="1495770" cy="149577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5446" y="1112840"/>
                <a:ext cx="1495769" cy="1495769"/>
              </a:xfrm>
              <a:prstGeom prst="rect">
                <a:avLst/>
              </a:prstGeom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3950" y="1923937"/>
              <a:ext cx="2126080" cy="206593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13830" y="4732098"/>
              <a:ext cx="21563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latin typeface="Calibri" charset="0"/>
                  <a:ea typeface="Calibri" charset="0"/>
                  <a:cs typeface="Calibri" charset="0"/>
                </a:rPr>
                <a:t>SRV</a:t>
              </a:r>
              <a:r>
                <a:rPr lang="en-US" sz="1800" dirty="0">
                  <a:latin typeface="Calibri" charset="0"/>
                  <a:ea typeface="Calibri" charset="0"/>
                  <a:cs typeface="Calibri" charset="0"/>
                </a:rPr>
                <a:t> images: Level - 0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64470" y="4521315"/>
              <a:ext cx="21563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latin typeface="Calibri" charset="0"/>
                  <a:ea typeface="Calibri" charset="0"/>
                  <a:cs typeface="Calibri" charset="0"/>
                </a:rPr>
                <a:t>SRV</a:t>
              </a:r>
              <a:r>
                <a:rPr lang="en-US" sz="1800" dirty="0">
                  <a:latin typeface="Calibri" charset="0"/>
                  <a:ea typeface="Calibri" charset="0"/>
                  <a:cs typeface="Calibri" charset="0"/>
                </a:rPr>
                <a:t> images: Level - 1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10770" y="4040217"/>
              <a:ext cx="20810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latin typeface="Calibri" charset="0"/>
                  <a:ea typeface="Calibri" charset="0"/>
                  <a:cs typeface="Calibri" charset="0"/>
                </a:rPr>
                <a:t>RKV</a:t>
              </a:r>
              <a:r>
                <a:rPr lang="en-US" sz="1800" dirty="0">
                  <a:latin typeface="Calibri" charset="0"/>
                  <a:ea typeface="Calibri" charset="0"/>
                  <a:cs typeface="Calibri" charset="0"/>
                </a:rPr>
                <a:t> image: Level - 2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319" y="785855"/>
            <a:ext cx="4856736" cy="4252887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97170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298" y="387760"/>
            <a:ext cx="8761985" cy="613200"/>
          </a:xfrm>
        </p:spPr>
        <p:txBody>
          <a:bodyPr/>
          <a:lstStyle/>
          <a:p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RLFC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Overview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27</a:t>
            </a:fld>
            <a:endParaRPr lang="en"/>
          </a:p>
        </p:txBody>
      </p:sp>
      <p:grpSp>
        <p:nvGrpSpPr>
          <p:cNvPr id="4" name="Group 3"/>
          <p:cNvGrpSpPr/>
          <p:nvPr/>
        </p:nvGrpSpPr>
        <p:grpSpPr>
          <a:xfrm>
            <a:off x="146359" y="1232999"/>
            <a:ext cx="8855136" cy="3595152"/>
            <a:chOff x="146359" y="1232999"/>
            <a:chExt cx="8855136" cy="3595152"/>
          </a:xfrm>
        </p:grpSpPr>
        <p:sp>
          <p:nvSpPr>
            <p:cNvPr id="17" name="TextBox 16"/>
            <p:cNvSpPr txBox="1"/>
            <p:nvPr/>
          </p:nvSpPr>
          <p:spPr>
            <a:xfrm>
              <a:off x="628448" y="4458819"/>
              <a:ext cx="23997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>
                  <a:latin typeface="Calibri" charset="0"/>
                  <a:ea typeface="Calibri" charset="0"/>
                  <a:cs typeface="Calibri" charset="0"/>
                </a:rPr>
                <a:t>SRV</a:t>
              </a:r>
              <a:r>
                <a:rPr lang="en-US" sz="1800" dirty="0">
                  <a:latin typeface="Calibri" charset="0"/>
                  <a:ea typeface="Calibri" charset="0"/>
                  <a:cs typeface="Calibri" charset="0"/>
                </a:rPr>
                <a:t> images: Level - 0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80577" y="4340065"/>
              <a:ext cx="23895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>
                  <a:latin typeface="Calibri" charset="0"/>
                  <a:ea typeface="Calibri" charset="0"/>
                  <a:cs typeface="Calibri" charset="0"/>
                </a:rPr>
                <a:t>SRV</a:t>
              </a:r>
              <a:r>
                <a:rPr lang="en-US" sz="1800" dirty="0">
                  <a:latin typeface="Calibri" charset="0"/>
                  <a:ea typeface="Calibri" charset="0"/>
                  <a:cs typeface="Calibri" charset="0"/>
                </a:rPr>
                <a:t> images: Level - 1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59" y="1232999"/>
              <a:ext cx="8855136" cy="316904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894264" y="3983853"/>
              <a:ext cx="20810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latin typeface="Calibri" charset="0"/>
                  <a:ea typeface="Calibri" charset="0"/>
                  <a:cs typeface="Calibri" charset="0"/>
                </a:rPr>
                <a:t>RKV</a:t>
              </a:r>
              <a:r>
                <a:rPr lang="en-US" sz="1800" dirty="0">
                  <a:latin typeface="Calibri" charset="0"/>
                  <a:ea typeface="Calibri" charset="0"/>
                  <a:cs typeface="Calibri" charset="0"/>
                </a:rPr>
                <a:t> image: Level - 2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725" y="421323"/>
            <a:ext cx="4974913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5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00" y="603034"/>
            <a:ext cx="8520600" cy="613200"/>
          </a:xfrm>
        </p:spPr>
        <p:txBody>
          <a:bodyPr/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Hybrid approach for 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RLFC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28</a:t>
            </a:fld>
            <a:endParaRPr lang="en"/>
          </a:p>
        </p:txBody>
      </p:sp>
      <p:sp>
        <p:nvSpPr>
          <p:cNvPr id="6" name="Shape 641"/>
          <p:cNvSpPr txBox="1"/>
          <p:nvPr/>
        </p:nvSpPr>
        <p:spPr>
          <a:xfrm>
            <a:off x="105050" y="1312056"/>
            <a:ext cx="5421990" cy="29995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44500" indent="-342900">
              <a:lnSpc>
                <a:spcPct val="115000"/>
              </a:lnSpc>
              <a:spcAft>
                <a:spcPts val="160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Old Standard TT"/>
              </a:rPr>
              <a:t>Compute the </a:t>
            </a:r>
            <a:r>
              <a:rPr lang="en-US" sz="2400" dirty="0" err="1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Old Standard TT"/>
              </a:rPr>
              <a:t>RLFC</a:t>
            </a:r>
            <a:r>
              <a:rPr lang="en-US" sz="24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Old Standard TT"/>
              </a:rPr>
              <a:t> hierarchy</a:t>
            </a:r>
          </a:p>
          <a:p>
            <a:pPr marL="444500" indent="-342900">
              <a:lnSpc>
                <a:spcPct val="115000"/>
              </a:lnSpc>
              <a:spcAft>
                <a:spcPts val="160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Old Standard TT"/>
              </a:rPr>
              <a:t>Apply motion compensation to all the level of hierarchy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88" y="909635"/>
            <a:ext cx="4176713" cy="397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8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1" y="266778"/>
            <a:ext cx="8520600" cy="681333"/>
          </a:xfrm>
        </p:spPr>
        <p:txBody>
          <a:bodyPr/>
          <a:lstStyle/>
          <a:p>
            <a:pPr lvl="1" algn="l" rtl="0"/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HMLFC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: Extending 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RLFC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with Motion Vectors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29</a:t>
            </a:fld>
            <a:endParaRPr lang="en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311701" y="1395408"/>
            <a:ext cx="4340471" cy="3741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ld Standard TT"/>
              <a:buNone/>
              <a:defRPr sz="2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600" b="0" i="0" u="none" strike="noStrike" cap="none" baseline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 baseline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 baseline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Lot of redundancy between 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SRV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images</a:t>
            </a:r>
          </a:p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Block based motion compensation</a:t>
            </a:r>
          </a:p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r>
              <a:rPr lang="en-US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Small blocks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in </a:t>
            </a:r>
            <a:r>
              <a:rPr lang="en-US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predictive image </a:t>
            </a:r>
            <a:r>
              <a:rPr lang="en-US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are motion compensated</a:t>
            </a:r>
            <a:endParaRPr lang="en-US" dirty="0">
              <a:solidFill>
                <a:srgbClr val="00B0F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Search in a given</a:t>
            </a:r>
            <a:r>
              <a:rPr lang="en-US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 window </a:t>
            </a:r>
            <a:r>
              <a:rPr lang="en-US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in a </a:t>
            </a:r>
            <a:r>
              <a:rPr lang="en-US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reference image</a:t>
            </a:r>
          </a:p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Find the best matching block</a:t>
            </a:r>
            <a:endParaRPr lang="en-US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52170" y="1778880"/>
            <a:ext cx="3736372" cy="3502617"/>
            <a:chOff x="4875846" y="1058224"/>
            <a:chExt cx="4141153" cy="3882075"/>
          </a:xfrm>
        </p:grpSpPr>
        <p:grpSp>
          <p:nvGrpSpPr>
            <p:cNvPr id="4" name="Group 3"/>
            <p:cNvGrpSpPr/>
            <p:nvPr/>
          </p:nvGrpSpPr>
          <p:grpSpPr>
            <a:xfrm>
              <a:off x="4875846" y="1058224"/>
              <a:ext cx="4141153" cy="3882075"/>
              <a:chOff x="5313738" y="563284"/>
              <a:chExt cx="3719460" cy="362924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7995" y="2461404"/>
                <a:ext cx="1731126" cy="1731126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21315" y="2440825"/>
                <a:ext cx="1751705" cy="1751705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13738" y="563284"/>
                <a:ext cx="1759282" cy="1759282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3918" y="563286"/>
                <a:ext cx="1759280" cy="1759280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7734300" y="1854200"/>
              <a:ext cx="215900" cy="228600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354474" y="1689100"/>
              <a:ext cx="636987" cy="59690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513737" y="1464691"/>
            <a:ext cx="2137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Reference image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33322" y="1444832"/>
            <a:ext cx="2081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Predictive image</a:t>
            </a:r>
          </a:p>
        </p:txBody>
      </p:sp>
    </p:spTree>
    <p:extLst>
      <p:ext uri="{BB962C8B-B14F-4D97-AF65-F5344CB8AC3E}">
        <p14:creationId xmlns:p14="http://schemas.microsoft.com/office/powerpoint/2010/main" val="88467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699" y="482542"/>
            <a:ext cx="8520600" cy="613200"/>
          </a:xfrm>
        </p:spPr>
        <p:txBody>
          <a:bodyPr/>
          <a:lstStyle/>
          <a:p>
            <a:r>
              <a:rPr lang="en-US" dirty="0">
                <a:ea typeface="Calibri" charset="0"/>
                <a:cs typeface="Calibri" charset="0"/>
              </a:rPr>
              <a:t>Light Fields (LF)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</a:t>
            </a:fld>
            <a:endParaRPr lang="e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57321" y="1292542"/>
            <a:ext cx="3970179" cy="3636460"/>
          </a:xfrm>
        </p:spPr>
        <p:txBody>
          <a:bodyPr/>
          <a:lstStyle/>
          <a:p>
            <a:r>
              <a:rPr lang="en-US" sz="2100" dirty="0"/>
              <a:t>Highly complex scenes</a:t>
            </a:r>
          </a:p>
          <a:p>
            <a:endParaRPr lang="en-US" sz="2100" dirty="0"/>
          </a:p>
          <a:p>
            <a:endParaRPr lang="en-US" sz="2100" dirty="0"/>
          </a:p>
          <a:p>
            <a:r>
              <a:rPr lang="en-US" sz="2100" dirty="0"/>
              <a:t>Light rays are sampled using camera images</a:t>
            </a:r>
          </a:p>
          <a:p>
            <a:endParaRPr lang="en-US" sz="2100" dirty="0"/>
          </a:p>
          <a:p>
            <a:r>
              <a:rPr lang="en-US" sz="2100" dirty="0"/>
              <a:t>Render new views by filtering sampled light rays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315" y="1292543"/>
            <a:ext cx="4286992" cy="32200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57979" y="4555462"/>
            <a:ext cx="1787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>
                <a:latin typeface="Calibri" charset="0"/>
                <a:ea typeface="Calibri" charset="0"/>
                <a:cs typeface="Calibri" charset="0"/>
                <a:hlinkClick r:id="rId4"/>
              </a:rPr>
              <a:t>Joan </a:t>
            </a:r>
            <a:r>
              <a:rPr lang="en-US" dirty="0" err="1">
                <a:latin typeface="Calibri" charset="0"/>
                <a:ea typeface="Calibri" charset="0"/>
                <a:cs typeface="Calibri" charset="0"/>
                <a:hlinkClick r:id="rId4"/>
              </a:rPr>
              <a:t>Charmant</a:t>
            </a:r>
            <a:r>
              <a:rPr lang="en-US" dirty="0">
                <a:latin typeface="Calibri" charset="0"/>
                <a:ea typeface="Calibri" charset="0"/>
                <a:cs typeface="Calibri" charset="0"/>
                <a:hlinkClick r:id="rId4"/>
              </a:rPr>
              <a:t> 2015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7876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500" y="418934"/>
            <a:ext cx="5962100" cy="613200"/>
          </a:xfrm>
        </p:spPr>
        <p:txBody>
          <a:bodyPr/>
          <a:lstStyle/>
          <a:p>
            <a:pPr lvl="1" algn="l" rtl="0"/>
            <a:r>
              <a:rPr lang="en-US" dirty="0">
                <a:latin typeface="Calibri" charset="0"/>
                <a:ea typeface="Calibri" charset="0"/>
                <a:cs typeface="Calibri" charset="0"/>
              </a:rPr>
              <a:t>Phase-shifted Motion Prediction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30</a:t>
            </a:fld>
            <a:endParaRPr lang="en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0" y="1403242"/>
            <a:ext cx="4158700" cy="3863704"/>
          </a:xfrm>
          <a:prstGeom prst="rect">
            <a:avLst/>
          </a:prstGeom>
        </p:spPr>
      </p:pic>
      <p:sp>
        <p:nvSpPr>
          <p:cNvPr id="14" name="Text Placeholder 3"/>
          <p:cNvSpPr txBox="1">
            <a:spLocks/>
          </p:cNvSpPr>
          <p:nvPr/>
        </p:nvSpPr>
        <p:spPr>
          <a:xfrm>
            <a:off x="235500" y="918399"/>
            <a:ext cx="4006300" cy="37964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ld Standard TT"/>
              <a:buNone/>
              <a:defRPr sz="2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600" b="0" i="0" u="none" strike="noStrike" cap="none" baseline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 baseline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 baseline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342900" indent="-342900">
              <a:buFont typeface="Arial" charset="0"/>
              <a:buChar char="•"/>
            </a:pPr>
            <a:r>
              <a:rPr lang="en-US" dirty="0">
                <a:latin typeface="+mn-lt"/>
              </a:rPr>
              <a:t>Series of shifted 2D </a:t>
            </a:r>
            <a:r>
              <a:rPr lang="mr-IN" dirty="0">
                <a:latin typeface="+mn-lt"/>
              </a:rPr>
              <a:t>–</a:t>
            </a:r>
            <a:r>
              <a:rPr lang="en-US" dirty="0">
                <a:latin typeface="+mn-lt"/>
              </a:rPr>
              <a:t> signals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053" y="1136540"/>
            <a:ext cx="3175000" cy="3810000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235500" y="3765550"/>
            <a:ext cx="415870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2" y="1604918"/>
            <a:ext cx="8381996" cy="417902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1804203"/>
            <a:ext cx="6985000" cy="348252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00" y="285750"/>
            <a:ext cx="3387880" cy="16891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47" y="1634930"/>
            <a:ext cx="3187696" cy="158929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4" y="1936968"/>
            <a:ext cx="6698874" cy="33398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6732320" y="2855006"/>
                <a:ext cx="2432422" cy="7541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∆ </m:t>
                    </m:r>
                    <m:r>
                      <a:rPr lang="mr-IN" sz="20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=</m:t>
                    </m:r>
                    <m:r>
                      <a:rPr lang="en-US" sz="20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𝑃𝑟𝑒𝑑</m:t>
                    </m:r>
                    <m:r>
                      <a:rPr lang="en-US" sz="200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Ref</m:t>
                    </m:r>
                    <m:r>
                      <a:rPr lang="en-US" sz="200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 </m:t>
                    </m:r>
                  </m:oMath>
                </a14:m>
                <a:endParaRPr lang="en-US" sz="20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marL="342900" indent="-342900">
                  <a:buFont typeface="Arial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mr-IN" sz="20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,   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  <m:t>𝑦</m:t>
                            </m:r>
                          </m:sub>
                        </m:sSub>
                      </m:e>
                    </m:d>
                  </m:oMath>
                </a14:m>
                <a:endParaRPr lang="en-US" sz="2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320" y="2569255"/>
                <a:ext cx="2432422" cy="754181"/>
              </a:xfrm>
              <a:prstGeom prst="rect">
                <a:avLst/>
              </a:prstGeom>
              <a:blipFill rotWithShape="0">
                <a:blip r:embed="rId8"/>
                <a:stretch>
                  <a:fillRect l="-2256" t="-50806" b="-6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6673478" y="4086790"/>
                <a:ext cx="2432422" cy="7541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B05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∆ </m:t>
                    </m:r>
                    <m:r>
                      <a:rPr lang="mr-IN" sz="2000" i="1">
                        <a:solidFill>
                          <a:srgbClr val="00B05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000" i="1">
                        <a:solidFill>
                          <a:srgbClr val="00B050"/>
                        </a:solidFill>
                        <a:latin typeface="Cambria Math" charset="0"/>
                      </a:rPr>
                      <m:t>𝑃𝑟𝑒𝑑</m:t>
                    </m:r>
                    <m:r>
                      <a:rPr lang="en-US" sz="2000">
                        <a:solidFill>
                          <a:srgbClr val="00B050"/>
                        </a:solidFill>
                        <a:latin typeface="Cambria Math" charset="0"/>
                      </a:rPr>
                      <m:t>+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rgbClr val="00B050"/>
                        </a:solidFill>
                        <a:latin typeface="Cambria Math" charset="0"/>
                      </a:rPr>
                      <m:t>Ref</m:t>
                    </m:r>
                    <m:r>
                      <a:rPr lang="en-US" sz="2000">
                        <a:solidFill>
                          <a:srgbClr val="00B05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endParaRPr lang="en-US" sz="2000" dirty="0">
                  <a:solidFill>
                    <a:srgbClr val="00B050"/>
                  </a:solidFill>
                </a:endParaRPr>
              </a:p>
              <a:p>
                <a:pPr marL="342900" indent="-342900">
                  <a:buFont typeface="Arial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mr-IN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,   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sub>
                        </m:sSub>
                      </m:e>
                    </m:d>
                  </m:oMath>
                </a14:m>
                <a:endParaRPr lang="en-US" sz="2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3478" y="3801039"/>
                <a:ext cx="2432422" cy="754181"/>
              </a:xfrm>
              <a:prstGeom prst="rect">
                <a:avLst/>
              </a:prstGeom>
              <a:blipFill rotWithShape="0">
                <a:blip r:embed="rId9"/>
                <a:stretch>
                  <a:fillRect l="-2256" t="-52033" b="-63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5222465" y="3028950"/>
            <a:ext cx="375920" cy="133096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013263" y="2994480"/>
            <a:ext cx="648657" cy="13309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2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1" grpId="0"/>
      <p:bldP spid="32" grpId="0"/>
      <p:bldP spid="4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00" y="431624"/>
            <a:ext cx="8520600" cy="613200"/>
          </a:xfrm>
        </p:spPr>
        <p:txBody>
          <a:bodyPr/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HMLFC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SRV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Images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31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80" y="2310746"/>
            <a:ext cx="5460082" cy="26744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63701" y="4985157"/>
            <a:ext cx="1907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</a:t>
            </a:r>
            <a:r>
              <a:rPr lang="en-US" dirty="0" err="1"/>
              <a:t>SRV</a:t>
            </a:r>
            <a:r>
              <a:rPr lang="en-US" dirty="0"/>
              <a:t> images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7522" y="4990643"/>
            <a:ext cx="2941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Motion compensated </a:t>
            </a:r>
            <a:r>
              <a:rPr lang="en-US" dirty="0" err="1"/>
              <a:t>SRV</a:t>
            </a:r>
            <a:r>
              <a:rPr lang="en-US" dirty="0"/>
              <a:t> images </a:t>
            </a:r>
          </a:p>
        </p:txBody>
      </p:sp>
      <p:sp>
        <p:nvSpPr>
          <p:cNvPr id="9" name="Rectangle 8"/>
          <p:cNvSpPr/>
          <p:nvPr/>
        </p:nvSpPr>
        <p:spPr>
          <a:xfrm>
            <a:off x="736601" y="973502"/>
            <a:ext cx="7061200" cy="1359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55600">
              <a:lnSpc>
                <a:spcPct val="115000"/>
              </a:lnSpc>
              <a:spcAft>
                <a:spcPts val="1600"/>
              </a:spcAft>
              <a:buClr>
                <a:schemeClr val="dk1"/>
              </a:buClr>
              <a:buSzPct val="120000"/>
              <a:buFont typeface="Arial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Old Standard TT"/>
              </a:rPr>
              <a:t>The data in the motion compensated </a:t>
            </a:r>
            <a:r>
              <a:rPr lang="en-US" sz="2000" dirty="0" err="1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Old Standard TT"/>
              </a:rPr>
              <a:t>SRV</a:t>
            </a:r>
            <a:r>
              <a:rPr lang="en-US" sz="20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Old Standard TT"/>
              </a:rPr>
              <a:t> images is significantly less than original </a:t>
            </a:r>
            <a:r>
              <a:rPr lang="en-US" sz="2000" dirty="0" err="1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Old Standard TT"/>
              </a:rPr>
              <a:t>SRV</a:t>
            </a:r>
            <a:r>
              <a:rPr lang="en-US" sz="20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Old Standard TT"/>
              </a:rPr>
              <a:t> images</a:t>
            </a:r>
          </a:p>
          <a:p>
            <a:pPr marL="457200" indent="-355600">
              <a:lnSpc>
                <a:spcPct val="115000"/>
              </a:lnSpc>
              <a:spcAft>
                <a:spcPts val="1600"/>
              </a:spcAft>
              <a:buClr>
                <a:schemeClr val="dk1"/>
              </a:buClr>
              <a:buSzPct val="120000"/>
              <a:buFont typeface="Arial" charset="0"/>
              <a:buChar char="•"/>
            </a:pPr>
            <a:r>
              <a:rPr lang="en-US" sz="20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  <a:sym typeface="Old Standard TT"/>
              </a:rPr>
              <a:t>Reference frame </a:t>
            </a:r>
            <a:r>
              <a:rPr lang="en-US" sz="20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Old Standard TT"/>
              </a:rPr>
              <a:t>is marked in red</a:t>
            </a:r>
          </a:p>
        </p:txBody>
      </p:sp>
    </p:spTree>
    <p:extLst>
      <p:ext uri="{BB962C8B-B14F-4D97-AF65-F5344CB8AC3E}">
        <p14:creationId xmlns:p14="http://schemas.microsoft.com/office/powerpoint/2010/main" val="18779776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32</a:t>
            </a:fld>
            <a:endParaRPr lang="e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11701" y="1547813"/>
            <a:ext cx="8308425" cy="3011332"/>
          </a:xfrm>
        </p:spPr>
        <p:txBody>
          <a:bodyPr/>
          <a:lstStyle/>
          <a:p>
            <a:pPr marL="342896">
              <a:lnSpc>
                <a:spcPct val="150000"/>
              </a:lnSpc>
              <a:buClr>
                <a:srgbClr val="CACACA"/>
              </a:buClr>
              <a:buSzPct val="80000"/>
            </a:pPr>
            <a:r>
              <a:rPr lang="en-US" sz="2400" dirty="0">
                <a:solidFill>
                  <a:srgbClr val="CACACA"/>
                </a:solidFill>
              </a:rPr>
              <a:t>Introduction </a:t>
            </a:r>
          </a:p>
          <a:p>
            <a:pPr marL="342896">
              <a:lnSpc>
                <a:spcPct val="150000"/>
              </a:lnSpc>
              <a:buClr>
                <a:srgbClr val="CACACA"/>
              </a:buClr>
              <a:buSzPct val="80000"/>
            </a:pPr>
            <a:r>
              <a:rPr lang="en-US" sz="2400" dirty="0">
                <a:solidFill>
                  <a:srgbClr val="CACACA"/>
                </a:solidFill>
              </a:rPr>
              <a:t>Background</a:t>
            </a:r>
          </a:p>
          <a:p>
            <a:pPr marL="342896">
              <a:lnSpc>
                <a:spcPct val="150000"/>
              </a:lnSpc>
              <a:buClr>
                <a:srgbClr val="CACACA"/>
              </a:buClr>
              <a:buSzPct val="80000"/>
            </a:pPr>
            <a:r>
              <a:rPr lang="en-US" sz="2400" dirty="0">
                <a:solidFill>
                  <a:srgbClr val="CACACA"/>
                </a:solidFill>
              </a:rPr>
              <a:t>Our Approach </a:t>
            </a:r>
            <a:r>
              <a:rPr lang="mr-IN" sz="2400" dirty="0">
                <a:solidFill>
                  <a:srgbClr val="CACACA"/>
                </a:solidFill>
              </a:rPr>
              <a:t>–</a:t>
            </a:r>
            <a:r>
              <a:rPr lang="en-US" sz="2400" dirty="0">
                <a:solidFill>
                  <a:srgbClr val="CACACA"/>
                </a:solidFill>
              </a:rPr>
              <a:t> </a:t>
            </a:r>
            <a:r>
              <a:rPr lang="en-US" sz="2400" dirty="0" err="1">
                <a:solidFill>
                  <a:srgbClr val="CACACA"/>
                </a:solidFill>
              </a:rPr>
              <a:t>HMLFC</a:t>
            </a:r>
            <a:endParaRPr lang="en-US" sz="2400" dirty="0">
              <a:solidFill>
                <a:srgbClr val="CACACA"/>
              </a:solidFill>
            </a:endParaRPr>
          </a:p>
          <a:p>
            <a:pPr marL="342896">
              <a:lnSpc>
                <a:spcPct val="150000"/>
              </a:lnSpc>
              <a:buClr>
                <a:srgbClr val="CACACA"/>
              </a:buClr>
              <a:buSzPct val="80000"/>
            </a:pPr>
            <a:r>
              <a:rPr lang="en-US" sz="2400" dirty="0" err="1">
                <a:solidFill>
                  <a:srgbClr val="CACACA"/>
                </a:solidFill>
              </a:rPr>
              <a:t>HMLFC</a:t>
            </a:r>
            <a:r>
              <a:rPr lang="en-US" sz="2400" dirty="0">
                <a:solidFill>
                  <a:srgbClr val="CACACA"/>
                </a:solidFill>
              </a:rPr>
              <a:t> Implementation</a:t>
            </a:r>
          </a:p>
          <a:p>
            <a:pPr marL="342896">
              <a:lnSpc>
                <a:spcPct val="150000"/>
              </a:lnSpc>
              <a:buClr>
                <a:schemeClr val="tx1"/>
              </a:buClr>
              <a:buSzPct val="80000"/>
            </a:pPr>
            <a:r>
              <a:rPr lang="en-US" sz="2400" b="1" dirty="0">
                <a:solidFill>
                  <a:schemeClr val="tx1"/>
                </a:solidFill>
              </a:rPr>
              <a:t>Results</a:t>
            </a:r>
          </a:p>
          <a:p>
            <a:pPr marL="342896">
              <a:lnSpc>
                <a:spcPct val="150000"/>
              </a:lnSpc>
              <a:buClr>
                <a:srgbClr val="CACACA"/>
              </a:buClr>
              <a:buSzPct val="80000"/>
            </a:pPr>
            <a:r>
              <a:rPr lang="en-US" sz="2400" dirty="0">
                <a:solidFill>
                  <a:srgbClr val="CACACA"/>
                </a:solidFill>
              </a:rPr>
              <a:t>Limitations &amp; Future Work</a:t>
            </a:r>
          </a:p>
        </p:txBody>
      </p:sp>
    </p:spTree>
    <p:extLst>
      <p:ext uri="{BB962C8B-B14F-4D97-AF65-F5344CB8AC3E}">
        <p14:creationId xmlns:p14="http://schemas.microsoft.com/office/powerpoint/2010/main" val="11029661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Results: Data Sets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33</a:t>
            </a:fld>
            <a:endParaRPr lang="e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11702" y="1395410"/>
            <a:ext cx="8520599" cy="3417737"/>
          </a:xfrm>
        </p:spPr>
        <p:txBody>
          <a:bodyPr/>
          <a:lstStyle/>
          <a:p>
            <a:pPr marL="342896" indent="-342896">
              <a:buSzPct val="125000"/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Data sets </a:t>
            </a:r>
            <a:r>
              <a:rPr lang="mr-IN" dirty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Stanford new LF archive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3" y="2087912"/>
            <a:ext cx="8207298" cy="238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827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Compression rate/Quality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34</a:t>
            </a:fld>
            <a:endParaRPr lang="e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62675" y="1722615"/>
            <a:ext cx="3311525" cy="3345924"/>
          </a:xfrm>
        </p:spPr>
        <p:txBody>
          <a:bodyPr/>
          <a:lstStyle/>
          <a:p>
            <a:r>
              <a:rPr lang="en-US"/>
              <a:t>fdfd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7" y="1175805"/>
            <a:ext cx="7891463" cy="28496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5936" y="4336247"/>
            <a:ext cx="650716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150000"/>
              <a:buFont typeface="Arial" charset="0"/>
              <a:buChar char="•"/>
            </a:pP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Compression ratio: ∼ 30 </a:t>
            </a:r>
            <a:r>
              <a:rPr lang="mr-IN" sz="2200" dirty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 800X</a:t>
            </a:r>
          </a:p>
          <a:p>
            <a:pPr marL="342900" indent="-342900">
              <a:buSzPct val="150000"/>
              <a:buFont typeface="Arial" charset="0"/>
              <a:buChar char="•"/>
            </a:pPr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SzPct val="150000"/>
              <a:buFont typeface="Arial" charset="0"/>
              <a:buChar char="•"/>
            </a:pP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Analysis on the Stanford LF archive</a:t>
            </a:r>
          </a:p>
        </p:txBody>
      </p:sp>
    </p:spTree>
    <p:extLst>
      <p:ext uri="{BB962C8B-B14F-4D97-AF65-F5344CB8AC3E}">
        <p14:creationId xmlns:p14="http://schemas.microsoft.com/office/powerpoint/2010/main" val="7654800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057" y="341776"/>
            <a:ext cx="8520600" cy="613200"/>
          </a:xfrm>
        </p:spPr>
        <p:txBody>
          <a:bodyPr/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HMLFC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: Comparison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35</a:t>
            </a:fld>
            <a:endParaRPr lang="en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377379"/>
              </p:ext>
            </p:extLst>
          </p:nvPr>
        </p:nvGraphicFramePr>
        <p:xfrm>
          <a:off x="571307" y="2052064"/>
          <a:ext cx="7086600" cy="3078480"/>
        </p:xfrm>
        <a:graphic>
          <a:graphicData uri="http://schemas.openxmlformats.org/drawingml/2006/table">
            <a:tbl>
              <a:tblPr firstRow="1" bandRow="1"/>
              <a:tblGrid>
                <a:gridCol w="177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Data 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RLFC</a:t>
                      </a:r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 (</a:t>
                      </a:r>
                      <a:r>
                        <a:rPr lang="en-US" sz="20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bpp</a:t>
                      </a:r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HMLFC</a:t>
                      </a:r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 (</a:t>
                      </a:r>
                      <a:r>
                        <a:rPr lang="en-US" sz="20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bpp</a:t>
                      </a:r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Improvement</a:t>
                      </a:r>
                      <a:r>
                        <a:rPr lang="en-US" sz="20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 factor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Bunny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0.145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0.073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1.9X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Amethyst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0.137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0.045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3X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Bracelet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0.52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0.143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3.6X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Jelly Beans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0.172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0.029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5.5X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Lego Knights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0.62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0.157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4X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Tarot Cards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2.20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0.68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3.2X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49057" y="954976"/>
            <a:ext cx="7531100" cy="974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55600">
              <a:spcAft>
                <a:spcPts val="160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-US" sz="22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Old Standard TT"/>
              </a:rPr>
              <a:t>Similar compression quality</a:t>
            </a:r>
          </a:p>
          <a:p>
            <a:pPr marL="457200" indent="-355600">
              <a:spcAft>
                <a:spcPts val="160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-US" sz="22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Old Standard TT"/>
              </a:rPr>
              <a:t> Improvement factor: ∼ 2 </a:t>
            </a:r>
            <a:r>
              <a:rPr lang="mr-IN" sz="22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Old Standard TT"/>
              </a:rPr>
              <a:t>–</a:t>
            </a:r>
            <a:r>
              <a:rPr lang="en-US" sz="22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Old Standard TT"/>
              </a:rPr>
              <a:t> 5X</a:t>
            </a:r>
          </a:p>
        </p:txBody>
      </p:sp>
    </p:spTree>
    <p:extLst>
      <p:ext uri="{BB962C8B-B14F-4D97-AF65-F5344CB8AC3E}">
        <p14:creationId xmlns:p14="http://schemas.microsoft.com/office/powerpoint/2010/main" val="9139494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699" y="482542"/>
            <a:ext cx="8520600" cy="613200"/>
          </a:xfrm>
        </p:spPr>
        <p:txBody>
          <a:bodyPr/>
          <a:lstStyle/>
          <a:p>
            <a:r>
              <a:rPr lang="en-US" dirty="0" err="1"/>
              <a:t>HMLFC</a:t>
            </a:r>
            <a:r>
              <a:rPr lang="en-US" dirty="0"/>
              <a:t>: </a:t>
            </a:r>
            <a:r>
              <a:rPr lang="en-US" dirty="0" err="1"/>
              <a:t>Comparsion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36</a:t>
            </a:fld>
            <a:endParaRPr lang="e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1292542"/>
            <a:ext cx="3001645" cy="3011332"/>
          </a:xfrm>
        </p:spPr>
        <p:txBody>
          <a:bodyPr/>
          <a:lstStyle/>
          <a:p>
            <a:r>
              <a:rPr lang="en-US" dirty="0"/>
              <a:t>Lower is better</a:t>
            </a:r>
          </a:p>
          <a:p>
            <a:endParaRPr lang="en-US" dirty="0"/>
          </a:p>
          <a:p>
            <a:r>
              <a:rPr lang="en-US" dirty="0" err="1"/>
              <a:t>HMLFC</a:t>
            </a:r>
            <a:r>
              <a:rPr lang="en-US" dirty="0"/>
              <a:t> does better than both </a:t>
            </a:r>
            <a:r>
              <a:rPr lang="en-US" dirty="0" err="1"/>
              <a:t>RLFC</a:t>
            </a:r>
            <a:r>
              <a:rPr lang="en-US" dirty="0"/>
              <a:t> and motion-compensation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644" y="1292541"/>
            <a:ext cx="6028055" cy="31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560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674" y="372742"/>
            <a:ext cx="8520600" cy="613200"/>
          </a:xfrm>
        </p:spPr>
        <p:txBody>
          <a:bodyPr/>
          <a:lstStyle/>
          <a:p>
            <a:r>
              <a:rPr lang="en-US" dirty="0" err="1">
                <a:latin typeface="+mn-lt"/>
                <a:ea typeface="Calibri" charset="0"/>
                <a:cs typeface="Calibri" charset="0"/>
              </a:rPr>
              <a:t>HMLFC</a:t>
            </a:r>
            <a:r>
              <a:rPr lang="en-US" dirty="0">
                <a:latin typeface="+mn-lt"/>
                <a:ea typeface="Calibri" charset="0"/>
                <a:cs typeface="Calibri" charset="0"/>
              </a:rPr>
              <a:t>: Visual Quality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37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74" y="1371167"/>
            <a:ext cx="8906006" cy="20573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5674" y="3583553"/>
            <a:ext cx="7531100" cy="1670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55600">
              <a:lnSpc>
                <a:spcPct val="115000"/>
              </a:lnSpc>
              <a:spcAft>
                <a:spcPts val="160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-US" sz="2200" dirty="0">
                <a:solidFill>
                  <a:schemeClr val="dk1"/>
                </a:solidFill>
                <a:latin typeface="+mn-lt"/>
                <a:ea typeface="Arial" charset="0"/>
                <a:cs typeface="Arial" charset="0"/>
                <a:sym typeface="Old Standard TT"/>
              </a:rPr>
              <a:t>Visual quality in comparison with </a:t>
            </a:r>
            <a:r>
              <a:rPr lang="en-US" sz="2200" dirty="0" err="1">
                <a:solidFill>
                  <a:schemeClr val="dk1"/>
                </a:solidFill>
                <a:latin typeface="+mn-lt"/>
                <a:ea typeface="Arial" charset="0"/>
                <a:cs typeface="Arial" charset="0"/>
                <a:sym typeface="Old Standard TT"/>
              </a:rPr>
              <a:t>RLFC</a:t>
            </a:r>
            <a:endParaRPr lang="en-US" sz="2200" dirty="0">
              <a:solidFill>
                <a:schemeClr val="dk1"/>
              </a:solidFill>
              <a:latin typeface="+mn-lt"/>
              <a:ea typeface="Arial" charset="0"/>
              <a:cs typeface="Arial" charset="0"/>
              <a:sym typeface="Old Standard TT"/>
            </a:endParaRPr>
          </a:p>
          <a:p>
            <a:pPr marL="457200" indent="-355600">
              <a:lnSpc>
                <a:spcPct val="115000"/>
              </a:lnSpc>
              <a:spcAft>
                <a:spcPts val="160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-US" sz="2200" dirty="0">
                <a:solidFill>
                  <a:schemeClr val="dk1"/>
                </a:solidFill>
                <a:latin typeface="+mn-lt"/>
                <a:ea typeface="Arial" charset="0"/>
                <a:cs typeface="Arial" charset="0"/>
                <a:sym typeface="Old Standard TT"/>
              </a:rPr>
              <a:t>Similar quality of compression (</a:t>
            </a:r>
            <a:r>
              <a:rPr lang="en-US" sz="2200" dirty="0" err="1">
                <a:solidFill>
                  <a:schemeClr val="dk1"/>
                </a:solidFill>
                <a:latin typeface="+mn-lt"/>
                <a:ea typeface="Arial" charset="0"/>
                <a:cs typeface="Arial" charset="0"/>
                <a:sym typeface="Old Standard TT"/>
              </a:rPr>
              <a:t>PSNR</a:t>
            </a:r>
            <a:r>
              <a:rPr lang="en-US" sz="2200" dirty="0">
                <a:solidFill>
                  <a:schemeClr val="dk1"/>
                </a:solidFill>
                <a:latin typeface="+mn-lt"/>
                <a:ea typeface="Arial" charset="0"/>
                <a:cs typeface="Arial" charset="0"/>
                <a:sym typeface="Old Standard TT"/>
              </a:rPr>
              <a:t>)</a:t>
            </a:r>
          </a:p>
          <a:p>
            <a:pPr marL="457200" indent="-355600">
              <a:lnSpc>
                <a:spcPct val="115000"/>
              </a:lnSpc>
              <a:spcAft>
                <a:spcPts val="160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-US" sz="2200" dirty="0">
                <a:solidFill>
                  <a:schemeClr val="dk1"/>
                </a:solidFill>
                <a:latin typeface="+mn-lt"/>
                <a:ea typeface="Arial" charset="0"/>
                <a:cs typeface="Arial" charset="0"/>
                <a:sym typeface="Old Standard TT"/>
              </a:rPr>
              <a:t>Visual quality same as </a:t>
            </a:r>
            <a:r>
              <a:rPr lang="en-US" sz="2200" dirty="0" err="1">
                <a:solidFill>
                  <a:schemeClr val="dk1"/>
                </a:solidFill>
                <a:latin typeface="+mn-lt"/>
                <a:ea typeface="Arial" charset="0"/>
                <a:cs typeface="Arial" charset="0"/>
                <a:sym typeface="Old Standard TT"/>
              </a:rPr>
              <a:t>RLFC</a:t>
            </a:r>
            <a:endParaRPr lang="en-US" sz="2200" dirty="0">
              <a:solidFill>
                <a:schemeClr val="dk1"/>
              </a:solidFill>
              <a:latin typeface="+mn-lt"/>
              <a:ea typeface="Arial" charset="0"/>
              <a:cs typeface="Arial" charset="0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7906346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49" y="534338"/>
            <a:ext cx="8761985" cy="613200"/>
          </a:xfrm>
        </p:spPr>
        <p:txBody>
          <a:bodyPr/>
          <a:lstStyle/>
          <a:p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Results: Rendering Speeds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38</a:t>
            </a:fld>
            <a:endParaRPr lang="en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37048" y="1133017"/>
            <a:ext cx="8761986" cy="3269983"/>
          </a:xfrm>
        </p:spPr>
        <p:txBody>
          <a:bodyPr/>
          <a:lstStyle/>
          <a:p>
            <a:pPr marL="342900">
              <a:lnSpc>
                <a:spcPct val="200000"/>
              </a:lnSpc>
            </a:pP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Generate new views using LF renderer with GPU decoder</a:t>
            </a:r>
          </a:p>
          <a:p>
            <a:pPr marL="342900" lvl="0">
              <a:lnSpc>
                <a:spcPct val="200000"/>
              </a:lnSpc>
            </a:pPr>
            <a:r>
              <a:rPr lang="en-US" sz="2200" dirty="0">
                <a:latin typeface="Calibri" charset="0"/>
                <a:ea typeface="Calibri" charset="0"/>
                <a:cs typeface="Calibri" charset="0"/>
                <a:sym typeface="Old Standard TT"/>
              </a:rPr>
              <a:t>Hardware used: NVIDIA </a:t>
            </a:r>
            <a:r>
              <a:rPr lang="en-US" sz="2200" dirty="0" err="1">
                <a:latin typeface="Calibri" charset="0"/>
                <a:ea typeface="Calibri" charset="0"/>
                <a:cs typeface="Calibri" charset="0"/>
                <a:sym typeface="Old Standard TT"/>
              </a:rPr>
              <a:t>GTX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  <a:sym typeface="Old Standard TT"/>
              </a:rPr>
              <a:t> </a:t>
            </a:r>
            <a:r>
              <a:rPr lang="mr-IN" sz="2200" dirty="0">
                <a:latin typeface="Calibri" charset="0"/>
                <a:ea typeface="Calibri" charset="0"/>
                <a:cs typeface="Calibri" charset="0"/>
                <a:sym typeface="Old Standard TT"/>
              </a:rPr>
              <a:t>–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  <a:sym typeface="Old Standard TT"/>
              </a:rPr>
              <a:t> 960 (2GB) and Intel Xeon (2.4GHz)</a:t>
            </a:r>
            <a:endParaRPr lang="en-US" sz="2200" dirty="0">
              <a:latin typeface="Calibri" charset="0"/>
              <a:ea typeface="Calibri" charset="0"/>
              <a:cs typeface="Calibri" charset="0"/>
            </a:endParaRPr>
          </a:p>
          <a:p>
            <a:pPr marL="342900">
              <a:lnSpc>
                <a:spcPct val="200000"/>
              </a:lnSpc>
            </a:pP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Image resolution (512 X 512)</a:t>
            </a:r>
          </a:p>
          <a:p>
            <a:pPr marL="800100" lvl="1">
              <a:lnSpc>
                <a:spcPct val="100000"/>
              </a:lnSpc>
              <a:spcBef>
                <a:spcPts val="1000"/>
              </a:spcBef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Avg. frames per second: ∼200 fps</a:t>
            </a:r>
          </a:p>
          <a:p>
            <a:pPr marL="342900">
              <a:lnSpc>
                <a:spcPct val="200000"/>
              </a:lnSpc>
            </a:pP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Image resolution (1024 X 1024)</a:t>
            </a:r>
          </a:p>
          <a:p>
            <a:pPr marL="800100" lvl="1">
              <a:lnSpc>
                <a:spcPct val="100000"/>
              </a:lnSpc>
              <a:spcBef>
                <a:spcPts val="1000"/>
              </a:spcBef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Avg. frames per second: ∼110 fps</a:t>
            </a:r>
          </a:p>
        </p:txBody>
      </p:sp>
    </p:spTree>
    <p:extLst>
      <p:ext uri="{BB962C8B-B14F-4D97-AF65-F5344CB8AC3E}">
        <p14:creationId xmlns:p14="http://schemas.microsoft.com/office/powerpoint/2010/main" val="21068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+mn-lt"/>
                <a:ea typeface="Calibri" charset="0"/>
                <a:cs typeface="Calibri" charset="0"/>
              </a:rPr>
              <a:t>HMLFC</a:t>
            </a:r>
            <a:r>
              <a:rPr lang="en-US" dirty="0">
                <a:latin typeface="+mn-lt"/>
                <a:ea typeface="Calibri" charset="0"/>
                <a:cs typeface="Calibri" charset="0"/>
              </a:rPr>
              <a:t>: Conclusion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39</a:t>
            </a:fld>
            <a:endParaRPr lang="e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11701" y="1395409"/>
            <a:ext cx="4785086" cy="3417737"/>
          </a:xfrm>
        </p:spPr>
        <p:txBody>
          <a:bodyPr/>
          <a:lstStyle/>
          <a:p>
            <a:pPr marL="342900">
              <a:lnSpc>
                <a:spcPct val="100000"/>
              </a:lnSpc>
            </a:pP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HMLFC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: Hierarchical Motion-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Comepensated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Light Field Compression</a:t>
            </a:r>
          </a:p>
          <a:p>
            <a:pPr marL="342900">
              <a:lnSpc>
                <a:spcPct val="100000"/>
              </a:lnSpc>
            </a:pP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342900">
              <a:lnSpc>
                <a:spcPct val="100000"/>
              </a:lnSpc>
            </a:pP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RLFC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as the underlying hierarchical scheme</a:t>
            </a:r>
          </a:p>
          <a:p>
            <a:pPr marL="342900">
              <a:lnSpc>
                <a:spcPct val="100000"/>
              </a:lnSpc>
            </a:pP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342900">
              <a:lnSpc>
                <a:spcPct val="100000"/>
              </a:lnSpc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Phase-shifted motion compensation to all the levels of the hierarchy</a:t>
            </a:r>
          </a:p>
          <a:p>
            <a:pPr marL="342900">
              <a:lnSpc>
                <a:spcPct val="100000"/>
              </a:lnSpc>
            </a:pP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342900">
              <a:lnSpc>
                <a:spcPct val="100000"/>
              </a:lnSpc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Factor of 2-5X improvement in compression rates for the same quality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427" y="1082323"/>
            <a:ext cx="3743960" cy="373082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838578" y="2363564"/>
            <a:ext cx="662056" cy="584170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935777" y="1982911"/>
            <a:ext cx="719563" cy="353473"/>
            <a:chOff x="5441224" y="1465802"/>
            <a:chExt cx="719563" cy="353473"/>
          </a:xfrm>
        </p:grpSpPr>
        <p:sp>
          <p:nvSpPr>
            <p:cNvPr id="7" name="Oval 6"/>
            <p:cNvSpPr/>
            <p:nvPr/>
          </p:nvSpPr>
          <p:spPr>
            <a:xfrm>
              <a:off x="5731728" y="1650381"/>
              <a:ext cx="124444" cy="12444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441224" y="1465802"/>
              <a:ext cx="719563" cy="353473"/>
            </a:xfrm>
            <a:prstGeom prst="ellipse">
              <a:avLst/>
            </a:prstGeom>
            <a:noFill/>
            <a:ln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87459" y="1466382"/>
              <a:ext cx="6270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/>
                <a:t>HMLFC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87395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883" y="372742"/>
            <a:ext cx="8520600" cy="613200"/>
          </a:xfrm>
        </p:spPr>
        <p:txBody>
          <a:bodyPr/>
          <a:lstStyle/>
          <a:p>
            <a:r>
              <a:rPr lang="en-US" dirty="0"/>
              <a:t>Light Fields: Representation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286884" y="1072942"/>
                <a:ext cx="4671197" cy="3900488"/>
              </a:xfrm>
            </p:spPr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Several ways to represent the idea are proposed </a:t>
                </a:r>
                <a:r>
                  <a:rPr lang="en-US" sz="1200" dirty="0"/>
                  <a:t>[</a:t>
                </a:r>
                <a:r>
                  <a:rPr lang="en-US" sz="1200" dirty="0">
                    <a:hlinkClick r:id="rId3"/>
                  </a:rPr>
                  <a:t>McMillan et al. 1995</a:t>
                </a:r>
                <a:r>
                  <a:rPr lang="en-US" sz="1200" dirty="0"/>
                  <a:t>] </a:t>
                </a:r>
                <a:r>
                  <a:rPr lang="en-US" sz="1200" dirty="0">
                    <a:latin typeface="Calibri" charset="0"/>
                    <a:ea typeface="Calibri" charset="0"/>
                    <a:cs typeface="Calibri" charset="0"/>
                    <a:hlinkClick r:id="rId4"/>
                  </a:rPr>
                  <a:t>[Shum et al. 2004]</a:t>
                </a: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Intensity of light rays stay constant</a:t>
                </a:r>
              </a:p>
              <a:p>
                <a:endParaRPr lang="en-US" dirty="0"/>
              </a:p>
              <a:p>
                <a:r>
                  <a:rPr lang="en-US" dirty="0"/>
                  <a:t>4D  representations: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L</m:t>
                    </m:r>
                    <m:r>
                      <a:rPr lang="en-US">
                        <a:latin typeface="Cambria Math" charset="0"/>
                      </a:rPr>
                      <m:t>= </m:t>
                    </m:r>
                    <m:r>
                      <a:rPr lang="en-US" i="1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𝑢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200" dirty="0"/>
                  <a:t> [</a:t>
                </a:r>
                <a:r>
                  <a:rPr lang="en-US" sz="1200" dirty="0">
                    <a:hlinkClick r:id="rId5"/>
                  </a:rPr>
                  <a:t>Gortler et al. 1996</a:t>
                </a:r>
                <a:r>
                  <a:rPr lang="en-US" sz="1200" dirty="0"/>
                  <a:t>, </a:t>
                </a:r>
                <a:r>
                  <a:rPr lang="en-US" sz="1200" dirty="0">
                    <a:hlinkClick r:id="rId6"/>
                  </a:rPr>
                  <a:t>Levoy et al. 1996</a:t>
                </a:r>
                <a:r>
                  <a:rPr lang="en-US" sz="1200" dirty="0"/>
                  <a:t>]</a:t>
                </a:r>
              </a:p>
              <a:p>
                <a:pPr lvl="1"/>
                <a:r>
                  <a:rPr lang="en-US" sz="1800" dirty="0"/>
                  <a:t>Two planes: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𝑢</m:t>
                        </m:r>
                        <m:r>
                          <a:rPr lang="en-US" sz="1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r>
                          <a:rPr lang="en-US" sz="1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𝑣</m:t>
                        </m:r>
                      </m:e>
                    </m:d>
                    <m:r>
                      <a:rPr lang="en-US" sz="1800" i="1">
                        <a:latin typeface="Cambria Math" charset="0"/>
                        <a:ea typeface="Cambria Math" charset="0"/>
                        <a:cs typeface="Cambria Math" charset="0"/>
                      </a:rPr>
                      <m:t>  &amp; (</m:t>
                    </m:r>
                    <m:r>
                      <a:rPr lang="en-US" sz="1800" i="1">
                        <a:latin typeface="Cambria Math" charset="0"/>
                        <a:ea typeface="Cambria Math" charset="0"/>
                        <a:cs typeface="Cambria Math" charset="0"/>
                      </a:rPr>
                      <m:t>𝑠</m:t>
                    </m:r>
                    <m:r>
                      <a:rPr lang="en-US" sz="1800" i="1"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  <m:r>
                      <a:rPr lang="en-US" sz="1800" i="1">
                        <a:latin typeface="Cambria Math" charset="0"/>
                        <a:ea typeface="Cambria Math" charset="0"/>
                        <a:cs typeface="Cambria Math" charset="0"/>
                      </a:rPr>
                      <m:t>𝑡</m:t>
                    </m:r>
                    <m:r>
                      <a:rPr lang="en-US" sz="1800" i="1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sz="180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286883" y="787192"/>
                <a:ext cx="4671197" cy="3900488"/>
              </a:xfrm>
              <a:blipFill rotWithShape="0">
                <a:blip r:embed="rId7"/>
                <a:stretch>
                  <a:fillRect r="-1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593" y="1965184"/>
            <a:ext cx="4049890" cy="23561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28538" y="4133897"/>
            <a:ext cx="508000" cy="2210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40</a:t>
            </a:fld>
            <a:endParaRPr lang="e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11701" y="1547813"/>
            <a:ext cx="8308425" cy="3011332"/>
          </a:xfrm>
        </p:spPr>
        <p:txBody>
          <a:bodyPr/>
          <a:lstStyle/>
          <a:p>
            <a:pPr marL="342896">
              <a:lnSpc>
                <a:spcPct val="150000"/>
              </a:lnSpc>
              <a:buClr>
                <a:srgbClr val="CACACA"/>
              </a:buClr>
              <a:buSzPct val="80000"/>
            </a:pPr>
            <a:r>
              <a:rPr lang="en-US" sz="2400" dirty="0">
                <a:solidFill>
                  <a:srgbClr val="CACACA"/>
                </a:solidFill>
              </a:rPr>
              <a:t>Introduction </a:t>
            </a:r>
          </a:p>
          <a:p>
            <a:pPr marL="342896">
              <a:lnSpc>
                <a:spcPct val="150000"/>
              </a:lnSpc>
              <a:buClr>
                <a:srgbClr val="CACACA"/>
              </a:buClr>
              <a:buSzPct val="80000"/>
            </a:pPr>
            <a:r>
              <a:rPr lang="en-US" sz="2400" dirty="0">
                <a:solidFill>
                  <a:srgbClr val="CACACA"/>
                </a:solidFill>
              </a:rPr>
              <a:t>Background</a:t>
            </a:r>
          </a:p>
          <a:p>
            <a:pPr marL="342896">
              <a:lnSpc>
                <a:spcPct val="150000"/>
              </a:lnSpc>
              <a:buClr>
                <a:srgbClr val="CACACA"/>
              </a:buClr>
              <a:buSzPct val="80000"/>
            </a:pPr>
            <a:r>
              <a:rPr lang="en-US" sz="2400" dirty="0">
                <a:solidFill>
                  <a:srgbClr val="CACACA"/>
                </a:solidFill>
              </a:rPr>
              <a:t>Our Approach </a:t>
            </a:r>
            <a:r>
              <a:rPr lang="mr-IN" sz="2400" dirty="0">
                <a:solidFill>
                  <a:srgbClr val="CACACA"/>
                </a:solidFill>
              </a:rPr>
              <a:t>–</a:t>
            </a:r>
            <a:r>
              <a:rPr lang="en-US" sz="2400" dirty="0">
                <a:solidFill>
                  <a:srgbClr val="CACACA"/>
                </a:solidFill>
              </a:rPr>
              <a:t> </a:t>
            </a:r>
            <a:r>
              <a:rPr lang="en-US" sz="2400" dirty="0" err="1">
                <a:solidFill>
                  <a:srgbClr val="CACACA"/>
                </a:solidFill>
              </a:rPr>
              <a:t>HMLFC</a:t>
            </a:r>
            <a:endParaRPr lang="en-US" sz="2400" dirty="0">
              <a:solidFill>
                <a:srgbClr val="CACACA"/>
              </a:solidFill>
            </a:endParaRPr>
          </a:p>
          <a:p>
            <a:pPr marL="342896">
              <a:lnSpc>
                <a:spcPct val="150000"/>
              </a:lnSpc>
              <a:buClr>
                <a:srgbClr val="CACACA"/>
              </a:buClr>
              <a:buSzPct val="80000"/>
            </a:pPr>
            <a:r>
              <a:rPr lang="en-US" sz="2400" dirty="0">
                <a:solidFill>
                  <a:srgbClr val="CACACA"/>
                </a:solidFill>
              </a:rPr>
              <a:t>Results</a:t>
            </a:r>
          </a:p>
          <a:p>
            <a:pPr marL="342896">
              <a:lnSpc>
                <a:spcPct val="150000"/>
              </a:lnSpc>
              <a:buClr>
                <a:schemeClr val="tx1"/>
              </a:buClr>
              <a:buSzPct val="80000"/>
            </a:pPr>
            <a:r>
              <a:rPr lang="en-US" sz="2400" b="1" dirty="0">
                <a:solidFill>
                  <a:schemeClr val="tx1"/>
                </a:solidFill>
              </a:rPr>
              <a:t>Limitations &amp; Future Work</a:t>
            </a:r>
          </a:p>
        </p:txBody>
      </p:sp>
    </p:spTree>
    <p:extLst>
      <p:ext uri="{BB962C8B-B14F-4D97-AF65-F5344CB8AC3E}">
        <p14:creationId xmlns:p14="http://schemas.microsoft.com/office/powerpoint/2010/main" val="3924183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HMLFC</a:t>
            </a:r>
            <a:r>
              <a:rPr lang="en-US" dirty="0"/>
              <a:t>: Limitations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41</a:t>
            </a:fld>
            <a:endParaRPr lang="e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11701" y="1585913"/>
            <a:ext cx="8308425" cy="3011332"/>
          </a:xfrm>
        </p:spPr>
        <p:txBody>
          <a:bodyPr/>
          <a:lstStyle/>
          <a:p>
            <a:r>
              <a:rPr lang="en-US" dirty="0"/>
              <a:t>Benefits are limited to finding a suitable motion-compensation method</a:t>
            </a:r>
          </a:p>
          <a:p>
            <a:endParaRPr lang="en-US" dirty="0"/>
          </a:p>
          <a:p>
            <a:r>
              <a:rPr lang="en-US" dirty="0"/>
              <a:t>No fine grain control over the encoding parameters</a:t>
            </a:r>
          </a:p>
          <a:p>
            <a:endParaRPr lang="en-US" dirty="0"/>
          </a:p>
          <a:p>
            <a:r>
              <a:rPr lang="en-US" dirty="0" err="1"/>
              <a:t>Unoptimized</a:t>
            </a:r>
            <a:r>
              <a:rPr lang="en-US" dirty="0"/>
              <a:t> GPU decoder in terms of memory operations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889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HMLFC</a:t>
            </a:r>
            <a:r>
              <a:rPr lang="en-US" dirty="0"/>
              <a:t>: Future Work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42</a:t>
            </a:fld>
            <a:endParaRPr lang="e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11701" y="1395408"/>
            <a:ext cx="8308425" cy="3011332"/>
          </a:xfrm>
        </p:spPr>
        <p:txBody>
          <a:bodyPr/>
          <a:lstStyle/>
          <a:p>
            <a:r>
              <a:rPr lang="en-US" dirty="0"/>
              <a:t>Extend to other LF parameterizations (spherical &amp; unstructured)</a:t>
            </a:r>
          </a:p>
          <a:p>
            <a:endParaRPr lang="en-US" dirty="0"/>
          </a:p>
          <a:p>
            <a:r>
              <a:rPr lang="en-US" dirty="0"/>
              <a:t>Use sub-pixel motion compensation to search for a matching block</a:t>
            </a:r>
          </a:p>
          <a:p>
            <a:endParaRPr lang="en-US" dirty="0"/>
          </a:p>
          <a:p>
            <a:r>
              <a:rPr lang="en-US" dirty="0"/>
              <a:t>Extend the current ideas for light field videos</a:t>
            </a:r>
          </a:p>
          <a:p>
            <a:endParaRPr lang="en-US" dirty="0"/>
          </a:p>
          <a:p>
            <a:r>
              <a:rPr lang="en-US" dirty="0"/>
              <a:t> Integrate our method in a end-to-end LF rendering system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3949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43</a:t>
            </a:fld>
            <a:endParaRPr lang="e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17789" y="1585913"/>
            <a:ext cx="8308425" cy="3011332"/>
          </a:xfrm>
        </p:spPr>
        <p:txBody>
          <a:bodyPr/>
          <a:lstStyle/>
          <a:p>
            <a:pPr marL="342896">
              <a:lnSpc>
                <a:spcPct val="100000"/>
              </a:lnSpc>
              <a:buClrTx/>
              <a:buSzTx/>
            </a:pPr>
            <a:r>
              <a:rPr lang="en-US" dirty="0"/>
              <a:t>The research was supported in part by Intel</a:t>
            </a:r>
          </a:p>
          <a:p>
            <a:pPr marL="342896">
              <a:lnSpc>
                <a:spcPct val="100000"/>
              </a:lnSpc>
              <a:buClrTx/>
              <a:buSzTx/>
            </a:pPr>
            <a:endParaRPr lang="en-US" dirty="0"/>
          </a:p>
          <a:p>
            <a:pPr marL="342896">
              <a:lnSpc>
                <a:spcPct val="100000"/>
              </a:lnSpc>
              <a:buClrTx/>
              <a:buSzTx/>
            </a:pPr>
            <a:endParaRPr lang="en-US" dirty="0"/>
          </a:p>
          <a:p>
            <a:pPr marL="342896">
              <a:lnSpc>
                <a:spcPct val="100000"/>
              </a:lnSpc>
              <a:buClrTx/>
              <a:buSzTx/>
            </a:pPr>
            <a:r>
              <a:rPr lang="en-US" dirty="0"/>
              <a:t>Reviewers for great feedback</a:t>
            </a:r>
          </a:p>
        </p:txBody>
      </p:sp>
    </p:spTree>
    <p:extLst>
      <p:ext uri="{BB962C8B-B14F-4D97-AF65-F5344CB8AC3E}">
        <p14:creationId xmlns:p14="http://schemas.microsoft.com/office/powerpoint/2010/main" val="219097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44</a:t>
            </a:fld>
            <a:endParaRPr lang="en"/>
          </a:p>
        </p:txBody>
      </p:sp>
      <p:sp>
        <p:nvSpPr>
          <p:cNvPr id="5" name="TextBox 4"/>
          <p:cNvSpPr txBox="1"/>
          <p:nvPr/>
        </p:nvSpPr>
        <p:spPr>
          <a:xfrm>
            <a:off x="3455722" y="2007671"/>
            <a:ext cx="21387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Thank you! </a:t>
            </a:r>
          </a:p>
          <a:p>
            <a:endParaRPr lang="en-US" sz="32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198399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00" y="2412172"/>
            <a:ext cx="8520600" cy="681333"/>
          </a:xfrm>
        </p:spPr>
        <p:txBody>
          <a:bodyPr/>
          <a:lstStyle/>
          <a:p>
            <a:pPr algn="ctr"/>
            <a:r>
              <a:rPr lang="en-US" sz="3600" b="1" dirty="0"/>
              <a:t>BACK-UP SLIDES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749570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349114"/>
            <a:ext cx="8520600" cy="613200"/>
          </a:xfrm>
        </p:spPr>
        <p:txBody>
          <a:bodyPr/>
          <a:lstStyle/>
          <a:p>
            <a:r>
              <a:rPr lang="en-US" dirty="0">
                <a:latin typeface="+mn-lt"/>
                <a:ea typeface="Calibri" charset="0"/>
                <a:cs typeface="Calibri" charset="0"/>
              </a:rPr>
              <a:t>Light Fields: Parameterizations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46</a:t>
            </a:fld>
            <a:endParaRPr lang="en"/>
          </a:p>
        </p:txBody>
      </p:sp>
      <p:grpSp>
        <p:nvGrpSpPr>
          <p:cNvPr id="12" name="Group 11"/>
          <p:cNvGrpSpPr/>
          <p:nvPr/>
        </p:nvGrpSpPr>
        <p:grpSpPr>
          <a:xfrm>
            <a:off x="311702" y="986169"/>
            <a:ext cx="3018277" cy="1859023"/>
            <a:chOff x="311701" y="700418"/>
            <a:chExt cx="2992568" cy="181031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701" y="700418"/>
              <a:ext cx="2992568" cy="174100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870924" y="2240994"/>
              <a:ext cx="1322657" cy="269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  <a:hlinkClick r:id="rId4"/>
                </a:rPr>
                <a:t>[</a:t>
              </a:r>
              <a:r>
                <a:rPr lang="en-US" sz="1200" dirty="0">
                  <a:latin typeface="Calibri" charset="0"/>
                  <a:ea typeface="Calibri" charset="0"/>
                  <a:cs typeface="Calibri" charset="0"/>
                  <a:hlinkClick r:id="rId4"/>
                </a:rPr>
                <a:t>Levoy et al. 1996</a:t>
              </a:r>
              <a:r>
                <a:rPr lang="en-US" sz="1200" dirty="0">
                  <a:latin typeface="Calibri" charset="0"/>
                  <a:ea typeface="Calibri" charset="0"/>
                  <a:cs typeface="Calibri" charset="0"/>
                </a:rPr>
                <a:t>]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030368" y="526914"/>
            <a:ext cx="2528812" cy="2327349"/>
            <a:chOff x="5614566" y="63363"/>
            <a:chExt cx="2528812" cy="23273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566" y="63363"/>
              <a:ext cx="2528812" cy="228101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681936" y="2113713"/>
              <a:ext cx="142218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Calibri" charset="0"/>
                  <a:ea typeface="Calibri" charset="0"/>
                  <a:cs typeface="Calibri" charset="0"/>
                </a:rPr>
                <a:t>[</a:t>
              </a:r>
              <a:r>
                <a:rPr lang="en-US" sz="1200" dirty="0">
                  <a:latin typeface="Calibri" charset="0"/>
                  <a:ea typeface="Calibri" charset="0"/>
                  <a:cs typeface="Calibri" charset="0"/>
                  <a:hlinkClick r:id="rId6"/>
                </a:rPr>
                <a:t>Gortler et al. 1996</a:t>
              </a:r>
              <a:r>
                <a:rPr lang="en-US" sz="1200" dirty="0">
                  <a:latin typeface="Calibri" charset="0"/>
                  <a:ea typeface="Calibri" charset="0"/>
                  <a:cs typeface="Calibri" charset="0"/>
                </a:rPr>
                <a:t>]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182460" y="2904791"/>
            <a:ext cx="2182257" cy="2174111"/>
            <a:chOff x="5842859" y="2619041"/>
            <a:chExt cx="2182257" cy="21741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2859" y="2619041"/>
              <a:ext cx="1939409" cy="209098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683082" y="4516153"/>
              <a:ext cx="13420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alibri" charset="0"/>
                  <a:ea typeface="Calibri" charset="0"/>
                  <a:cs typeface="Calibri" charset="0"/>
                </a:rPr>
                <a:t>[</a:t>
              </a:r>
              <a:r>
                <a:rPr lang="en-US" sz="1200" dirty="0">
                  <a:latin typeface="Calibri" charset="0"/>
                  <a:ea typeface="Calibri" charset="0"/>
                  <a:cs typeface="Calibri" charset="0"/>
                  <a:hlinkClick r:id="rId8"/>
                </a:rPr>
                <a:t>Davis et al. 2011</a:t>
              </a:r>
              <a:r>
                <a:rPr lang="en-US" sz="1200" dirty="0">
                  <a:latin typeface="Calibri" charset="0"/>
                  <a:ea typeface="Calibri" charset="0"/>
                  <a:cs typeface="Calibri" charset="0"/>
                </a:rPr>
                <a:t>]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7717" y="2999059"/>
            <a:ext cx="2317916" cy="2079840"/>
            <a:chOff x="827716" y="2713310"/>
            <a:chExt cx="2317916" cy="207984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716" y="2713310"/>
              <a:ext cx="2117365" cy="199671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930235" y="4516152"/>
              <a:ext cx="12153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alibri" charset="0"/>
                  <a:ea typeface="Calibri" charset="0"/>
                  <a:cs typeface="Calibri" charset="0"/>
                </a:rPr>
                <a:t>[</a:t>
              </a:r>
              <a:r>
                <a:rPr lang="en-US" sz="1200" dirty="0" err="1">
                  <a:latin typeface="Calibri" charset="0"/>
                  <a:ea typeface="Calibri" charset="0"/>
                  <a:cs typeface="Calibri" charset="0"/>
                  <a:hlinkClick r:id="rId10"/>
                </a:rPr>
                <a:t>Ihm</a:t>
              </a:r>
              <a:r>
                <a:rPr lang="en-US" sz="1200" dirty="0">
                  <a:latin typeface="Calibri" charset="0"/>
                  <a:ea typeface="Calibri" charset="0"/>
                  <a:cs typeface="Calibri" charset="0"/>
                  <a:hlinkClick r:id="rId10"/>
                </a:rPr>
                <a:t> et al. 1997</a:t>
              </a:r>
              <a:r>
                <a:rPr lang="en-US" sz="1200" dirty="0">
                  <a:latin typeface="Calibri" charset="0"/>
                  <a:ea typeface="Calibri" charset="0"/>
                  <a:cs typeface="Calibri" charset="0"/>
                </a:rPr>
                <a:t>]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346885" y="1656617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2 Planes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20279" y="1571016"/>
            <a:ext cx="1713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Cube: 6 planes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15864" y="3802519"/>
            <a:ext cx="1141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Spherical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39756" y="3550174"/>
            <a:ext cx="1596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Calibri" charset="0"/>
                <a:ea typeface="Calibri" charset="0"/>
                <a:cs typeface="Calibri" charset="0"/>
              </a:rPr>
              <a:t>UnStructured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58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Calibri" charset="0"/>
              </a:rPr>
              <a:t>Sampling of the Light Rays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47</a:t>
            </a:fld>
            <a:endParaRPr lang="e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11700" y="1395409"/>
            <a:ext cx="4190366" cy="637857"/>
          </a:xfrm>
        </p:spPr>
        <p:txBody>
          <a:bodyPr/>
          <a:lstStyle/>
          <a:p>
            <a:r>
              <a:rPr lang="en-US"/>
              <a:t>Sample by taking 2D photographs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67" y="2084700"/>
            <a:ext cx="6958588" cy="25229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72930" y="4607665"/>
            <a:ext cx="1398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hlinkClick r:id="rId4"/>
              </a:rPr>
              <a:t> </a:t>
            </a:r>
            <a:r>
              <a:rPr lang="en-US" dirty="0">
                <a:hlinkClick r:id="rId4"/>
              </a:rPr>
              <a:t>Levoy et al. 96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6755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443582"/>
            <a:ext cx="8520600" cy="613200"/>
          </a:xfrm>
        </p:spPr>
        <p:txBody>
          <a:bodyPr/>
          <a:lstStyle/>
          <a:p>
            <a:r>
              <a:rPr lang="en-US" dirty="0"/>
              <a:t>Light Fields: Revival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48</a:t>
            </a:fld>
            <a:endParaRPr lang="e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11701" y="1056781"/>
            <a:ext cx="4737820" cy="3973689"/>
          </a:xfrm>
        </p:spPr>
        <p:txBody>
          <a:bodyPr/>
          <a:lstStyle/>
          <a:p>
            <a:r>
              <a:rPr lang="en-US" dirty="0"/>
              <a:t>Recent developments in capturing &amp; displays</a:t>
            </a:r>
          </a:p>
          <a:p>
            <a:endParaRPr lang="en-US" dirty="0"/>
          </a:p>
          <a:p>
            <a:r>
              <a:rPr lang="en-US" dirty="0"/>
              <a:t>Google </a:t>
            </a:r>
            <a:r>
              <a:rPr lang="mr-IN" dirty="0"/>
              <a:t>–</a:t>
            </a:r>
            <a:r>
              <a:rPr lang="en-US" dirty="0"/>
              <a:t> Welcome to Light Fields</a:t>
            </a:r>
            <a:r>
              <a:rPr lang="en-US" sz="1400" dirty="0">
                <a:hlinkClick r:id="rId3"/>
              </a:rPr>
              <a:t>[Overbeck et al. 18]</a:t>
            </a:r>
            <a:endParaRPr lang="en-US" sz="1400" dirty="0"/>
          </a:p>
          <a:p>
            <a:endParaRPr lang="en-US" sz="1400" dirty="0"/>
          </a:p>
          <a:p>
            <a:r>
              <a:rPr lang="en-US" dirty="0"/>
              <a:t>Spherical LF representation (360</a:t>
            </a:r>
            <a:r>
              <a:rPr lang="en-US" baseline="30000" dirty="0"/>
              <a:t>0</a:t>
            </a:r>
            <a:r>
              <a:rPr lang="en-US" dirty="0"/>
              <a:t> </a:t>
            </a:r>
            <a:r>
              <a:rPr lang="en-US" dirty="0" err="1"/>
              <a:t>FOV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Image samples captured: 8K; Image resolution: 1K; Data size ∼8GB 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748341" y="1880110"/>
            <a:ext cx="4395661" cy="2432367"/>
            <a:chOff x="4748339" y="1606234"/>
            <a:chExt cx="4395661" cy="2432366"/>
          </a:xfrm>
        </p:grpSpPr>
        <p:sp>
          <p:nvSpPr>
            <p:cNvPr id="5" name="TextBox 4"/>
            <p:cNvSpPr txBox="1"/>
            <p:nvPr/>
          </p:nvSpPr>
          <p:spPr>
            <a:xfrm>
              <a:off x="4748339" y="3515380"/>
              <a:ext cx="43956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alibri" charset="0"/>
                  <a:ea typeface="Calibri" charset="0"/>
                  <a:cs typeface="Calibri" charset="0"/>
                </a:rPr>
                <a:t>“VR is still a novelty, but Google’s light-field technology could make it serious art”- MIT Technology review 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421" y="1606234"/>
              <a:ext cx="3982579" cy="1807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112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49</a:t>
            </a:fld>
            <a:endParaRPr lang="en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11701" y="1395408"/>
            <a:ext cx="4044399" cy="3848422"/>
          </a:xfrm>
        </p:spPr>
        <p:txBody>
          <a:bodyPr/>
          <a:lstStyle/>
          <a:p>
            <a:pPr marL="342900">
              <a:lnSpc>
                <a:spcPct val="150000"/>
              </a:lnSpc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Sparse high frequency images</a:t>
            </a:r>
          </a:p>
          <a:p>
            <a:pPr marL="342900">
              <a:lnSpc>
                <a:spcPct val="150000"/>
              </a:lnSpc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Discard insignificant blocks</a:t>
            </a:r>
          </a:p>
          <a:p>
            <a:pPr marL="342900">
              <a:lnSpc>
                <a:spcPct val="150000"/>
              </a:lnSpc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Bounded Integer Sequence Encoding (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BISE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marL="342900">
              <a:lnSpc>
                <a:spcPct val="150000"/>
              </a:lnSpc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Encodes integer values using </a:t>
            </a:r>
            <a:r>
              <a:rPr lang="en-US" sz="1800" dirty="0" err="1">
                <a:latin typeface="Calibri" charset="0"/>
                <a:ea typeface="Calibri" charset="0"/>
                <a:cs typeface="Calibri" charset="0"/>
              </a:rPr>
              <a:t>BISE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 from </a:t>
            </a:r>
            <a:r>
              <a:rPr lang="en-US" sz="1800" dirty="0" err="1">
                <a:latin typeface="Calibri" charset="0"/>
                <a:ea typeface="Calibri" charset="0"/>
                <a:cs typeface="Calibri" charset="0"/>
              </a:rPr>
              <a:t>ASTC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>
                <a:hlinkClick r:id="rId2"/>
              </a:rPr>
              <a:t>[Nystad et al. 12]</a:t>
            </a:r>
            <a:endParaRPr lang="en-US" sz="1600" dirty="0"/>
          </a:p>
          <a:p>
            <a:pPr marL="342900">
              <a:lnSpc>
                <a:spcPct val="150000"/>
              </a:lnSpc>
            </a:pPr>
            <a:endParaRPr lang="en-US" sz="1800" dirty="0">
              <a:latin typeface="Calibri" charset="0"/>
              <a:ea typeface="Calibri" charset="0"/>
              <a:cs typeface="Calibri" charset="0"/>
            </a:endParaRPr>
          </a:p>
          <a:p>
            <a:pPr marL="342900">
              <a:lnSpc>
                <a:spcPct val="150000"/>
              </a:lnSpc>
            </a:pP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88459"/>
            <a:ext cx="3730626" cy="402468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11700" y="482542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dirty="0"/>
              <a:t>Encoding </a:t>
            </a:r>
            <a:r>
              <a:rPr lang="en-US" dirty="0" err="1"/>
              <a:t>SRV</a:t>
            </a:r>
            <a:endParaRPr lang="en-US" sz="3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317" y="863720"/>
            <a:ext cx="3874163" cy="387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7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883" y="407786"/>
            <a:ext cx="8520600" cy="613200"/>
          </a:xfrm>
        </p:spPr>
        <p:txBody>
          <a:bodyPr/>
          <a:lstStyle/>
          <a:p>
            <a:r>
              <a:rPr lang="en-US" dirty="0"/>
              <a:t>Light Fields: Capturing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</a:t>
            </a:fld>
            <a:endParaRPr lang="e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41905" y="539827"/>
            <a:ext cx="6826674" cy="1243489"/>
          </a:xfrm>
        </p:spPr>
        <p:txBody>
          <a:bodyPr/>
          <a:lstStyle/>
          <a:p>
            <a:pPr lvl="1"/>
            <a:endParaRPr lang="en-US" sz="1200" dirty="0"/>
          </a:p>
          <a:p>
            <a:r>
              <a:rPr lang="en-US" dirty="0"/>
              <a:t>Light rays are captured using large array of camera images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593" y="1251572"/>
            <a:ext cx="4049890" cy="23561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881" y="1577779"/>
            <a:ext cx="4550321" cy="3741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84" y="1526977"/>
            <a:ext cx="2850747" cy="34208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84308" y="3397252"/>
            <a:ext cx="426092" cy="2104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79149" y="4919763"/>
            <a:ext cx="1866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Stanford Camera Rig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78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Encoding </a:t>
            </a:r>
            <a:r>
              <a:rPr lang="en-US" dirty="0" err="1"/>
              <a:t>RKV</a:t>
            </a:r>
            <a:r>
              <a:rPr lang="en-US" dirty="0"/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50</a:t>
            </a:fld>
            <a:endParaRPr lang="en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11700" y="1395409"/>
            <a:ext cx="5255980" cy="3417737"/>
          </a:xfrm>
        </p:spPr>
        <p:txBody>
          <a:bodyPr/>
          <a:lstStyle/>
          <a:p>
            <a:pPr marL="342900">
              <a:lnSpc>
                <a:spcPct val="100000"/>
              </a:lnSpc>
            </a:pPr>
            <a:r>
              <a:rPr lang="en-US" dirty="0">
                <a:latin typeface="+mn-lt"/>
              </a:rPr>
              <a:t>Properties are similar to standard color images</a:t>
            </a:r>
          </a:p>
          <a:p>
            <a:pPr marL="342900">
              <a:lnSpc>
                <a:spcPct val="100000"/>
              </a:lnSpc>
            </a:pPr>
            <a:endParaRPr lang="en-US" dirty="0">
              <a:latin typeface="+mn-lt"/>
            </a:endParaRPr>
          </a:p>
          <a:p>
            <a:pPr marL="342900">
              <a:lnSpc>
                <a:spcPct val="100000"/>
              </a:lnSpc>
            </a:pPr>
            <a:endParaRPr lang="en-US" dirty="0">
              <a:latin typeface="+mn-lt"/>
            </a:endParaRPr>
          </a:p>
          <a:p>
            <a:pPr marL="342900">
              <a:lnSpc>
                <a:spcPct val="100000"/>
              </a:lnSpc>
            </a:pPr>
            <a:r>
              <a:rPr lang="en-US" dirty="0">
                <a:latin typeface="+mn-lt"/>
              </a:rPr>
              <a:t>Compress using JPEG2000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905" y="1343976"/>
            <a:ext cx="3187753" cy="309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49" y="534338"/>
            <a:ext cx="8761985" cy="613200"/>
          </a:xfrm>
        </p:spPr>
        <p:txBody>
          <a:bodyPr/>
          <a:lstStyle/>
          <a:p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HMLFC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: Hierarchical Motion-compensated Light Field Compression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51</a:t>
            </a:fld>
            <a:endParaRPr lang="en"/>
          </a:p>
        </p:txBody>
      </p:sp>
      <p:sp>
        <p:nvSpPr>
          <p:cNvPr id="6" name="Shape 641"/>
          <p:cNvSpPr txBox="1"/>
          <p:nvPr/>
        </p:nvSpPr>
        <p:spPr>
          <a:xfrm>
            <a:off x="105050" y="1312057"/>
            <a:ext cx="8806900" cy="13308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55600">
              <a:lnSpc>
                <a:spcPct val="115000"/>
              </a:lnSpc>
              <a:spcAft>
                <a:spcPts val="160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Old Standard TT"/>
              </a:rPr>
              <a:t>Improve the compression by combining the orthogonal dependencies</a:t>
            </a:r>
          </a:p>
          <a:p>
            <a:pPr marL="457200" indent="-355600">
              <a:lnSpc>
                <a:spcPct val="115000"/>
              </a:lnSpc>
              <a:spcAft>
                <a:spcPts val="1600"/>
              </a:spcAft>
              <a:buClr>
                <a:schemeClr val="dk1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Old Standard TT"/>
              </a:rPr>
              <a:t>A hybrid approach to combine both the approaches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3150870"/>
            <a:ext cx="9144000" cy="116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8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00" y="603034"/>
            <a:ext cx="8520600" cy="613200"/>
          </a:xfrm>
        </p:spPr>
        <p:txBody>
          <a:bodyPr/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HMLFC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: Decoding properties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52</a:t>
            </a:fld>
            <a:endParaRPr lang="en"/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311700" y="1250446"/>
            <a:ext cx="4655594" cy="37948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ld Standard TT"/>
              <a:buNone/>
              <a:defRPr sz="2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600" b="0" i="0" u="none" strike="noStrike" cap="none" baseline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 baseline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 baseline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342900" indent="-342900">
              <a:buSzPct val="120000"/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The hierarchical structure of 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RLFC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remains the same in 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HMLFC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SzPct val="120000"/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Tree traversal decoding to decode the motion compensated blocks</a:t>
            </a:r>
          </a:p>
          <a:p>
            <a:pPr marL="342900" indent="-342900">
              <a:buSzPct val="120000"/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One additional motion re-compensation step to compute original block</a:t>
            </a:r>
          </a:p>
          <a:p>
            <a:pPr marL="342900" indent="-342900">
              <a:buSzPct val="120000"/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Decoding properties </a:t>
            </a:r>
            <a:r>
              <a:rPr lang="mr-IN" dirty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Random access, parallel access are preserved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95" y="1216235"/>
            <a:ext cx="4176713" cy="397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6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8" y="218657"/>
            <a:ext cx="8520600" cy="681333"/>
          </a:xfrm>
        </p:spPr>
        <p:txBody>
          <a:bodyPr/>
          <a:lstStyle/>
          <a:p>
            <a:r>
              <a:rPr lang="en-US" dirty="0" err="1"/>
              <a:t>HMLFC</a:t>
            </a:r>
            <a:r>
              <a:rPr lang="en-US" dirty="0"/>
              <a:t>: Rate Distortion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53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35" y="494472"/>
            <a:ext cx="4996268" cy="48187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551704"/>
            <a:ext cx="40751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Variation with block size</a:t>
            </a:r>
          </a:p>
        </p:txBody>
      </p:sp>
    </p:spTree>
    <p:extLst>
      <p:ext uri="{BB962C8B-B14F-4D97-AF65-F5344CB8AC3E}">
        <p14:creationId xmlns:p14="http://schemas.microsoft.com/office/powerpoint/2010/main" val="18478400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8" y="218657"/>
            <a:ext cx="8520600" cy="681333"/>
          </a:xfrm>
        </p:spPr>
        <p:txBody>
          <a:bodyPr/>
          <a:lstStyle/>
          <a:p>
            <a:r>
              <a:rPr lang="en-US" dirty="0" err="1"/>
              <a:t>HMLFC</a:t>
            </a:r>
            <a:r>
              <a:rPr lang="en-US" dirty="0"/>
              <a:t>: Rate Distortion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54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0" y="899990"/>
            <a:ext cx="35150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Variation with </a:t>
            </a:r>
            <a:r>
              <a:rPr lang="en-US" sz="2800">
                <a:latin typeface="Calibri" charset="0"/>
                <a:ea typeface="Calibri" charset="0"/>
                <a:cs typeface="Calibri" charset="0"/>
              </a:rPr>
              <a:t>block thresholding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4" y="1854366"/>
            <a:ext cx="6663557" cy="35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229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8" y="218657"/>
            <a:ext cx="8520600" cy="681333"/>
          </a:xfrm>
        </p:spPr>
        <p:txBody>
          <a:bodyPr/>
          <a:lstStyle/>
          <a:p>
            <a:r>
              <a:rPr lang="en-US" dirty="0" err="1"/>
              <a:t>HMLFC</a:t>
            </a:r>
            <a:r>
              <a:rPr lang="en-US" dirty="0"/>
              <a:t>: Decoding times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55</a:t>
            </a:fld>
            <a:endParaRPr lang="en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37048" y="1133017"/>
            <a:ext cx="7755045" cy="3269983"/>
          </a:xfrm>
        </p:spPr>
        <p:txBody>
          <a:bodyPr/>
          <a:lstStyle/>
          <a:p>
            <a:pPr marL="685800">
              <a:lnSpc>
                <a:spcPct val="200000"/>
              </a:lnSpc>
              <a:buClrTx/>
              <a:buSzTx/>
            </a:pPr>
            <a:r>
              <a:rPr lang="en-US" sz="2000" dirty="0" err="1"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CoCg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-r color space 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  <a:hlinkClick r:id="rId2"/>
              </a:rPr>
              <a:t>[</a:t>
            </a:r>
            <a:r>
              <a:rPr lang="en-US" sz="1400" dirty="0">
                <a:hlinkClick r:id="rId2"/>
              </a:rPr>
              <a:t>Malvar et al. 2008]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  <a:p>
            <a:pPr marL="685800">
              <a:lnSpc>
                <a:spcPct val="200000"/>
              </a:lnSpc>
              <a:buClrTx/>
              <a:buSzTx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Block size 8X8</a:t>
            </a:r>
            <a:endParaRPr lang="en-US" sz="14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880680"/>
              </p:ext>
            </p:extLst>
          </p:nvPr>
        </p:nvGraphicFramePr>
        <p:xfrm>
          <a:off x="1012370" y="2513240"/>
          <a:ext cx="5314950" cy="1889760"/>
        </p:xfrm>
        <a:graphic>
          <a:graphicData uri="http://schemas.openxmlformats.org/drawingml/2006/table">
            <a:tbl>
              <a:tblPr firstRow="1" bandRow="1"/>
              <a:tblGrid>
                <a:gridCol w="177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929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RLFC</a:t>
                      </a:r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 (microseconds)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HMLFC</a:t>
                      </a:r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 (microseconds)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Y</a:t>
                      </a:r>
                      <a:r>
                        <a:rPr lang="en-US" sz="20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 - Channel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2.61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3.32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Co</a:t>
                      </a:r>
                      <a:r>
                        <a:rPr lang="en-US" sz="20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 - Channel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1.62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2.86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Cg</a:t>
                      </a:r>
                      <a:r>
                        <a:rPr lang="en-US" sz="20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 - Channel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1.42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2.21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355707" y="4636027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>
              <a:lnSpc>
                <a:spcPct val="200000"/>
              </a:lnSpc>
            </a:pPr>
            <a:r>
              <a:rPr lang="en-US" dirty="0">
                <a:latin typeface="Calibri" charset="0"/>
                <a:ea typeface="Calibri" charset="0"/>
                <a:cs typeface="Calibri" charset="0"/>
                <a:sym typeface="Old Standard TT"/>
              </a:rPr>
              <a:t>NVIDIA </a:t>
            </a:r>
            <a:r>
              <a:rPr lang="en-US" dirty="0" err="1">
                <a:latin typeface="Calibri" charset="0"/>
                <a:ea typeface="Calibri" charset="0"/>
                <a:cs typeface="Calibri" charset="0"/>
                <a:sym typeface="Old Standard TT"/>
              </a:rPr>
              <a:t>GTX</a:t>
            </a:r>
            <a:r>
              <a:rPr lang="en-US" dirty="0">
                <a:latin typeface="Calibri" charset="0"/>
                <a:ea typeface="Calibri" charset="0"/>
                <a:cs typeface="Calibri" charset="0"/>
                <a:sym typeface="Old Standard TT"/>
              </a:rPr>
              <a:t> </a:t>
            </a:r>
            <a:r>
              <a:rPr lang="mr-IN" dirty="0">
                <a:latin typeface="Calibri" charset="0"/>
                <a:ea typeface="Calibri" charset="0"/>
                <a:cs typeface="Calibri" charset="0"/>
                <a:sym typeface="Old Standard TT"/>
              </a:rPr>
              <a:t>–</a:t>
            </a:r>
            <a:r>
              <a:rPr lang="en-US" dirty="0">
                <a:latin typeface="Calibri" charset="0"/>
                <a:ea typeface="Calibri" charset="0"/>
                <a:cs typeface="Calibri" charset="0"/>
                <a:sym typeface="Old Standard TT"/>
              </a:rPr>
              <a:t> 960 (2GB) and Intel Xeon (2.4GHz)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216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470" y="365198"/>
            <a:ext cx="8520600" cy="613200"/>
          </a:xfrm>
        </p:spPr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66470" y="958056"/>
            <a:ext cx="4426024" cy="3011332"/>
          </a:xfrm>
        </p:spPr>
        <p:txBody>
          <a:bodyPr/>
          <a:lstStyle/>
          <a:p>
            <a:r>
              <a:rPr lang="en-US" sz="2100" dirty="0"/>
              <a:t>Parameterizing the scene</a:t>
            </a:r>
          </a:p>
          <a:p>
            <a:endParaRPr lang="en-US" sz="2100" dirty="0"/>
          </a:p>
          <a:p>
            <a:r>
              <a:rPr lang="en-US" sz="2100" dirty="0"/>
              <a:t>Capturing the scene using images</a:t>
            </a:r>
          </a:p>
          <a:p>
            <a:endParaRPr lang="en-US" sz="2100" dirty="0"/>
          </a:p>
          <a:p>
            <a:r>
              <a:rPr lang="en-US" sz="2100" dirty="0"/>
              <a:t>Representations of the images </a:t>
            </a:r>
          </a:p>
          <a:p>
            <a:endParaRPr lang="en-US" sz="2100" dirty="0"/>
          </a:p>
          <a:p>
            <a:r>
              <a:rPr lang="en-US" sz="2100" dirty="0"/>
              <a:t>Compression of the captured images </a:t>
            </a:r>
          </a:p>
          <a:p>
            <a:endParaRPr lang="en-US" sz="2100" dirty="0"/>
          </a:p>
          <a:p>
            <a:r>
              <a:rPr lang="en-US" sz="2100" dirty="0"/>
              <a:t>Rendering from the sampled images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848336" y="1127238"/>
            <a:ext cx="3437700" cy="2598068"/>
            <a:chOff x="1950001" y="3685629"/>
            <a:chExt cx="2621999" cy="20601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0001" y="3875418"/>
              <a:ext cx="1355222" cy="78843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7506" y="3685629"/>
              <a:ext cx="1084494" cy="97822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7889" y="4663856"/>
              <a:ext cx="990784" cy="93432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650" y="4663856"/>
              <a:ext cx="1003475" cy="1081903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638145" y="1412130"/>
            <a:ext cx="4386071" cy="2313176"/>
            <a:chOff x="4638143" y="1126380"/>
            <a:chExt cx="4386071" cy="231317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143" y="1126380"/>
              <a:ext cx="1927647" cy="231317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191" y="1302308"/>
              <a:ext cx="2266023" cy="1274638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3986693" y="3025870"/>
            <a:ext cx="5158195" cy="1887039"/>
            <a:chOff x="3868896" y="2151190"/>
            <a:chExt cx="5158195" cy="188703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8896" y="2536627"/>
              <a:ext cx="3055972" cy="131229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9479" y="2151190"/>
              <a:ext cx="2277612" cy="1887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</a:t>
            </a:fld>
            <a:endParaRPr lang="e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17789" y="1588057"/>
            <a:ext cx="8308425" cy="3011332"/>
          </a:xfrm>
        </p:spPr>
        <p:txBody>
          <a:bodyPr/>
          <a:lstStyle/>
          <a:p>
            <a:pPr>
              <a:buClr>
                <a:srgbClr val="CACACA"/>
              </a:buClr>
            </a:pPr>
            <a:r>
              <a:rPr lang="en-US" sz="2100" dirty="0">
                <a:solidFill>
                  <a:srgbClr val="CACACA"/>
                </a:solidFill>
              </a:rPr>
              <a:t>Parameterizing the scene</a:t>
            </a:r>
          </a:p>
          <a:p>
            <a:pPr>
              <a:buClr>
                <a:srgbClr val="CACACA"/>
              </a:buClr>
            </a:pPr>
            <a:endParaRPr lang="en-US" sz="2100" dirty="0">
              <a:solidFill>
                <a:srgbClr val="CACACA"/>
              </a:solidFill>
            </a:endParaRPr>
          </a:p>
          <a:p>
            <a:pPr>
              <a:buClr>
                <a:srgbClr val="CACACA"/>
              </a:buClr>
            </a:pPr>
            <a:r>
              <a:rPr lang="en-US" sz="2100" dirty="0">
                <a:solidFill>
                  <a:srgbClr val="CACACA"/>
                </a:solidFill>
              </a:rPr>
              <a:t>Capturing the scene using images</a:t>
            </a:r>
          </a:p>
          <a:p>
            <a:pPr>
              <a:buClr>
                <a:srgbClr val="CACACA"/>
              </a:buClr>
            </a:pPr>
            <a:endParaRPr lang="en-US" sz="2100" dirty="0">
              <a:solidFill>
                <a:srgbClr val="CACACA"/>
              </a:solidFill>
            </a:endParaRPr>
          </a:p>
          <a:p>
            <a:pPr>
              <a:buClr>
                <a:srgbClr val="CACACA"/>
              </a:buClr>
            </a:pPr>
            <a:r>
              <a:rPr lang="en-US" sz="2100" dirty="0">
                <a:solidFill>
                  <a:srgbClr val="CACACA"/>
                </a:solidFill>
              </a:rPr>
              <a:t>Representations of the images </a:t>
            </a:r>
          </a:p>
          <a:p>
            <a:endParaRPr lang="en-US" sz="2100" dirty="0"/>
          </a:p>
          <a:p>
            <a:r>
              <a:rPr lang="en-US" sz="2100" b="1" dirty="0"/>
              <a:t>Compression of the captured data</a:t>
            </a:r>
          </a:p>
          <a:p>
            <a:endParaRPr lang="en-US" sz="2100" dirty="0"/>
          </a:p>
          <a:p>
            <a:pPr>
              <a:buClr>
                <a:srgbClr val="CACACA"/>
              </a:buClr>
            </a:pPr>
            <a:r>
              <a:rPr lang="en-US" sz="2100" dirty="0">
                <a:solidFill>
                  <a:srgbClr val="CACACA"/>
                </a:solidFill>
              </a:rPr>
              <a:t>Rendering the scene back</a:t>
            </a:r>
          </a:p>
        </p:txBody>
      </p:sp>
    </p:spTree>
    <p:extLst>
      <p:ext uri="{BB962C8B-B14F-4D97-AF65-F5344CB8AC3E}">
        <p14:creationId xmlns:p14="http://schemas.microsoft.com/office/powerpoint/2010/main" val="434496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780" y="627377"/>
            <a:ext cx="8520600" cy="613200"/>
          </a:xfrm>
        </p:spPr>
        <p:txBody>
          <a:bodyPr/>
          <a:lstStyle/>
          <a:p>
            <a:r>
              <a:rPr lang="en-US" dirty="0">
                <a:ea typeface="Calibri" charset="0"/>
                <a:cs typeface="Calibri" charset="0"/>
              </a:rPr>
              <a:t>Data </a:t>
            </a:r>
            <a:r>
              <a:rPr lang="mr-IN" dirty="0">
                <a:ea typeface="Calibri" charset="0"/>
                <a:cs typeface="Calibri" charset="0"/>
              </a:rPr>
              <a:t>–</a:t>
            </a:r>
            <a:r>
              <a:rPr lang="en-US" dirty="0">
                <a:ea typeface="Calibri" charset="0"/>
                <a:cs typeface="Calibri" charset="0"/>
              </a:rPr>
              <a:t> Rendering Quality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</a:t>
            </a:fld>
            <a:endParaRPr lang="e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89781" y="1240577"/>
            <a:ext cx="5515653" cy="399718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High image sampling rate (1K </a:t>
            </a:r>
            <a:r>
              <a:rPr lang="mr-IN" dirty="0"/>
              <a:t>–</a:t>
            </a:r>
            <a:r>
              <a:rPr lang="en-US" dirty="0"/>
              <a:t> 10K images) </a:t>
            </a:r>
            <a:r>
              <a:rPr lang="en-US" sz="1200" dirty="0"/>
              <a:t>[</a:t>
            </a:r>
            <a:r>
              <a:rPr lang="en-US" sz="1200" dirty="0">
                <a:hlinkClick r:id="rId3"/>
              </a:rPr>
              <a:t>chai et al. 2000</a:t>
            </a:r>
            <a:r>
              <a:rPr lang="en-US" sz="1200" dirty="0"/>
              <a:t>]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High resolution of image samples (1K, 2K) </a:t>
            </a:r>
            <a:endParaRPr lang="en-US" b="1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Data sizes range from 300MB- 100 GB </a:t>
            </a:r>
            <a:r>
              <a:rPr lang="en-US" sz="1400" dirty="0"/>
              <a:t>[ </a:t>
            </a:r>
            <a:r>
              <a:rPr lang="en-US" sz="1400" dirty="0">
                <a:hlinkClick r:id="rId4"/>
              </a:rPr>
              <a:t>Levoy et al. 2000 </a:t>
            </a:r>
            <a:r>
              <a:rPr lang="en-US" sz="1400" dirty="0"/>
              <a:t>, </a:t>
            </a:r>
            <a:r>
              <a:rPr lang="en-US" sz="1400" dirty="0">
                <a:hlinkClick r:id="rId5"/>
              </a:rPr>
              <a:t>Lin et al. 2000 </a:t>
            </a:r>
            <a:r>
              <a:rPr lang="en-US" sz="1400" dirty="0"/>
              <a:t>]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Major bottle neck in terms of storage, transmission, and real-time rendering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738" y="1354092"/>
            <a:ext cx="3341782" cy="310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0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699" y="482542"/>
            <a:ext cx="8520600" cy="613200"/>
          </a:xfrm>
        </p:spPr>
        <p:txBody>
          <a:bodyPr/>
          <a:lstStyle/>
          <a:p>
            <a:r>
              <a:rPr lang="en-US" dirty="0">
                <a:ea typeface="Calibri" charset="0"/>
                <a:cs typeface="Calibri" charset="0"/>
              </a:rPr>
              <a:t>Data </a:t>
            </a:r>
            <a:r>
              <a:rPr lang="mr-IN" dirty="0">
                <a:ea typeface="Calibri" charset="0"/>
                <a:cs typeface="Calibri" charset="0"/>
              </a:rPr>
              <a:t>–</a:t>
            </a:r>
            <a:r>
              <a:rPr lang="en-US" dirty="0">
                <a:ea typeface="Calibri" charset="0"/>
                <a:cs typeface="Calibri" charset="0"/>
              </a:rPr>
              <a:t> Real-time Rendering </a:t>
            </a:r>
            <a:br>
              <a:rPr lang="en-US" dirty="0">
                <a:ea typeface="Calibri" charset="0"/>
                <a:cs typeface="Calibri" charset="0"/>
              </a:rPr>
            </a:br>
            <a:br>
              <a:rPr lang="en-US" dirty="0">
                <a:ea typeface="Calibri" charset="0"/>
                <a:cs typeface="Calibri" charset="0"/>
              </a:rPr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</a:t>
            </a:fld>
            <a:endParaRPr lang="e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11699" y="1293494"/>
            <a:ext cx="5292134" cy="398081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Parallel processing is required for real-time rendering </a:t>
            </a:r>
          </a:p>
          <a:p>
            <a:pPr>
              <a:lnSpc>
                <a:spcPct val="150000"/>
              </a:lnSpc>
            </a:pPr>
            <a:r>
              <a:rPr lang="en-US" dirty="0"/>
              <a:t>New views are generated using filtering from the captured images</a:t>
            </a:r>
          </a:p>
          <a:p>
            <a:pPr>
              <a:lnSpc>
                <a:spcPct val="200000"/>
              </a:lnSpc>
            </a:pPr>
            <a:r>
              <a:rPr lang="en-US" dirty="0"/>
              <a:t>Fast parallel access to the pixel values</a:t>
            </a:r>
          </a:p>
          <a:p>
            <a:pPr>
              <a:lnSpc>
                <a:spcPct val="150000"/>
              </a:lnSpc>
            </a:pPr>
            <a:r>
              <a:rPr lang="en-US" dirty="0"/>
              <a:t>Image samples should be present in video memory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457" y="1693251"/>
            <a:ext cx="3531945" cy="15166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81367" y="3209942"/>
            <a:ext cx="22610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hlinkClick r:id="rId4"/>
              </a:rPr>
              <a:t>Levoy</a:t>
            </a:r>
            <a:r>
              <a:rPr lang="en-US" sz="1200" dirty="0">
                <a:hlinkClick r:id="rId4"/>
              </a:rPr>
              <a:t> et al. 96</a:t>
            </a:r>
            <a:endParaRPr lang="en-US" sz="1200" dirty="0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6257355" y="1183900"/>
            <a:ext cx="1738564" cy="4211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ld Standard TT"/>
              <a:buNone/>
              <a:defRPr sz="2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600" b="0" i="0" u="none" strike="noStrike" cap="none" baseline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 baseline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 baseline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1800" dirty="0">
                <a:latin typeface="+mn-lt"/>
              </a:rPr>
              <a:t>Ray Tracing</a:t>
            </a:r>
          </a:p>
        </p:txBody>
      </p:sp>
    </p:spTree>
    <p:extLst>
      <p:ext uri="{BB962C8B-B14F-4D97-AF65-F5344CB8AC3E}">
        <p14:creationId xmlns:p14="http://schemas.microsoft.com/office/powerpoint/2010/main" val="28548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 build="p"/>
    </p:bldLst>
  </p:timing>
</p:sld>
</file>

<file path=ppt/theme/theme1.xml><?xml version="1.0" encoding="utf-8"?>
<a:theme xmlns:a="http://schemas.openxmlformats.org/drawingml/2006/main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30331</TotalTime>
  <Words>1886</Words>
  <Application>Microsoft Macintosh PowerPoint</Application>
  <PresentationFormat>On-screen Show (16:10)</PresentationFormat>
  <Paragraphs>427</Paragraphs>
  <Slides>55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Calibri</vt:lpstr>
      <vt:lpstr>Cambria Math</vt:lpstr>
      <vt:lpstr>Old Standard TT</vt:lpstr>
      <vt:lpstr>Wingdings</vt:lpstr>
      <vt:lpstr>Paperback</vt:lpstr>
      <vt:lpstr>HMLFC: Hierarchical Motion-Compensated Light Field Compression for Interactive Rendering</vt:lpstr>
      <vt:lpstr>Light Fields (LF)</vt:lpstr>
      <vt:lpstr>Light Fields (LF)</vt:lpstr>
      <vt:lpstr>Light Fields: Representation  </vt:lpstr>
      <vt:lpstr>Light Fields: Capturing</vt:lpstr>
      <vt:lpstr>Challenges</vt:lpstr>
      <vt:lpstr>Challenges</vt:lpstr>
      <vt:lpstr>Data – Rendering Quality</vt:lpstr>
      <vt:lpstr>Data – Real-time Rendering   </vt:lpstr>
      <vt:lpstr>Rendering </vt:lpstr>
      <vt:lpstr>Compression: Requirements</vt:lpstr>
      <vt:lpstr>Organization</vt:lpstr>
      <vt:lpstr>Background: LF Compression</vt:lpstr>
      <vt:lpstr>LF Compression: Ideal Requirements</vt:lpstr>
      <vt:lpstr>LF Compression: Motion vs. Hierarchy</vt:lpstr>
      <vt:lpstr>Overview: Motion Compensation</vt:lpstr>
      <vt:lpstr>Overview: Hierarchical Schemes</vt:lpstr>
      <vt:lpstr>LF Compression: Categories</vt:lpstr>
      <vt:lpstr>Organization</vt:lpstr>
      <vt:lpstr>Key Idea: Hybrid Approach</vt:lpstr>
      <vt:lpstr>HMLFC : Hierarchical Motion-compensated Light Field Compression</vt:lpstr>
      <vt:lpstr>HMLFC: Main Challenges</vt:lpstr>
      <vt:lpstr>Organization</vt:lpstr>
      <vt:lpstr>HMLFC Implementation on RLFC </vt:lpstr>
      <vt:lpstr>RLFC Overview</vt:lpstr>
      <vt:lpstr>RLFC Overview</vt:lpstr>
      <vt:lpstr>RLFC Overview </vt:lpstr>
      <vt:lpstr>Hybrid approach for RLFC</vt:lpstr>
      <vt:lpstr>HMLFC: Extending RLFC with Motion Vectors</vt:lpstr>
      <vt:lpstr>Phase-shifted Motion Prediction</vt:lpstr>
      <vt:lpstr>HMLFC: SRV Images</vt:lpstr>
      <vt:lpstr>Organization</vt:lpstr>
      <vt:lpstr>Results: Data Sets</vt:lpstr>
      <vt:lpstr>Results: Compression rate/Quality</vt:lpstr>
      <vt:lpstr>HMLFC: Comparison</vt:lpstr>
      <vt:lpstr>HMLFC: Comparsion</vt:lpstr>
      <vt:lpstr>HMLFC: Visual Quality</vt:lpstr>
      <vt:lpstr>Results: Rendering Speeds</vt:lpstr>
      <vt:lpstr>HMLFC: Conclusion</vt:lpstr>
      <vt:lpstr>Organization</vt:lpstr>
      <vt:lpstr>HMLFC: Limitations</vt:lpstr>
      <vt:lpstr>HMLFC: Future Work</vt:lpstr>
      <vt:lpstr>Acknowledgements</vt:lpstr>
      <vt:lpstr>PowerPoint Presentation</vt:lpstr>
      <vt:lpstr>BACK-UP SLIDES</vt:lpstr>
      <vt:lpstr>Light Fields: Parameterizations</vt:lpstr>
      <vt:lpstr>Sampling of the Light Rays</vt:lpstr>
      <vt:lpstr>Light Fields: Revival</vt:lpstr>
      <vt:lpstr>PowerPoint Presentation</vt:lpstr>
      <vt:lpstr>Encoding RKV </vt:lpstr>
      <vt:lpstr>HMLFC : Hierarchical Motion-compensated Light Field Compression</vt:lpstr>
      <vt:lpstr>HMLFC: Decoding properties</vt:lpstr>
      <vt:lpstr>HMLFC: Rate Distortion</vt:lpstr>
      <vt:lpstr>HMLFC: Rate Distortion</vt:lpstr>
      <vt:lpstr>HMLFC: Decoding times 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HPG presentation</dc:title>
  <dc:subject/>
  <dc:creator/>
  <cp:keywords/>
  <dc:description/>
  <cp:lastModifiedBy>srihari pratapa</cp:lastModifiedBy>
  <cp:revision>1341</cp:revision>
  <dcterms:modified xsi:type="dcterms:W3CDTF">2019-07-08T09:49:12Z</dcterms:modified>
  <cp:category/>
</cp:coreProperties>
</file>