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3" r:id="rId2"/>
  </p:sldMasterIdLst>
  <p:notesMasterIdLst>
    <p:notesMasterId r:id="rId11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Lst>
  <p:sldSz cx="9144000" cy="5715000" type="screen16x10"/>
  <p:notesSz cx="6718300" cy="98679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37" autoAdjust="0"/>
  </p:normalViewPr>
  <p:slideViewPr>
    <p:cSldViewPr snapToGrid="0">
      <p:cViewPr varScale="1">
        <p:scale>
          <a:sx n="71" d="100"/>
          <a:sy n="71" d="100"/>
        </p:scale>
        <p:origin x="1356" y="5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body" idx="1"/>
          </p:nvPr>
        </p:nvSpPr>
        <p:spPr>
          <a:xfrm>
            <a:off x="233362" y="4803775"/>
            <a:ext cx="6272212" cy="4867275"/>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 name="Google Shape;4;n"/>
          <p:cNvSpPr>
            <a:spLocks noGrp="1" noRot="1" noChangeAspect="1"/>
          </p:cNvSpPr>
          <p:nvPr>
            <p:ph type="sldImg" idx="2"/>
          </p:nvPr>
        </p:nvSpPr>
        <p:spPr>
          <a:xfrm>
            <a:off x="599952" y="863600"/>
            <a:ext cx="5521500" cy="3451200"/>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
        <p:nvSpPr>
          <p:cNvPr id="5" name="Google Shape;5;n"/>
          <p:cNvSpPr/>
          <p:nvPr/>
        </p:nvSpPr>
        <p:spPr>
          <a:xfrm>
            <a:off x="569912" y="946150"/>
            <a:ext cx="5446712" cy="3763962"/>
          </a:xfrm>
          <a:prstGeom prst="rect">
            <a:avLst/>
          </a:prstGeom>
          <a:noFill/>
          <a:ln w="12700" cap="rnd" cmpd="sng">
            <a:solidFill>
              <a:srgbClr val="000000"/>
            </a:solidFill>
            <a:prstDash val="solid"/>
            <a:miter lim="8000"/>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6" name="Google Shape;6;n"/>
          <p:cNvSpPr txBox="1"/>
          <p:nvPr/>
        </p:nvSpPr>
        <p:spPr>
          <a:xfrm>
            <a:off x="82550" y="161925"/>
            <a:ext cx="5884862" cy="514350"/>
          </a:xfrm>
          <a:prstGeom prst="rect">
            <a:avLst/>
          </a:prstGeom>
          <a:noFill/>
          <a:ln>
            <a:noFill/>
          </a:ln>
        </p:spPr>
        <p:txBody>
          <a:bodyPr spcFirstLastPara="1" wrap="square" lIns="84700" tIns="41600" rIns="84700" bIns="41600" anchor="t" anchorCtr="0">
            <a:noAutofit/>
          </a:bodyPr>
          <a:lstStyle/>
          <a:p>
            <a:pPr marL="446087" marR="0" lvl="0" indent="-1587" algn="l" rtl="0">
              <a:spcBef>
                <a:spcPts val="0"/>
              </a:spcBef>
              <a:spcAft>
                <a:spcPts val="0"/>
              </a:spcAft>
              <a:buFont typeface="Arial"/>
              <a:buNone/>
            </a:pPr>
            <a:r>
              <a:rPr lang="en-US" sz="1300" b="1" i="0" u="none" strike="noStrike" cap="none">
                <a:latin typeface="Arial"/>
                <a:ea typeface="Arial"/>
                <a:cs typeface="Arial"/>
                <a:sym typeface="Arial"/>
              </a:rPr>
              <a:t>Villette 99: Modèles physiques: des effets spéciaux à la simulation </a:t>
            </a:r>
            <a:endParaRPr sz="1800" b="0" i="0" u="none" strike="noStrike" cap="none"/>
          </a:p>
          <a:p>
            <a:pPr marL="446087" marR="0" lvl="0" indent="-1587" algn="l" rtl="0">
              <a:spcBef>
                <a:spcPts val="0"/>
              </a:spcBef>
              <a:spcAft>
                <a:spcPts val="0"/>
              </a:spcAft>
              <a:buFont typeface="Arial"/>
              <a:buNone/>
            </a:pPr>
            <a:r>
              <a:rPr lang="en-US" sz="1300" b="1" i="0" u="none" strike="noStrike" cap="none">
                <a:latin typeface="Arial"/>
                <a:ea typeface="Arial"/>
                <a:cs typeface="Arial"/>
                <a:sym typeface="Arial"/>
              </a:rPr>
              <a:t>des risques naturels</a:t>
            </a:r>
            <a:endParaRPr sz="18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g5939edd709_0_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~1h, with 5 small video chunks (not included) ]</a:t>
            </a:r>
            <a:endParaRPr/>
          </a:p>
        </p:txBody>
      </p:sp>
      <p:sp>
        <p:nvSpPr>
          <p:cNvPr id="37" name="Google Shape;37;g5939edd709_0_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967db330c_2_220:notes"/>
          <p:cNvSpPr txBox="1">
            <a:spLocks noGrp="1"/>
          </p:cNvSpPr>
          <p:nvPr>
            <p:ph type="body" idx="1"/>
          </p:nvPr>
        </p:nvSpPr>
        <p:spPr>
          <a:xfrm>
            <a:off x="671830" y="4687252"/>
            <a:ext cx="5374500" cy="44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g5967db330c_2_220: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Google Shape;1576;g25e0ed469_2_138: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7" name="Google Shape;1577;g25e0ed469_2_138: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800" b="0" i="0" u="none" strike="noStrike" cap="none"/>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Google Shape;1583;g25e0ed469_2_143: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84" name="Google Shape;1584;g25e0ed469_2_143: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2993ee81c_3118:notes"/>
          <p:cNvSpPr txBox="1">
            <a:spLocks noGrp="1"/>
          </p:cNvSpPr>
          <p:nvPr>
            <p:ph type="body" idx="1"/>
          </p:nvPr>
        </p:nvSpPr>
        <p:spPr>
          <a:xfrm>
            <a:off x="671830" y="4687252"/>
            <a:ext cx="5374500" cy="44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g2993ee81c_3118: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g25e0ed469_2_153: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9" name="Google Shape;1599;g25e0ed469_2_153: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4"/>
        <p:cNvGrpSpPr/>
        <p:nvPr/>
      </p:nvGrpSpPr>
      <p:grpSpPr>
        <a:xfrm>
          <a:off x="0" y="0"/>
          <a:ext cx="0" cy="0"/>
          <a:chOff x="0" y="0"/>
          <a:chExt cx="0" cy="0"/>
        </a:xfrm>
      </p:grpSpPr>
      <p:sp>
        <p:nvSpPr>
          <p:cNvPr id="1605" name="Google Shape;1605;g25e0ed469_2_158: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6" name="Google Shape;1606;g25e0ed469_2_158: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b="0" i="0" u="none" strike="noStrike" cap="none"/>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25e0ed469_2_164: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4" name="Google Shape;1614;g25e0ed469_2_164: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b="0" i="0" u="none" strike="noStrike" cap="none"/>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25e0ed469_2_170: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0" name="Google Shape;1620;g25e0ed469_2_170: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25e0ed469_2_176: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6" name="Google Shape;1626;g25e0ed469_2_176: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b4b52d532_0_1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Will seem like Captain Obvious remarks, but not so easy to follow.</a:t>
            </a:r>
            <a:endParaRPr dirty="0"/>
          </a:p>
        </p:txBody>
      </p:sp>
      <p:sp>
        <p:nvSpPr>
          <p:cNvPr id="154" name="Google Shape;154;g5b4b52d532_0_1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967db330c_2_1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457200" lvl="0" indent="-317500" algn="l" rtl="0">
              <a:spcBef>
                <a:spcPts val="0"/>
              </a:spcBef>
              <a:spcAft>
                <a:spcPts val="0"/>
              </a:spcAft>
              <a:buSzPts val="1400"/>
              <a:buChar char="-"/>
            </a:pPr>
            <a:r>
              <a:rPr lang="en-US"/>
              <a:t>Our contents are generally not semi-transparent glinty white noise floating in the air: we know something ( → regularizing, that can thus be exploited ).</a:t>
            </a:r>
            <a:endParaRPr/>
          </a:p>
          <a:p>
            <a:pPr marL="457200" lvl="0" indent="-317500" algn="l" rtl="0">
              <a:spcBef>
                <a:spcPts val="0"/>
              </a:spcBef>
              <a:spcAft>
                <a:spcPts val="0"/>
              </a:spcAft>
              <a:buSzPts val="1400"/>
              <a:buChar char="-"/>
            </a:pPr>
            <a:r>
              <a:rPr lang="en-US"/>
              <a:t>For gaming and effects, our context is not ultra-precision with lives at stake. Just no shocking artifacts and good plausibility. </a:t>
            </a:r>
            <a:endParaRPr/>
          </a:p>
          <a:p>
            <a:pPr marL="457200" lvl="0" indent="-317500" algn="l" rtl="0">
              <a:spcBef>
                <a:spcPts val="0"/>
              </a:spcBef>
              <a:spcAft>
                <a:spcPts val="0"/>
              </a:spcAft>
              <a:buSzPts val="1400"/>
              <a:buChar char="-"/>
            </a:pPr>
            <a:r>
              <a:rPr lang="en-US"/>
              <a:t>As scientists or dev we often love focussing on one pet aspect, then we forget that quality = some other weakest part. Also, a complex analytical model is just as good as the availability of parameters for it (or easily tweakable ones). </a:t>
            </a:r>
            <a:endParaRPr/>
          </a:p>
        </p:txBody>
      </p:sp>
      <p:sp>
        <p:nvSpPr>
          <p:cNvPr id="161" name="Google Shape;161;g5967db330c_2_1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967db330c_2_2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Don’t forget that the true final product is the image, not the 3D world itself.</a:t>
            </a:r>
            <a:endParaRPr/>
          </a:p>
        </p:txBody>
      </p:sp>
      <p:sp>
        <p:nvSpPr>
          <p:cNvPr id="168" name="Google Shape;168;g5967db330c_2_2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967db330c_2_2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5967db330c_2_2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5c6e691f3c_2_6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...adapted representation: Since if we cull the small details of a crumpled aluminium foil, we still want it to look rough, not mirror-like. → Culled information must be reinjected somewhere else.</a:t>
            </a:r>
            <a:endParaRPr/>
          </a:p>
        </p:txBody>
      </p:sp>
      <p:sp>
        <p:nvSpPr>
          <p:cNvPr id="181" name="Google Shape;181;g5c6e691f3c_2_6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b4b52d532_0_32: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One could expect that optimal cost should relate to visual complexity. </a:t>
            </a:r>
            <a:br>
              <a:rPr lang="en-US" dirty="0"/>
            </a:br>
            <a:r>
              <a:rPr lang="en-US" dirty="0"/>
              <a:t>Blurry image contains less information (i.e., has lower Kolmogorov complexity). </a:t>
            </a:r>
            <a:br>
              <a:rPr lang="en-US" dirty="0"/>
            </a:br>
            <a:r>
              <a:rPr lang="en-US" dirty="0"/>
              <a:t>But usually, soft shadows or depth-of-field cost a lot more than sharp images. → potential for gain.</a:t>
            </a:r>
            <a:endParaRPr dirty="0"/>
          </a:p>
        </p:txBody>
      </p:sp>
      <p:sp>
        <p:nvSpPr>
          <p:cNvPr id="197" name="Google Shape;197;g5b4b52d532_0_32: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967db330c_2_3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Help forgetting a bit what we </a:t>
            </a:r>
            <a:r>
              <a:rPr lang="en-US" i="1"/>
              <a:t>know</a:t>
            </a:r>
            <a:r>
              <a:rPr lang="en-US"/>
              <a:t>, to focus on what we </a:t>
            </a:r>
            <a:r>
              <a:rPr lang="en-US" i="1"/>
              <a:t>see</a:t>
            </a:r>
            <a:r>
              <a:rPr lang="en-US"/>
              <a:t>. </a:t>
            </a:r>
            <a:endParaRPr/>
          </a:p>
          <a:p>
            <a:pPr marL="0" lvl="0" indent="0" algn="l" rtl="0">
              <a:spcBef>
                <a:spcPts val="0"/>
              </a:spcBef>
              <a:spcAft>
                <a:spcPts val="0"/>
              </a:spcAft>
              <a:buNone/>
            </a:pPr>
            <a:r>
              <a:rPr lang="en-US"/>
              <a:t>Painter see blotches of dark and light, then paint so. Not all leaves are there (and strokes are probably not leaves), etc.</a:t>
            </a:r>
            <a:br>
              <a:rPr lang="en-US"/>
            </a:br>
            <a:r>
              <a:rPr lang="en-US"/>
              <a:t>( Of course in CG it’s more complicated since we want to wander around the scene. )</a:t>
            </a:r>
            <a:endParaRPr/>
          </a:p>
        </p:txBody>
      </p:sp>
      <p:sp>
        <p:nvSpPr>
          <p:cNvPr id="204" name="Google Shape;204;g5967db330c_2_3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939edd709_2_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5939edd709_2_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b4b52d532_0_24: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g5b4b52d532_0_24: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g25e0ed469_2_48: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 name="Google Shape;48;g25e0ed469_2_48: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t>… from my experience at tackling the modelization of natural scenes.</a:t>
            </a:r>
            <a:br>
              <a:rPr lang="en-US" sz="1800"/>
            </a:br>
            <a:r>
              <a:rPr lang="en-US" sz="1800"/>
              <a:t>( Only the red dots where not real-time… at the time).</a:t>
            </a:r>
            <a:endParaRPr sz="1800" b="0" i="0" u="none" strike="noStrike" cap="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5939edd709_2_2: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5939edd709_2_2: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5c6e691f3c_2_1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[Kajiya85] organized the ideas about how to connect representations.</a:t>
            </a:r>
            <a:endParaRPr/>
          </a:p>
        </p:txBody>
      </p:sp>
      <p:sp>
        <p:nvSpPr>
          <p:cNvPr id="312" name="Google Shape;312;g5c6e691f3c_2_1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987f41c6_25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2987f41c6_25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967db330c_2_3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5967db330c_2_3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939edd709_2_12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In fact [KK89] is not that a good example: hierarchy is static, not dynamic LOD (fix voxel size). we will come to this later.</a:t>
            </a:r>
            <a:endParaRPr/>
          </a:p>
        </p:txBody>
      </p:sp>
      <p:sp>
        <p:nvSpPr>
          <p:cNvPr id="384" name="Google Shape;384;g5939edd709_2_12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987f41c6_28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2987f41c6_28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c6e691f3c_0_50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We store only what needed, only at resolution needed.</a:t>
            </a:r>
            <a:endParaRPr/>
          </a:p>
          <a:p>
            <a:pPr marL="0" lvl="0" indent="0" algn="l" rtl="0">
              <a:spcBef>
                <a:spcPts val="0"/>
              </a:spcBef>
              <a:spcAft>
                <a:spcPts val="0"/>
              </a:spcAft>
              <a:buNone/>
            </a:pPr>
            <a:r>
              <a:rPr lang="en-US"/>
              <a:t>( Produced on demand, and kept in a cache ).</a:t>
            </a:r>
            <a:endParaRPr/>
          </a:p>
        </p:txBody>
      </p:sp>
      <p:sp>
        <p:nvSpPr>
          <p:cNvPr id="424" name="Google Shape;424;g5c6e691f3c_0_50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987f41c6_0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Our model of all-scales (animated) ocean offers a direct illustration of [Kajiya85] hierarchy principle.</a:t>
            </a:r>
            <a:endParaRPr dirty="0"/>
          </a:p>
          <a:p>
            <a:pPr marL="0" lvl="0" indent="0" algn="l" rtl="0">
              <a:spcBef>
                <a:spcPts val="0"/>
              </a:spcBef>
              <a:spcAft>
                <a:spcPts val="0"/>
              </a:spcAft>
              <a:buNone/>
            </a:pPr>
            <a:r>
              <a:rPr lang="en-US" dirty="0"/>
              <a:t>Since waves shape are organized by wavelengths, it is easy to determined which can be resolved in the current pixel.</a:t>
            </a:r>
            <a:endParaRPr dirty="0"/>
          </a:p>
        </p:txBody>
      </p:sp>
      <p:sp>
        <p:nvSpPr>
          <p:cNvPr id="438" name="Google Shape;438;g2987f41c6_0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c6e691f3c_0_4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the smaller ones close to the limit are represented only as normals (bump map), and the even smaller progressively enrich a BRDF. </a:t>
            </a:r>
            <a:br>
              <a:rPr lang="en-US"/>
            </a:br>
            <a:r>
              <a:rPr lang="en-US"/>
              <a:t>→ At the horizon there is no longer any wave geometry but the sunset highlight keeps correct via the corresponding surface roughness.</a:t>
            </a:r>
            <a:br>
              <a:rPr lang="en-US"/>
            </a:br>
            <a:r>
              <a:rPr lang="en-US"/>
              <a:t>→ If we zoom out up to satellite view, the effect of local winds on waves still appears in the highlight pattern. </a:t>
            </a:r>
            <a:endParaRPr/>
          </a:p>
        </p:txBody>
      </p:sp>
      <p:sp>
        <p:nvSpPr>
          <p:cNvPr id="461" name="Google Shape;461;g5c6e691f3c_0_4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993ee81c_3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[video. might replace the slides.]</a:t>
            </a:r>
            <a:endParaRPr/>
          </a:p>
        </p:txBody>
      </p:sp>
      <p:sp>
        <p:nvSpPr>
          <p:cNvPr id="486" name="Google Shape;486;g2993ee81c_3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5e0ed469_2_83: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g25e0ed469_2_83: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r>
              <a:rPr lang="en-US" sz="1800"/>
              <a:t>… and on some more general-purpose representations of complex content I was involved with.</a:t>
            </a:r>
            <a:endParaRPr sz="1800" b="0" i="0" u="none" strike="noStrike" cap="none"/>
          </a:p>
          <a:p>
            <a:pPr marL="0" lvl="0" indent="0" algn="l" rtl="0">
              <a:spcBef>
                <a:spcPts val="0"/>
              </a:spcBef>
              <a:spcAft>
                <a:spcPts val="0"/>
              </a:spcAft>
              <a:buNone/>
            </a:pPr>
            <a:endParaRPr sz="1800" b="0" i="0" u="none" strike="noStrike" cap="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993ee81c_15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we can directly use the video instead of these slides ]</a:t>
            </a:r>
            <a:endParaRPr/>
          </a:p>
        </p:txBody>
      </p:sp>
      <p:sp>
        <p:nvSpPr>
          <p:cNvPr id="498" name="Google Shape;498;g2993ee81c_15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5c6e691f3c_0_7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Foreground: we can’t afford detailed tree geometry. → We use precomputed billboards facing camera, mapping to precomputed view-dep Z-images. With a few iterations we get seamless virtual 3D shape. Considering the Z-map in the light direction, we can estimate the light transport inside the tree. </a:t>
            </a:r>
            <a:endParaRPr dirty="0"/>
          </a:p>
        </p:txBody>
      </p:sp>
      <p:sp>
        <p:nvSpPr>
          <p:cNvPr id="511" name="Google Shape;511;g5c6e691f3c_0_7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c6e691f3c_0_93: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5c6e691f3c_0_93: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5967db330c_2_62: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5967db330c_2_62: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5939edd709_2_14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The representation is not hierarchical since voxels are fix size: a bunch of hairs has no reason to act like a cylinder phase function, we have no way to aggregate them.</a:t>
            </a:r>
            <a:br>
              <a:rPr lang="en-US" dirty="0"/>
            </a:br>
            <a:r>
              <a:rPr lang="en-US" dirty="0"/>
              <a:t>→ this force to sample data at a fixed resolution ( possibly &lt;&lt; pixel ).</a:t>
            </a:r>
            <a:br>
              <a:rPr lang="en-US" dirty="0"/>
            </a:br>
            <a:r>
              <a:rPr lang="en-US" dirty="0"/>
              <a:t>NB: note that the volume was not explicitly stored:  it is just an extruded slice.</a:t>
            </a:r>
            <a:endParaRPr dirty="0"/>
          </a:p>
        </p:txBody>
      </p:sp>
      <p:sp>
        <p:nvSpPr>
          <p:cNvPr id="559" name="Google Shape;559;g5939edd709_2_14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987f41c6_21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How to turn the [KK89] idea into a general-purpose LOD representation ?</a:t>
            </a:r>
            <a:br>
              <a:rPr lang="en-US"/>
            </a:br>
            <a:r>
              <a:rPr lang="en-US"/>
              <a:t>Octree for hierarchical (used like MIPmap) + efficient void compression (since explicit storage is now used).</a:t>
            </a:r>
            <a:endParaRPr/>
          </a:p>
          <a:p>
            <a:pPr marL="0" lvl="0" indent="0" algn="l" rtl="0">
              <a:spcBef>
                <a:spcPts val="0"/>
              </a:spcBef>
              <a:spcAft>
                <a:spcPts val="0"/>
              </a:spcAft>
              <a:buNone/>
            </a:pPr>
            <a:r>
              <a:rPr lang="en-US"/>
              <a:t>Most crucial point = phase function. Representation must be compact (since 1 per voxel), generic enough, allow interpolation &amp; filtering. </a:t>
            </a:r>
            <a:br>
              <a:rPr lang="en-US"/>
            </a:br>
            <a:r>
              <a:rPr lang="en-US"/>
              <a:t>I used NDF of ellipsoid since it can represent the key cases of flat surface, isotropic volume (i.e. sphere), cylinder, + intermediates ( → good for filtering), with only 5 coefficients to store.</a:t>
            </a:r>
            <a:br>
              <a:rPr lang="en-US"/>
            </a:br>
            <a:endParaRPr/>
          </a:p>
          <a:p>
            <a:pPr marL="0" lvl="0" indent="0" algn="l" rtl="0">
              <a:spcBef>
                <a:spcPts val="0"/>
              </a:spcBef>
              <a:spcAft>
                <a:spcPts val="0"/>
              </a:spcAft>
              <a:buNone/>
            </a:pPr>
            <a:r>
              <a:rPr lang="en-US"/>
              <a:t>NB: nowadays we would call the ellipsoid a </a:t>
            </a:r>
            <a:r>
              <a:rPr lang="en-US" i="1"/>
              <a:t>microflake</a:t>
            </a:r>
            <a:r>
              <a:rPr lang="en-US"/>
              <a:t>.</a:t>
            </a:r>
            <a:br>
              <a:rPr lang="en-US"/>
            </a:br>
            <a:r>
              <a:rPr lang="en-US"/>
              <a:t>SGGX reuses the idea with better normalization and aggregation formula.</a:t>
            </a:r>
            <a:br>
              <a:rPr lang="en-US"/>
            </a:br>
            <a:r>
              <a:rPr lang="en-US"/>
              <a:t>Its authors remarked that the GGX surface BRDF also relates to an ellipsoid NDF, which will ease transition between surfaces and volumes.</a:t>
            </a:r>
            <a:endParaRPr/>
          </a:p>
        </p:txBody>
      </p:sp>
      <p:sp>
        <p:nvSpPr>
          <p:cNvPr id="570" name="Google Shape;570;g2987f41c6_21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5c6e691f3c_0_11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Works well on a variety of shapes. </a:t>
            </a:r>
            <a:br>
              <a:rPr lang="en-US" dirty="0"/>
            </a:br>
            <a:r>
              <a:rPr lang="en-US" dirty="0"/>
              <a:t>Rendered using only one ray per pixel: the differential cone tracing uses the appropriate MIP-map level, thus no aliasing.</a:t>
            </a:r>
            <a:br>
              <a:rPr lang="en-US" dirty="0"/>
            </a:br>
            <a:r>
              <a:rPr lang="en-US" dirty="0"/>
              <a:t>→ we really (pre)filtered the data appearance-wise !</a:t>
            </a:r>
            <a:endParaRPr dirty="0"/>
          </a:p>
        </p:txBody>
      </p:sp>
      <p:sp>
        <p:nvSpPr>
          <p:cNvPr id="590" name="Google Shape;590;g5c6e691f3c_0_11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5c6e691f3c_0_52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My PhD thesis was off-line ray-tracing. Let now see what we can do in real time.</a:t>
            </a:r>
            <a:br>
              <a:rPr lang="en-US" dirty="0"/>
            </a:br>
            <a:r>
              <a:rPr lang="en-US" dirty="0"/>
              <a:t>Old school volumes in OpenGL = stacking alpha-textured slices ( as a volumetric layer upon surface or in </a:t>
            </a:r>
            <a:r>
              <a:rPr lang="en-US" dirty="0" err="1"/>
              <a:t>BBoxes</a:t>
            </a:r>
            <a:r>
              <a:rPr lang="en-US" dirty="0"/>
              <a:t> ). </a:t>
            </a:r>
            <a:br>
              <a:rPr lang="en-US" dirty="0"/>
            </a:br>
            <a:r>
              <a:rPr lang="en-US" dirty="0"/>
              <a:t>→ Convey good impression of complexity with a small number of slices, and give nice antialiasing.</a:t>
            </a:r>
            <a:br>
              <a:rPr lang="en-US" dirty="0"/>
            </a:br>
            <a:r>
              <a:rPr lang="en-US" dirty="0"/>
              <a:t>But  slicing LOD must be managed manually, and there is a lot of overdraw (and no voids compression). </a:t>
            </a:r>
            <a:endParaRPr dirty="0"/>
          </a:p>
        </p:txBody>
      </p:sp>
      <p:sp>
        <p:nvSpPr>
          <p:cNvPr id="616" name="Google Shape;616;g5c6e691f3c_0_52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5837bf7b_1112: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But now that we have programmable shaders, we can implement volume ray-marching on the GPU.</a:t>
            </a:r>
            <a:br>
              <a:rPr lang="en-US"/>
            </a:br>
            <a:r>
              <a:rPr lang="en-US"/>
              <a:t>We can then rely on 3D MIPmap, and rays can stop once opaque.  </a:t>
            </a:r>
            <a:endParaRPr/>
          </a:p>
        </p:txBody>
      </p:sp>
      <p:sp>
        <p:nvSpPr>
          <p:cNvPr id="634" name="Google Shape;634;g25837bf7b_1112: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5c6e691f3c_0_17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Still, the GPU memory is (very) limited while the detailed scene can contain arbitrary large data.</a:t>
            </a:r>
            <a:endParaRPr dirty="0"/>
          </a:p>
          <a:p>
            <a:pPr marL="0" lvl="0" indent="0" algn="l" rtl="0">
              <a:spcBef>
                <a:spcPts val="0"/>
              </a:spcBef>
              <a:spcAft>
                <a:spcPts val="0"/>
              </a:spcAft>
              <a:buNone/>
            </a:pPr>
            <a:r>
              <a:rPr lang="en-US" dirty="0"/>
              <a:t>→ we rely on the same scheme than </a:t>
            </a:r>
            <a:r>
              <a:rPr lang="en-US" dirty="0" err="1"/>
              <a:t>Proland</a:t>
            </a:r>
            <a:r>
              <a:rPr lang="en-US" dirty="0"/>
              <a:t>, transposed to volumes: We use an octree in place of the quadtree, voxels bricks instead of texture quads, and we produce the necessary bricks at necessary resolution only once needed (and then kept in a cache).</a:t>
            </a:r>
            <a:endParaRPr dirty="0"/>
          </a:p>
        </p:txBody>
      </p:sp>
      <p:sp>
        <p:nvSpPr>
          <p:cNvPr id="646" name="Google Shape;646;g5c6e691f3c_0_17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b4b52d532_0_0:notes"/>
          <p:cNvSpPr txBox="1">
            <a:spLocks noGrp="1"/>
          </p:cNvSpPr>
          <p:nvPr>
            <p:ph type="body" idx="1"/>
          </p:nvPr>
        </p:nvSpPr>
        <p:spPr>
          <a:xfrm>
            <a:off x="671830" y="4687252"/>
            <a:ext cx="5374500" cy="44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4" name="Google Shape;104;g5b4b52d532_0_0: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5c6e691f3c_0_13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How can we be sure memory will be enough to render a frame ?</a:t>
            </a:r>
            <a:br>
              <a:rPr lang="en-US" dirty="0"/>
            </a:br>
            <a:r>
              <a:rPr lang="en-US" dirty="0"/>
              <a:t>First, note that despite “volume” is often understood as “gaseous phenomena”, our goal is to represent “ordinary scenes” (e.g. the average bunny) with voxels [ NB: naming ‘SVO’ instead of ‘volumes’ help disambiguating this to reviewers ;-) ]. If everything is semi-transparent noise, then we must store and traverse everything in the frustum: it won’t fit + it can’t be fast.</a:t>
            </a:r>
            <a:br>
              <a:rPr lang="en-US" dirty="0"/>
            </a:br>
            <a:r>
              <a:rPr lang="en-US" dirty="0"/>
              <a:t>If we assume an ordinary scene is made of opaque clusters (possibly with fuzzy borders) laying in transparent medium, then the camera sees either details on foreground (then the rays stop) or large coarse data on the background (after fast traversal of the void), giving a pretty constant maximum number of visible bricks per frame. </a:t>
            </a:r>
            <a:endParaRPr dirty="0"/>
          </a:p>
        </p:txBody>
      </p:sp>
      <p:sp>
        <p:nvSpPr>
          <p:cNvPr id="662" name="Google Shape;662;g5c6e691f3c_0_13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5c6e691f3c_0_15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Note that with depth of field effect, the blurry regions fetch coarse data and marching them uses larger steps, so these images are indeed faster to render than sharp ones !</a:t>
            </a:r>
            <a:endParaRPr dirty="0"/>
          </a:p>
          <a:p>
            <a:pPr marL="0" lvl="0" indent="0" algn="l" rtl="0">
              <a:spcBef>
                <a:spcPts val="0"/>
              </a:spcBef>
              <a:spcAft>
                <a:spcPts val="0"/>
              </a:spcAft>
              <a:buNone/>
            </a:pPr>
            <a:r>
              <a:rPr lang="en-US" dirty="0"/>
              <a:t>[video]</a:t>
            </a:r>
            <a:endParaRPr dirty="0"/>
          </a:p>
        </p:txBody>
      </p:sp>
      <p:sp>
        <p:nvSpPr>
          <p:cNvPr id="679" name="Google Shape;679;g5c6e691f3c_0_15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25837bf7b_119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Now we have quite reached back the setup of my off-line PhD model [ without the stored phase function, though ].</a:t>
            </a:r>
            <a:endParaRPr/>
          </a:p>
          <a:p>
            <a:pPr marL="0" lvl="0" indent="0" algn="l" rtl="0">
              <a:spcBef>
                <a:spcPts val="0"/>
              </a:spcBef>
              <a:spcAft>
                <a:spcPts val="0"/>
              </a:spcAft>
              <a:buNone/>
            </a:pPr>
            <a:r>
              <a:rPr lang="en-US"/>
              <a:t>→ How to go further and compute multiple scattering on materials ? ( e.g., the glossy reflection on the floor ).</a:t>
            </a:r>
            <a:endParaRPr/>
          </a:p>
        </p:txBody>
      </p:sp>
      <p:sp>
        <p:nvSpPr>
          <p:cNvPr id="698" name="Google Shape;698;g25837bf7b_119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5c6e691f3c_0_21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For a mirror reflection on a surface, we can just bounce the incoming cone in the Snell-</a:t>
            </a:r>
            <a:r>
              <a:rPr lang="en-US" dirty="0" err="1"/>
              <a:t>Descarte</a:t>
            </a:r>
            <a:r>
              <a:rPr lang="en-US" dirty="0"/>
              <a:t> direction (possibly with added ray-differential aperture), and continue integrating the scene along the ray. → For a rough specular, we have just to enlarge the cone.</a:t>
            </a:r>
            <a:br>
              <a:rPr lang="en-US" dirty="0"/>
            </a:br>
            <a:r>
              <a:rPr lang="en-US" dirty="0"/>
              <a:t>But for precise materials, one wants to rely on some given angular weighting profile. → we can subdivide the cone and use different weight for each, and trade efficiency for precision with the level of subdivision. </a:t>
            </a:r>
            <a:br>
              <a:rPr lang="en-US" dirty="0"/>
            </a:br>
            <a:r>
              <a:rPr lang="en-US" dirty="0"/>
              <a:t>Similarly for the diffuse, a 2pi steradian cone would be impractical, but we can efficiently integrate all directions with a few cones.</a:t>
            </a:r>
            <a:br>
              <a:rPr lang="en-US" dirty="0">
                <a:solidFill>
                  <a:schemeClr val="lt2"/>
                </a:solidFill>
              </a:rPr>
            </a:br>
            <a:r>
              <a:rPr lang="en-US" dirty="0"/>
              <a:t>( NB: in a first pass, we project light from the sources and store the energy in the voxels ). </a:t>
            </a:r>
            <a:endParaRPr dirty="0"/>
          </a:p>
          <a:p>
            <a:pPr marL="0" lvl="0" indent="0" algn="l" rtl="0">
              <a:spcBef>
                <a:spcPts val="0"/>
              </a:spcBef>
              <a:spcAft>
                <a:spcPts val="0"/>
              </a:spcAft>
              <a:buNone/>
            </a:pPr>
            <a:endParaRPr dirty="0"/>
          </a:p>
        </p:txBody>
      </p:sp>
      <p:sp>
        <p:nvSpPr>
          <p:cNvPr id="711" name="Google Shape;711;g5c6e691f3c_0_21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c6e691f3c_0_19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Still, with opaque objects like this architectural data there is an issue: </a:t>
            </a:r>
            <a:br>
              <a:rPr lang="en-US" dirty="0"/>
            </a:br>
            <a:r>
              <a:rPr lang="en-US" dirty="0"/>
              <a:t>If the voxel contains a wall, opacity should be 100% if the wall is facing the viewer or weak if seen from the side. </a:t>
            </a:r>
            <a:br>
              <a:rPr lang="en-US" dirty="0"/>
            </a:br>
            <a:r>
              <a:rPr lang="en-US" dirty="0"/>
              <a:t>Also, the wall could be blue on one side and red on the other side. Or even lit on one side and not on the other side. </a:t>
            </a:r>
            <a:br>
              <a:rPr lang="en-US" dirty="0"/>
            </a:br>
            <a:r>
              <a:rPr lang="en-US" dirty="0"/>
              <a:t>→ Opacity, attributes and energy must be view-dependent. In this first application, we used 6 directions.</a:t>
            </a:r>
            <a:br>
              <a:rPr lang="en-US" dirty="0"/>
            </a:br>
            <a:r>
              <a:rPr lang="en-US" dirty="0"/>
              <a:t>[video]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 contrarily to gaseous volumes, general purpose requires </a:t>
            </a:r>
            <a:r>
              <a:rPr lang="en-US" i="1" dirty="0"/>
              <a:t>smart</a:t>
            </a:r>
            <a:r>
              <a:rPr lang="en-US" dirty="0"/>
              <a:t> voxels.</a:t>
            </a:r>
            <a:endParaRPr dirty="0"/>
          </a:p>
        </p:txBody>
      </p:sp>
      <p:sp>
        <p:nvSpPr>
          <p:cNvPr id="725" name="Google Shape;725;g5c6e691f3c_0_19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5b4b52d532_0_6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If we want to push accuracy, there is more to consider for smart voxels: </a:t>
            </a:r>
            <a:endParaRPr/>
          </a:p>
          <a:p>
            <a:pPr marL="0" lvl="0" indent="0" algn="l" rtl="0">
              <a:spcBef>
                <a:spcPts val="0"/>
              </a:spcBef>
              <a:spcAft>
                <a:spcPts val="0"/>
              </a:spcAft>
              <a:buNone/>
            </a:pPr>
            <a:r>
              <a:rPr lang="en-US"/>
              <a:t>A “density” voxel value corresponds to uniform uncorrelated content. But on silhouettes, all the real content is packed on one side. If we represent this content as a single uniform voxel, we will overestimate opacity. </a:t>
            </a:r>
            <a:endParaRPr/>
          </a:p>
        </p:txBody>
      </p:sp>
      <p:sp>
        <p:nvSpPr>
          <p:cNvPr id="741" name="Google Shape;741;g5b4b52d532_0_6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c524ec326_0_11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Similarly if the content is not homogeneous and isotropic (like the hairs on the right), we can sometime see deep inside some unlit regions. Uniformizing the pixel content would prevent this, thus getting over-bright material.</a:t>
            </a:r>
            <a:endParaRPr dirty="0"/>
          </a:p>
          <a:p>
            <a:pPr marL="0" lvl="0" indent="0" algn="l" rtl="0">
              <a:spcBef>
                <a:spcPts val="0"/>
              </a:spcBef>
              <a:spcAft>
                <a:spcPts val="0"/>
              </a:spcAft>
              <a:buNone/>
            </a:pPr>
            <a:r>
              <a:rPr lang="en-US" dirty="0" err="1"/>
              <a:t>Cf</a:t>
            </a:r>
            <a:r>
              <a:rPr lang="en-US" dirty="0"/>
              <a:t> image (with usual voxels on left, shadows get too opaque and matter too bright at coarse LODs).</a:t>
            </a:r>
            <a:br>
              <a:rPr lang="en-US" dirty="0"/>
            </a:br>
            <a:r>
              <a:rPr lang="en-US" dirty="0"/>
              <a:t>We proposed an extended </a:t>
            </a:r>
            <a:r>
              <a:rPr lang="en-US" dirty="0" err="1"/>
              <a:t>microflakes</a:t>
            </a:r>
            <a:r>
              <a:rPr lang="en-US" dirty="0"/>
              <a:t> model encoding some of the intra-voxel correlation with few extra parameters (</a:t>
            </a:r>
            <a:r>
              <a:rPr lang="en-US" dirty="0" err="1"/>
              <a:t>cf</a:t>
            </a:r>
            <a:r>
              <a:rPr lang="en-US" dirty="0"/>
              <a:t> image, right).</a:t>
            </a:r>
            <a:endParaRPr dirty="0"/>
          </a:p>
        </p:txBody>
      </p:sp>
      <p:sp>
        <p:nvSpPr>
          <p:cNvPr id="765" name="Google Shape;765;g5c524ec326_0_11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5b4b52d532_0_5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Host render engine: </a:t>
            </a:r>
            <a:endParaRPr dirty="0"/>
          </a:p>
          <a:p>
            <a:pPr marL="0" lvl="0" indent="0" algn="l" rtl="0">
              <a:spcBef>
                <a:spcPts val="0"/>
              </a:spcBef>
              <a:spcAft>
                <a:spcPts val="0"/>
              </a:spcAft>
              <a:buNone/>
            </a:pPr>
            <a:r>
              <a:rPr lang="en-US" dirty="0"/>
              <a:t>Because to be used by people, we can’t tell them “trash your system and use mine” ;-) . Better to have a way to integrate in existing workflows.</a:t>
            </a:r>
            <a:endParaRPr dirty="0"/>
          </a:p>
          <a:p>
            <a:pPr marL="0" lvl="0" indent="0" algn="l" rtl="0">
              <a:spcBef>
                <a:spcPts val="0"/>
              </a:spcBef>
              <a:spcAft>
                <a:spcPts val="0"/>
              </a:spcAft>
              <a:buNone/>
            </a:pPr>
            <a:br>
              <a:rPr lang="en-US" dirty="0"/>
            </a:br>
            <a:r>
              <a:rPr lang="en-US" dirty="0"/>
              <a:t>Walls:  </a:t>
            </a:r>
            <a:endParaRPr dirty="0"/>
          </a:p>
          <a:p>
            <a:pPr marL="0" lvl="0" indent="0" algn="l" rtl="0">
              <a:spcBef>
                <a:spcPts val="0"/>
              </a:spcBef>
              <a:spcAft>
                <a:spcPts val="0"/>
              </a:spcAft>
              <a:buNone/>
            </a:pPr>
            <a:r>
              <a:rPr lang="en-US" dirty="0"/>
              <a:t>Voxels are efficient to encode complex content, but for a large flat wall on foreground using just one big polygon is always more efficient. </a:t>
            </a:r>
            <a:br>
              <a:rPr lang="en-US" dirty="0"/>
            </a:br>
            <a:r>
              <a:rPr lang="en-US" dirty="0"/>
              <a:t>Also, we have seen that the opacity must be view-dependent. If the encoding of view-dependency is approximate, we might have light leaks between adjacent wall voxels.</a:t>
            </a:r>
            <a:endParaRPr dirty="0"/>
          </a:p>
        </p:txBody>
      </p:sp>
      <p:sp>
        <p:nvSpPr>
          <p:cNvPr id="810" name="Google Shape;810;g5b4b52d532_0_5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5967db330c_2_6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video also illustrates dynamic voxelisation of animated meshes ].</a:t>
            </a:r>
            <a:endParaRPr/>
          </a:p>
          <a:p>
            <a:pPr marL="0" lvl="0" indent="0" algn="l" rtl="0">
              <a:spcBef>
                <a:spcPts val="0"/>
              </a:spcBef>
              <a:spcAft>
                <a:spcPts val="0"/>
              </a:spcAft>
              <a:buNone/>
            </a:pPr>
            <a:br>
              <a:rPr lang="en-US"/>
            </a:br>
            <a:r>
              <a:rPr lang="en-US"/>
              <a:t>I did not tell you everything about the GI-voxels example. Indeed, what you see is ordinary Z-buffer rendering of a polygonal mesh ;-) . Only once in the fragment shader, we switch to the volumetric world (possibly at low resolution).</a:t>
            </a:r>
            <a:endParaRPr/>
          </a:p>
        </p:txBody>
      </p:sp>
      <p:sp>
        <p:nvSpPr>
          <p:cNvPr id="817" name="Google Shape;817;g5967db330c_2_6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5967db330c_2_22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Atotally</a:t>
            </a:r>
            <a:r>
              <a:rPr lang="en-US" dirty="0"/>
              <a:t> different mix context: extending geometric LOD to volumes.</a:t>
            </a:r>
            <a:endParaRPr dirty="0"/>
          </a:p>
          <a:p>
            <a:pPr marL="0" lvl="0" indent="0" algn="l" rtl="0">
              <a:spcBef>
                <a:spcPts val="0"/>
              </a:spcBef>
              <a:spcAft>
                <a:spcPts val="0"/>
              </a:spcAft>
              <a:buNone/>
            </a:pPr>
            <a:r>
              <a:rPr lang="en-US" dirty="0"/>
              <a:t>Here, we revisited the traditional geometric LODs, but appearance-wise, including BRDF.</a:t>
            </a:r>
            <a:endParaRPr dirty="0"/>
          </a:p>
          <a:p>
            <a:pPr marL="0" lvl="0" indent="0" algn="l" rtl="0">
              <a:spcBef>
                <a:spcPts val="0"/>
              </a:spcBef>
              <a:spcAft>
                <a:spcPts val="0"/>
              </a:spcAft>
              <a:buNone/>
            </a:pPr>
            <a:r>
              <a:rPr lang="en-US" dirty="0"/>
              <a:t>When the local content to be aggregated can no longer be represented by geometry, we locally switch to voxels + flakes.</a:t>
            </a:r>
            <a:br>
              <a:rPr lang="en-US" dirty="0"/>
            </a:br>
            <a:r>
              <a:rPr lang="en-US" dirty="0"/>
              <a:t>As mentioned earlier, if we represent BRDF with GGX and flakes with SGGX, the transition is easy.</a:t>
            </a:r>
            <a:endParaRPr dirty="0"/>
          </a:p>
        </p:txBody>
      </p:sp>
      <p:sp>
        <p:nvSpPr>
          <p:cNvPr id="826" name="Google Shape;826;g5967db330c_2_22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e0ed469_2_20:notes"/>
          <p:cNvSpPr txBox="1">
            <a:spLocks noGrp="1"/>
          </p:cNvSpPr>
          <p:nvPr>
            <p:ph type="body" idx="1"/>
          </p:nvPr>
        </p:nvSpPr>
        <p:spPr>
          <a:xfrm>
            <a:off x="671830" y="4687252"/>
            <a:ext cx="5374640" cy="44405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g25e0ed469_2_20: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5967db330c_2_11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g5967db330c_2_11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987f41c6_215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When a pixel footprint covers a patch of heightfield, we would like to directly rely on his (pixel-)average appearance.  Problem: it depends on what is visible from eye, and from light. E.g. if the top of the heightfield is green and the bottom is red, on average the material looks yellow, but on silhouettes we only see the green top of bumps. Similarly at grazing light angle, only the green tops are lit. So the apparent chrominance varies.</a:t>
            </a:r>
            <a:br>
              <a:rPr lang="en-US" dirty="0"/>
            </a:br>
            <a:r>
              <a:rPr lang="en-US" dirty="0"/>
              <a:t>[video]</a:t>
            </a:r>
            <a:endParaRPr dirty="0"/>
          </a:p>
        </p:txBody>
      </p:sp>
      <p:sp>
        <p:nvSpPr>
          <p:cNvPr id="845" name="Google Shape;845;g2987f41c6_215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5c6e691f3c_0_22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And what is true for color is true for everything else: shadows, normals, highlights… There are potential correlations everywhere !</a:t>
            </a:r>
            <a:endParaRPr/>
          </a:p>
          <a:p>
            <a:pPr marL="0" lvl="0" indent="0" algn="l" rtl="0">
              <a:spcBef>
                <a:spcPts val="0"/>
              </a:spcBef>
              <a:spcAft>
                <a:spcPts val="0"/>
              </a:spcAft>
              <a:buNone/>
            </a:pPr>
            <a:r>
              <a:rPr lang="en-US"/>
              <a:t>Still, we want a way to directly access the average appearance in a pixel footprint (without brute-force integration).</a:t>
            </a:r>
            <a:endParaRPr/>
          </a:p>
        </p:txBody>
      </p:sp>
      <p:sp>
        <p:nvSpPr>
          <p:cNvPr id="864" name="Google Shape;864;g5c6e691f3c_0_22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2987f41c6_217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To understand the problem more formally, let see what MIPmapping does so wrong:</a:t>
            </a:r>
            <a:endParaRPr/>
          </a:p>
          <a:p>
            <a:pPr marL="0" lvl="0" indent="0" algn="l" rtl="0">
              <a:spcBef>
                <a:spcPts val="0"/>
              </a:spcBef>
              <a:spcAft>
                <a:spcPts val="0"/>
              </a:spcAft>
              <a:buNone/>
            </a:pPr>
            <a:r>
              <a:rPr lang="en-US"/>
              <a:t>the true pixel appearance is the pixel-integral of incoming light x color x BRDF(N) x visibility from eye and light.</a:t>
            </a:r>
            <a:br>
              <a:rPr lang="en-US"/>
            </a:br>
            <a:r>
              <a:rPr lang="en-US"/>
              <a:t>MIPmap assumes that everything but the color can factor out of the integral. This is wrong when there are correlation in the content (giving the constant-red bunny instead of the chrominance-varying). The very definition of correlation is sum(products) != product(sums), i.e., non-separability.</a:t>
            </a:r>
            <a:endParaRPr/>
          </a:p>
        </p:txBody>
      </p:sp>
      <p:sp>
        <p:nvSpPr>
          <p:cNvPr id="885" name="Google Shape;885;g2987f41c6_217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987f41c6_2272: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Indeed, this kind of problem occurs all the time, even in much simpler situations. E.g., when a color look-up (or any non-linear transform) is applied to a grey-level texture (or any field).</a:t>
            </a:r>
            <a:br>
              <a:rPr lang="en-US" dirty="0"/>
            </a:br>
            <a:r>
              <a:rPr lang="en-US" dirty="0"/>
              <a:t>The naïve idea would be to apply the LUT to the pixel-average of the field. At the horizon the pixel-average of the field might be 0.5, but there is no reason that the value stored at mid-LUT corresponds to the average color. LUT(sum) != sum(LUT). Averaging operator doesn’t commute.</a:t>
            </a:r>
            <a:endParaRPr dirty="0"/>
          </a:p>
          <a:p>
            <a:pPr marL="0" lvl="0" indent="0" algn="l" rtl="0">
              <a:spcBef>
                <a:spcPts val="0"/>
              </a:spcBef>
              <a:spcAft>
                <a:spcPts val="0"/>
              </a:spcAft>
              <a:buNone/>
            </a:pPr>
            <a:r>
              <a:rPr lang="en-US" dirty="0"/>
              <a:t>So what can we do if we want to avoid brute-force integration ?</a:t>
            </a:r>
            <a:endParaRPr dirty="0"/>
          </a:p>
        </p:txBody>
      </p:sp>
      <p:sp>
        <p:nvSpPr>
          <p:cNvPr id="904" name="Google Shape;904;g2987f41c6_2272: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5c6e691f3c_0_53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One thing that</a:t>
            </a:r>
            <a:r>
              <a:rPr lang="en-US" i="1"/>
              <a:t> is</a:t>
            </a:r>
            <a:r>
              <a:rPr lang="en-US"/>
              <a:t> exact is that integrating on the field is equivalent to integrating on its histogram ( this is just the variable change f(x)dx → df ).</a:t>
            </a:r>
            <a:endParaRPr/>
          </a:p>
        </p:txBody>
      </p:sp>
      <p:sp>
        <p:nvSpPr>
          <p:cNvPr id="920" name="Google Shape;920;g5c6e691f3c_0_53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c6e691f3c_0_55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Note that this work with any field. E.g., a heightfield.</a:t>
            </a:r>
            <a:endParaRPr/>
          </a:p>
        </p:txBody>
      </p:sp>
      <p:sp>
        <p:nvSpPr>
          <p:cNvPr id="938" name="Google Shape;938;g5c6e691f3c_0_55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2987f41c6_225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...So now we can come back to the problem of filtering the appearance of a heightfield with color correlated to height.</a:t>
            </a:r>
            <a:br>
              <a:rPr lang="en-US" dirty="0"/>
            </a:br>
            <a:r>
              <a:rPr lang="en-US" dirty="0"/>
              <a:t>Problem: the color is also modulated by visibility from camera and light.</a:t>
            </a:r>
            <a:endParaRPr dirty="0"/>
          </a:p>
        </p:txBody>
      </p:sp>
      <p:sp>
        <p:nvSpPr>
          <p:cNvPr id="959" name="Google Shape;959;g2987f41c6_225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5c6e691f3c_0_24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With the hypothesis of Gaussian histogram of slopes, we show that the effect of visibility is just to bias the statistic of apparent &amp; lit heights. So we can now fetch the correct pre-filtered color.</a:t>
            </a:r>
          </a:p>
          <a:p>
            <a:pPr marL="0" lvl="0" indent="0" algn="l" rtl="0">
              <a:spcBef>
                <a:spcPts val="0"/>
              </a:spcBef>
              <a:spcAft>
                <a:spcPts val="0"/>
              </a:spcAft>
              <a:buNone/>
            </a:pPr>
            <a:r>
              <a:rPr lang="en-US" dirty="0"/>
              <a:t>[video]</a:t>
            </a:r>
            <a:endParaRPr dirty="0"/>
          </a:p>
        </p:txBody>
      </p:sp>
      <p:sp>
        <p:nvSpPr>
          <p:cNvPr id="976" name="Google Shape;976;g5c6e691f3c_0_24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2987f41c6_221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Now, what about filtering the BRDF itself over the heightfield in the pixel footprint ?</a:t>
            </a:r>
            <a:endParaRPr/>
          </a:p>
          <a:p>
            <a:pPr marL="0" lvl="0" indent="0" algn="l" rtl="0">
              <a:spcBef>
                <a:spcPts val="0"/>
              </a:spcBef>
              <a:spcAft>
                <a:spcPts val="0"/>
              </a:spcAft>
              <a:buNone/>
            </a:pPr>
            <a:r>
              <a:rPr lang="en-US"/>
              <a:t>For this is at the hearth of the [Kajiya85] hierarchy principle: converting geometry to BRDF at distance.</a:t>
            </a:r>
            <a:endParaRPr/>
          </a:p>
        </p:txBody>
      </p:sp>
      <p:sp>
        <p:nvSpPr>
          <p:cNvPr id="996" name="Google Shape;996;g2987f41c6_221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5e0ed469_2_27:notes"/>
          <p:cNvSpPr txBox="1">
            <a:spLocks noGrp="1"/>
          </p:cNvSpPr>
          <p:nvPr>
            <p:ph type="body" idx="1"/>
          </p:nvPr>
        </p:nvSpPr>
        <p:spPr>
          <a:xfrm>
            <a:off x="671830" y="4687252"/>
            <a:ext cx="5374640" cy="44405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g25e0ed469_2_27: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5c6e691f3c_0_26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Illustrated with the specular term: in microfacet BRDF model (as well as many other models), the NDF roughness appears as a slope variance parameter. </a:t>
            </a:r>
            <a:endParaRPr/>
          </a:p>
        </p:txBody>
      </p:sp>
      <p:sp>
        <p:nvSpPr>
          <p:cNvPr id="1011" name="Google Shape;1011;g5c6e691f3c_0_26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5c6e691f3c_0_57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This easily generalizes by swapping with the full statistic: tilt by average slope and apply anisotropic covariance matrix.</a:t>
            </a:r>
            <a:endParaRPr dirty="0"/>
          </a:p>
          <a:p>
            <a:pPr marL="0" lvl="0" indent="0" algn="l" rtl="0">
              <a:spcBef>
                <a:spcPts val="0"/>
              </a:spcBef>
              <a:spcAft>
                <a:spcPts val="0"/>
              </a:spcAft>
              <a:buNone/>
            </a:pPr>
            <a:r>
              <a:rPr lang="en-US" dirty="0"/>
              <a:t>Now, how to get these slopes statistics efficiently ?</a:t>
            </a:r>
            <a:endParaRPr dirty="0"/>
          </a:p>
          <a:p>
            <a:pPr marL="0" lvl="0" indent="0" algn="l" rtl="0">
              <a:spcBef>
                <a:spcPts val="0"/>
              </a:spcBef>
              <a:spcAft>
                <a:spcPts val="0"/>
              </a:spcAft>
              <a:buNone/>
            </a:pPr>
            <a:endParaRPr dirty="0"/>
          </a:p>
        </p:txBody>
      </p:sp>
      <p:sp>
        <p:nvSpPr>
          <p:cNvPr id="1028" name="Google Shape;1028;g5c6e691f3c_0_57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5c6e691f3c_0_31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By reusing a cool idea from the “</a:t>
            </a:r>
            <a:r>
              <a:rPr lang="en-US" i="1" dirty="0"/>
              <a:t>Lean map”</a:t>
            </a:r>
            <a:r>
              <a:rPr lang="en-US" dirty="0"/>
              <a:t> paper [Olano10]:</a:t>
            </a:r>
            <a:endParaRPr dirty="0"/>
          </a:p>
          <a:p>
            <a:pPr marL="0" lvl="0" indent="0" algn="l" rtl="0">
              <a:spcBef>
                <a:spcPts val="0"/>
              </a:spcBef>
              <a:spcAft>
                <a:spcPts val="0"/>
              </a:spcAft>
              <a:buNone/>
            </a:pPr>
            <a:r>
              <a:rPr lang="en-US" dirty="0"/>
              <a:t>We have a map with the heightfield. if you store the slopes (dh/dx and dh/</a:t>
            </a:r>
            <a:r>
              <a:rPr lang="en-US" dirty="0" err="1"/>
              <a:t>dy</a:t>
            </a:r>
            <a:r>
              <a:rPr lang="en-US" dirty="0"/>
              <a:t>) in another map, </a:t>
            </a:r>
            <a:r>
              <a:rPr lang="en-US" dirty="0" err="1"/>
              <a:t>MIPmapping</a:t>
            </a:r>
            <a:r>
              <a:rPr lang="en-US" dirty="0"/>
              <a:t> directly provides the local average within the current pixel footprint.</a:t>
            </a:r>
            <a:endParaRPr dirty="0"/>
          </a:p>
          <a:p>
            <a:pPr marL="0" lvl="0" indent="0" algn="l" rtl="0">
              <a:spcBef>
                <a:spcPts val="0"/>
              </a:spcBef>
              <a:spcAft>
                <a:spcPts val="0"/>
              </a:spcAft>
              <a:buNone/>
            </a:pPr>
            <a:r>
              <a:rPr lang="en-US" dirty="0"/>
              <a:t>And if you also store the square of the slopes, and the diagonal product, </a:t>
            </a:r>
            <a:r>
              <a:rPr lang="en-US" dirty="0" err="1"/>
              <a:t>MIPmap</a:t>
            </a:r>
            <a:r>
              <a:rPr lang="en-US" dirty="0"/>
              <a:t> directly provides the second moment for you.</a:t>
            </a:r>
            <a:endParaRPr dirty="0"/>
          </a:p>
          <a:p>
            <a:pPr marL="0" lvl="0" indent="0" algn="l" rtl="0">
              <a:spcBef>
                <a:spcPts val="0"/>
              </a:spcBef>
              <a:spcAft>
                <a:spcPts val="0"/>
              </a:spcAft>
              <a:buNone/>
            </a:pPr>
            <a:r>
              <a:rPr lang="en-US" dirty="0"/>
              <a:t>So you can obtain the covariance matrix (and the full intra-pixel statistics) basically for free, and inject them in the BRDF model.</a:t>
            </a:r>
            <a:br>
              <a:rPr lang="en-US" dirty="0"/>
            </a:br>
            <a:r>
              <a:rPr lang="en-US" dirty="0"/>
              <a:t>[video]</a:t>
            </a:r>
            <a:endParaRPr dirty="0"/>
          </a:p>
        </p:txBody>
      </p:sp>
      <p:sp>
        <p:nvSpPr>
          <p:cNvPr id="1045" name="Google Shape;1045;g5c6e691f3c_0_31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5c6e691f3c_0_292: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Note that this statistic is still a representation of the same nature than geometry:</a:t>
            </a:r>
            <a:endParaRPr/>
          </a:p>
          <a:p>
            <a:pPr marL="0" lvl="0" indent="0" algn="l" rtl="0">
              <a:spcBef>
                <a:spcPts val="0"/>
              </a:spcBef>
              <a:spcAft>
                <a:spcPts val="0"/>
              </a:spcAft>
              <a:buNone/>
            </a:pPr>
            <a:r>
              <a:rPr lang="en-US"/>
              <a:t>if you stretch the heightfield, the slopes change accordingly and so does the covariant matrix, changing the roughness accordingly. Geometric transforms propagate to the BRDF. </a:t>
            </a:r>
            <a:endParaRPr/>
          </a:p>
        </p:txBody>
      </p:sp>
      <p:sp>
        <p:nvSpPr>
          <p:cNvPr id="1067" name="Google Shape;1067;g5c6e691f3c_0_292: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5967db330c_2_12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g5967db330c_2_12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8:notes"/>
          <p:cNvSpPr txBox="1">
            <a:spLocks noGrp="1"/>
          </p:cNvSpPr>
          <p:nvPr>
            <p:ph type="body" idx="1"/>
          </p:nvPr>
        </p:nvSpPr>
        <p:spPr>
          <a:xfrm>
            <a:off x="233362" y="4803775"/>
            <a:ext cx="6272212" cy="48672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5c6e691f3c_0_36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There is basically no absorption so we need to consider very high orders of scattering, or some cloud parts will be way too dark.</a:t>
            </a:r>
            <a:endParaRPr/>
          </a:p>
          <a:p>
            <a:pPr marL="0" lvl="0" indent="0" algn="l" rtl="0">
              <a:spcBef>
                <a:spcPts val="0"/>
              </a:spcBef>
              <a:spcAft>
                <a:spcPts val="0"/>
              </a:spcAft>
              <a:buNone/>
            </a:pPr>
            <a:r>
              <a:rPr lang="en-US"/>
              <a:t>Besides, the Mie phase function is a nightmare, e.g. with its very high Bessel oscillations (and this is a log-plot).</a:t>
            </a:r>
            <a:endParaRPr/>
          </a:p>
          <a:p>
            <a:pPr marL="0" lvl="0" indent="0" algn="l" rtl="0">
              <a:spcBef>
                <a:spcPts val="0"/>
              </a:spcBef>
              <a:spcAft>
                <a:spcPts val="0"/>
              </a:spcAft>
              <a:buNone/>
            </a:pPr>
            <a:r>
              <a:rPr lang="en-US"/>
              <a:t>But this is a typical case where we can be blinded by what we know.</a:t>
            </a:r>
            <a:endParaRPr/>
          </a:p>
        </p:txBody>
      </p:sp>
      <p:sp>
        <p:nvSpPr>
          <p:cNvPr id="1115" name="Google Shape;1115;g5c6e691f3c_0_36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5c6e691f3c_0_33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In nature droplets are not all the same size, they come in a distribution (e.g. log-normal).</a:t>
            </a:r>
            <a:br>
              <a:rPr lang="en-US"/>
            </a:br>
            <a:r>
              <a:rPr lang="en-US"/>
              <a:t>The location of Bessel oscillations shifts with the droplet radius, and when you integrate on the radius distribution they vanish.</a:t>
            </a:r>
            <a:endParaRPr/>
          </a:p>
          <a:p>
            <a:pPr marL="0" lvl="0" indent="0" algn="l" rtl="0">
              <a:spcBef>
                <a:spcPts val="0"/>
              </a:spcBef>
              <a:spcAft>
                <a:spcPts val="0"/>
              </a:spcAft>
              <a:buNone/>
            </a:pPr>
            <a:r>
              <a:rPr lang="en-US"/>
              <a:t>The resulting phase function is less nasty, but still: cf backscatter peak, rainbow colored arc, second fogbow, and 50% of the energy within the 5° forward direction (and a reminder it’s a log-plot).</a:t>
            </a:r>
            <a:endParaRPr/>
          </a:p>
          <a:p>
            <a:pPr marL="0" lvl="0" indent="0" algn="l" rtl="0">
              <a:spcBef>
                <a:spcPts val="0"/>
              </a:spcBef>
              <a:spcAft>
                <a:spcPts val="0"/>
              </a:spcAft>
              <a:buNone/>
            </a:pPr>
            <a:r>
              <a:rPr lang="en-US"/>
              <a:t>It’s tempting to approximate this narrow forward by a Dirac, but the silverlining on cloud silhouette is entirely due to the glossiness, so we can’t suppress it. In fact, we can keep it for 1 or 2-scatters paths only, but for higher orders, convolving the phase function by a narrow lobe or a Dirac is just the same, so here we can do the approximation.</a:t>
            </a:r>
            <a:endParaRPr/>
          </a:p>
          <a:p>
            <a:pPr marL="0" lvl="0" indent="0" algn="l" rtl="0">
              <a:spcBef>
                <a:spcPts val="0"/>
              </a:spcBef>
              <a:spcAft>
                <a:spcPts val="0"/>
              </a:spcAft>
              <a:buNone/>
            </a:pPr>
            <a:r>
              <a:rPr lang="en-US"/>
              <a:t>But what means having a Dirac representing 50% of the energy in the forward direction ? It means just forget the Dirac, and divide the probability of scattering by 2. </a:t>
            </a:r>
            <a:br>
              <a:rPr lang="en-US"/>
            </a:br>
            <a:r>
              <a:rPr lang="en-US"/>
              <a:t>So we end up with this quite more gentle phase function, with very little approximation.</a:t>
            </a:r>
            <a:endParaRPr/>
          </a:p>
        </p:txBody>
      </p:sp>
      <p:sp>
        <p:nvSpPr>
          <p:cNvPr id="1135" name="Google Shape;1135;g5c6e691f3c_0_33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2993ee81c_03: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Now, about the light transport itself. What we would like is look at a cloud pixel and directly obtain the connection with the cloud surface collecting the entering light.  So we want to characterise a sort of subsurface scattering in cloud material, in the spirit of “Most Probable Path” paper [Premoze03] : in a slab, if the eye is at a given height and direction and light at a given angle, where does the incoming light come from. MPP paper characterized a “banana” beam shape and considered it’s curved axis as the MPP. </a:t>
            </a:r>
            <a:endParaRPr/>
          </a:p>
          <a:p>
            <a:pPr marL="0" lvl="0" indent="0" algn="l" rtl="0">
              <a:spcBef>
                <a:spcPts val="0"/>
              </a:spcBef>
              <a:spcAft>
                <a:spcPts val="0"/>
              </a:spcAft>
              <a:buNone/>
            </a:pPr>
            <a:r>
              <a:rPr lang="en-US"/>
              <a:t>We run a virtual experiment to characterize the full Gaussian collector, in the idea to tabulate collector(view&amp;light setup). </a:t>
            </a:r>
            <a:endParaRPr/>
          </a:p>
        </p:txBody>
      </p:sp>
      <p:sp>
        <p:nvSpPr>
          <p:cNvPr id="1163" name="Google Shape;1163;g2993ee81c_03: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5c6e691f3c_0_63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lt2"/>
              </a:buClr>
              <a:buSzPts val="1100"/>
              <a:buFont typeface="Arial"/>
              <a:buNone/>
            </a:pPr>
            <a:r>
              <a:rPr lang="en-US" dirty="0"/>
              <a:t>We did more: Antoine had the idea of grouping paths by order of scattering. This revealed a very specific behavior, with the collector shifting in location and size as the scattering order increases. This gives us our “subsurface” precomputed cloud material model. </a:t>
            </a:r>
            <a:endParaRPr dirty="0"/>
          </a:p>
          <a:p>
            <a:pPr marL="0" lvl="0" indent="0" algn="l" rtl="0">
              <a:spcBef>
                <a:spcPts val="0"/>
              </a:spcBef>
              <a:spcAft>
                <a:spcPts val="0"/>
              </a:spcAft>
              <a:buNone/>
            </a:pPr>
            <a:endParaRPr dirty="0"/>
          </a:p>
        </p:txBody>
      </p:sp>
      <p:sp>
        <p:nvSpPr>
          <p:cNvPr id="1188" name="Google Shape;1188;g5c6e691f3c_0_63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993ee81c_3227:notes"/>
          <p:cNvSpPr txBox="1">
            <a:spLocks noGrp="1"/>
          </p:cNvSpPr>
          <p:nvPr>
            <p:ph type="body" idx="1"/>
          </p:nvPr>
        </p:nvSpPr>
        <p:spPr>
          <a:xfrm>
            <a:off x="671830" y="4687252"/>
            <a:ext cx="5374500" cy="444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2993ee81c_3227: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5c6e691f3c_0_604: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Of course clouds are not slabs. From the output cloud pixel, for each group of scattering order, we find the associate collector with a few iterations.</a:t>
            </a:r>
            <a:endParaRPr/>
          </a:p>
        </p:txBody>
      </p:sp>
      <p:sp>
        <p:nvSpPr>
          <p:cNvPr id="1215" name="Google Shape;1215;g5c6e691f3c_0_604: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5c6e691f3c_0_41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 problem I didn’t addressed yet: details are sometime animated, which adds to the difficulty.</a:t>
            </a:r>
            <a:endParaRPr/>
          </a:p>
        </p:txBody>
      </p:sp>
      <p:sp>
        <p:nvSpPr>
          <p:cNvPr id="1247" name="Google Shape;1247;g5c6e691f3c_0_41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5c6e691f3c_0_677: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E.g., clouds and smoke are rich in details, but their shape results from movement. Ideally they should result from some fluid simulation, a costly process, especially at high 3D resolution. Moreover we usually do simulations in “aquarium” regions with boundaries, while landscapes are large and open spaces. So what could we do ?</a:t>
            </a:r>
            <a:endParaRPr dirty="0"/>
          </a:p>
        </p:txBody>
      </p:sp>
      <p:sp>
        <p:nvSpPr>
          <p:cNvPr id="1252" name="Google Shape;1252;g5c6e691f3c_0_677: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5c6e691f3c_0_66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The fact is, it you take the curl of a velocity field to visualize its vorticity, you see 2 things: in this dual space, the value is zero almost everywhere, which is very convenient for boundless domains. And the content is coherently organized as filaments, which we can thus represent as vector curves. These vorticity filaments are really the soul of convective and turbulent fluids. And this is very compact to manage and store, quite intuitive to the artist, so that if he doesn’t like a part of the simulation he can edit or keyframe the curve.</a:t>
            </a:r>
            <a:endParaRPr/>
          </a:p>
        </p:txBody>
      </p:sp>
      <p:sp>
        <p:nvSpPr>
          <p:cNvPr id="1260" name="Google Shape;1260;g5c6e691f3c_0_66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5c6e691f3c_0_393: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Indeed we can simulate </a:t>
            </a:r>
            <a:r>
              <a:rPr lang="en-US" dirty="0" err="1"/>
              <a:t>Navier</a:t>
            </a:r>
            <a:r>
              <a:rPr lang="en-US" dirty="0"/>
              <a:t>-Stokes equation directly in vorticity space, this is even simpler (mass conservation is built-in). And we can do it directly on our lineic particles, the vorticity filaments, which is a lot more accurate (no numerical dissipation). Then we can get the induced velocity at any location by the inverse of curl, i.e. the </a:t>
            </a:r>
            <a:r>
              <a:rPr lang="en-US" dirty="0" err="1"/>
              <a:t>Biot&amp;Savart</a:t>
            </a:r>
            <a:r>
              <a:rPr lang="en-US" dirty="0"/>
              <a:t> law. For </a:t>
            </a:r>
            <a:r>
              <a:rPr lang="en-US" dirty="0" err="1"/>
              <a:t>visualisation</a:t>
            </a:r>
            <a:r>
              <a:rPr lang="en-US" dirty="0"/>
              <a:t>, we just drop passive markers wherever needed.</a:t>
            </a:r>
            <a:endParaRPr dirty="0"/>
          </a:p>
        </p:txBody>
      </p:sp>
      <p:sp>
        <p:nvSpPr>
          <p:cNvPr id="1270" name="Google Shape;1270;g5c6e691f3c_0_393: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6:notes"/>
          <p:cNvSpPr txBox="1">
            <a:spLocks noGrp="1"/>
          </p:cNvSpPr>
          <p:nvPr>
            <p:ph type="body" idx="1"/>
          </p:nvPr>
        </p:nvSpPr>
        <p:spPr>
          <a:xfrm>
            <a:off x="233362" y="4803775"/>
            <a:ext cx="6272212" cy="486727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So, 2 ideas here:</a:t>
            </a:r>
            <a:endParaRPr/>
          </a:p>
          <a:p>
            <a:pPr marL="457200" lvl="0" indent="-317500" algn="l" rtl="0">
              <a:spcBef>
                <a:spcPts val="0"/>
              </a:spcBef>
              <a:spcAft>
                <a:spcPts val="0"/>
              </a:spcAft>
              <a:buSzPts val="1400"/>
              <a:buChar char="-"/>
            </a:pPr>
            <a:r>
              <a:rPr lang="en-US"/>
              <a:t>Sometime a problem is much simpler (or a representation is more convenient) in some dual space.</a:t>
            </a:r>
            <a:endParaRPr/>
          </a:p>
          <a:p>
            <a:pPr marL="457200" lvl="0" indent="-317500" algn="l" rtl="0">
              <a:spcBef>
                <a:spcPts val="0"/>
              </a:spcBef>
              <a:spcAft>
                <a:spcPts val="0"/>
              </a:spcAft>
              <a:buSzPts val="1400"/>
              <a:buChar char="-"/>
            </a:pPr>
            <a:r>
              <a:rPr lang="en-US"/>
              <a:t>Sometime using vector representation instead of raster (or the reverse: e.g: voxels, from meshes) can help.</a:t>
            </a:r>
            <a:endParaRPr/>
          </a:p>
        </p:txBody>
      </p:sp>
      <p:sp>
        <p:nvSpPr>
          <p:cNvPr id="1290" name="Google Shape;1290;p1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5967db330c_2_14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Another example: on a river surface, ripples are millimetric in size (capillary waves). But they catch Sun highlights very well, and are thus visible up to very far away. Simulating and storing the heightmap at this resolution would be cumbersome. And we even need a resolution quite higher than the wavelength to avoid geometric aliasing.</a:t>
            </a:r>
            <a:endParaRPr/>
          </a:p>
        </p:txBody>
      </p:sp>
      <p:sp>
        <p:nvSpPr>
          <p:cNvPr id="1315" name="Google Shape;1315;g5967db330c_2_14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5c6e691f3c_0_44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To save computation and storage, at least we can try to sample coherently with ripples direction. Or even, to mesh only where ripples are expected. Or to rely on some meshless approach directly in the fragment shader.</a:t>
            </a:r>
            <a:endParaRPr/>
          </a:p>
        </p:txBody>
      </p:sp>
      <p:sp>
        <p:nvSpPr>
          <p:cNvPr id="1329" name="Google Shape;1329;g5c6e691f3c_0_44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5967db330c_2_24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Note that in many situations, we can totally avoid numerical flow simulation at all, and rely on analytic computation on the fly. It’s what we did for Proland rivers.</a:t>
            </a:r>
            <a:endParaRPr/>
          </a:p>
        </p:txBody>
      </p:sp>
      <p:sp>
        <p:nvSpPr>
          <p:cNvPr id="1347" name="Google Shape;1347;g5967db330c_2_24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5967db330c_2_173: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As often in graphics, the artist might want to rely on a coarse base flow animation, and add the details through some texture. Here the texture would be advected with the flow, but it needs to be regenerated to keep its aspect (I was involved with several published methods solving that).</a:t>
            </a:r>
            <a:endParaRPr/>
          </a:p>
        </p:txBody>
      </p:sp>
      <p:sp>
        <p:nvSpPr>
          <p:cNvPr id="1368" name="Google Shape;1368;g5967db330c_2_173: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5e0ed469_2_34:notes"/>
          <p:cNvSpPr txBox="1">
            <a:spLocks noGrp="1"/>
          </p:cNvSpPr>
          <p:nvPr>
            <p:ph type="body" idx="1"/>
          </p:nvPr>
        </p:nvSpPr>
        <p:spPr>
          <a:xfrm>
            <a:off x="671830" y="4687252"/>
            <a:ext cx="5374640" cy="44405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25e0ed469_2_34: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5c6e691f3c_0_45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But advecting is not sufficient: the artist likely wants the texture itself to be “fluidy”, i.e. turbulent and swirling.</a:t>
            </a:r>
            <a:endParaRPr/>
          </a:p>
          <a:p>
            <a:pPr marL="0" lvl="0" indent="0" algn="l" rtl="0">
              <a:spcBef>
                <a:spcPts val="0"/>
              </a:spcBef>
              <a:spcAft>
                <a:spcPts val="0"/>
              </a:spcAft>
              <a:buNone/>
            </a:pPr>
            <a:r>
              <a:rPr lang="en-US"/>
              <a:t>For this I relied on a small idea we published with Ken Perlin: a swirling version of Perlin noise, just by rotating the random gradients, and this at each fractal scale.</a:t>
            </a:r>
            <a:endParaRPr/>
          </a:p>
        </p:txBody>
      </p:sp>
      <p:sp>
        <p:nvSpPr>
          <p:cNvPr id="1382" name="Google Shape;1382;g5c6e691f3c_0_45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5c6e691f3c_0_48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To connect this to some physics behavior, I related on a characteristics of turbulence, the Kolmogorov cascade telling how vorticity is transported to smaller and smaller scales along a power law. The incoming energy can be measured in the coarse simulation, then we just pick up the rotation rates at needed scales and plug them in the flownoise model.</a:t>
            </a:r>
            <a:endParaRPr/>
          </a:p>
        </p:txBody>
      </p:sp>
      <p:sp>
        <p:nvSpPr>
          <p:cNvPr id="1402" name="Google Shape;1402;g5c6e691f3c_0_48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5967db330c_2_27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 time !] When complexity lies on a surface (or in vicinity), we can use geometry as a proxy, and settle the representation in texture space. We can even process simulations in texture space (possibly with some feedback with the 3D world). </a:t>
            </a:r>
            <a:endParaRPr/>
          </a:p>
        </p:txBody>
      </p:sp>
      <p:sp>
        <p:nvSpPr>
          <p:cNvPr id="1426" name="Google Shape;1426;g5967db330c_2_27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5967db330c_2_19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[no time !]</a:t>
            </a:r>
            <a:endParaRPr/>
          </a:p>
        </p:txBody>
      </p:sp>
      <p:sp>
        <p:nvSpPr>
          <p:cNvPr id="1444" name="Google Shape;1444;g5967db330c_2_19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5967db330c_2_21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I know I was speed, but the idea was to show it could already be done in various examples (some already old </a:t>
            </a:r>
            <a:r>
              <a:rPr lang="en-US" dirty="0">
                <a:sym typeface="Wingdings" panose="05000000000000000000" pitchFamily="2" charset="2"/>
              </a:rPr>
              <a:t> )</a:t>
            </a:r>
            <a:r>
              <a:rPr lang="en-US" dirty="0"/>
              <a:t>, and to open the doors and windows about possibilities and ingredients.</a:t>
            </a:r>
            <a:endParaRPr dirty="0"/>
          </a:p>
        </p:txBody>
      </p:sp>
      <p:sp>
        <p:nvSpPr>
          <p:cNvPr id="1464" name="Google Shape;1464;g5967db330c_2_21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5967db330c_2_26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g5967db330c_2_26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5caa7533f1_0_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g5caa7533f1_0_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5caa7533f1_0_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g5caa7533f1_0_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5c6e691f3c_2_3: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g5c6e691f3c_2_3: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6"/>
        <p:cNvGrpSpPr/>
        <p:nvPr/>
      </p:nvGrpSpPr>
      <p:grpSpPr>
        <a:xfrm>
          <a:off x="0" y="0"/>
          <a:ext cx="0" cy="0"/>
          <a:chOff x="0" y="0"/>
          <a:chExt cx="0" cy="0"/>
        </a:xfrm>
      </p:grpSpPr>
      <p:sp>
        <p:nvSpPr>
          <p:cNvPr id="1497" name="Google Shape;1497;g5b4b52d532_0_7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 not mentioned in the talk ]</a:t>
            </a:r>
            <a:br>
              <a:rPr lang="en-US"/>
            </a:br>
            <a:r>
              <a:rPr lang="en-US"/>
              <a:t>Potential useful high level content from previous talks.</a:t>
            </a:r>
            <a:endParaRPr/>
          </a:p>
        </p:txBody>
      </p:sp>
      <p:sp>
        <p:nvSpPr>
          <p:cNvPr id="1498" name="Google Shape;1498;g5b4b52d532_0_7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5e0ed469_2_41:notes"/>
          <p:cNvSpPr txBox="1">
            <a:spLocks noGrp="1"/>
          </p:cNvSpPr>
          <p:nvPr>
            <p:ph type="body" idx="1"/>
          </p:nvPr>
        </p:nvSpPr>
        <p:spPr>
          <a:xfrm>
            <a:off x="671830" y="4687252"/>
            <a:ext cx="5374640" cy="44405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In games &amp; production scenes are generally designed by artists, to serve a scenario. </a:t>
            </a:r>
            <a:endParaRPr/>
          </a:p>
          <a:p>
            <a:pPr marL="0" lvl="0" indent="0" algn="l" rtl="0">
              <a:spcBef>
                <a:spcPts val="0"/>
              </a:spcBef>
              <a:spcAft>
                <a:spcPts val="0"/>
              </a:spcAft>
              <a:buNone/>
            </a:pPr>
            <a:r>
              <a:rPr lang="en-US"/>
              <a:t>Then, automatic black box tools are not cool: designers want some handles.</a:t>
            </a:r>
            <a:endParaRPr/>
          </a:p>
        </p:txBody>
      </p:sp>
      <p:sp>
        <p:nvSpPr>
          <p:cNvPr id="140" name="Google Shape;140;g25e0ed469_2_41: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25e0ed469_0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g25e0ed469_0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25e0ed469_010: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g25e0ed469_010: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g2993ee81c_3113: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g2993ee81c_3113: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2993ee81c_315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g2993ee81c_315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993ee81c_3125: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g2993ee81c_3125: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2993ee81c_3131: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g2993ee81c_3131: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g2993ee81c_3138: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g2993ee81c_3138: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2993ee81c_3149: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g2993ee81c_3149: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g2993ee81c_3206:notes"/>
          <p:cNvSpPr txBox="1">
            <a:spLocks noGrp="1"/>
          </p:cNvSpPr>
          <p:nvPr>
            <p:ph type="body" idx="1"/>
          </p:nvPr>
        </p:nvSpPr>
        <p:spPr>
          <a:xfrm>
            <a:off x="233362" y="4803775"/>
            <a:ext cx="6272100" cy="4867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g2993ee81c_3206:notes"/>
          <p:cNvSpPr>
            <a:spLocks noGrp="1" noRot="1" noChangeAspect="1"/>
          </p:cNvSpPr>
          <p:nvPr>
            <p:ph type="sldImg" idx="2"/>
          </p:nvPr>
        </p:nvSpPr>
        <p:spPr>
          <a:xfrm>
            <a:off x="600075" y="863600"/>
            <a:ext cx="5521325" cy="34512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25e0ed469_2_132:notes"/>
          <p:cNvSpPr>
            <a:spLocks noGrp="1" noRot="1" noChangeAspect="1"/>
          </p:cNvSpPr>
          <p:nvPr>
            <p:ph type="sldImg" idx="2"/>
          </p:nvPr>
        </p:nvSpPr>
        <p:spPr>
          <a:xfrm>
            <a:off x="400050" y="739775"/>
            <a:ext cx="5918200" cy="37004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69" name="Google Shape;1569;g25e0ed469_2_132:notes"/>
          <p:cNvSpPr txBox="1">
            <a:spLocks noGrp="1"/>
          </p:cNvSpPr>
          <p:nvPr>
            <p:ph type="body" idx="1"/>
          </p:nvPr>
        </p:nvSpPr>
        <p:spPr>
          <a:xfrm>
            <a:off x="671830" y="4687252"/>
            <a:ext cx="5374640" cy="44405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Font typeface="Arial"/>
              <a:buNone/>
            </a:pPr>
            <a:endParaRPr sz="1800" b="0" i="0" u="none" strike="noStrike" cap="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lt1"/>
            </a:gs>
            <a:gs pos="100000">
              <a:schemeClr val="lt1"/>
            </a:gs>
          </a:gsLst>
          <a:lin ang="5400000" scaled="0"/>
        </a:grad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subTitle" idx="1"/>
          </p:nvPr>
        </p:nvSpPr>
        <p:spPr>
          <a:xfrm>
            <a:off x="583223" y="157427"/>
            <a:ext cx="8242800" cy="4920000"/>
          </a:xfrm>
          <a:prstGeom prst="rect">
            <a:avLst/>
          </a:prstGeom>
          <a:noFill/>
          <a:ln>
            <a:noFill/>
          </a:ln>
        </p:spPr>
        <p:txBody>
          <a:bodyPr spcFirstLastPara="1" wrap="square" lIns="81650" tIns="81650" rIns="81650" bIns="81650" anchor="t" anchorCtr="0">
            <a:noAutofit/>
          </a:bodyPr>
          <a:lstStyle>
            <a:lvl1pPr marL="0" marR="0" lvl="0" indent="-82550" algn="l" rtl="0">
              <a:spcBef>
                <a:spcPts val="0"/>
              </a:spcBef>
              <a:spcAft>
                <a:spcPts val="0"/>
              </a:spcAft>
              <a:buSzPts val="1300"/>
              <a:buChar char="●"/>
              <a:defRPr sz="1600" b="0" i="0" u="none" strike="noStrike" cap="none"/>
            </a:lvl1pPr>
            <a:lvl2pPr lvl="1">
              <a:spcBef>
                <a:spcPts val="0"/>
              </a:spcBef>
              <a:spcAft>
                <a:spcPts val="0"/>
              </a:spcAft>
              <a:buSzPts val="1300"/>
              <a:buChar char="○"/>
              <a:defRPr/>
            </a:lvl2pPr>
            <a:lvl3pPr lvl="2">
              <a:spcBef>
                <a:spcPts val="0"/>
              </a:spcBef>
              <a:spcAft>
                <a:spcPts val="0"/>
              </a:spcAft>
              <a:buSzPts val="1300"/>
              <a:buChar char="■"/>
              <a:defRPr/>
            </a:lvl3pPr>
            <a:lvl4pPr lvl="3">
              <a:spcBef>
                <a:spcPts val="0"/>
              </a:spcBef>
              <a:spcAft>
                <a:spcPts val="0"/>
              </a:spcAft>
              <a:buSzPts val="1300"/>
              <a:buChar char="●"/>
              <a:defRPr/>
            </a:lvl4pPr>
            <a:lvl5pPr lvl="4">
              <a:spcBef>
                <a:spcPts val="0"/>
              </a:spcBef>
              <a:spcAft>
                <a:spcPts val="0"/>
              </a:spcAft>
              <a:buSzPts val="1300"/>
              <a:buChar char="○"/>
              <a:defRPr/>
            </a:lvl5pPr>
            <a:lvl6pPr lvl="5">
              <a:spcBef>
                <a:spcPts val="400"/>
              </a:spcBef>
              <a:spcAft>
                <a:spcPts val="0"/>
              </a:spcAft>
              <a:buSzPts val="1300"/>
              <a:buChar char="»"/>
              <a:defRPr/>
            </a:lvl6pPr>
            <a:lvl7pPr lvl="6">
              <a:spcBef>
                <a:spcPts val="400"/>
              </a:spcBef>
              <a:spcAft>
                <a:spcPts val="0"/>
              </a:spcAft>
              <a:buSzPts val="1300"/>
              <a:buChar char="»"/>
              <a:defRPr/>
            </a:lvl7pPr>
            <a:lvl8pPr lvl="7">
              <a:spcBef>
                <a:spcPts val="400"/>
              </a:spcBef>
              <a:spcAft>
                <a:spcPts val="0"/>
              </a:spcAft>
              <a:buSzPts val="1300"/>
              <a:buChar char="»"/>
              <a:defRPr/>
            </a:lvl8pPr>
            <a:lvl9pPr lvl="8">
              <a:spcBef>
                <a:spcPts val="400"/>
              </a:spcBef>
              <a:spcAft>
                <a:spcPts val="0"/>
              </a:spcAft>
              <a:buSzPts val="1300"/>
              <a:buChar char="»"/>
              <a:defRPr/>
            </a:lvl9pPr>
          </a:lstStyle>
          <a:p>
            <a:endParaRPr/>
          </a:p>
        </p:txBody>
      </p:sp>
      <p:sp>
        <p:nvSpPr>
          <p:cNvPr id="14" name="Google Shape;14;p2"/>
          <p:cNvSpPr txBox="1">
            <a:spLocks noGrp="1"/>
          </p:cNvSpPr>
          <p:nvPr>
            <p:ph type="body" idx="2"/>
          </p:nvPr>
        </p:nvSpPr>
        <p:spPr>
          <a:xfrm>
            <a:off x="451338" y="910167"/>
            <a:ext cx="1263300" cy="807000"/>
          </a:xfrm>
          <a:prstGeom prst="rect">
            <a:avLst/>
          </a:prstGeom>
          <a:noFill/>
          <a:ln>
            <a:noFill/>
          </a:ln>
        </p:spPr>
        <p:txBody>
          <a:bodyPr spcFirstLastPara="1" wrap="square" lIns="81650" tIns="81650" rIns="81650" bIns="81650" anchor="t" anchorCtr="0">
            <a:noAutofit/>
          </a:bodyPr>
          <a:lstStyle>
            <a:lvl1pPr marL="457200" lvl="0" indent="-311150" rtl="0">
              <a:spcBef>
                <a:spcPts val="0"/>
              </a:spcBef>
              <a:spcAft>
                <a:spcPts val="0"/>
              </a:spcAft>
              <a:buSzPts val="1300"/>
              <a:buChar char="●"/>
              <a:defRPr/>
            </a:lvl1pPr>
            <a:lvl2pPr marL="914400" lvl="1" indent="-311150" rtl="0">
              <a:spcBef>
                <a:spcPts val="0"/>
              </a:spcBef>
              <a:spcAft>
                <a:spcPts val="0"/>
              </a:spcAft>
              <a:buSzPts val="1300"/>
              <a:buChar char="○"/>
              <a:defRPr/>
            </a:lvl2pPr>
            <a:lvl3pPr marL="1371600" lvl="2" indent="-311150" rtl="0">
              <a:spcBef>
                <a:spcPts val="0"/>
              </a:spcBef>
              <a:spcAft>
                <a:spcPts val="0"/>
              </a:spcAft>
              <a:buSzPts val="1300"/>
              <a:buChar char="■"/>
              <a:defRPr/>
            </a:lvl3pPr>
            <a:lvl4pPr marL="1828800" lvl="3" indent="-311150" rtl="0">
              <a:spcBef>
                <a:spcPts val="0"/>
              </a:spcBef>
              <a:spcAft>
                <a:spcPts val="0"/>
              </a:spcAft>
              <a:buSzPts val="1300"/>
              <a:buChar char="●"/>
              <a:defRPr/>
            </a:lvl4pPr>
            <a:lvl5pPr marL="2286000" lvl="4" indent="-311150" rtl="0">
              <a:spcBef>
                <a:spcPts val="0"/>
              </a:spcBef>
              <a:spcAft>
                <a:spcPts val="0"/>
              </a:spcAft>
              <a:buSzPts val="1300"/>
              <a:buChar char="○"/>
              <a:defRPr/>
            </a:lvl5pPr>
            <a:lvl6pPr marL="2743200" lvl="5"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6pPr>
            <a:lvl7pPr marL="3200400" lvl="6"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7pPr>
            <a:lvl8pPr marL="3657600" lvl="7"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8pPr>
            <a:lvl9pPr marL="4114800" lvl="8"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9pPr>
          </a:lstStyle>
          <a:p>
            <a:endParaRPr/>
          </a:p>
        </p:txBody>
      </p:sp>
      <p:sp>
        <p:nvSpPr>
          <p:cNvPr id="15" name="Google Shape;15;p2"/>
          <p:cNvSpPr txBox="1">
            <a:spLocks noGrp="1"/>
          </p:cNvSpPr>
          <p:nvPr>
            <p:ph type="title"/>
          </p:nvPr>
        </p:nvSpPr>
        <p:spPr>
          <a:xfrm>
            <a:off x="844062" y="96572"/>
            <a:ext cx="7596600" cy="502800"/>
          </a:xfrm>
          <a:prstGeom prst="rect">
            <a:avLst/>
          </a:prstGeom>
          <a:noFill/>
          <a:ln>
            <a:noFill/>
          </a:ln>
        </p:spPr>
        <p:txBody>
          <a:bodyPr spcFirstLastPara="1" wrap="square" lIns="81650" tIns="81650" rIns="81650" bIns="81650" anchor="ctr" anchorCtr="0">
            <a:noAutofit/>
          </a:bodyPr>
          <a:lstStyle>
            <a:lvl1pPr lvl="0" rtl="0">
              <a:spcBef>
                <a:spcPts val="0"/>
              </a:spcBef>
              <a:spcAft>
                <a:spcPts val="0"/>
              </a:spcAft>
              <a:buSzPts val="1300"/>
              <a:buChar char="●"/>
              <a:defRPr/>
            </a:lvl1pPr>
            <a:lvl2pPr marL="0" lvl="1"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2pPr>
            <a:lvl3pPr marL="0" lvl="2"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3pPr>
            <a:lvl4pPr marL="0" lvl="3"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4pPr>
            <a:lvl5pPr marL="0" lvl="4"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5pPr>
            <a:lvl6pPr marL="0" lvl="5"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6pPr>
            <a:lvl7pPr marL="0" lvl="6"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7pPr>
            <a:lvl8pPr marL="0" lvl="7"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8pPr>
            <a:lvl9pPr marL="0" lvl="8" indent="-82550" algn="l" rtl="0">
              <a:lnSpc>
                <a:spcPct val="100000"/>
              </a:lnSpc>
              <a:spcBef>
                <a:spcPts val="0"/>
              </a:spcBef>
              <a:spcAft>
                <a:spcPts val="0"/>
              </a:spcAft>
              <a:buSzPts val="1300"/>
              <a:buChar char="■"/>
              <a:defRPr sz="3200" b="1">
                <a:solidFill>
                  <a:schemeClr val="hlink"/>
                </a:solidFill>
                <a:latin typeface="Arial"/>
                <a:ea typeface="Arial"/>
                <a:cs typeface="Arial"/>
                <a:sym typeface="Arial"/>
              </a:defRPr>
            </a:lvl9pPr>
          </a:lstStyle>
          <a:p>
            <a:endParaRPr/>
          </a:p>
        </p:txBody>
      </p:sp>
      <p:sp>
        <p:nvSpPr>
          <p:cNvPr id="16" name="Google Shape;16;p2"/>
          <p:cNvSpPr txBox="1">
            <a:spLocks noGrp="1"/>
          </p:cNvSpPr>
          <p:nvPr>
            <p:ph type="sldNum" idx="12"/>
          </p:nvPr>
        </p:nvSpPr>
        <p:spPr>
          <a:xfrm>
            <a:off x="8556784" y="5277612"/>
            <a:ext cx="548700" cy="437400"/>
          </a:xfrm>
          <a:prstGeom prst="rect">
            <a:avLst/>
          </a:prstGeom>
        </p:spPr>
        <p:txBody>
          <a:bodyPr spcFirstLastPara="1" wrap="square" lIns="81650" tIns="81650" rIns="81650" bIns="8165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gradFill>
          <a:gsLst>
            <a:gs pos="0">
              <a:schemeClr val="lt1"/>
            </a:gs>
            <a:gs pos="100000">
              <a:schemeClr val="lt1"/>
            </a:gs>
          </a:gsLst>
          <a:lin ang="5400000" scaled="0"/>
        </a:gradFill>
        <a:effectLst/>
      </p:bgPr>
    </p:bg>
    <p:spTree>
      <p:nvGrpSpPr>
        <p:cNvPr id="1" name="Shape 17"/>
        <p:cNvGrpSpPr/>
        <p:nvPr/>
      </p:nvGrpSpPr>
      <p:grpSpPr>
        <a:xfrm>
          <a:off x="0" y="0"/>
          <a:ext cx="0" cy="0"/>
          <a:chOff x="0" y="0"/>
          <a:chExt cx="0" cy="0"/>
        </a:xfrm>
      </p:grpSpPr>
      <p:sp>
        <p:nvSpPr>
          <p:cNvPr id="18" name="Google Shape;18;p3"/>
          <p:cNvSpPr txBox="1">
            <a:spLocks noGrp="1"/>
          </p:cNvSpPr>
          <p:nvPr>
            <p:ph type="body" idx="1"/>
          </p:nvPr>
        </p:nvSpPr>
        <p:spPr>
          <a:xfrm>
            <a:off x="451338" y="910167"/>
            <a:ext cx="8308800" cy="4587900"/>
          </a:xfrm>
          <a:prstGeom prst="rect">
            <a:avLst/>
          </a:prstGeom>
          <a:noFill/>
          <a:ln>
            <a:noFill/>
          </a:ln>
        </p:spPr>
        <p:txBody>
          <a:bodyPr spcFirstLastPara="1" wrap="square" lIns="81650" tIns="81650" rIns="81650" bIns="81650" anchor="t" anchorCtr="0">
            <a:noAutofit/>
          </a:bodyPr>
          <a:lstStyle>
            <a:lvl1pPr marL="457200" lvl="0" indent="-311150" rtl="0">
              <a:spcBef>
                <a:spcPts val="0"/>
              </a:spcBef>
              <a:spcAft>
                <a:spcPts val="0"/>
              </a:spcAft>
              <a:buSzPts val="1300"/>
              <a:buChar char="●"/>
              <a:defRPr/>
            </a:lvl1pPr>
            <a:lvl2pPr marL="914400" lvl="1" indent="-311150" rtl="0">
              <a:spcBef>
                <a:spcPts val="0"/>
              </a:spcBef>
              <a:spcAft>
                <a:spcPts val="0"/>
              </a:spcAft>
              <a:buSzPts val="1300"/>
              <a:buChar char="○"/>
              <a:defRPr/>
            </a:lvl2pPr>
            <a:lvl3pPr marL="1371600" lvl="2" indent="-311150" rtl="0">
              <a:spcBef>
                <a:spcPts val="0"/>
              </a:spcBef>
              <a:spcAft>
                <a:spcPts val="0"/>
              </a:spcAft>
              <a:buSzPts val="1300"/>
              <a:buChar char="■"/>
              <a:defRPr/>
            </a:lvl3pPr>
            <a:lvl4pPr marL="1828800" lvl="3" indent="-311150" rtl="0">
              <a:spcBef>
                <a:spcPts val="0"/>
              </a:spcBef>
              <a:spcAft>
                <a:spcPts val="0"/>
              </a:spcAft>
              <a:buSzPts val="1300"/>
              <a:buChar char="●"/>
              <a:defRPr/>
            </a:lvl4pPr>
            <a:lvl5pPr marL="2286000" lvl="4" indent="-311150" rtl="0">
              <a:spcBef>
                <a:spcPts val="0"/>
              </a:spcBef>
              <a:spcAft>
                <a:spcPts val="0"/>
              </a:spcAft>
              <a:buSzPts val="1300"/>
              <a:buChar char="○"/>
              <a:defRPr/>
            </a:lvl5pPr>
            <a:lvl6pPr marL="2743200" lvl="5"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6pPr>
            <a:lvl7pPr marL="3200400" lvl="6"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7pPr>
            <a:lvl8pPr marL="3657600" lvl="7"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8pPr>
            <a:lvl9pPr marL="4114800" lvl="8" indent="-311150" algn="l" rtl="0">
              <a:lnSpc>
                <a:spcPct val="100000"/>
              </a:lnSpc>
              <a:spcBef>
                <a:spcPts val="400"/>
              </a:spcBef>
              <a:spcAft>
                <a:spcPts val="0"/>
              </a:spcAft>
              <a:buClr>
                <a:schemeClr val="dk1"/>
              </a:buClr>
              <a:buSzPts val="1300"/>
              <a:buFont typeface="Times New Roman"/>
              <a:buChar char="»"/>
              <a:defRPr sz="1800">
                <a:solidFill>
                  <a:schemeClr val="dk1"/>
                </a:solidFill>
                <a:latin typeface="Times New Roman"/>
                <a:ea typeface="Times New Roman"/>
                <a:cs typeface="Times New Roman"/>
                <a:sym typeface="Times New Roman"/>
              </a:defRPr>
            </a:lvl9pPr>
          </a:lstStyle>
          <a:p>
            <a:endParaRPr/>
          </a:p>
        </p:txBody>
      </p:sp>
      <p:sp>
        <p:nvSpPr>
          <p:cNvPr id="19" name="Google Shape;19;p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lvl1pPr lvl="0">
              <a:buNone/>
              <a:defRPr>
                <a:solidFill>
                  <a:srgbClr val="FF9900"/>
                </a:solidFill>
              </a:defRPr>
            </a:lvl1pPr>
            <a:lvl2pPr lvl="1">
              <a:buNone/>
              <a:defRPr>
                <a:solidFill>
                  <a:srgbClr val="FF9900"/>
                </a:solidFill>
              </a:defRPr>
            </a:lvl2pPr>
            <a:lvl3pPr lvl="2">
              <a:buNone/>
              <a:defRPr>
                <a:solidFill>
                  <a:srgbClr val="FF9900"/>
                </a:solidFill>
              </a:defRPr>
            </a:lvl3pPr>
            <a:lvl4pPr lvl="3">
              <a:buNone/>
              <a:defRPr>
                <a:solidFill>
                  <a:srgbClr val="FF9900"/>
                </a:solidFill>
              </a:defRPr>
            </a:lvl4pPr>
            <a:lvl5pPr lvl="4">
              <a:buNone/>
              <a:defRPr>
                <a:solidFill>
                  <a:srgbClr val="FF9900"/>
                </a:solidFill>
              </a:defRPr>
            </a:lvl5pPr>
            <a:lvl6pPr lvl="5">
              <a:buNone/>
              <a:defRPr>
                <a:solidFill>
                  <a:srgbClr val="FF9900"/>
                </a:solidFill>
              </a:defRPr>
            </a:lvl6pPr>
            <a:lvl7pPr lvl="6">
              <a:buNone/>
              <a:defRPr>
                <a:solidFill>
                  <a:srgbClr val="FF9900"/>
                </a:solidFill>
              </a:defRPr>
            </a:lvl7pPr>
            <a:lvl8pPr lvl="7">
              <a:buNone/>
              <a:defRPr>
                <a:solidFill>
                  <a:srgbClr val="FF9900"/>
                </a:solidFill>
              </a:defRPr>
            </a:lvl8pPr>
            <a:lvl9pPr lvl="8">
              <a:buNone/>
              <a:defRPr>
                <a:solidFill>
                  <a:srgbClr val="FF99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ctrTitle"/>
          </p:nvPr>
        </p:nvSpPr>
        <p:spPr>
          <a:xfrm>
            <a:off x="684212" y="1117864"/>
            <a:ext cx="7773900" cy="1702500"/>
          </a:xfrm>
          <a:prstGeom prst="rect">
            <a:avLst/>
          </a:prstGeom>
          <a:noFill/>
          <a:ln>
            <a:noFill/>
          </a:ln>
        </p:spPr>
        <p:txBody>
          <a:bodyPr spcFirstLastPara="1" wrap="square" lIns="81650" tIns="81650" rIns="81650" bIns="81650" anchor="t" anchorCtr="0">
            <a:noAutofit/>
          </a:bodyPr>
          <a:lstStyle>
            <a:lvl1pPr marL="0" marR="0" lvl="0" indent="-82550" algn="l" rtl="0">
              <a:spcBef>
                <a:spcPts val="0"/>
              </a:spcBef>
              <a:spcAft>
                <a:spcPts val="0"/>
              </a:spcAft>
              <a:buSzPts val="1300"/>
              <a:buChar char="●"/>
              <a:defRPr sz="1600" b="1" i="1" u="none" strike="noStrike" cap="none"/>
            </a:lvl1pPr>
            <a:lvl2pPr lvl="1">
              <a:spcBef>
                <a:spcPts val="0"/>
              </a:spcBef>
              <a:spcAft>
                <a:spcPts val="0"/>
              </a:spcAft>
              <a:buSzPts val="1300"/>
              <a:buChar char="○"/>
              <a:defRPr/>
            </a:lvl2pPr>
            <a:lvl3pPr lvl="2">
              <a:spcBef>
                <a:spcPts val="0"/>
              </a:spcBef>
              <a:spcAft>
                <a:spcPts val="0"/>
              </a:spcAft>
              <a:buSzPts val="1300"/>
              <a:buChar char="■"/>
              <a:defRPr/>
            </a:lvl3pPr>
            <a:lvl4pPr lvl="3">
              <a:spcBef>
                <a:spcPts val="0"/>
              </a:spcBef>
              <a:spcAft>
                <a:spcPts val="0"/>
              </a:spcAft>
              <a:buSzPts val="1300"/>
              <a:buChar char="●"/>
              <a:defRPr/>
            </a:lvl4pPr>
            <a:lvl5pPr lvl="4">
              <a:spcBef>
                <a:spcPts val="0"/>
              </a:spcBef>
              <a:spcAft>
                <a:spcPts val="0"/>
              </a:spcAft>
              <a:buSzPts val="1300"/>
              <a:buChar char="○"/>
              <a:defRPr/>
            </a:lvl5pPr>
            <a:lvl6pPr lvl="5">
              <a:spcBef>
                <a:spcPts val="0"/>
              </a:spcBef>
              <a:spcAft>
                <a:spcPts val="0"/>
              </a:spcAft>
              <a:buSzPts val="1300"/>
              <a:buChar char="■"/>
              <a:defRPr/>
            </a:lvl6pPr>
            <a:lvl7pPr lvl="6">
              <a:spcBef>
                <a:spcPts val="0"/>
              </a:spcBef>
              <a:spcAft>
                <a:spcPts val="0"/>
              </a:spcAft>
              <a:buSzPts val="1300"/>
              <a:buChar char="●"/>
              <a:defRPr/>
            </a:lvl7pPr>
            <a:lvl8pPr lvl="7">
              <a:spcBef>
                <a:spcPts val="0"/>
              </a:spcBef>
              <a:spcAft>
                <a:spcPts val="0"/>
              </a:spcAft>
              <a:buSzPts val="1300"/>
              <a:buChar char="○"/>
              <a:defRPr/>
            </a:lvl8pPr>
            <a:lvl9pPr lvl="8">
              <a:spcBef>
                <a:spcPts val="0"/>
              </a:spcBef>
              <a:spcAft>
                <a:spcPts val="0"/>
              </a:spcAft>
              <a:buSzPts val="1300"/>
              <a:buChar char="■"/>
              <a:defRPr/>
            </a:lvl9pPr>
          </a:lstStyle>
          <a:p>
            <a:endParaRPr/>
          </a:p>
        </p:txBody>
      </p:sp>
      <p:sp>
        <p:nvSpPr>
          <p:cNvPr id="27" name="Google Shape;27;p5"/>
          <p:cNvSpPr txBox="1">
            <a:spLocks noGrp="1"/>
          </p:cNvSpPr>
          <p:nvPr>
            <p:ph type="subTitle" idx="1"/>
          </p:nvPr>
        </p:nvSpPr>
        <p:spPr>
          <a:xfrm>
            <a:off x="1403350" y="3599656"/>
            <a:ext cx="6400800" cy="518700"/>
          </a:xfrm>
          <a:prstGeom prst="rect">
            <a:avLst/>
          </a:prstGeom>
          <a:noFill/>
          <a:ln>
            <a:noFill/>
          </a:ln>
        </p:spPr>
        <p:txBody>
          <a:bodyPr spcFirstLastPara="1" wrap="square" lIns="81650" tIns="81650" rIns="81650" bIns="81650" anchor="t" anchorCtr="0">
            <a:noAutofit/>
          </a:bodyPr>
          <a:lstStyle>
            <a:lvl1pPr marL="0" marR="0" lvl="0" indent="-82550" algn="l" rtl="0">
              <a:spcBef>
                <a:spcPts val="0"/>
              </a:spcBef>
              <a:spcAft>
                <a:spcPts val="0"/>
              </a:spcAft>
              <a:buSzPts val="1300"/>
              <a:buChar char="●"/>
              <a:defRPr sz="1600" b="1" i="0" u="none" strike="noStrike" cap="none">
                <a:solidFill>
                  <a:srgbClr val="FFFF00"/>
                </a:solidFill>
              </a:defRPr>
            </a:lvl1pPr>
            <a:lvl2pPr lvl="1">
              <a:spcBef>
                <a:spcPts val="0"/>
              </a:spcBef>
              <a:spcAft>
                <a:spcPts val="0"/>
              </a:spcAft>
              <a:buSzPts val="1300"/>
              <a:buChar char="○"/>
              <a:defRPr/>
            </a:lvl2pPr>
            <a:lvl3pPr lvl="2">
              <a:spcBef>
                <a:spcPts val="0"/>
              </a:spcBef>
              <a:spcAft>
                <a:spcPts val="0"/>
              </a:spcAft>
              <a:buSzPts val="1300"/>
              <a:buChar char="■"/>
              <a:defRPr/>
            </a:lvl3pPr>
            <a:lvl4pPr lvl="3">
              <a:spcBef>
                <a:spcPts val="0"/>
              </a:spcBef>
              <a:spcAft>
                <a:spcPts val="0"/>
              </a:spcAft>
              <a:buSzPts val="1300"/>
              <a:buChar char="●"/>
              <a:defRPr/>
            </a:lvl4pPr>
            <a:lvl5pPr lvl="4">
              <a:spcBef>
                <a:spcPts val="0"/>
              </a:spcBef>
              <a:spcAft>
                <a:spcPts val="0"/>
              </a:spcAft>
              <a:buSzPts val="1300"/>
              <a:buChar char="○"/>
              <a:defRPr/>
            </a:lvl5pPr>
            <a:lvl6pPr lvl="5">
              <a:spcBef>
                <a:spcPts val="400"/>
              </a:spcBef>
              <a:spcAft>
                <a:spcPts val="0"/>
              </a:spcAft>
              <a:buSzPts val="1300"/>
              <a:buChar char="»"/>
              <a:defRPr/>
            </a:lvl6pPr>
            <a:lvl7pPr lvl="6">
              <a:spcBef>
                <a:spcPts val="400"/>
              </a:spcBef>
              <a:spcAft>
                <a:spcPts val="0"/>
              </a:spcAft>
              <a:buSzPts val="1300"/>
              <a:buChar char="»"/>
              <a:defRPr/>
            </a:lvl7pPr>
            <a:lvl8pPr lvl="7">
              <a:spcBef>
                <a:spcPts val="400"/>
              </a:spcBef>
              <a:spcAft>
                <a:spcPts val="0"/>
              </a:spcAft>
              <a:buSzPts val="1300"/>
              <a:buChar char="»"/>
              <a:defRPr/>
            </a:lvl8pPr>
            <a:lvl9pPr lvl="8">
              <a:spcBef>
                <a:spcPts val="400"/>
              </a:spcBef>
              <a:spcAft>
                <a:spcPts val="0"/>
              </a:spcAft>
              <a:buSzPts val="1300"/>
              <a:buChar char="»"/>
              <a:defRPr/>
            </a:lvl9pPr>
          </a:lstStyle>
          <a:p>
            <a:endParaRPr/>
          </a:p>
        </p:txBody>
      </p:sp>
      <p:sp>
        <p:nvSpPr>
          <p:cNvPr id="28" name="Google Shape;28;p5"/>
          <p:cNvSpPr txBox="1">
            <a:spLocks noGrp="1"/>
          </p:cNvSpPr>
          <p:nvPr>
            <p:ph type="title" idx="2"/>
          </p:nvPr>
        </p:nvSpPr>
        <p:spPr>
          <a:xfrm>
            <a:off x="395287" y="157427"/>
            <a:ext cx="8229600" cy="539700"/>
          </a:xfrm>
          <a:prstGeom prst="rect">
            <a:avLst/>
          </a:prstGeom>
          <a:noFill/>
          <a:ln>
            <a:noFill/>
          </a:ln>
        </p:spPr>
        <p:txBody>
          <a:bodyPr spcFirstLastPara="1" wrap="square" lIns="81650" tIns="81650" rIns="81650" bIns="81650" anchor="ctr" anchorCtr="0">
            <a:noAutofit/>
          </a:bodyPr>
          <a:lstStyle>
            <a:lvl1pPr lvl="0" rtl="0">
              <a:spcBef>
                <a:spcPts val="0"/>
              </a:spcBef>
              <a:spcAft>
                <a:spcPts val="0"/>
              </a:spcAft>
              <a:buSzPts val="1300"/>
              <a:buChar char="●"/>
              <a:defRPr/>
            </a:lvl1pPr>
            <a:lvl2pPr marL="0" lvl="1"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2pPr>
            <a:lvl3pPr marL="0" lvl="2"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3pPr>
            <a:lvl4pPr marL="0" lvl="3"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4pPr>
            <a:lvl5pPr marL="0" lvl="4"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5pPr>
            <a:lvl6pPr marL="0" lvl="5"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6pPr>
            <a:lvl7pPr marL="0" lvl="6"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7pPr>
            <a:lvl8pPr marL="0" lvl="7"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8pPr>
            <a:lvl9pPr marL="0" lvl="8"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9pPr>
          </a:lstStyle>
          <a:p>
            <a:endParaRPr/>
          </a:p>
        </p:txBody>
      </p:sp>
      <p:sp>
        <p:nvSpPr>
          <p:cNvPr id="29" name="Google Shape;29;p5"/>
          <p:cNvSpPr txBox="1">
            <a:spLocks noGrp="1"/>
          </p:cNvSpPr>
          <p:nvPr>
            <p:ph type="body" idx="3"/>
          </p:nvPr>
        </p:nvSpPr>
        <p:spPr>
          <a:xfrm>
            <a:off x="395287" y="877093"/>
            <a:ext cx="8208900" cy="4620900"/>
          </a:xfrm>
          <a:prstGeom prst="rect">
            <a:avLst/>
          </a:prstGeom>
          <a:noFill/>
          <a:ln>
            <a:noFill/>
          </a:ln>
        </p:spPr>
        <p:txBody>
          <a:bodyPr spcFirstLastPara="1" wrap="square" lIns="81650" tIns="81650" rIns="81650" bIns="81650" anchor="t" anchorCtr="0">
            <a:noAutofit/>
          </a:bodyPr>
          <a:lstStyle>
            <a:lvl1pPr marL="457200" lvl="0" indent="-311150" rtl="0">
              <a:spcBef>
                <a:spcPts val="0"/>
              </a:spcBef>
              <a:spcAft>
                <a:spcPts val="0"/>
              </a:spcAft>
              <a:buSzPts val="1300"/>
              <a:buChar char="●"/>
              <a:defRPr/>
            </a:lvl1pPr>
            <a:lvl2pPr marL="914400" lvl="1" indent="-311150" rtl="0">
              <a:spcBef>
                <a:spcPts val="0"/>
              </a:spcBef>
              <a:spcAft>
                <a:spcPts val="0"/>
              </a:spcAft>
              <a:buSzPts val="1300"/>
              <a:buChar char="○"/>
              <a:defRPr/>
            </a:lvl2pPr>
            <a:lvl3pPr marL="1371600" lvl="2" indent="-311150" rtl="0">
              <a:spcBef>
                <a:spcPts val="0"/>
              </a:spcBef>
              <a:spcAft>
                <a:spcPts val="0"/>
              </a:spcAft>
              <a:buSzPts val="1300"/>
              <a:buChar char="■"/>
              <a:defRPr/>
            </a:lvl3pPr>
            <a:lvl4pPr marL="1828800" lvl="3" indent="-311150" rtl="0">
              <a:spcBef>
                <a:spcPts val="0"/>
              </a:spcBef>
              <a:spcAft>
                <a:spcPts val="0"/>
              </a:spcAft>
              <a:buSzPts val="1300"/>
              <a:buChar char="●"/>
              <a:defRPr/>
            </a:lvl4pPr>
            <a:lvl5pPr marL="2286000" lvl="4" indent="-311150" rtl="0">
              <a:spcBef>
                <a:spcPts val="0"/>
              </a:spcBef>
              <a:spcAft>
                <a:spcPts val="0"/>
              </a:spcAft>
              <a:buSzPts val="1300"/>
              <a:buChar char="○"/>
              <a:defRPr/>
            </a:lvl5pPr>
            <a:lvl6pPr marL="2743200" lvl="5"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6pPr>
            <a:lvl7pPr marL="3200400" lvl="6"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7pPr>
            <a:lvl8pPr marL="3657600" lvl="7"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8pPr>
            <a:lvl9pPr marL="4114800" lvl="8"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9pPr>
          </a:lstStyle>
          <a:p>
            <a:endParaRPr/>
          </a:p>
        </p:txBody>
      </p:sp>
      <p:sp>
        <p:nvSpPr>
          <p:cNvPr id="30" name="Google Shape;30;p5"/>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lvl1pPr lvl="0">
              <a:buNone/>
              <a:defRPr>
                <a:solidFill>
                  <a:srgbClr val="FF9900"/>
                </a:solidFill>
              </a:defRPr>
            </a:lvl1pPr>
            <a:lvl2pPr lvl="1">
              <a:buNone/>
              <a:defRPr>
                <a:solidFill>
                  <a:srgbClr val="FF9900"/>
                </a:solidFill>
              </a:defRPr>
            </a:lvl2pPr>
            <a:lvl3pPr lvl="2">
              <a:buNone/>
              <a:defRPr>
                <a:solidFill>
                  <a:srgbClr val="FF9900"/>
                </a:solidFill>
              </a:defRPr>
            </a:lvl3pPr>
            <a:lvl4pPr lvl="3">
              <a:buNone/>
              <a:defRPr>
                <a:solidFill>
                  <a:srgbClr val="FF9900"/>
                </a:solidFill>
              </a:defRPr>
            </a:lvl4pPr>
            <a:lvl5pPr lvl="4">
              <a:buNone/>
              <a:defRPr>
                <a:solidFill>
                  <a:srgbClr val="FF9900"/>
                </a:solidFill>
              </a:defRPr>
            </a:lvl5pPr>
            <a:lvl6pPr lvl="5">
              <a:buNone/>
              <a:defRPr>
                <a:solidFill>
                  <a:srgbClr val="FF9900"/>
                </a:solidFill>
              </a:defRPr>
            </a:lvl6pPr>
            <a:lvl7pPr lvl="6">
              <a:buNone/>
              <a:defRPr>
                <a:solidFill>
                  <a:srgbClr val="FF9900"/>
                </a:solidFill>
              </a:defRPr>
            </a:lvl7pPr>
            <a:lvl8pPr lvl="7">
              <a:buNone/>
              <a:defRPr>
                <a:solidFill>
                  <a:srgbClr val="FF9900"/>
                </a:solidFill>
              </a:defRPr>
            </a:lvl8pPr>
            <a:lvl9pPr lvl="8">
              <a:buNone/>
              <a:defRPr>
                <a:solidFill>
                  <a:srgbClr val="FF99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2"/>
        </a:soli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0" y="0"/>
            <a:ext cx="7667700" cy="5715000"/>
          </a:xfrm>
          <a:prstGeom prst="rect">
            <a:avLst/>
          </a:prstGeom>
          <a:noFill/>
          <a:ln>
            <a:noFill/>
          </a:ln>
        </p:spPr>
        <p:txBody>
          <a:bodyPr spcFirstLastPara="1" wrap="square" lIns="81650" tIns="81650" rIns="81650" bIns="81650" anchor="t" anchorCtr="0">
            <a:noAutofit/>
          </a:bodyPr>
          <a:lstStyle>
            <a:lvl1pPr marL="457200" lvl="0" indent="-311150" rtl="0">
              <a:spcBef>
                <a:spcPts val="0"/>
              </a:spcBef>
              <a:spcAft>
                <a:spcPts val="0"/>
              </a:spcAft>
              <a:buSzPts val="1300"/>
              <a:buChar char="●"/>
              <a:defRPr/>
            </a:lvl1pPr>
            <a:lvl2pPr marL="914400" lvl="1" indent="-311150" rtl="0">
              <a:spcBef>
                <a:spcPts val="0"/>
              </a:spcBef>
              <a:spcAft>
                <a:spcPts val="0"/>
              </a:spcAft>
              <a:buSzPts val="1300"/>
              <a:buChar char="○"/>
              <a:defRPr/>
            </a:lvl2pPr>
            <a:lvl3pPr marL="1371600" lvl="2" indent="-311150" rtl="0">
              <a:spcBef>
                <a:spcPts val="0"/>
              </a:spcBef>
              <a:spcAft>
                <a:spcPts val="0"/>
              </a:spcAft>
              <a:buSzPts val="1300"/>
              <a:buChar char="■"/>
              <a:defRPr/>
            </a:lvl3pPr>
            <a:lvl4pPr marL="1828800" lvl="3" indent="-311150" rtl="0">
              <a:spcBef>
                <a:spcPts val="0"/>
              </a:spcBef>
              <a:spcAft>
                <a:spcPts val="0"/>
              </a:spcAft>
              <a:buSzPts val="1300"/>
              <a:buChar char="●"/>
              <a:defRPr/>
            </a:lvl4pPr>
            <a:lvl5pPr marL="2286000" lvl="4" indent="-311150" rtl="0">
              <a:spcBef>
                <a:spcPts val="0"/>
              </a:spcBef>
              <a:spcAft>
                <a:spcPts val="0"/>
              </a:spcAft>
              <a:buSzPts val="1300"/>
              <a:buChar char="○"/>
              <a:defRPr/>
            </a:lvl5pPr>
            <a:lvl6pPr marL="2743200" lvl="5"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6pPr>
            <a:lvl7pPr marL="3200400" lvl="6"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7pPr>
            <a:lvl8pPr marL="3657600" lvl="7"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8pPr>
            <a:lvl9pPr marL="4114800" lvl="8" indent="-311150" algn="l" rtl="0">
              <a:lnSpc>
                <a:spcPct val="80000"/>
              </a:lnSpc>
              <a:spcBef>
                <a:spcPts val="400"/>
              </a:spcBef>
              <a:spcAft>
                <a:spcPts val="0"/>
              </a:spcAft>
              <a:buClr>
                <a:schemeClr val="lt1"/>
              </a:buClr>
              <a:buSzPts val="1300"/>
              <a:buFont typeface="Arial"/>
              <a:buChar char="»"/>
              <a:defRPr sz="1800">
                <a:solidFill>
                  <a:schemeClr val="lt1"/>
                </a:solidFill>
                <a:latin typeface="Arial"/>
                <a:ea typeface="Arial"/>
                <a:cs typeface="Arial"/>
                <a:sym typeface="Arial"/>
              </a:defRPr>
            </a:lvl9pPr>
          </a:lstStyle>
          <a:p>
            <a:endParaRPr/>
          </a:p>
        </p:txBody>
      </p:sp>
      <p:sp>
        <p:nvSpPr>
          <p:cNvPr id="33" name="Google Shape;33;p6"/>
          <p:cNvSpPr txBox="1">
            <a:spLocks noGrp="1"/>
          </p:cNvSpPr>
          <p:nvPr>
            <p:ph type="title"/>
          </p:nvPr>
        </p:nvSpPr>
        <p:spPr>
          <a:xfrm>
            <a:off x="395287" y="157427"/>
            <a:ext cx="8229600" cy="100500"/>
          </a:xfrm>
          <a:prstGeom prst="rect">
            <a:avLst/>
          </a:prstGeom>
          <a:noFill/>
          <a:ln>
            <a:noFill/>
          </a:ln>
        </p:spPr>
        <p:txBody>
          <a:bodyPr spcFirstLastPara="1" wrap="square" lIns="81650" tIns="81650" rIns="81650" bIns="81650" anchor="t" anchorCtr="0">
            <a:noAutofit/>
          </a:bodyPr>
          <a:lstStyle>
            <a:lvl1pPr lvl="0" rtl="0">
              <a:spcBef>
                <a:spcPts val="0"/>
              </a:spcBef>
              <a:spcAft>
                <a:spcPts val="0"/>
              </a:spcAft>
              <a:buSzPts val="1300"/>
              <a:buChar char="●"/>
              <a:defRPr/>
            </a:lvl1pPr>
            <a:lvl2pPr marL="0" lvl="1"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2pPr>
            <a:lvl3pPr marL="0" lvl="2"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3pPr>
            <a:lvl4pPr marL="0" lvl="3"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4pPr>
            <a:lvl5pPr marL="0" lvl="4"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5pPr>
            <a:lvl6pPr marL="0" lvl="5"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6pPr>
            <a:lvl7pPr marL="0" lvl="6"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7pPr>
            <a:lvl8pPr marL="0" lvl="7"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8pPr>
            <a:lvl9pPr marL="0" lvl="8" indent="-82550" algn="ctr" rtl="0">
              <a:lnSpc>
                <a:spcPct val="100000"/>
              </a:lnSpc>
              <a:spcBef>
                <a:spcPts val="0"/>
              </a:spcBef>
              <a:spcAft>
                <a:spcPts val="0"/>
              </a:spcAft>
              <a:buSzPts val="1300"/>
              <a:buChar char="■"/>
              <a:defRPr sz="3900" b="1">
                <a:solidFill>
                  <a:srgbClr val="FF9900"/>
                </a:solidFill>
                <a:latin typeface="Arial"/>
                <a:ea typeface="Arial"/>
                <a:cs typeface="Arial"/>
                <a:sym typeface="Arial"/>
              </a:defRPr>
            </a:lvl9pPr>
          </a:lstStyle>
          <a:p>
            <a:endParaRPr/>
          </a:p>
        </p:txBody>
      </p:sp>
      <p:sp>
        <p:nvSpPr>
          <p:cNvPr id="34" name="Google Shape;34;p6"/>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lvl1pPr lvl="0">
              <a:buNone/>
              <a:defRPr>
                <a:solidFill>
                  <a:srgbClr val="FF9900"/>
                </a:solidFill>
              </a:defRPr>
            </a:lvl1pPr>
            <a:lvl2pPr lvl="1">
              <a:buNone/>
              <a:defRPr>
                <a:solidFill>
                  <a:srgbClr val="FF9900"/>
                </a:solidFill>
              </a:defRPr>
            </a:lvl2pPr>
            <a:lvl3pPr lvl="2">
              <a:buNone/>
              <a:defRPr>
                <a:solidFill>
                  <a:srgbClr val="FF9900"/>
                </a:solidFill>
              </a:defRPr>
            </a:lvl3pPr>
            <a:lvl4pPr lvl="3">
              <a:buNone/>
              <a:defRPr>
                <a:solidFill>
                  <a:srgbClr val="FF9900"/>
                </a:solidFill>
              </a:defRPr>
            </a:lvl4pPr>
            <a:lvl5pPr lvl="4">
              <a:buNone/>
              <a:defRPr>
                <a:solidFill>
                  <a:srgbClr val="FF9900"/>
                </a:solidFill>
              </a:defRPr>
            </a:lvl5pPr>
            <a:lvl6pPr lvl="5">
              <a:buNone/>
              <a:defRPr>
                <a:solidFill>
                  <a:srgbClr val="FF9900"/>
                </a:solidFill>
              </a:defRPr>
            </a:lvl6pPr>
            <a:lvl7pPr lvl="6">
              <a:buNone/>
              <a:defRPr>
                <a:solidFill>
                  <a:srgbClr val="FF9900"/>
                </a:solidFill>
              </a:defRPr>
            </a:lvl7pPr>
            <a:lvl8pPr lvl="7">
              <a:buNone/>
              <a:defRPr>
                <a:solidFill>
                  <a:srgbClr val="FF9900"/>
                </a:solidFill>
              </a:defRPr>
            </a:lvl8pPr>
            <a:lvl9pPr lvl="8">
              <a:buNone/>
              <a:defRPr>
                <a:solidFill>
                  <a:srgbClr val="FF99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00" scaled="0"/>
        </a:gradFill>
        <a:effectLst/>
      </p:bgPr>
    </p:bg>
    <p:spTree>
      <p:nvGrpSpPr>
        <p:cNvPr id="1" name="Shape 7"/>
        <p:cNvGrpSpPr/>
        <p:nvPr/>
      </p:nvGrpSpPr>
      <p:grpSpPr>
        <a:xfrm>
          <a:off x="0" y="0"/>
          <a:ext cx="0" cy="0"/>
          <a:chOff x="0" y="0"/>
          <a:chExt cx="0" cy="0"/>
        </a:xfrm>
      </p:grpSpPr>
      <p:sp>
        <p:nvSpPr>
          <p:cNvPr id="8" name="Google Shape;8;p1"/>
          <p:cNvSpPr txBox="1">
            <a:spLocks noGrp="1"/>
          </p:cNvSpPr>
          <p:nvPr>
            <p:ph type="body" idx="1"/>
          </p:nvPr>
        </p:nvSpPr>
        <p:spPr>
          <a:xfrm>
            <a:off x="451338" y="910167"/>
            <a:ext cx="1263300" cy="807000"/>
          </a:xfrm>
          <a:prstGeom prst="rect">
            <a:avLst/>
          </a:prstGeom>
          <a:noFill/>
          <a:ln>
            <a:noFill/>
          </a:ln>
        </p:spPr>
        <p:txBody>
          <a:bodyPr spcFirstLastPara="1" wrap="square" lIns="81650" tIns="81650" rIns="81650" bIns="81650" anchor="t" anchorCtr="0">
            <a:noAutofit/>
          </a:bodyPr>
          <a:lstStyle>
            <a:lvl1pPr marL="457200" marR="0" lvl="0" indent="-311150" algn="l" rtl="0">
              <a:spcBef>
                <a:spcPts val="0"/>
              </a:spcBef>
              <a:spcAft>
                <a:spcPts val="0"/>
              </a:spcAft>
              <a:buSzPts val="1300"/>
              <a:buChar char="●"/>
              <a:defRPr sz="1600" b="0" i="0" u="none" strike="noStrike" cap="none"/>
            </a:lvl1pPr>
            <a:lvl2pPr marL="914400" marR="0" lvl="1" indent="-311150" algn="l" rtl="0">
              <a:spcBef>
                <a:spcPts val="0"/>
              </a:spcBef>
              <a:spcAft>
                <a:spcPts val="0"/>
              </a:spcAft>
              <a:buSzPts val="1300"/>
              <a:buChar char="○"/>
              <a:defRPr sz="1600" b="0" i="0" u="none" strike="noStrike" cap="none"/>
            </a:lvl2pPr>
            <a:lvl3pPr marL="1371600" marR="0" lvl="2" indent="-311150" algn="l" rtl="0">
              <a:spcBef>
                <a:spcPts val="0"/>
              </a:spcBef>
              <a:spcAft>
                <a:spcPts val="0"/>
              </a:spcAft>
              <a:buSzPts val="1300"/>
              <a:buChar char="■"/>
              <a:defRPr sz="1600" b="0" i="0" u="none" strike="noStrike" cap="none"/>
            </a:lvl3pPr>
            <a:lvl4pPr marL="1828800" marR="0" lvl="3" indent="-311150" algn="l" rtl="0">
              <a:spcBef>
                <a:spcPts val="0"/>
              </a:spcBef>
              <a:spcAft>
                <a:spcPts val="0"/>
              </a:spcAft>
              <a:buSzPts val="1300"/>
              <a:buChar char="●"/>
              <a:defRPr sz="1600" b="0" i="0" u="none" strike="noStrike" cap="none"/>
            </a:lvl4pPr>
            <a:lvl5pPr marL="2286000" marR="0" lvl="4" indent="-311150" algn="l" rtl="0">
              <a:spcBef>
                <a:spcPts val="0"/>
              </a:spcBef>
              <a:spcAft>
                <a:spcPts val="0"/>
              </a:spcAft>
              <a:buSzPts val="1300"/>
              <a:buChar char="○"/>
              <a:defRPr sz="1600" b="0" i="0" u="none" strike="noStrike" cap="none"/>
            </a:lvl5pPr>
            <a:lvl6pPr marL="2743200" marR="0" lvl="5" indent="-311150" algn="l" rtl="0">
              <a:lnSpc>
                <a:spcPct val="100000"/>
              </a:lnSpc>
              <a:spcBef>
                <a:spcPts val="400"/>
              </a:spcBef>
              <a:spcAft>
                <a:spcPts val="0"/>
              </a:spcAft>
              <a:buClr>
                <a:schemeClr val="dk1"/>
              </a:buClr>
              <a:buSzPts val="13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11150" algn="l" rtl="0">
              <a:lnSpc>
                <a:spcPct val="100000"/>
              </a:lnSpc>
              <a:spcBef>
                <a:spcPts val="400"/>
              </a:spcBef>
              <a:spcAft>
                <a:spcPts val="0"/>
              </a:spcAft>
              <a:buClr>
                <a:schemeClr val="dk1"/>
              </a:buClr>
              <a:buSzPts val="13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11150" algn="l" rtl="0">
              <a:lnSpc>
                <a:spcPct val="100000"/>
              </a:lnSpc>
              <a:spcBef>
                <a:spcPts val="400"/>
              </a:spcBef>
              <a:spcAft>
                <a:spcPts val="0"/>
              </a:spcAft>
              <a:buClr>
                <a:schemeClr val="dk1"/>
              </a:buClr>
              <a:buSzPts val="13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11150" algn="l" rtl="0">
              <a:lnSpc>
                <a:spcPct val="100000"/>
              </a:lnSpc>
              <a:spcBef>
                <a:spcPts val="400"/>
              </a:spcBef>
              <a:spcAft>
                <a:spcPts val="0"/>
              </a:spcAft>
              <a:buClr>
                <a:schemeClr val="dk1"/>
              </a:buClr>
              <a:buSzPts val="13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 name="Google Shape;9;p1"/>
          <p:cNvSpPr txBox="1">
            <a:spLocks noGrp="1"/>
          </p:cNvSpPr>
          <p:nvPr>
            <p:ph type="title"/>
          </p:nvPr>
        </p:nvSpPr>
        <p:spPr>
          <a:xfrm>
            <a:off x="844062" y="96572"/>
            <a:ext cx="7596600" cy="502800"/>
          </a:xfrm>
          <a:prstGeom prst="rect">
            <a:avLst/>
          </a:prstGeom>
          <a:noFill/>
          <a:ln>
            <a:noFill/>
          </a:ln>
        </p:spPr>
        <p:txBody>
          <a:bodyPr spcFirstLastPara="1" wrap="square" lIns="81650" tIns="81650" rIns="81650" bIns="81650" anchor="ctr" anchorCtr="0">
            <a:noAutofit/>
          </a:bodyPr>
          <a:lstStyle>
            <a:lvl1pPr marL="0" marR="0" lvl="0" indent="-82550" algn="l" rtl="0">
              <a:spcBef>
                <a:spcPts val="0"/>
              </a:spcBef>
              <a:spcAft>
                <a:spcPts val="0"/>
              </a:spcAft>
              <a:buSzPts val="1300"/>
              <a:buChar char="●"/>
              <a:defRPr sz="1600" b="0" i="0" u="none" strike="noStrike" cap="none"/>
            </a:lvl1pPr>
            <a:lvl2pPr marL="0" marR="0" lvl="1"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2pPr>
            <a:lvl3pPr marL="0" marR="0" lvl="2"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3pPr>
            <a:lvl4pPr marL="0" marR="0" lvl="3"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4pPr>
            <a:lvl5pPr marL="0" marR="0" lvl="4"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5pPr>
            <a:lvl6pPr marL="0" marR="0" lvl="5"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6pPr>
            <a:lvl7pPr marL="0" marR="0" lvl="6"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7pPr>
            <a:lvl8pPr marL="0" marR="0" lvl="7"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8pPr>
            <a:lvl9pPr marL="0" marR="0" lvl="8" indent="-82550" algn="l" rtl="0">
              <a:lnSpc>
                <a:spcPct val="100000"/>
              </a:lnSpc>
              <a:spcBef>
                <a:spcPts val="0"/>
              </a:spcBef>
              <a:spcAft>
                <a:spcPts val="0"/>
              </a:spcAft>
              <a:buSzPts val="1300"/>
              <a:buChar char="■"/>
              <a:defRPr sz="3200" b="1" i="0" u="none" strike="noStrike" cap="none">
                <a:solidFill>
                  <a:schemeClr val="hlink"/>
                </a:solidFill>
                <a:latin typeface="Arial"/>
                <a:ea typeface="Arial"/>
                <a:cs typeface="Arial"/>
                <a:sym typeface="Arial"/>
              </a:defRPr>
            </a:lvl9pPr>
          </a:lstStyle>
          <a:p>
            <a:endParaRPr/>
          </a:p>
        </p:txBody>
      </p:sp>
      <p:cxnSp>
        <p:nvCxnSpPr>
          <p:cNvPr id="10" name="Google Shape;10;p1"/>
          <p:cNvCxnSpPr/>
          <p:nvPr/>
        </p:nvCxnSpPr>
        <p:spPr>
          <a:xfrm>
            <a:off x="844062" y="576792"/>
            <a:ext cx="7596600" cy="0"/>
          </a:xfrm>
          <a:prstGeom prst="straightConnector1">
            <a:avLst/>
          </a:prstGeom>
          <a:noFill/>
          <a:ln w="19050" cap="rnd" cmpd="sng">
            <a:solidFill>
              <a:schemeClr val="hlink"/>
            </a:solidFill>
            <a:prstDash val="solid"/>
            <a:miter lim="8000"/>
            <a:headEnd type="none" w="sm" len="sm"/>
            <a:tailEnd type="none" w="sm" len="sm"/>
          </a:ln>
        </p:spPr>
      </p:cxnSp>
      <p:sp>
        <p:nvSpPr>
          <p:cNvPr id="11" name="Google Shape;11;p1"/>
          <p:cNvSpPr txBox="1">
            <a:spLocks noGrp="1"/>
          </p:cNvSpPr>
          <p:nvPr>
            <p:ph type="sldNum" idx="12"/>
          </p:nvPr>
        </p:nvSpPr>
        <p:spPr>
          <a:xfrm>
            <a:off x="8556784" y="5277612"/>
            <a:ext cx="548700" cy="437400"/>
          </a:xfrm>
          <a:prstGeom prst="rect">
            <a:avLst/>
          </a:prstGeom>
          <a:noFill/>
          <a:ln>
            <a:noFill/>
          </a:ln>
        </p:spPr>
        <p:txBody>
          <a:bodyPr spcFirstLastPara="1" wrap="square" lIns="81650" tIns="81650" rIns="81650" bIns="81650" anchor="t" anchorCtr="0">
            <a:noAutofit/>
          </a:bodyPr>
          <a:lstStyle>
            <a:lvl1pPr lvl="0" algn="r">
              <a:buNone/>
              <a:defRPr sz="1200"/>
            </a:lvl1pPr>
            <a:lvl2pPr lvl="1" algn="r">
              <a:buNone/>
              <a:defRPr sz="1200"/>
            </a:lvl2pPr>
            <a:lvl3pPr lvl="2" algn="r">
              <a:buNone/>
              <a:defRPr sz="1200"/>
            </a:lvl3pPr>
            <a:lvl4pPr lvl="3" algn="r">
              <a:buNone/>
              <a:defRPr sz="1200"/>
            </a:lvl4pPr>
            <a:lvl5pPr lvl="4" algn="r">
              <a:buNone/>
              <a:defRPr sz="1200"/>
            </a:lvl5pPr>
            <a:lvl6pPr lvl="5" algn="r">
              <a:buNone/>
              <a:defRPr sz="1200"/>
            </a:lvl6pPr>
            <a:lvl7pPr lvl="6" algn="r">
              <a:buNone/>
              <a:defRPr sz="1200"/>
            </a:lvl7pPr>
            <a:lvl8pPr lvl="7" algn="r">
              <a:buNone/>
              <a:defRPr sz="1200"/>
            </a:lvl8pPr>
            <a:lvl9pPr lvl="8" algn="r">
              <a:buNone/>
              <a:defRPr sz="1200"/>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4">
            <a:alphaModFix/>
          </a:blip>
          <a:stretch>
            <a:fillRect/>
          </a:stretch>
        </p:blipFill>
        <p:spPr>
          <a:xfrm>
            <a:off x="0" y="0"/>
            <a:ext cx="9144000" cy="5718960"/>
          </a:xfrm>
          <a:prstGeom prst="rect">
            <a:avLst/>
          </a:prstGeom>
          <a:noFill/>
          <a:ln>
            <a:noFill/>
          </a:ln>
        </p:spPr>
      </p:pic>
      <p:sp>
        <p:nvSpPr>
          <p:cNvPr id="22" name="Google Shape;22;p4"/>
          <p:cNvSpPr txBox="1">
            <a:spLocks noGrp="1"/>
          </p:cNvSpPr>
          <p:nvPr>
            <p:ph type="title"/>
          </p:nvPr>
        </p:nvSpPr>
        <p:spPr>
          <a:xfrm>
            <a:off x="395287" y="157427"/>
            <a:ext cx="8229600" cy="539700"/>
          </a:xfrm>
          <a:prstGeom prst="rect">
            <a:avLst/>
          </a:prstGeom>
          <a:noFill/>
          <a:ln>
            <a:noFill/>
          </a:ln>
        </p:spPr>
        <p:txBody>
          <a:bodyPr spcFirstLastPara="1" wrap="square" lIns="81650" tIns="81650" rIns="81650" bIns="81650" anchor="ctr" anchorCtr="0">
            <a:noAutofit/>
          </a:bodyPr>
          <a:lstStyle>
            <a:lvl1pPr marL="0" marR="0" lvl="0" indent="-82550" algn="l" rtl="0">
              <a:spcBef>
                <a:spcPts val="0"/>
              </a:spcBef>
              <a:spcAft>
                <a:spcPts val="0"/>
              </a:spcAft>
              <a:buSzPts val="1300"/>
              <a:buChar char="●"/>
              <a:defRPr sz="1600" b="0" i="0" u="none" strike="noStrike" cap="none"/>
            </a:lvl1pPr>
            <a:lvl2pPr marL="0" marR="0" lvl="1"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2pPr>
            <a:lvl3pPr marL="0" marR="0" lvl="2"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3pPr>
            <a:lvl4pPr marL="0" marR="0" lvl="3"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4pPr>
            <a:lvl5pPr marL="0" marR="0" lvl="4"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5pPr>
            <a:lvl6pPr marL="0" marR="0" lvl="5"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6pPr>
            <a:lvl7pPr marL="0" marR="0" lvl="6"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7pPr>
            <a:lvl8pPr marL="0" marR="0" lvl="7"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8pPr>
            <a:lvl9pPr marL="0" marR="0" lvl="8" indent="-82550" algn="ctr" rtl="0">
              <a:lnSpc>
                <a:spcPct val="100000"/>
              </a:lnSpc>
              <a:spcBef>
                <a:spcPts val="0"/>
              </a:spcBef>
              <a:spcAft>
                <a:spcPts val="0"/>
              </a:spcAft>
              <a:buSzPts val="1300"/>
              <a:buChar char="■"/>
              <a:defRPr sz="3900" b="1" i="0" u="none" strike="noStrike" cap="none">
                <a:solidFill>
                  <a:srgbClr val="FF9900"/>
                </a:solidFill>
                <a:latin typeface="Arial"/>
                <a:ea typeface="Arial"/>
                <a:cs typeface="Arial"/>
                <a:sym typeface="Arial"/>
              </a:defRPr>
            </a:lvl9pPr>
          </a:lstStyle>
          <a:p>
            <a:endParaRPr/>
          </a:p>
        </p:txBody>
      </p:sp>
      <p:sp>
        <p:nvSpPr>
          <p:cNvPr id="23" name="Google Shape;23;p4"/>
          <p:cNvSpPr txBox="1">
            <a:spLocks noGrp="1"/>
          </p:cNvSpPr>
          <p:nvPr>
            <p:ph type="body" idx="1"/>
          </p:nvPr>
        </p:nvSpPr>
        <p:spPr>
          <a:xfrm>
            <a:off x="395287" y="877093"/>
            <a:ext cx="8208900" cy="4620900"/>
          </a:xfrm>
          <a:prstGeom prst="rect">
            <a:avLst/>
          </a:prstGeom>
          <a:noFill/>
          <a:ln>
            <a:noFill/>
          </a:ln>
        </p:spPr>
        <p:txBody>
          <a:bodyPr spcFirstLastPara="1" wrap="square" lIns="81650" tIns="81650" rIns="81650" bIns="81650" anchor="t" anchorCtr="0">
            <a:noAutofit/>
          </a:bodyPr>
          <a:lstStyle>
            <a:lvl1pPr marL="457200" marR="0" lvl="0" indent="-311150" algn="l" rtl="0">
              <a:spcBef>
                <a:spcPts val="0"/>
              </a:spcBef>
              <a:spcAft>
                <a:spcPts val="0"/>
              </a:spcAft>
              <a:buSzPts val="1300"/>
              <a:buChar char="●"/>
              <a:defRPr sz="1600" b="0" i="0" u="none" strike="noStrike" cap="none"/>
            </a:lvl1pPr>
            <a:lvl2pPr marL="914400" marR="0" lvl="1" indent="-311150" algn="l" rtl="0">
              <a:spcBef>
                <a:spcPts val="0"/>
              </a:spcBef>
              <a:spcAft>
                <a:spcPts val="0"/>
              </a:spcAft>
              <a:buSzPts val="1300"/>
              <a:buChar char="○"/>
              <a:defRPr sz="1600" b="0" i="0" u="none" strike="noStrike" cap="none"/>
            </a:lvl2pPr>
            <a:lvl3pPr marL="1371600" marR="0" lvl="2" indent="-311150" algn="l" rtl="0">
              <a:spcBef>
                <a:spcPts val="0"/>
              </a:spcBef>
              <a:spcAft>
                <a:spcPts val="0"/>
              </a:spcAft>
              <a:buSzPts val="1300"/>
              <a:buChar char="■"/>
              <a:defRPr sz="1600" b="0" i="0" u="none" strike="noStrike" cap="none"/>
            </a:lvl3pPr>
            <a:lvl4pPr marL="1828800" marR="0" lvl="3" indent="-311150" algn="l" rtl="0">
              <a:spcBef>
                <a:spcPts val="0"/>
              </a:spcBef>
              <a:spcAft>
                <a:spcPts val="0"/>
              </a:spcAft>
              <a:buSzPts val="1300"/>
              <a:buChar char="●"/>
              <a:defRPr sz="1600" b="0" i="0" u="none" strike="noStrike" cap="none"/>
            </a:lvl4pPr>
            <a:lvl5pPr marL="2286000" marR="0" lvl="4" indent="-311150" algn="l" rtl="0">
              <a:spcBef>
                <a:spcPts val="0"/>
              </a:spcBef>
              <a:spcAft>
                <a:spcPts val="0"/>
              </a:spcAft>
              <a:buSzPts val="1300"/>
              <a:buChar char="○"/>
              <a:defRPr sz="1600" b="0" i="0" u="none" strike="noStrike" cap="none"/>
            </a:lvl5pPr>
            <a:lvl6pPr marL="2743200" marR="0" lvl="5" indent="-311150" algn="l" rtl="0">
              <a:lnSpc>
                <a:spcPct val="80000"/>
              </a:lnSpc>
              <a:spcBef>
                <a:spcPts val="400"/>
              </a:spcBef>
              <a:spcAft>
                <a:spcPts val="0"/>
              </a:spcAft>
              <a:buClr>
                <a:schemeClr val="lt1"/>
              </a:buClr>
              <a:buSzPts val="1300"/>
              <a:buFont typeface="Arial"/>
              <a:buChar char="»"/>
              <a:defRPr sz="1800" b="0" i="0" u="none" strike="noStrike" cap="none">
                <a:solidFill>
                  <a:schemeClr val="lt1"/>
                </a:solidFill>
                <a:latin typeface="Arial"/>
                <a:ea typeface="Arial"/>
                <a:cs typeface="Arial"/>
                <a:sym typeface="Arial"/>
              </a:defRPr>
            </a:lvl6pPr>
            <a:lvl7pPr marL="3200400" marR="0" lvl="6" indent="-311150" algn="l" rtl="0">
              <a:lnSpc>
                <a:spcPct val="80000"/>
              </a:lnSpc>
              <a:spcBef>
                <a:spcPts val="400"/>
              </a:spcBef>
              <a:spcAft>
                <a:spcPts val="0"/>
              </a:spcAft>
              <a:buClr>
                <a:schemeClr val="lt1"/>
              </a:buClr>
              <a:buSzPts val="1300"/>
              <a:buFont typeface="Arial"/>
              <a:buChar char="»"/>
              <a:defRPr sz="1800" b="0" i="0" u="none" strike="noStrike" cap="none">
                <a:solidFill>
                  <a:schemeClr val="lt1"/>
                </a:solidFill>
                <a:latin typeface="Arial"/>
                <a:ea typeface="Arial"/>
                <a:cs typeface="Arial"/>
                <a:sym typeface="Arial"/>
              </a:defRPr>
            </a:lvl7pPr>
            <a:lvl8pPr marL="3657600" marR="0" lvl="7" indent="-311150" algn="l" rtl="0">
              <a:lnSpc>
                <a:spcPct val="80000"/>
              </a:lnSpc>
              <a:spcBef>
                <a:spcPts val="400"/>
              </a:spcBef>
              <a:spcAft>
                <a:spcPts val="0"/>
              </a:spcAft>
              <a:buClr>
                <a:schemeClr val="lt1"/>
              </a:buClr>
              <a:buSzPts val="1300"/>
              <a:buFont typeface="Arial"/>
              <a:buChar char="»"/>
              <a:defRPr sz="1800" b="0" i="0" u="none" strike="noStrike" cap="none">
                <a:solidFill>
                  <a:schemeClr val="lt1"/>
                </a:solidFill>
                <a:latin typeface="Arial"/>
                <a:ea typeface="Arial"/>
                <a:cs typeface="Arial"/>
                <a:sym typeface="Arial"/>
              </a:defRPr>
            </a:lvl8pPr>
            <a:lvl9pPr marL="4114800" marR="0" lvl="8" indent="-311150" algn="l" rtl="0">
              <a:lnSpc>
                <a:spcPct val="80000"/>
              </a:lnSpc>
              <a:spcBef>
                <a:spcPts val="400"/>
              </a:spcBef>
              <a:spcAft>
                <a:spcPts val="0"/>
              </a:spcAft>
              <a:buClr>
                <a:schemeClr val="lt1"/>
              </a:buClr>
              <a:buSzPts val="13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24" name="Google Shape;24;p4"/>
          <p:cNvSpPr txBox="1">
            <a:spLocks noGrp="1"/>
          </p:cNvSpPr>
          <p:nvPr>
            <p:ph type="sldNum" idx="12"/>
          </p:nvPr>
        </p:nvSpPr>
        <p:spPr>
          <a:xfrm>
            <a:off x="8556784" y="5277612"/>
            <a:ext cx="548700" cy="437400"/>
          </a:xfrm>
          <a:prstGeom prst="rect">
            <a:avLst/>
          </a:prstGeom>
          <a:noFill/>
          <a:ln>
            <a:noFill/>
          </a:ln>
        </p:spPr>
        <p:txBody>
          <a:bodyPr spcFirstLastPara="1" wrap="square" lIns="81650" tIns="81650" rIns="81650" bIns="81650" anchor="t" anchorCtr="0">
            <a:noAutofit/>
          </a:bodyPr>
          <a:lstStyle>
            <a:lvl1pPr lvl="0" algn="r">
              <a:buNone/>
              <a:defRPr sz="1200"/>
            </a:lvl1pPr>
            <a:lvl2pPr lvl="1" algn="r">
              <a:buNone/>
              <a:defRPr sz="1200"/>
            </a:lvl2pPr>
            <a:lvl3pPr lvl="2" algn="r">
              <a:buNone/>
              <a:defRPr sz="1200"/>
            </a:lvl3pPr>
            <a:lvl4pPr lvl="3" algn="r">
              <a:buNone/>
              <a:defRPr sz="1200"/>
            </a:lvl4pPr>
            <a:lvl5pPr lvl="4" algn="r">
              <a:buNone/>
              <a:defRPr sz="1200"/>
            </a:lvl5pPr>
            <a:lvl6pPr lvl="5" algn="r">
              <a:buNone/>
              <a:defRPr sz="1200"/>
            </a:lvl6pPr>
            <a:lvl7pPr lvl="6" algn="r">
              <a:buNone/>
              <a:defRPr sz="1200"/>
            </a:lvl7pPr>
            <a:lvl8pPr lvl="7" algn="r">
              <a:buNone/>
              <a:defRPr sz="1200"/>
            </a:lvl8pPr>
            <a:lvl9pPr lvl="8" algn="r">
              <a:buNone/>
              <a:defRPr sz="1200"/>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04.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12.jpg"/><Relationship Id="rId18" Type="http://schemas.openxmlformats.org/officeDocument/2006/relationships/image" Target="../media/image17.jpg"/><Relationship Id="rId26" Type="http://schemas.openxmlformats.org/officeDocument/2006/relationships/image" Target="../media/image25.png"/><Relationship Id="rId3" Type="http://schemas.openxmlformats.org/officeDocument/2006/relationships/image" Target="../media/image2.jpg"/><Relationship Id="rId21" Type="http://schemas.openxmlformats.org/officeDocument/2006/relationships/image" Target="../media/image20.jpg"/><Relationship Id="rId7" Type="http://schemas.openxmlformats.org/officeDocument/2006/relationships/image" Target="../media/image6.jpg"/><Relationship Id="rId12" Type="http://schemas.openxmlformats.org/officeDocument/2006/relationships/image" Target="../media/image11.png"/><Relationship Id="rId17" Type="http://schemas.openxmlformats.org/officeDocument/2006/relationships/image" Target="../media/image16.jpg"/><Relationship Id="rId25"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image" Target="../media/image15.jpg"/><Relationship Id="rId20" Type="http://schemas.openxmlformats.org/officeDocument/2006/relationships/image" Target="../media/image19.jpg"/><Relationship Id="rId1" Type="http://schemas.openxmlformats.org/officeDocument/2006/relationships/slideLayout" Target="../slideLayouts/slideLayout4.xml"/><Relationship Id="rId6" Type="http://schemas.openxmlformats.org/officeDocument/2006/relationships/image" Target="../media/image5.jp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3.jpg"/><Relationship Id="rId9" Type="http://schemas.openxmlformats.org/officeDocument/2006/relationships/image" Target="../media/image8.jpg"/><Relationship Id="rId14" Type="http://schemas.openxmlformats.org/officeDocument/2006/relationships/image" Target="../media/image13.jpg"/><Relationship Id="rId22"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s.virginia.edu/~mjh7v/bib/Kajiya85.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hyperlink" Target="https://www.cs.drexel.edu/~david/Classes/CS586/Papers/p271-kajiya.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cs.drexel.edu/~david/Classes/Papers/p271-kajiya.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hyperlink" Target="http://www.cs.virginia.edu/~mjh7v/bib/Kajiya85.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cs.drexel.edu/~david/Classes/CS586/Papers/p271-kajiya.pd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cs.virginia.edu/~mjh7v/bib/Kajiya85.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www.cs.drexel.edu/~david/Classes/CS586/Papers/p271-kajiya.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uvskrieOWPw"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proland.inrialpes.fr/"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proland.inrialpes.fr/"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youtube.com/watch?v=uvskrieOWPw"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hyperlink" Target="https://hal.inria.fr/inria-00443630v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hyperlink" Target="https://www.youtube.com/watch?v=uvskrieOWPw" TargetMode="External"/><Relationship Id="rId5" Type="http://schemas.openxmlformats.org/officeDocument/2006/relationships/image" Target="../media/image52.png"/><Relationship Id="rId10" Type="http://schemas.openxmlformats.org/officeDocument/2006/relationships/image" Target="../media/image56.jpg"/><Relationship Id="rId4" Type="http://schemas.openxmlformats.org/officeDocument/2006/relationships/image" Target="../media/image51.png"/><Relationship Id="rId9" Type="http://schemas.openxmlformats.org/officeDocument/2006/relationships/hyperlink" Target="https://www.youtube.com/watch?v=2AVh1x-Uqj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s://hal.inria.fr/inria-00443630v3" TargetMode="External"/><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hyperlink" Target="https://www.youtube.com/watch?v=uvskrieOWPw"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jpg"/><Relationship Id="rId5" Type="http://schemas.openxmlformats.org/officeDocument/2006/relationships/image" Target="../media/image52.png"/><Relationship Id="rId10" Type="http://schemas.openxmlformats.org/officeDocument/2006/relationships/hyperlink" Target="https://www.youtube.com/watch?v=2AVh1x-Uqjs" TargetMode="External"/><Relationship Id="rId4" Type="http://schemas.openxmlformats.org/officeDocument/2006/relationships/image" Target="../media/image51.pn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youtube.com/watch?v=4Ghulpp6CPw" TargetMode="External"/><Relationship Id="rId5" Type="http://schemas.openxmlformats.org/officeDocument/2006/relationships/hyperlink" Target="https://www.youtube.com/watch?v=aKvsd7I4VQA" TargetMode="Externa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g"/><Relationship Id="rId3" Type="http://schemas.openxmlformats.org/officeDocument/2006/relationships/image" Target="../media/image26.jpg"/><Relationship Id="rId7" Type="http://schemas.openxmlformats.org/officeDocument/2006/relationships/image" Target="../media/image30.gif"/><Relationship Id="rId12"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jpg"/><Relationship Id="rId5" Type="http://schemas.openxmlformats.org/officeDocument/2006/relationships/image" Target="../media/image28.jpg"/><Relationship Id="rId15" Type="http://schemas.openxmlformats.org/officeDocument/2006/relationships/image" Target="../media/image38.png"/><Relationship Id="rId10" Type="http://schemas.openxmlformats.org/officeDocument/2006/relationships/image" Target="../media/image33.jp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s://hal.inria.fr/hal-00650120"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hal.inria.fr/hal-00650120" TargetMode="External"/><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5.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hyperlink" Target="https://hal.inria.fr/hal-00650120" TargetMode="External"/><Relationship Id="rId4" Type="http://schemas.openxmlformats.org/officeDocument/2006/relationships/image" Target="../media/image66.png"/><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watch?v=j3UH6pttd6M#t=71s" TargetMode="External"/><Relationship Id="rId3" Type="http://schemas.openxmlformats.org/officeDocument/2006/relationships/image" Target="../media/image45.png"/><Relationship Id="rId7" Type="http://schemas.openxmlformats.org/officeDocument/2006/relationships/hyperlink" Target="https://www.youtube.com/watch?v=erKzryLknsY#t=38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youtube.com/watch?v=erKzryLknsY#t=94s" TargetMode="External"/><Relationship Id="rId11" Type="http://schemas.openxmlformats.org/officeDocument/2006/relationships/hyperlink" Target="https://hal.inria.fr/search/index/?q=%22volumetric+textures%22&amp;submit=&amp;authIdHal_s=fabrice-neyret" TargetMode="External"/><Relationship Id="rId5" Type="http://schemas.openxmlformats.org/officeDocument/2006/relationships/image" Target="../media/image68.png"/><Relationship Id="rId10" Type="http://schemas.openxmlformats.org/officeDocument/2006/relationships/image" Target="../media/image69.png"/><Relationship Id="rId4" Type="http://schemas.openxmlformats.org/officeDocument/2006/relationships/image" Target="../media/image67.png"/><Relationship Id="rId9" Type="http://schemas.openxmlformats.org/officeDocument/2006/relationships/hyperlink" Target="https://www.youtube.com/watch?v=cDZZkEJH_9g#t=65s"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j3UH6pttd6M#t=71s" TargetMode="External"/><Relationship Id="rId13" Type="http://schemas.openxmlformats.org/officeDocument/2006/relationships/image" Target="../media/image73.png"/><Relationship Id="rId3" Type="http://schemas.openxmlformats.org/officeDocument/2006/relationships/image" Target="../media/image45.png"/><Relationship Id="rId7" Type="http://schemas.openxmlformats.org/officeDocument/2006/relationships/hyperlink" Target="https://www.youtube.com/watch?v=erKzryLknsY#t=38s" TargetMode="External"/><Relationship Id="rId12" Type="http://schemas.openxmlformats.org/officeDocument/2006/relationships/image" Target="../media/image72.png"/><Relationship Id="rId2" Type="http://schemas.openxmlformats.org/officeDocument/2006/relationships/notesSlide" Target="../notesSlides/notesSlide36.xml"/><Relationship Id="rId16" Type="http://schemas.openxmlformats.org/officeDocument/2006/relationships/hyperlink" Target="https://hal.inria.fr/search/index/?q=%22volumetric+textures%22&amp;submit=&amp;authIdHal_s=fabrice-neyret" TargetMode="External"/><Relationship Id="rId1" Type="http://schemas.openxmlformats.org/officeDocument/2006/relationships/slideLayout" Target="../slideLayouts/slideLayout2.xml"/><Relationship Id="rId6" Type="http://schemas.openxmlformats.org/officeDocument/2006/relationships/hyperlink" Target="https://www.youtube.com/watch?v=erKzryLknsY#t=94s" TargetMode="External"/><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69.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hyperlink" Target="https://www.youtube.com/watch?v=cDZZkEJH_9g#t=65s" TargetMode="External"/><Relationship Id="rId1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jp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hyperlink" Target="http://gigavoxels.inrialpes.fr/" TargetMode="External"/><Relationship Id="rId5" Type="http://schemas.openxmlformats.org/officeDocument/2006/relationships/hyperlink" Target="https://www.youtube.com/user/CyrilCrassin" TargetMode="External"/><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gigavoxels.inrialpes.f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youtube.com/user/CyrilCrassin"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https://www.youtube.com/user/CyrilCrassin" TargetMode="External"/><Relationship Id="rId3" Type="http://schemas.openxmlformats.org/officeDocument/2006/relationships/image" Target="../media/image38.png"/><Relationship Id="rId7"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4.png"/><Relationship Id="rId9" Type="http://schemas.openxmlformats.org/officeDocument/2006/relationships/hyperlink" Target="http://gigavoxels.inrialpes.fr/"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8.png"/><Relationship Id="rId7"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4.png"/><Relationship Id="rId10" Type="http://schemas.openxmlformats.org/officeDocument/2006/relationships/hyperlink" Target="http://gigavoxels.inrialpes.fr/" TargetMode="External"/><Relationship Id="rId4" Type="http://schemas.openxmlformats.org/officeDocument/2006/relationships/image" Target="../media/image86.jpg"/><Relationship Id="rId9" Type="http://schemas.openxmlformats.org/officeDocument/2006/relationships/hyperlink" Target="https://www.youtube.com/user/CyrilCrassi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www.youtube.com/watch?v=fAsg_xNzhcQ"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hyperlink" Target="http://hal.inria.fr/hal-00650173" TargetMode="Externa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8" Type="http://schemas.openxmlformats.org/officeDocument/2006/relationships/hyperlink" Target="https://www.youtube.com/watch?v=fAsg_xNzhcQ" TargetMode="External"/><Relationship Id="rId3" Type="http://schemas.openxmlformats.org/officeDocument/2006/relationships/image" Target="../media/image87.png"/><Relationship Id="rId7"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hyperlink" Target="http://hal.inria.fr/hal-00650173" TargetMode="External"/><Relationship Id="rId5" Type="http://schemas.openxmlformats.org/officeDocument/2006/relationships/image" Target="../media/image90.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hal.inria.fr/hal-00650173" TargetMode="External"/><Relationship Id="rId5"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hyperlink" Target="https://www.youtube.com/watch?v=fAsg_xNzhcQ"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hyperlink" Target="https://hal.archives-ouvertes.fr/hal-01702000" TargetMode="External"/><Relationship Id="rId5" Type="http://schemas.openxmlformats.org/officeDocument/2006/relationships/image" Target="../media/image93.png"/><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www.youtube.com/watch?v=fAsg_xNzhcQ"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hal.archives-ouvertes.fr/hal-01468817" TargetMode="External"/><Relationship Id="rId7"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www.youtube.com/watch?v=u0xGUml98Rw"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hyperlink" Target="http://hal.inria.fr/hal-00704461" TargetMode="Externa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9.png"/><Relationship Id="rId7" Type="http://schemas.openxmlformats.org/officeDocument/2006/relationships/hyperlink" Target="http://hal.inria.fr/hal-00704461"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103.png"/><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10" Type="http://schemas.openxmlformats.org/officeDocument/2006/relationships/image" Target="../media/image110.png"/><Relationship Id="rId4" Type="http://schemas.openxmlformats.org/officeDocument/2006/relationships/image" Target="../media/image105.png"/><Relationship Id="rId9" Type="http://schemas.openxmlformats.org/officeDocument/2006/relationships/hyperlink" Target="http://hal.inria.fr/hal-00704461"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4.png"/></Relationships>
</file>

<file path=ppt/slides/_rels/slide5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5.png"/><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17.png"/><Relationship Id="rId4" Type="http://schemas.openxmlformats.org/officeDocument/2006/relationships/image" Target="../media/image104.png"/></Relationships>
</file>

<file path=ppt/slides/_rels/slide5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8.png"/><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2.png"/><Relationship Id="rId7" Type="http://schemas.openxmlformats.org/officeDocument/2006/relationships/image" Target="../media/image121.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22.png"/><Relationship Id="rId7" Type="http://schemas.openxmlformats.org/officeDocument/2006/relationships/image" Target="../media/image12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07.png"/></Relationships>
</file>

<file path=ppt/slides/_rels/slide6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7.png"/><Relationship Id="rId7" Type="http://schemas.openxmlformats.org/officeDocument/2006/relationships/image" Target="../media/image12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0.png"/><Relationship Id="rId4" Type="http://schemas.openxmlformats.org/officeDocument/2006/relationships/image" Target="../media/image119.png"/><Relationship Id="rId9" Type="http://schemas.openxmlformats.org/officeDocument/2006/relationships/image" Target="../media/image122.pn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hyperlink" Target="https://www.youtube.com/watch?v=LA39CnvEysI" TargetMode="External"/><Relationship Id="rId3" Type="http://schemas.openxmlformats.org/officeDocument/2006/relationships/hyperlink" Target="https://www.youtube.com/watch?v=1T-jUVP1C6w" TargetMode="External"/><Relationship Id="rId7" Type="http://schemas.openxmlformats.org/officeDocument/2006/relationships/image" Target="../media/image120.png"/><Relationship Id="rId12"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6.png"/><Relationship Id="rId5" Type="http://schemas.openxmlformats.org/officeDocument/2006/relationships/image" Target="../media/image107.png"/><Relationship Id="rId15" Type="http://schemas.openxmlformats.org/officeDocument/2006/relationships/image" Target="../media/image109.png"/><Relationship Id="rId10" Type="http://schemas.openxmlformats.org/officeDocument/2006/relationships/image" Target="../media/image125.png"/><Relationship Id="rId4" Type="http://schemas.openxmlformats.org/officeDocument/2006/relationships/image" Target="../media/image122.png"/><Relationship Id="rId9" Type="http://schemas.openxmlformats.org/officeDocument/2006/relationships/image" Target="../media/image124.png"/><Relationship Id="rId14" Type="http://schemas.openxmlformats.org/officeDocument/2006/relationships/hyperlink" Target="http://hal.inria.fr/hal-00858220"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www.youtube.com/channel/UCJxUBMxNYqouhFRJG5N2KlQ" TargetMode="External"/><Relationship Id="rId3" Type="http://schemas.openxmlformats.org/officeDocument/2006/relationships/image" Target="../media/image127.jpg"/><Relationship Id="rId7" Type="http://schemas.openxmlformats.org/officeDocument/2006/relationships/image" Target="../media/image131.jp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30.jpg"/><Relationship Id="rId5" Type="http://schemas.openxmlformats.org/officeDocument/2006/relationships/image" Target="../media/image129.jpg"/><Relationship Id="rId10" Type="http://schemas.openxmlformats.org/officeDocument/2006/relationships/hyperlink" Target="https://hal.inria.fr/inria-00402100" TargetMode="External"/><Relationship Id="rId4" Type="http://schemas.openxmlformats.org/officeDocument/2006/relationships/image" Target="../media/image128.jpg"/><Relationship Id="rId9" Type="http://schemas.openxmlformats.org/officeDocument/2006/relationships/hyperlink" Target="https://hal.inria.fr/inria-00333007"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hyperlink" Target="https://hal.inria.fr/inria-00402100" TargetMode="External"/><Relationship Id="rId3" Type="http://schemas.openxmlformats.org/officeDocument/2006/relationships/image" Target="../media/image127.jpg"/><Relationship Id="rId7" Type="http://schemas.openxmlformats.org/officeDocument/2006/relationships/image" Target="../media/image130.jpg"/><Relationship Id="rId12" Type="http://schemas.openxmlformats.org/officeDocument/2006/relationships/hyperlink" Target="https://hal.inria.fr/inria-00333007"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9.jpg"/><Relationship Id="rId11" Type="http://schemas.openxmlformats.org/officeDocument/2006/relationships/hyperlink" Target="https://www.youtube.com/channel/UCJxUBMxNYqouhFRJG5N2KlQ" TargetMode="External"/><Relationship Id="rId5" Type="http://schemas.openxmlformats.org/officeDocument/2006/relationships/image" Target="../media/image128.jpg"/><Relationship Id="rId10" Type="http://schemas.openxmlformats.org/officeDocument/2006/relationships/image" Target="../media/image134.png"/><Relationship Id="rId4" Type="http://schemas.openxmlformats.org/officeDocument/2006/relationships/image" Target="../media/image132.png"/><Relationship Id="rId9" Type="http://schemas.openxmlformats.org/officeDocument/2006/relationships/image" Target="../media/image133.png"/></Relationships>
</file>

<file path=ppt/slides/_rels/slide67.xml.rels><?xml version="1.0" encoding="UTF-8" standalone="yes"?>
<Relationships xmlns="http://schemas.openxmlformats.org/package/2006/relationships"><Relationship Id="rId8" Type="http://schemas.openxmlformats.org/officeDocument/2006/relationships/image" Target="../media/image131.jpg"/><Relationship Id="rId13" Type="http://schemas.openxmlformats.org/officeDocument/2006/relationships/image" Target="../media/image137.png"/><Relationship Id="rId3" Type="http://schemas.openxmlformats.org/officeDocument/2006/relationships/image" Target="../media/image127.jpg"/><Relationship Id="rId7" Type="http://schemas.openxmlformats.org/officeDocument/2006/relationships/image" Target="../media/image130.jpg"/><Relationship Id="rId12" Type="http://schemas.openxmlformats.org/officeDocument/2006/relationships/image" Target="../media/image136.png"/><Relationship Id="rId2" Type="http://schemas.openxmlformats.org/officeDocument/2006/relationships/notesSlide" Target="../notesSlides/notesSlide67.xml"/><Relationship Id="rId16" Type="http://schemas.openxmlformats.org/officeDocument/2006/relationships/hyperlink" Target="https://hal.inria.fr/inria-00402100" TargetMode="External"/><Relationship Id="rId1" Type="http://schemas.openxmlformats.org/officeDocument/2006/relationships/slideLayout" Target="../slideLayouts/slideLayout2.xml"/><Relationship Id="rId6" Type="http://schemas.openxmlformats.org/officeDocument/2006/relationships/image" Target="../media/image129.jpg"/><Relationship Id="rId11" Type="http://schemas.openxmlformats.org/officeDocument/2006/relationships/image" Target="../media/image134.png"/><Relationship Id="rId5" Type="http://schemas.openxmlformats.org/officeDocument/2006/relationships/image" Target="../media/image128.jpg"/><Relationship Id="rId15" Type="http://schemas.openxmlformats.org/officeDocument/2006/relationships/hyperlink" Target="https://hal.inria.fr/inria-00333007" TargetMode="Externa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33.png"/><Relationship Id="rId14" Type="http://schemas.openxmlformats.org/officeDocument/2006/relationships/hyperlink" Target="https://www.youtube.com/channel/UCJxUBMxNYqouhFRJG5N2KlQ"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129.jpg"/><Relationship Id="rId13" Type="http://schemas.openxmlformats.org/officeDocument/2006/relationships/hyperlink" Target="https://hal.inria.fr/inria-00402100" TargetMode="External"/><Relationship Id="rId3" Type="http://schemas.openxmlformats.org/officeDocument/2006/relationships/image" Target="../media/image127.jpg"/><Relationship Id="rId7" Type="http://schemas.openxmlformats.org/officeDocument/2006/relationships/image" Target="../media/image128.jpg"/><Relationship Id="rId12" Type="http://schemas.openxmlformats.org/officeDocument/2006/relationships/hyperlink" Target="https://hal.inria.fr/inria-00333007"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hyperlink" Target="https://www.youtube.com/channel/UCJxUBMxNYqouhFRJG5N2KlQ" TargetMode="External"/><Relationship Id="rId5" Type="http://schemas.openxmlformats.org/officeDocument/2006/relationships/image" Target="../media/image139.png"/><Relationship Id="rId10" Type="http://schemas.openxmlformats.org/officeDocument/2006/relationships/image" Target="../media/image131.jpg"/><Relationship Id="rId4" Type="http://schemas.openxmlformats.org/officeDocument/2006/relationships/image" Target="../media/image138.png"/><Relationship Id="rId9" Type="http://schemas.openxmlformats.org/officeDocument/2006/relationships/image" Target="../media/image130.jpg"/><Relationship Id="rId14" Type="http://schemas.openxmlformats.org/officeDocument/2006/relationships/image" Target="../media/image140.png"/></Relationships>
</file>

<file path=ppt/slides/_rels/slide6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hyperlink" Target="https://www.youtube.com/channel/UCJxUBMxNYqouhFRJG5N2KlQ" TargetMode="External"/><Relationship Id="rId3" Type="http://schemas.openxmlformats.org/officeDocument/2006/relationships/image" Target="../media/image127.jpg"/><Relationship Id="rId7" Type="http://schemas.openxmlformats.org/officeDocument/2006/relationships/image" Target="../media/image132.png"/><Relationship Id="rId12" Type="http://schemas.openxmlformats.org/officeDocument/2006/relationships/image" Target="../media/image131.jp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30.jpg"/><Relationship Id="rId5" Type="http://schemas.openxmlformats.org/officeDocument/2006/relationships/image" Target="../media/image139.png"/><Relationship Id="rId15" Type="http://schemas.openxmlformats.org/officeDocument/2006/relationships/hyperlink" Target="https://hal.inria.fr/inria-00402100" TargetMode="External"/><Relationship Id="rId10" Type="http://schemas.openxmlformats.org/officeDocument/2006/relationships/image" Target="../media/image129.jpg"/><Relationship Id="rId4" Type="http://schemas.openxmlformats.org/officeDocument/2006/relationships/image" Target="../media/image138.png"/><Relationship Id="rId9" Type="http://schemas.openxmlformats.org/officeDocument/2006/relationships/image" Target="../media/image128.jpg"/><Relationship Id="rId14" Type="http://schemas.openxmlformats.org/officeDocument/2006/relationships/hyperlink" Target="https://hal.inria.fr/inria-00333007"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0.jpg"/><Relationship Id="rId3" Type="http://schemas.openxmlformats.org/officeDocument/2006/relationships/image" Target="../media/image127.jpg"/><Relationship Id="rId7" Type="http://schemas.openxmlformats.org/officeDocument/2006/relationships/image" Target="../media/image141.png"/><Relationship Id="rId12" Type="http://schemas.openxmlformats.org/officeDocument/2006/relationships/image" Target="../media/image129.jpg"/><Relationship Id="rId17" Type="http://schemas.openxmlformats.org/officeDocument/2006/relationships/hyperlink" Target="https://hal.inria.fr/inria-00402100" TargetMode="External"/><Relationship Id="rId2" Type="http://schemas.openxmlformats.org/officeDocument/2006/relationships/notesSlide" Target="../notesSlides/notesSlide70.xml"/><Relationship Id="rId16" Type="http://schemas.openxmlformats.org/officeDocument/2006/relationships/hyperlink" Target="https://hal.inria.fr/inria-00333007" TargetMode="External"/><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3.png"/><Relationship Id="rId5" Type="http://schemas.openxmlformats.org/officeDocument/2006/relationships/image" Target="../media/image139.png"/><Relationship Id="rId15" Type="http://schemas.openxmlformats.org/officeDocument/2006/relationships/hyperlink" Target="https://www.youtube.com/channel/UCJxUBMxNYqouhFRJG5N2KlQ" TargetMode="External"/><Relationship Id="rId10" Type="http://schemas.openxmlformats.org/officeDocument/2006/relationships/image" Target="../media/image128.jpg"/><Relationship Id="rId4" Type="http://schemas.openxmlformats.org/officeDocument/2006/relationships/image" Target="../media/image138.png"/><Relationship Id="rId9" Type="http://schemas.openxmlformats.org/officeDocument/2006/relationships/image" Target="../media/image140.png"/><Relationship Id="rId14" Type="http://schemas.openxmlformats.org/officeDocument/2006/relationships/image" Target="../media/image131.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45.jpg"/></Relationships>
</file>

<file path=ppt/slides/_rels/slide7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45.jpg"/><Relationship Id="rId4" Type="http://schemas.openxmlformats.org/officeDocument/2006/relationships/image" Target="../media/image144.jpg"/></Relationships>
</file>

<file path=ppt/slides/_rels/slide74.xml.rels><?xml version="1.0" encoding="UTF-8" standalone="yes"?>
<Relationships xmlns="http://schemas.openxmlformats.org/package/2006/relationships"><Relationship Id="rId8" Type="http://schemas.openxmlformats.org/officeDocument/2006/relationships/image" Target="../media/image145.jpg"/><Relationship Id="rId3" Type="http://schemas.openxmlformats.org/officeDocument/2006/relationships/image" Target="../media/image147.png"/><Relationship Id="rId7" Type="http://schemas.openxmlformats.org/officeDocument/2006/relationships/image" Target="../media/image144.jpg"/><Relationship Id="rId12" Type="http://schemas.openxmlformats.org/officeDocument/2006/relationships/image" Target="../media/image153.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6.jpg"/><Relationship Id="rId11" Type="http://schemas.openxmlformats.org/officeDocument/2006/relationships/image" Target="../media/image152.png"/><Relationship Id="rId5" Type="http://schemas.openxmlformats.org/officeDocument/2006/relationships/image" Target="../media/image149.png"/><Relationship Id="rId10" Type="http://schemas.openxmlformats.org/officeDocument/2006/relationships/image" Target="../media/image151.png"/><Relationship Id="rId4" Type="http://schemas.openxmlformats.org/officeDocument/2006/relationships/image" Target="../media/image148.jpg"/><Relationship Id="rId9" Type="http://schemas.openxmlformats.org/officeDocument/2006/relationships/image" Target="../media/image150.png"/></Relationships>
</file>

<file path=ppt/slides/_rels/slide75.xml.rels><?xml version="1.0" encoding="UTF-8" standalone="yes"?>
<Relationships xmlns="http://schemas.openxmlformats.org/package/2006/relationships"><Relationship Id="rId8" Type="http://schemas.openxmlformats.org/officeDocument/2006/relationships/image" Target="../media/image146.jpg"/><Relationship Id="rId13" Type="http://schemas.openxmlformats.org/officeDocument/2006/relationships/image" Target="../media/image151.png"/><Relationship Id="rId3" Type="http://schemas.openxmlformats.org/officeDocument/2006/relationships/image" Target="../media/image147.png"/><Relationship Id="rId7" Type="http://schemas.openxmlformats.org/officeDocument/2006/relationships/image" Target="../media/image155.png"/><Relationship Id="rId12" Type="http://schemas.openxmlformats.org/officeDocument/2006/relationships/image" Target="../media/image150.png"/><Relationship Id="rId2" Type="http://schemas.openxmlformats.org/officeDocument/2006/relationships/notesSlide" Target="../notesSlides/notesSlide75.xml"/><Relationship Id="rId16" Type="http://schemas.openxmlformats.org/officeDocument/2006/relationships/hyperlink" Target="https://hal.inria.fr/inria-00402131" TargetMode="External"/><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6.jpg"/><Relationship Id="rId5" Type="http://schemas.openxmlformats.org/officeDocument/2006/relationships/image" Target="../media/image148.jpg"/><Relationship Id="rId15" Type="http://schemas.openxmlformats.org/officeDocument/2006/relationships/image" Target="../media/image153.png"/><Relationship Id="rId10" Type="http://schemas.openxmlformats.org/officeDocument/2006/relationships/image" Target="../media/image145.jpg"/><Relationship Id="rId4" Type="http://schemas.openxmlformats.org/officeDocument/2006/relationships/image" Target="../media/image154.jpg"/><Relationship Id="rId9" Type="http://schemas.openxmlformats.org/officeDocument/2006/relationships/image" Target="../media/image144.jpg"/><Relationship Id="rId14" Type="http://schemas.openxmlformats.org/officeDocument/2006/relationships/image" Target="../media/image152.png"/></Relationships>
</file>

<file path=ppt/slides/_rels/slide76.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77.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7.png"/><Relationship Id="rId7" Type="http://schemas.openxmlformats.org/officeDocument/2006/relationships/image" Target="../media/image16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59.png"/><Relationship Id="rId10" Type="http://schemas.openxmlformats.org/officeDocument/2006/relationships/image" Target="../media/image161.png"/><Relationship Id="rId4" Type="http://schemas.openxmlformats.org/officeDocument/2006/relationships/image" Target="../media/image158.png"/><Relationship Id="rId9" Type="http://schemas.openxmlformats.org/officeDocument/2006/relationships/image" Target="../media/image164.png"/></Relationships>
</file>

<file path=ppt/slides/_rels/slide7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7.png"/><Relationship Id="rId7" Type="http://schemas.openxmlformats.org/officeDocument/2006/relationships/image" Target="../media/image160.png"/><Relationship Id="rId12" Type="http://schemas.openxmlformats.org/officeDocument/2006/relationships/image" Target="../media/image161.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62.png"/><Relationship Id="rId11" Type="http://schemas.openxmlformats.org/officeDocument/2006/relationships/image" Target="../media/image166.png"/><Relationship Id="rId5" Type="http://schemas.openxmlformats.org/officeDocument/2006/relationships/image" Target="../media/image159.png"/><Relationship Id="rId10" Type="http://schemas.openxmlformats.org/officeDocument/2006/relationships/image" Target="../media/image165.png"/><Relationship Id="rId4" Type="http://schemas.openxmlformats.org/officeDocument/2006/relationships/image" Target="../media/image158.png"/><Relationship Id="rId9" Type="http://schemas.openxmlformats.org/officeDocument/2006/relationships/image" Target="../media/image164.png"/></Relationships>
</file>

<file path=ppt/slides/_rels/slide79.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hyperlink" Target="https://mrl.nyu.edu/flownoise/" TargetMode="External"/><Relationship Id="rId7" Type="http://schemas.openxmlformats.org/officeDocument/2006/relationships/image" Target="../media/image172.jp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71.png"/><Relationship Id="rId11" Type="http://schemas.openxmlformats.org/officeDocument/2006/relationships/hyperlink" Target="http://www-evasion.imag.fr/Publications/2001/PN01/" TargetMode="External"/><Relationship Id="rId5" Type="http://schemas.openxmlformats.org/officeDocument/2006/relationships/image" Target="../media/image168.png"/><Relationship Id="rId10" Type="http://schemas.openxmlformats.org/officeDocument/2006/relationships/image" Target="../media/image170.png"/><Relationship Id="rId4" Type="http://schemas.openxmlformats.org/officeDocument/2006/relationships/image" Target="../media/image167.jpg"/><Relationship Id="rId9" Type="http://schemas.openxmlformats.org/officeDocument/2006/relationships/image" Target="../media/image169.png"/></Relationships>
</file>

<file path=ppt/slides/_rels/slide81.xml.rels><?xml version="1.0" encoding="UTF-8" standalone="yes"?>
<Relationships xmlns="http://schemas.openxmlformats.org/package/2006/relationships"><Relationship Id="rId8" Type="http://schemas.openxmlformats.org/officeDocument/2006/relationships/image" Target="../media/image172.jpg"/><Relationship Id="rId13" Type="http://schemas.openxmlformats.org/officeDocument/2006/relationships/hyperlink" Target="https://hal.inria.fr/inria-00402131" TargetMode="External"/><Relationship Id="rId3" Type="http://schemas.openxmlformats.org/officeDocument/2006/relationships/hyperlink" Target="https://mrl.nyu.edu/flownoise/" TargetMode="External"/><Relationship Id="rId7" Type="http://schemas.openxmlformats.org/officeDocument/2006/relationships/image" Target="../media/image171.png"/><Relationship Id="rId12" Type="http://schemas.openxmlformats.org/officeDocument/2006/relationships/hyperlink" Target="https://hal.inria.fr/inria-00537472"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74.png"/><Relationship Id="rId11" Type="http://schemas.openxmlformats.org/officeDocument/2006/relationships/image" Target="../media/image170.png"/><Relationship Id="rId5" Type="http://schemas.openxmlformats.org/officeDocument/2006/relationships/image" Target="../media/image168.png"/><Relationship Id="rId10" Type="http://schemas.openxmlformats.org/officeDocument/2006/relationships/image" Target="../media/image169.png"/><Relationship Id="rId4" Type="http://schemas.openxmlformats.org/officeDocument/2006/relationships/image" Target="../media/image167.jpg"/><Relationship Id="rId9" Type="http://schemas.openxmlformats.org/officeDocument/2006/relationships/image" Target="../media/image173.png"/><Relationship Id="rId14" Type="http://schemas.openxmlformats.org/officeDocument/2006/relationships/hyperlink" Target="http://www-evasion.imag.fr/Publications/2001/PN01/"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78.pn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8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4.jpg"/><Relationship Id="rId7"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86.jpg"/><Relationship Id="rId10" Type="http://schemas.openxmlformats.org/officeDocument/2006/relationships/hyperlink" Target="https://www.inria.fr/en/centre/grenoble/news/a-virtual-tour-through-our-galaxy" TargetMode="External"/><Relationship Id="rId4" Type="http://schemas.openxmlformats.org/officeDocument/2006/relationships/image" Target="../media/image185.png"/><Relationship Id="rId9" Type="http://schemas.openxmlformats.org/officeDocument/2006/relationships/hyperlink" Target="https://www.youtube.com/watch?v=Kshz5slD2-c"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7"/>
          <p:cNvSpPr txBox="1">
            <a:spLocks noGrp="1"/>
          </p:cNvSpPr>
          <p:nvPr>
            <p:ph type="ctrTitle" idx="4294967295"/>
          </p:nvPr>
        </p:nvSpPr>
        <p:spPr>
          <a:xfrm>
            <a:off x="0" y="910167"/>
            <a:ext cx="9144000" cy="3289500"/>
          </a:xfrm>
          <a:prstGeom prst="rect">
            <a:avLst/>
          </a:prstGeom>
          <a:noFill/>
          <a:ln>
            <a:noFill/>
          </a:ln>
        </p:spPr>
        <p:txBody>
          <a:bodyPr spcFirstLastPara="1" wrap="square" lIns="81650" tIns="40825" rIns="81650" bIns="40825" anchor="t" anchorCtr="0">
            <a:noAutofit/>
          </a:bodyPr>
          <a:lstStyle/>
          <a:p>
            <a:pPr marL="0" marR="0" lvl="0" indent="0" algn="l" rtl="0">
              <a:lnSpc>
                <a:spcPct val="150000"/>
              </a:lnSpc>
              <a:spcBef>
                <a:spcPts val="0"/>
              </a:spcBef>
              <a:spcAft>
                <a:spcPts val="0"/>
              </a:spcAft>
              <a:buClr>
                <a:srgbClr val="FF9900"/>
              </a:buClr>
              <a:buFont typeface="Arial"/>
              <a:buNone/>
            </a:pPr>
            <a:endParaRPr sz="320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2700" b="1">
                <a:solidFill>
                  <a:srgbClr val="FF9900"/>
                </a:solidFill>
              </a:rPr>
              <a:t>Managing</a:t>
            </a:r>
            <a:r>
              <a:rPr lang="en-US" sz="3200" b="1">
                <a:solidFill>
                  <a:srgbClr val="FF9900"/>
                </a:solidFill>
              </a:rPr>
              <a:t> ultra-high complexity </a:t>
            </a:r>
            <a:r>
              <a:rPr lang="en-US" sz="2700" b="1">
                <a:solidFill>
                  <a:srgbClr val="FF9900"/>
                </a:solidFill>
              </a:rPr>
              <a:t>in</a:t>
            </a:r>
            <a:r>
              <a:rPr lang="en-US" sz="3200" b="1">
                <a:solidFill>
                  <a:srgbClr val="FF9900"/>
                </a:solidFill>
              </a:rPr>
              <a:t> real-time:</a:t>
            </a:r>
            <a:endParaRPr sz="3200" b="1">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2700" b="1">
                <a:solidFill>
                  <a:srgbClr val="FF9900"/>
                </a:solidFill>
              </a:rPr>
              <a:t>some</a:t>
            </a:r>
            <a:r>
              <a:rPr lang="en-US" sz="3200" b="1">
                <a:solidFill>
                  <a:srgbClr val="FF9900"/>
                </a:solidFill>
              </a:rPr>
              <a:t> hints </a:t>
            </a:r>
            <a:r>
              <a:rPr lang="en-US" sz="2700" b="1">
                <a:solidFill>
                  <a:srgbClr val="FF9900"/>
                </a:solidFill>
              </a:rPr>
              <a:t>and</a:t>
            </a:r>
            <a:r>
              <a:rPr lang="en-US" sz="3200" b="1">
                <a:solidFill>
                  <a:srgbClr val="FF9900"/>
                </a:solidFill>
              </a:rPr>
              <a:t> ingredients</a:t>
            </a:r>
            <a:endParaRPr sz="3200" b="1">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b="0" u="none" strike="noStrike" cap="none"/>
          </a:p>
        </p:txBody>
      </p:sp>
      <p:sp>
        <p:nvSpPr>
          <p:cNvPr id="40" name="Google Shape;40;p7"/>
          <p:cNvSpPr txBox="1">
            <a:spLocks noGrp="1"/>
          </p:cNvSpPr>
          <p:nvPr>
            <p:ph type="subTitle" idx="4294967295"/>
          </p:nvPr>
        </p:nvSpPr>
        <p:spPr>
          <a:xfrm>
            <a:off x="1436875" y="4697823"/>
            <a:ext cx="6400800" cy="518400"/>
          </a:xfrm>
          <a:prstGeom prst="rect">
            <a:avLst/>
          </a:prstGeom>
          <a:noFill/>
          <a:ln>
            <a:noFill/>
          </a:ln>
        </p:spPr>
        <p:txBody>
          <a:bodyPr spcFirstLastPara="1" wrap="square" lIns="81650" tIns="40825" rIns="81650" bIns="40825" anchor="t" anchorCtr="0">
            <a:noAutofit/>
          </a:bodyPr>
          <a:lstStyle/>
          <a:p>
            <a:pPr marL="0" marR="0" lvl="0" indent="0" algn="ctr" rtl="0">
              <a:lnSpc>
                <a:spcPct val="100000"/>
              </a:lnSpc>
              <a:spcBef>
                <a:spcPts val="0"/>
              </a:spcBef>
              <a:spcAft>
                <a:spcPts val="0"/>
              </a:spcAft>
              <a:buClr>
                <a:srgbClr val="FFFF00"/>
              </a:buClr>
              <a:buFont typeface="Arial"/>
              <a:buNone/>
            </a:pPr>
            <a:r>
              <a:rPr lang="en-US" sz="2900" b="1" i="0" u="none" strike="noStrike" cap="none">
                <a:solidFill>
                  <a:srgbClr val="FFFF00"/>
                </a:solidFill>
                <a:latin typeface="Arial"/>
                <a:ea typeface="Arial"/>
                <a:cs typeface="Arial"/>
                <a:sym typeface="Arial"/>
              </a:rPr>
              <a:t>Fabrice NEYRET</a:t>
            </a:r>
            <a:endParaRPr sz="1600" b="0" i="0" u="none" strike="noStrike" cap="none">
              <a:solidFill>
                <a:srgbClr val="FFFF00"/>
              </a:solidFill>
            </a:endParaRPr>
          </a:p>
        </p:txBody>
      </p:sp>
      <p:sp>
        <p:nvSpPr>
          <p:cNvPr id="41" name="Google Shape;41;p7"/>
          <p:cNvSpPr txBox="1"/>
          <p:nvPr/>
        </p:nvSpPr>
        <p:spPr>
          <a:xfrm>
            <a:off x="2322231" y="5207438"/>
            <a:ext cx="5330700" cy="309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1"/>
              </a:buClr>
              <a:buFont typeface="Arial"/>
              <a:buNone/>
            </a:pPr>
            <a:r>
              <a:rPr lang="en-US" sz="1600" b="1">
                <a:solidFill>
                  <a:schemeClr val="lt1"/>
                </a:solidFill>
              </a:rPr>
              <a:t>CNRS / </a:t>
            </a:r>
            <a:r>
              <a:rPr lang="en-US" sz="1600" b="1" i="0" u="none" strike="noStrike" cap="none">
                <a:solidFill>
                  <a:schemeClr val="lt1"/>
                </a:solidFill>
                <a:latin typeface="Arial"/>
                <a:ea typeface="Arial"/>
                <a:cs typeface="Arial"/>
                <a:sym typeface="Arial"/>
              </a:rPr>
              <a:t>INRIA </a:t>
            </a:r>
            <a:r>
              <a:rPr lang="en-US" sz="1600" b="1">
                <a:solidFill>
                  <a:schemeClr val="lt1"/>
                </a:solidFill>
              </a:rPr>
              <a:t>/</a:t>
            </a:r>
            <a:r>
              <a:rPr lang="en-US" sz="1600" b="1" i="0" u="none" strike="noStrike" cap="none">
                <a:solidFill>
                  <a:schemeClr val="lt1"/>
                </a:solidFill>
                <a:latin typeface="Arial"/>
                <a:ea typeface="Arial"/>
                <a:cs typeface="Arial"/>
                <a:sym typeface="Arial"/>
              </a:rPr>
              <a:t> Grenoble University</a:t>
            </a:r>
            <a:r>
              <a:rPr lang="en-US" sz="1600" i="0" u="none" strike="noStrike" cap="none">
                <a:solidFill>
                  <a:schemeClr val="lt1"/>
                </a:solidFill>
                <a:latin typeface="Arial"/>
                <a:ea typeface="Arial"/>
                <a:cs typeface="Arial"/>
                <a:sym typeface="Arial"/>
              </a:rPr>
              <a:t>, France </a:t>
            </a:r>
            <a:r>
              <a:rPr lang="en-US" sz="1300" i="0" u="none" strike="noStrike" cap="none">
                <a:solidFill>
                  <a:schemeClr val="lt1"/>
                </a:solidFill>
                <a:latin typeface="Arial"/>
                <a:ea typeface="Arial"/>
                <a:cs typeface="Arial"/>
                <a:sym typeface="Arial"/>
              </a:rPr>
              <a:t>  </a:t>
            </a:r>
            <a:endParaRPr sz="1600" i="0" u="none" strike="noStrike" cap="none"/>
          </a:p>
        </p:txBody>
      </p:sp>
      <p:sp>
        <p:nvSpPr>
          <p:cNvPr id="42" name="Google Shape;42;p7"/>
          <p:cNvSpPr txBox="1"/>
          <p:nvPr/>
        </p:nvSpPr>
        <p:spPr>
          <a:xfrm>
            <a:off x="7599046" y="0"/>
            <a:ext cx="1545000" cy="2709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1"/>
              </a:buClr>
              <a:buFont typeface="Arial"/>
              <a:buNone/>
            </a:pPr>
            <a:r>
              <a:rPr lang="en-US" sz="1300" b="1">
                <a:solidFill>
                  <a:srgbClr val="FFFFFF"/>
                </a:solidFill>
              </a:rPr>
              <a:t>HPG, July 2019</a:t>
            </a:r>
            <a:endParaRPr sz="1300" u="none" strike="noStrike" cap="none">
              <a:solidFill>
                <a:srgbClr val="FFFFFF"/>
              </a:solidFill>
            </a:endParaRPr>
          </a:p>
        </p:txBody>
      </p:sp>
      <p:sp>
        <p:nvSpPr>
          <p:cNvPr id="43" name="Google Shape;43;p7"/>
          <p:cNvSpPr txBox="1"/>
          <p:nvPr/>
        </p:nvSpPr>
        <p:spPr>
          <a:xfrm>
            <a:off x="2322231" y="5207438"/>
            <a:ext cx="5330700" cy="309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1"/>
              </a:buClr>
              <a:buFont typeface="Arial"/>
              <a:buNone/>
            </a:pPr>
            <a:r>
              <a:rPr lang="en-US" sz="1600" b="1">
                <a:solidFill>
                  <a:srgbClr val="FFFFFF"/>
                </a:solidFill>
              </a:rPr>
              <a:t>CNRS / </a:t>
            </a:r>
            <a:r>
              <a:rPr lang="en-US" sz="1600" b="1" i="0" u="none" strike="noStrike" cap="none">
                <a:solidFill>
                  <a:srgbClr val="FFFFFF"/>
                </a:solidFill>
                <a:latin typeface="Arial"/>
                <a:ea typeface="Arial"/>
                <a:cs typeface="Arial"/>
                <a:sym typeface="Arial"/>
              </a:rPr>
              <a:t>INRIA </a:t>
            </a:r>
            <a:r>
              <a:rPr lang="en-US" sz="1600" b="1">
                <a:solidFill>
                  <a:srgbClr val="FFFFFF"/>
                </a:solidFill>
              </a:rPr>
              <a:t>/</a:t>
            </a:r>
            <a:r>
              <a:rPr lang="en-US" sz="1600" b="1" i="0" u="none" strike="noStrike" cap="none">
                <a:solidFill>
                  <a:srgbClr val="FFFFFF"/>
                </a:solidFill>
                <a:latin typeface="Arial"/>
                <a:ea typeface="Arial"/>
                <a:cs typeface="Arial"/>
                <a:sym typeface="Arial"/>
              </a:rPr>
              <a:t> Grenoble University</a:t>
            </a:r>
            <a:r>
              <a:rPr lang="en-US" sz="1600" i="0" u="none" strike="noStrike" cap="none">
                <a:solidFill>
                  <a:srgbClr val="FFFFFF"/>
                </a:solidFill>
                <a:latin typeface="Arial"/>
                <a:ea typeface="Arial"/>
                <a:cs typeface="Arial"/>
                <a:sym typeface="Arial"/>
              </a:rPr>
              <a:t>, France </a:t>
            </a:r>
            <a:r>
              <a:rPr lang="en-US" sz="1300" i="0" u="none" strike="noStrike" cap="none">
                <a:solidFill>
                  <a:srgbClr val="FFFFFF"/>
                </a:solidFill>
                <a:latin typeface="Arial"/>
                <a:ea typeface="Arial"/>
                <a:cs typeface="Arial"/>
                <a:sym typeface="Arial"/>
              </a:rPr>
              <a:t>  </a:t>
            </a:r>
            <a:endParaRPr sz="1600" i="0" u="none" strike="noStrike" cap="none">
              <a:solidFill>
                <a:srgbClr val="FFFFFF"/>
              </a:solidFill>
            </a:endParaRPr>
          </a:p>
        </p:txBody>
      </p:sp>
      <p:sp>
        <p:nvSpPr>
          <p:cNvPr id="44" name="Google Shape;44;p7"/>
          <p:cNvSpPr/>
          <p:nvPr/>
        </p:nvSpPr>
        <p:spPr>
          <a:xfrm>
            <a:off x="755885" y="460604"/>
            <a:ext cx="7747800" cy="309600"/>
          </a:xfrm>
          <a:prstGeom prst="rect">
            <a:avLst/>
          </a:prstGeom>
          <a:solidFill>
            <a:schemeClr val="lt1"/>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45" name="Google Shape;45;p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8"/>
        <p:cNvGrpSpPr/>
        <p:nvPr/>
      </p:nvGrpSpPr>
      <p:grpSpPr>
        <a:xfrm>
          <a:off x="0" y="0"/>
          <a:ext cx="0" cy="0"/>
          <a:chOff x="0" y="0"/>
          <a:chExt cx="0" cy="0"/>
        </a:xfrm>
      </p:grpSpPr>
      <p:sp>
        <p:nvSpPr>
          <p:cNvPr id="149" name="Google Shape;149;p16"/>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50" name="Google Shape;150;p16"/>
          <p:cNvSpPr txBox="1">
            <a:spLocks noGrp="1"/>
          </p:cNvSpPr>
          <p:nvPr>
            <p:ph type="ctrTitle"/>
          </p:nvPr>
        </p:nvSpPr>
        <p:spPr>
          <a:xfrm>
            <a:off x="130523" y="114554"/>
            <a:ext cx="9013500" cy="5295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ultra-detailed  +  ultra large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shape + animation + rendering</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realistical</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in real-time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controlable</a:t>
            </a:r>
            <a:endParaRPr sz="3200" i="0">
              <a:solidFill>
                <a:srgbClr val="FF9900"/>
              </a:solidFill>
            </a:endParaRPr>
          </a:p>
          <a:p>
            <a:pPr marL="0" marR="0" lvl="0" indent="0" algn="ctr" rtl="0">
              <a:lnSpc>
                <a:spcPct val="100000"/>
              </a:lnSpc>
              <a:spcBef>
                <a:spcPts val="0"/>
              </a:spcBef>
              <a:spcAft>
                <a:spcPts val="0"/>
              </a:spcAft>
              <a:buClr>
                <a:srgbClr val="FF9900"/>
              </a:buClr>
              <a:buFont typeface="Arial"/>
              <a:buNone/>
            </a:pPr>
            <a:r>
              <a:rPr lang="en-US" sz="2100" i="0">
                <a:solidFill>
                  <a:srgbClr val="FF9900"/>
                </a:solidFill>
              </a:rPr>
              <a:t>NB: gaming  more challenging  than prod :</a:t>
            </a:r>
            <a:br>
              <a:rPr lang="en-US" sz="2100" i="0">
                <a:solidFill>
                  <a:srgbClr val="FF9900"/>
                </a:solidFill>
              </a:rPr>
            </a:br>
            <a:r>
              <a:rPr lang="en-US" sz="2100" i="0">
                <a:solidFill>
                  <a:srgbClr val="FF9900"/>
                </a:solidFill>
              </a:rPr>
              <a:t>              we don’t know  where/what  player will do </a:t>
            </a:r>
            <a:endParaRPr sz="2100" i="0">
              <a:solidFill>
                <a:srgbClr val="FF9900"/>
              </a:solidFill>
            </a:endParaRPr>
          </a:p>
          <a:p>
            <a:pPr marL="0" marR="0" lvl="0" indent="0" algn="ctr" rtl="0">
              <a:lnSpc>
                <a:spcPct val="100000"/>
              </a:lnSpc>
              <a:spcBef>
                <a:spcPts val="0"/>
              </a:spcBef>
              <a:spcAft>
                <a:spcPts val="0"/>
              </a:spcAft>
              <a:buClr>
                <a:srgbClr val="FF9900"/>
              </a:buClr>
              <a:buFont typeface="Arial"/>
              <a:buNone/>
            </a:pPr>
            <a:r>
              <a:rPr lang="en-US" sz="1800" b="0" i="0">
                <a:solidFill>
                  <a:srgbClr val="FF9900"/>
                </a:solidFill>
              </a:rPr>
              <a:t>( and 1 / million</a:t>
            </a:r>
            <a:r>
              <a:rPr lang="en-US" sz="1800" b="0" i="0" baseline="30000">
                <a:solidFill>
                  <a:srgbClr val="FF9900"/>
                </a:solidFill>
              </a:rPr>
              <a:t>th</a:t>
            </a:r>
            <a:r>
              <a:rPr lang="en-US" sz="1800" b="0" i="0">
                <a:solidFill>
                  <a:srgbClr val="FF9900"/>
                </a:solidFill>
              </a:rPr>
              <a:t> of time budget )</a:t>
            </a:r>
            <a:r>
              <a:rPr lang="en-US" sz="2100" i="0">
                <a:solidFill>
                  <a:srgbClr val="FF9900"/>
                </a:solidFill>
              </a:rPr>
              <a:t> </a:t>
            </a:r>
            <a:endParaRPr sz="2100" i="0">
              <a:solidFill>
                <a:srgbClr val="FF9900"/>
              </a:solidFill>
            </a:endParaRPr>
          </a:p>
        </p:txBody>
      </p:sp>
      <p:sp>
        <p:nvSpPr>
          <p:cNvPr id="151" name="Google Shape;151;p16"/>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78"/>
        <p:cNvGrpSpPr/>
        <p:nvPr/>
      </p:nvGrpSpPr>
      <p:grpSpPr>
        <a:xfrm>
          <a:off x="0" y="0"/>
          <a:ext cx="0" cy="0"/>
          <a:chOff x="0" y="0"/>
          <a:chExt cx="0" cy="0"/>
        </a:xfrm>
      </p:grpSpPr>
      <p:sp>
        <p:nvSpPr>
          <p:cNvPr id="1579" name="Google Shape;1579;p106"/>
          <p:cNvSpPr txBox="1">
            <a:spLocks noGrp="1"/>
          </p:cNvSpPr>
          <p:nvPr>
            <p:ph type="title"/>
          </p:nvPr>
        </p:nvSpPr>
        <p:spPr>
          <a:xfrm>
            <a:off x="395287" y="96572"/>
            <a:ext cx="8280300" cy="564900"/>
          </a:xfrm>
          <a:prstGeom prst="rect">
            <a:avLst/>
          </a:prstGeom>
          <a:solidFill>
            <a:schemeClr val="lt2"/>
          </a:solidFill>
          <a:ln>
            <a:noFill/>
          </a:ln>
        </p:spPr>
        <p:txBody>
          <a:bodyPr spcFirstLastPara="1" wrap="square" lIns="81650" tIns="40825" rIns="81650" bIns="40825" anchor="t" anchorCtr="0">
            <a:noAutofit/>
          </a:bodyPr>
          <a:lstStyle/>
          <a:p>
            <a:pPr marL="0" marR="0" lvl="0" indent="0" algn="ctr" rtl="0">
              <a:lnSpc>
                <a:spcPct val="100000"/>
              </a:lnSpc>
              <a:spcBef>
                <a:spcPts val="0"/>
              </a:spcBef>
              <a:spcAft>
                <a:spcPts val="0"/>
              </a:spcAft>
              <a:buClr>
                <a:srgbClr val="FF9900"/>
              </a:buClr>
              <a:buFont typeface="Arial"/>
              <a:buNone/>
            </a:pPr>
            <a:r>
              <a:rPr lang="en-US" sz="3900" b="1">
                <a:solidFill>
                  <a:srgbClr val="FF9900"/>
                </a:solidFill>
              </a:rPr>
              <a:t>What does users want ?</a:t>
            </a:r>
            <a:endParaRPr sz="1600" b="0" i="0" u="none" strike="noStrike" cap="none"/>
          </a:p>
        </p:txBody>
      </p:sp>
      <p:sp>
        <p:nvSpPr>
          <p:cNvPr id="1580" name="Google Shape;1580;p106"/>
          <p:cNvSpPr txBox="1">
            <a:spLocks noGrp="1"/>
          </p:cNvSpPr>
          <p:nvPr>
            <p:ph type="body" idx="1"/>
          </p:nvPr>
        </p:nvSpPr>
        <p:spPr>
          <a:xfrm>
            <a:off x="395287" y="720989"/>
            <a:ext cx="8280300" cy="4897500"/>
          </a:xfrm>
          <a:prstGeom prst="rect">
            <a:avLst/>
          </a:prstGeom>
          <a:solidFill>
            <a:schemeClr val="lt2"/>
          </a:solidFill>
          <a:ln>
            <a:noFill/>
          </a:ln>
        </p:spPr>
        <p:txBody>
          <a:bodyPr spcFirstLastPara="1" wrap="square" lIns="81650" tIns="40825" rIns="81650" bIns="40825" anchor="t" anchorCtr="0">
            <a:noAutofit/>
          </a:bodyPr>
          <a:lstStyle/>
          <a:p>
            <a:pPr marL="304800" marR="0" lvl="0" indent="-311150" algn="l" rtl="0">
              <a:lnSpc>
                <a:spcPct val="90000"/>
              </a:lnSpc>
              <a:spcBef>
                <a:spcPts val="0"/>
              </a:spcBef>
              <a:spcAft>
                <a:spcPts val="0"/>
              </a:spcAft>
              <a:buClr>
                <a:srgbClr val="FF9900"/>
              </a:buClr>
              <a:buSzPts val="2900"/>
              <a:buFont typeface="Arial"/>
              <a:buChar char="•"/>
            </a:pPr>
            <a:r>
              <a:rPr lang="en-US" sz="2900" b="1" i="0" u="none" strike="noStrike" cap="none">
                <a:solidFill>
                  <a:srgbClr val="FF9900"/>
                </a:solidFill>
                <a:latin typeface="Arial"/>
                <a:ea typeface="Arial"/>
                <a:cs typeface="Arial"/>
                <a:sym typeface="Arial"/>
              </a:rPr>
              <a:t>Graphist:</a:t>
            </a:r>
            <a:endParaRPr sz="1600" b="0" i="0" u="none" strike="noStrike" cap="none"/>
          </a:p>
          <a:p>
            <a:pPr marL="660400" marR="0" lvl="1" indent="-247650" algn="l" rtl="0">
              <a:lnSpc>
                <a:spcPct val="80000"/>
              </a:lnSpc>
              <a:spcBef>
                <a:spcPts val="500"/>
              </a:spcBef>
              <a:spcAft>
                <a:spcPts val="0"/>
              </a:spcAft>
              <a:buClr>
                <a:schemeClr val="lt1"/>
              </a:buClr>
              <a:buSzPts val="2500"/>
              <a:buFont typeface="Arial"/>
              <a:buChar char="–"/>
            </a:pPr>
            <a:r>
              <a:rPr lang="en-US" sz="2500" b="0" i="0" u="none" strike="noStrike" cap="none">
                <a:solidFill>
                  <a:schemeClr val="lt1"/>
                </a:solidFill>
                <a:latin typeface="Arial"/>
                <a:ea typeface="Arial"/>
                <a:cs typeface="Arial"/>
                <a:sym typeface="Arial"/>
              </a:rPr>
              <a:t>Super-spectat</a:t>
            </a:r>
            <a:r>
              <a:rPr lang="en-US" sz="2500">
                <a:solidFill>
                  <a:schemeClr val="lt1"/>
                </a:solidFill>
              </a:rPr>
              <a:t>o</a:t>
            </a:r>
            <a:r>
              <a:rPr lang="en-US" sz="2500" b="0" i="0" u="none" strike="noStrike" cap="none">
                <a:solidFill>
                  <a:schemeClr val="lt1"/>
                </a:solidFill>
                <a:latin typeface="Arial"/>
                <a:ea typeface="Arial"/>
                <a:cs typeface="Arial"/>
                <a:sym typeface="Arial"/>
              </a:rPr>
              <a:t>r</a:t>
            </a:r>
            <a:endParaRPr sz="1600" b="0" i="0" u="none" strike="noStrike" cap="none"/>
          </a:p>
          <a:p>
            <a:pPr marL="660400" marR="0" lvl="1" indent="-247650" algn="l" rtl="0">
              <a:lnSpc>
                <a:spcPct val="110000"/>
              </a:lnSpc>
              <a:spcBef>
                <a:spcPts val="500"/>
              </a:spcBef>
              <a:spcAft>
                <a:spcPts val="0"/>
              </a:spcAft>
              <a:buClr>
                <a:srgbClr val="FFFF00"/>
              </a:buClr>
              <a:buSzPts val="2500"/>
              <a:buFont typeface="Arial"/>
              <a:buChar char="–"/>
            </a:pPr>
            <a:r>
              <a:rPr lang="en-US" sz="2500" b="0" i="0" u="none" strike="noStrike" cap="none">
                <a:solidFill>
                  <a:srgbClr val="FFFF00"/>
                </a:solidFill>
                <a:latin typeface="Arial"/>
                <a:ea typeface="Arial"/>
                <a:cs typeface="Arial"/>
                <a:sym typeface="Arial"/>
              </a:rPr>
              <a:t>Sc</a:t>
            </a:r>
            <a:r>
              <a:rPr lang="en-US" sz="2500">
                <a:solidFill>
                  <a:srgbClr val="FFFF00"/>
                </a:solidFill>
              </a:rPr>
              <a:t>e</a:t>
            </a:r>
            <a:r>
              <a:rPr lang="en-US" sz="2500" b="0" i="0" u="none" strike="noStrike" cap="none">
                <a:solidFill>
                  <a:srgbClr val="FFFF00"/>
                </a:solidFill>
                <a:latin typeface="Arial"/>
                <a:ea typeface="Arial"/>
                <a:cs typeface="Arial"/>
                <a:sym typeface="Arial"/>
              </a:rPr>
              <a:t>nario</a:t>
            </a:r>
            <a:endParaRPr sz="1600" b="0" i="0" u="none" strike="noStrike" cap="none"/>
          </a:p>
          <a:p>
            <a:pPr marL="660400" marR="0" lvl="1" indent="-247650" algn="l" rtl="0">
              <a:lnSpc>
                <a:spcPct val="100000"/>
              </a:lnSpc>
              <a:spcBef>
                <a:spcPts val="500"/>
              </a:spcBef>
              <a:spcAft>
                <a:spcPts val="0"/>
              </a:spcAft>
              <a:buClr>
                <a:srgbClr val="FFFF00"/>
              </a:buClr>
              <a:buSzPts val="2500"/>
              <a:buFont typeface="Arial"/>
              <a:buChar char="–"/>
            </a:pPr>
            <a:r>
              <a:rPr lang="en-US" sz="2500">
                <a:solidFill>
                  <a:srgbClr val="FFFF00"/>
                </a:solidFill>
              </a:rPr>
              <a:t>Expressive tools</a:t>
            </a:r>
            <a:r>
              <a:rPr lang="en-US" sz="2500" b="0" i="0" u="none" strike="noStrike" cap="none">
                <a:solidFill>
                  <a:schemeClr val="lt1"/>
                </a:solidFill>
                <a:latin typeface="Arial"/>
                <a:ea typeface="Arial"/>
                <a:cs typeface="Arial"/>
                <a:sym typeface="Arial"/>
              </a:rPr>
              <a:t>: not black</a:t>
            </a:r>
            <a:r>
              <a:rPr lang="en-US" sz="2500">
                <a:solidFill>
                  <a:schemeClr val="lt1"/>
                </a:solidFill>
              </a:rPr>
              <a:t> box</a:t>
            </a:r>
            <a:r>
              <a:rPr lang="en-US" sz="2500" b="0" i="0" u="none" strike="noStrike" cap="none">
                <a:solidFill>
                  <a:schemeClr val="lt1"/>
                </a:solidFill>
                <a:latin typeface="Arial"/>
                <a:ea typeface="Arial"/>
                <a:cs typeface="Arial"/>
                <a:sym typeface="Arial"/>
              </a:rPr>
              <a:t> !</a:t>
            </a:r>
            <a:endParaRPr sz="1600" b="0" i="0" u="none" strike="noStrike" cap="none"/>
          </a:p>
          <a:p>
            <a:pPr marL="1016000" marR="0" lvl="2" indent="-1968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Usable</a:t>
            </a:r>
            <a:endParaRPr sz="1600" b="0" i="0" u="none" strike="noStrike" cap="none"/>
          </a:p>
          <a:p>
            <a:pPr marL="1016000" marR="0" lvl="2" indent="-1968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Contr</a:t>
            </a:r>
            <a:r>
              <a:rPr lang="en-US" sz="2100">
                <a:solidFill>
                  <a:schemeClr val="lt1"/>
                </a:solidFill>
              </a:rPr>
              <a:t>o</a:t>
            </a:r>
            <a:r>
              <a:rPr lang="en-US" sz="2100" b="0" i="0" u="none" strike="noStrike" cap="none">
                <a:solidFill>
                  <a:schemeClr val="lt1"/>
                </a:solidFill>
                <a:latin typeface="Arial"/>
                <a:ea typeface="Arial"/>
                <a:cs typeface="Arial"/>
                <a:sym typeface="Arial"/>
              </a:rPr>
              <a:t>lable </a:t>
            </a:r>
            <a:endParaRPr sz="1600" b="0" i="0" u="none" strike="noStrike" cap="none"/>
          </a:p>
          <a:p>
            <a:pPr marL="1016000" marR="0" lvl="2" indent="-196850" algn="l" rtl="0">
              <a:lnSpc>
                <a:spcPct val="80000"/>
              </a:lnSpc>
              <a:spcBef>
                <a:spcPts val="400"/>
              </a:spcBef>
              <a:spcAft>
                <a:spcPts val="0"/>
              </a:spcAft>
              <a:buClr>
                <a:schemeClr val="lt1"/>
              </a:buClr>
              <a:buSzPts val="2100"/>
              <a:buFont typeface="Arial"/>
              <a:buChar char="•"/>
            </a:pPr>
            <a:r>
              <a:rPr lang="en-US" sz="2100">
                <a:solidFill>
                  <a:schemeClr val="lt1"/>
                </a:solidFill>
              </a:rPr>
              <a:t>I</a:t>
            </a:r>
            <a:r>
              <a:rPr lang="en-US" sz="2100" b="0" i="0" u="none" strike="noStrike" cap="none">
                <a:solidFill>
                  <a:schemeClr val="lt1"/>
                </a:solidFill>
                <a:latin typeface="Arial"/>
                <a:ea typeface="Arial"/>
                <a:cs typeface="Arial"/>
                <a:sym typeface="Arial"/>
              </a:rPr>
              <a:t>ntuiti</a:t>
            </a:r>
            <a:r>
              <a:rPr lang="en-US" sz="2100">
                <a:solidFill>
                  <a:schemeClr val="lt1"/>
                </a:solidFill>
              </a:rPr>
              <a:t>ve &amp;</a:t>
            </a:r>
            <a:r>
              <a:rPr lang="en-US" sz="2100" b="0" i="0" u="none" strike="noStrike" cap="none">
                <a:solidFill>
                  <a:schemeClr val="lt1"/>
                </a:solidFill>
                <a:latin typeface="Arial"/>
                <a:ea typeface="Arial"/>
                <a:cs typeface="Arial"/>
                <a:sym typeface="Arial"/>
              </a:rPr>
              <a:t> pr</a:t>
            </a:r>
            <a:r>
              <a:rPr lang="en-US" sz="2100">
                <a:solidFill>
                  <a:schemeClr val="lt1"/>
                </a:solidFill>
              </a:rPr>
              <a:t>e</a:t>
            </a:r>
            <a:r>
              <a:rPr lang="en-US" sz="2100" b="0" i="0" u="none" strike="noStrike" cap="none">
                <a:solidFill>
                  <a:schemeClr val="lt1"/>
                </a:solidFill>
                <a:latin typeface="Arial"/>
                <a:ea typeface="Arial"/>
                <a:cs typeface="Arial"/>
                <a:sym typeface="Arial"/>
              </a:rPr>
              <a:t>dict</a:t>
            </a:r>
            <a:r>
              <a:rPr lang="en-US" sz="2100">
                <a:solidFill>
                  <a:schemeClr val="lt1"/>
                </a:solidFill>
              </a:rPr>
              <a:t>a</a:t>
            </a:r>
            <a:r>
              <a:rPr lang="en-US" sz="2100" b="0" i="0" u="none" strike="noStrike" cap="none">
                <a:solidFill>
                  <a:schemeClr val="lt1"/>
                </a:solidFill>
                <a:latin typeface="Arial"/>
                <a:ea typeface="Arial"/>
                <a:cs typeface="Arial"/>
                <a:sym typeface="Arial"/>
              </a:rPr>
              <a:t>bles parameters</a:t>
            </a:r>
            <a:endParaRPr sz="1600" b="0" i="0" u="none" strike="noStrike" cap="none"/>
          </a:p>
          <a:p>
            <a:pPr marL="1016000" marR="0" lvl="2" indent="-196850" algn="l" rtl="0">
              <a:lnSpc>
                <a:spcPct val="80000"/>
              </a:lnSpc>
              <a:spcBef>
                <a:spcPts val="400"/>
              </a:spcBef>
              <a:spcAft>
                <a:spcPts val="0"/>
              </a:spcAft>
              <a:buClr>
                <a:schemeClr val="lt1"/>
              </a:buClr>
              <a:buSzPts val="2100"/>
              <a:buFont typeface="Arial"/>
              <a:buChar char="•"/>
            </a:pPr>
            <a:r>
              <a:rPr lang="en-US" sz="2100">
                <a:solidFill>
                  <a:schemeClr val="lt1"/>
                </a:solidFill>
              </a:rPr>
              <a:t>Generative space rich / useful enough</a:t>
            </a:r>
            <a:endParaRPr sz="1600" b="0" i="0" u="none" strike="noStrike" cap="none"/>
          </a:p>
          <a:p>
            <a:pPr marL="1016000" marR="0" lvl="2" indent="-1968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Feedback</a:t>
            </a:r>
            <a:r>
              <a:rPr lang="en-US" sz="1800" b="0" i="0" u="none" strike="noStrike" cap="none">
                <a:solidFill>
                  <a:schemeClr val="lt1"/>
                </a:solidFill>
                <a:latin typeface="Arial"/>
                <a:ea typeface="Arial"/>
                <a:cs typeface="Arial"/>
                <a:sym typeface="Arial"/>
              </a:rPr>
              <a:t> ( → </a:t>
            </a:r>
            <a:r>
              <a:rPr lang="en-US" sz="1800">
                <a:solidFill>
                  <a:schemeClr val="lt1"/>
                </a:solidFill>
              </a:rPr>
              <a:t>f</a:t>
            </a:r>
            <a:r>
              <a:rPr lang="en-US">
                <a:solidFill>
                  <a:schemeClr val="lt1"/>
                </a:solidFill>
              </a:rPr>
              <a:t>ast is useful even for SFX </a:t>
            </a:r>
            <a:r>
              <a:rPr lang="en-US" b="0" i="0" u="none" strike="noStrike" cap="none">
                <a:solidFill>
                  <a:schemeClr val="lt1"/>
                </a:solidFill>
                <a:latin typeface="Arial"/>
                <a:ea typeface="Arial"/>
                <a:cs typeface="Arial"/>
                <a:sym typeface="Arial"/>
              </a:rPr>
              <a:t>)</a:t>
            </a:r>
            <a:endParaRPr b="0" i="0" u="none" strike="noStrike" cap="none"/>
          </a:p>
          <a:p>
            <a:pPr marL="1016000" marR="0" lvl="2" indent="-196850" algn="l" rtl="0">
              <a:lnSpc>
                <a:spcPct val="80000"/>
              </a:lnSpc>
              <a:spcBef>
                <a:spcPts val="400"/>
              </a:spcBef>
              <a:spcAft>
                <a:spcPts val="0"/>
              </a:spcAft>
              <a:buClr>
                <a:schemeClr val="lt1"/>
              </a:buClr>
              <a:buSzPts val="2100"/>
              <a:buFont typeface="Arial"/>
              <a:buChar char="•"/>
            </a:pPr>
            <a:r>
              <a:rPr lang="en-US" sz="2100">
                <a:solidFill>
                  <a:schemeClr val="lt1"/>
                </a:solidFill>
              </a:rPr>
              <a:t>For on scene, on shot. </a:t>
            </a:r>
            <a:br>
              <a:rPr lang="en-US" sz="2100">
                <a:solidFill>
                  <a:schemeClr val="lt1"/>
                </a:solidFill>
              </a:rPr>
            </a:br>
            <a:r>
              <a:rPr lang="en-US" sz="2100">
                <a:solidFill>
                  <a:schemeClr val="lt1"/>
                </a:solidFill>
              </a:rPr>
              <a:t>→</a:t>
            </a:r>
            <a:r>
              <a:rPr lang="en-US" sz="1800">
                <a:solidFill>
                  <a:schemeClr val="lt1"/>
                </a:solidFill>
              </a:rPr>
              <a:t> All tools are on shell + full manual</a:t>
            </a:r>
            <a:endParaRPr sz="1800" b="0" i="0" u="none" strike="noStrike" cap="none"/>
          </a:p>
        </p:txBody>
      </p:sp>
      <p:sp>
        <p:nvSpPr>
          <p:cNvPr id="1581" name="Google Shape;1581;p106"/>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85"/>
        <p:cNvGrpSpPr/>
        <p:nvPr/>
      </p:nvGrpSpPr>
      <p:grpSpPr>
        <a:xfrm>
          <a:off x="0" y="0"/>
          <a:ext cx="0" cy="0"/>
          <a:chOff x="0" y="0"/>
          <a:chExt cx="0" cy="0"/>
        </a:xfrm>
      </p:grpSpPr>
      <p:sp>
        <p:nvSpPr>
          <p:cNvPr id="1586" name="Google Shape;1586;p107"/>
          <p:cNvSpPr txBox="1">
            <a:spLocks noGrp="1"/>
          </p:cNvSpPr>
          <p:nvPr>
            <p:ph type="title"/>
          </p:nvPr>
        </p:nvSpPr>
        <p:spPr>
          <a:xfrm>
            <a:off x="395285" y="96562"/>
            <a:ext cx="8280300" cy="695400"/>
          </a:xfrm>
          <a:prstGeom prst="rect">
            <a:avLst/>
          </a:prstGeom>
          <a:solidFill>
            <a:schemeClr val="lt2"/>
          </a:solidFill>
          <a:ln>
            <a:noFill/>
          </a:ln>
        </p:spPr>
        <p:txBody>
          <a:bodyPr spcFirstLastPara="1" wrap="square" lIns="81650" tIns="40825" rIns="81650" bIns="40825" anchor="t" anchorCtr="0">
            <a:noAutofit/>
          </a:bodyPr>
          <a:lstStyle/>
          <a:p>
            <a:pPr marL="0" marR="0" lvl="0" indent="0" algn="ctr" rtl="0">
              <a:lnSpc>
                <a:spcPct val="80000"/>
              </a:lnSpc>
              <a:spcBef>
                <a:spcPts val="0"/>
              </a:spcBef>
              <a:spcAft>
                <a:spcPts val="0"/>
              </a:spcAft>
              <a:buClr>
                <a:srgbClr val="FF9900"/>
              </a:buClr>
              <a:buFont typeface="Arial"/>
              <a:buNone/>
            </a:pPr>
            <a:r>
              <a:rPr lang="en-US" sz="3900" b="1">
                <a:solidFill>
                  <a:srgbClr val="FF9900"/>
                </a:solidFill>
              </a:rPr>
              <a:t>Studying real world</a:t>
            </a:r>
            <a:endParaRPr sz="1600" b="0" i="0" u="none" strike="noStrike" cap="none"/>
          </a:p>
        </p:txBody>
      </p:sp>
      <p:sp>
        <p:nvSpPr>
          <p:cNvPr id="1587" name="Google Shape;1587;p107"/>
          <p:cNvSpPr txBox="1">
            <a:spLocks noGrp="1"/>
          </p:cNvSpPr>
          <p:nvPr>
            <p:ph type="body" idx="1"/>
          </p:nvPr>
        </p:nvSpPr>
        <p:spPr>
          <a:xfrm>
            <a:off x="395285" y="810937"/>
            <a:ext cx="8280300" cy="4800900"/>
          </a:xfrm>
          <a:prstGeom prst="rect">
            <a:avLst/>
          </a:prstGeom>
          <a:solidFill>
            <a:schemeClr val="lt2"/>
          </a:solidFill>
          <a:ln>
            <a:noFill/>
          </a:ln>
        </p:spPr>
        <p:txBody>
          <a:bodyPr spcFirstLastPara="1" wrap="square" lIns="81650" tIns="40825" rIns="81650" bIns="40825" anchor="t" anchorCtr="0">
            <a:noAutofit/>
          </a:bodyPr>
          <a:lstStyle/>
          <a:p>
            <a:pPr marL="304800" marR="0" lvl="0" indent="-304800" algn="l" rtl="0">
              <a:lnSpc>
                <a:spcPct val="100000"/>
              </a:lnSpc>
              <a:spcBef>
                <a:spcPts val="0"/>
              </a:spcBef>
              <a:spcAft>
                <a:spcPts val="0"/>
              </a:spcAft>
              <a:buClr>
                <a:srgbClr val="FFFF00"/>
              </a:buClr>
              <a:buFont typeface="Arial"/>
              <a:buNone/>
            </a:pPr>
            <a:r>
              <a:rPr lang="en-US" sz="2900" b="1">
                <a:solidFill>
                  <a:srgbClr val="FFFF00"/>
                </a:solidFill>
              </a:rPr>
              <a:t>Physics e</a:t>
            </a:r>
            <a:r>
              <a:rPr lang="en-US" sz="2900" b="1" i="0" u="none" strike="noStrike" cap="none">
                <a:solidFill>
                  <a:srgbClr val="FFFF00"/>
                </a:solidFill>
                <a:latin typeface="Arial"/>
                <a:ea typeface="Arial"/>
                <a:cs typeface="Arial"/>
                <a:sym typeface="Arial"/>
              </a:rPr>
              <a:t>q</a:t>
            </a:r>
            <a:r>
              <a:rPr lang="en-US" sz="2900" b="1">
                <a:solidFill>
                  <a:srgbClr val="FFFF00"/>
                </a:solidFill>
              </a:rPr>
              <a:t>n</a:t>
            </a:r>
            <a:r>
              <a:rPr lang="en-US" sz="2900" b="1" i="0" u="none" strike="noStrike" cap="none">
                <a:solidFill>
                  <a:srgbClr val="FFFF00"/>
                </a:solidFill>
                <a:latin typeface="Arial"/>
                <a:ea typeface="Arial"/>
                <a:cs typeface="Arial"/>
                <a:sym typeface="Arial"/>
              </a:rPr>
              <a:t>  </a:t>
            </a:r>
            <a:r>
              <a:rPr lang="en-US" sz="2100" b="1" i="0" u="none" strike="noStrike" cap="none">
                <a:solidFill>
                  <a:srgbClr val="FFFF00"/>
                </a:solidFill>
                <a:latin typeface="Arial"/>
                <a:ea typeface="Arial"/>
                <a:cs typeface="Arial"/>
                <a:sym typeface="Arial"/>
              </a:rPr>
              <a:t>vs </a:t>
            </a:r>
            <a:r>
              <a:rPr lang="en-US" sz="2900" b="1" i="0" u="none" strike="noStrike" cap="none">
                <a:solidFill>
                  <a:srgbClr val="FFFF00"/>
                </a:solidFill>
                <a:latin typeface="Arial"/>
                <a:ea typeface="Arial"/>
                <a:cs typeface="Arial"/>
                <a:sym typeface="Arial"/>
              </a:rPr>
              <a:t> the r</a:t>
            </a:r>
            <a:r>
              <a:rPr lang="en-US" sz="2900" b="1">
                <a:solidFill>
                  <a:srgbClr val="FFFF00"/>
                </a:solidFill>
              </a:rPr>
              <a:t>eal N</a:t>
            </a:r>
            <a:r>
              <a:rPr lang="en-US" sz="2900" b="1" i="0" u="none" strike="noStrike" cap="none">
                <a:solidFill>
                  <a:srgbClr val="FFFF00"/>
                </a:solidFill>
                <a:latin typeface="Arial"/>
                <a:ea typeface="Arial"/>
                <a:cs typeface="Arial"/>
                <a:sym typeface="Arial"/>
              </a:rPr>
              <a:t>ature</a:t>
            </a:r>
            <a:endParaRPr sz="1600" b="0" i="0" u="none" strike="noStrike" cap="none"/>
          </a:p>
          <a:p>
            <a:pPr marL="660400" marR="0" lvl="1" indent="-247650" algn="l" rtl="0">
              <a:lnSpc>
                <a:spcPct val="10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Structur</a:t>
            </a:r>
            <a:r>
              <a:rPr lang="en-US" sz="2100">
                <a:solidFill>
                  <a:schemeClr val="lt1"/>
                </a:solidFill>
              </a:rPr>
              <a:t>ed</a:t>
            </a:r>
            <a:r>
              <a:rPr lang="en-US" sz="21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vs</a:t>
            </a:r>
            <a:r>
              <a:rPr lang="en-US" sz="2100" b="0" i="0" u="none" strike="noStrike" cap="none">
                <a:solidFill>
                  <a:schemeClr val="lt1"/>
                </a:solidFill>
                <a:latin typeface="Arial"/>
                <a:ea typeface="Arial"/>
                <a:cs typeface="Arial"/>
                <a:sym typeface="Arial"/>
              </a:rPr>
              <a:t> ‘</a:t>
            </a:r>
            <a:r>
              <a:rPr lang="en-US" sz="2100">
                <a:solidFill>
                  <a:schemeClr val="lt1"/>
                </a:solidFill>
              </a:rPr>
              <a:t>blurry</a:t>
            </a:r>
            <a:r>
              <a:rPr lang="en-US" sz="2100" b="0" i="0" u="none" strike="noStrike" cap="none">
                <a:solidFill>
                  <a:schemeClr val="lt1"/>
                </a:solidFill>
                <a:latin typeface="Arial"/>
                <a:ea typeface="Arial"/>
                <a:cs typeface="Arial"/>
                <a:sym typeface="Arial"/>
              </a:rPr>
              <a:t>’,   known </a:t>
            </a:r>
            <a:r>
              <a:rPr lang="en-US" sz="1800" b="0" i="0" u="none" strike="noStrike" cap="none">
                <a:solidFill>
                  <a:schemeClr val="lt1"/>
                </a:solidFill>
                <a:latin typeface="Arial"/>
                <a:ea typeface="Arial"/>
                <a:cs typeface="Arial"/>
                <a:sym typeface="Arial"/>
              </a:rPr>
              <a:t>vs</a:t>
            </a:r>
            <a:r>
              <a:rPr lang="en-US" sz="2100" b="0" i="0" u="none" strike="noStrike" cap="none">
                <a:solidFill>
                  <a:schemeClr val="lt1"/>
                </a:solidFill>
                <a:latin typeface="Arial"/>
                <a:ea typeface="Arial"/>
                <a:cs typeface="Arial"/>
                <a:sym typeface="Arial"/>
              </a:rPr>
              <a:t> </a:t>
            </a:r>
            <a:r>
              <a:rPr lang="en-US" sz="2100">
                <a:solidFill>
                  <a:schemeClr val="lt1"/>
                </a:solidFill>
              </a:rPr>
              <a:t>dirt</a:t>
            </a:r>
            <a:r>
              <a:rPr lang="en-US" sz="2100" b="0" i="0" u="none" strike="noStrike" cap="none">
                <a:solidFill>
                  <a:schemeClr val="lt1"/>
                </a:solidFill>
                <a:latin typeface="Arial"/>
                <a:ea typeface="Arial"/>
                <a:cs typeface="Arial"/>
                <a:sym typeface="Arial"/>
              </a:rPr>
              <a:t> &amp; fluctuations</a:t>
            </a:r>
            <a:br>
              <a:rPr lang="en-US" sz="2100" b="0" i="0" u="none" strike="noStrike" cap="none">
                <a:solidFill>
                  <a:schemeClr val="lt1"/>
                </a:solidFill>
                <a:latin typeface="Arial"/>
                <a:ea typeface="Arial"/>
                <a:cs typeface="Arial"/>
                <a:sym typeface="Arial"/>
              </a:rPr>
            </a:br>
            <a:r>
              <a:rPr lang="en-US" sz="2100" b="0" i="0" u="none" strike="noStrike" cap="none">
                <a:solidFill>
                  <a:schemeClr val="lt1"/>
                </a:solidFill>
                <a:latin typeface="Arial"/>
                <a:ea typeface="Arial"/>
                <a:cs typeface="Arial"/>
                <a:sym typeface="Arial"/>
              </a:rPr>
              <a:t>Artifici</a:t>
            </a:r>
            <a:r>
              <a:rPr lang="en-US" sz="2100">
                <a:solidFill>
                  <a:schemeClr val="lt1"/>
                </a:solidFill>
              </a:rPr>
              <a:t>a</a:t>
            </a:r>
            <a:r>
              <a:rPr lang="en-US" sz="2100" b="0" i="0" u="none" strike="noStrike" cap="none">
                <a:solidFill>
                  <a:schemeClr val="lt1"/>
                </a:solidFill>
                <a:latin typeface="Arial"/>
                <a:ea typeface="Arial"/>
                <a:cs typeface="Arial"/>
                <a:sym typeface="Arial"/>
              </a:rPr>
              <a:t>l </a:t>
            </a:r>
            <a:r>
              <a:rPr lang="en-US" sz="2100">
                <a:solidFill>
                  <a:schemeClr val="lt1"/>
                </a:solidFill>
              </a:rPr>
              <a:t>s</a:t>
            </a:r>
            <a:r>
              <a:rPr lang="en-US" sz="2100" b="0" i="0" u="none" strike="noStrike" cap="none">
                <a:solidFill>
                  <a:schemeClr val="lt1"/>
                </a:solidFill>
                <a:latin typeface="Arial"/>
                <a:ea typeface="Arial"/>
                <a:cs typeface="Arial"/>
                <a:sym typeface="Arial"/>
              </a:rPr>
              <a:t>ymm</a:t>
            </a:r>
            <a:r>
              <a:rPr lang="en-US" sz="2100">
                <a:solidFill>
                  <a:schemeClr val="lt1"/>
                </a:solidFill>
              </a:rPr>
              <a:t>e</a:t>
            </a:r>
            <a:r>
              <a:rPr lang="en-US" sz="2100" b="0" i="0" u="none" strike="noStrike" cap="none">
                <a:solidFill>
                  <a:schemeClr val="lt1"/>
                </a:solidFill>
                <a:latin typeface="Arial"/>
                <a:ea typeface="Arial"/>
                <a:cs typeface="Arial"/>
                <a:sym typeface="Arial"/>
              </a:rPr>
              <a:t>tries,r</a:t>
            </a:r>
            <a:r>
              <a:rPr lang="en-US" sz="2100">
                <a:solidFill>
                  <a:schemeClr val="lt1"/>
                </a:solidFill>
              </a:rPr>
              <a:t>e</a:t>
            </a:r>
            <a:r>
              <a:rPr lang="en-US" sz="2100" b="0" i="0" u="none" strike="noStrike" cap="none">
                <a:solidFill>
                  <a:schemeClr val="lt1"/>
                </a:solidFill>
                <a:latin typeface="Arial"/>
                <a:ea typeface="Arial"/>
                <a:cs typeface="Arial"/>
                <a:sym typeface="Arial"/>
              </a:rPr>
              <a:t>gularit</a:t>
            </a:r>
            <a:r>
              <a:rPr lang="en-US" sz="2100">
                <a:solidFill>
                  <a:schemeClr val="lt1"/>
                </a:solidFill>
              </a:rPr>
              <a:t>ie</a:t>
            </a:r>
            <a:r>
              <a:rPr lang="en-US" sz="2100" b="0" i="0" u="none" strike="noStrike" cap="none">
                <a:solidFill>
                  <a:schemeClr val="lt1"/>
                </a:solidFill>
                <a:latin typeface="Arial"/>
                <a:ea typeface="Arial"/>
                <a:cs typeface="Arial"/>
                <a:sym typeface="Arial"/>
              </a:rPr>
              <a:t>s,rigidit</a:t>
            </a:r>
            <a:r>
              <a:rPr lang="en-US" sz="2100">
                <a:solidFill>
                  <a:schemeClr val="lt1"/>
                </a:solidFill>
              </a:rPr>
              <a:t>ie</a:t>
            </a:r>
            <a:r>
              <a:rPr lang="en-US" sz="2100" b="0" i="0" u="none" strike="noStrike" cap="none">
                <a:solidFill>
                  <a:schemeClr val="lt1"/>
                </a:solidFill>
                <a:latin typeface="Arial"/>
                <a:ea typeface="Arial"/>
                <a:cs typeface="Arial"/>
                <a:sym typeface="Arial"/>
              </a:rPr>
              <a:t>s </a:t>
            </a:r>
            <a:r>
              <a:rPr lang="en-US" sz="2100">
                <a:solidFill>
                  <a:schemeClr val="lt1"/>
                </a:solidFill>
              </a:rPr>
              <a:t>change the phenomenon</a:t>
            </a:r>
            <a:r>
              <a:rPr lang="en-US">
                <a:solidFill>
                  <a:schemeClr val="lt1"/>
                </a:solidFill>
              </a:rPr>
              <a:t> ( buckling, natural convection, silhouette brdf )</a:t>
            </a:r>
            <a:r>
              <a:rPr lang="en-US"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     </a:t>
            </a:r>
            <a:endParaRPr sz="1600" b="0" i="0" u="none" strike="noStrike" cap="none">
              <a:solidFill>
                <a:srgbClr val="FF0000"/>
              </a:solidFill>
            </a:endParaRPr>
          </a:p>
          <a:p>
            <a:pPr marL="660400" marR="0" lvl="1" indent="-247650" algn="l" rtl="0">
              <a:lnSpc>
                <a:spcPct val="80000"/>
              </a:lnSpc>
              <a:spcBef>
                <a:spcPts val="400"/>
              </a:spcBef>
              <a:spcAft>
                <a:spcPts val="0"/>
              </a:spcAft>
              <a:buClr>
                <a:schemeClr val="lt1"/>
              </a:buClr>
              <a:buSzPts val="2100"/>
              <a:buFont typeface="Arial"/>
              <a:buChar char="–"/>
            </a:pPr>
            <a:r>
              <a:rPr lang="en-US" sz="2100">
                <a:solidFill>
                  <a:schemeClr val="lt1"/>
                </a:solidFill>
              </a:rPr>
              <a:t>Clandestine h</a:t>
            </a:r>
            <a:r>
              <a:rPr lang="en-US" sz="2100" b="0" i="0" u="none" strike="noStrike" cap="none">
                <a:solidFill>
                  <a:schemeClr val="lt1"/>
                </a:solidFill>
                <a:latin typeface="Arial"/>
                <a:ea typeface="Arial"/>
                <a:cs typeface="Arial"/>
                <a:sym typeface="Arial"/>
              </a:rPr>
              <a:t>ypoth</a:t>
            </a:r>
            <a:r>
              <a:rPr lang="en-US" sz="2100">
                <a:solidFill>
                  <a:schemeClr val="lt1"/>
                </a:solidFill>
              </a:rPr>
              <a:t>e</a:t>
            </a:r>
            <a:r>
              <a:rPr lang="en-US" sz="2100" b="0" i="0" u="none" strike="noStrike" cap="none">
                <a:solidFill>
                  <a:schemeClr val="lt1"/>
                </a:solidFill>
                <a:latin typeface="Arial"/>
                <a:ea typeface="Arial"/>
                <a:cs typeface="Arial"/>
                <a:sym typeface="Arial"/>
              </a:rPr>
              <a:t>s</a:t>
            </a:r>
            <a:r>
              <a:rPr lang="en-US" sz="2100">
                <a:solidFill>
                  <a:schemeClr val="lt1"/>
                </a:solidFill>
              </a:rPr>
              <a:t>i</a:t>
            </a:r>
            <a:r>
              <a:rPr lang="en-US" sz="2100" b="0" i="0" u="none" strike="noStrike" cap="none">
                <a:solidFill>
                  <a:schemeClr val="lt1"/>
                </a:solidFill>
                <a:latin typeface="Arial"/>
                <a:ea typeface="Arial"/>
                <a:cs typeface="Arial"/>
                <a:sym typeface="Arial"/>
              </a:rPr>
              <a:t>s  </a:t>
            </a:r>
            <a:r>
              <a:rPr lang="en-US" sz="1800" b="0" i="0" u="none" strike="noStrike" cap="none">
                <a:solidFill>
                  <a:schemeClr val="lt1"/>
                </a:solidFill>
                <a:latin typeface="Arial"/>
                <a:ea typeface="Arial"/>
                <a:cs typeface="Arial"/>
                <a:sym typeface="Arial"/>
              </a:rPr>
              <a:t>(</a:t>
            </a:r>
            <a:r>
              <a:rPr lang="en-US" sz="1800">
                <a:solidFill>
                  <a:schemeClr val="lt1"/>
                </a:solidFill>
              </a:rPr>
              <a:t> Evil</a:t>
            </a:r>
            <a:r>
              <a:rPr lang="en-US" sz="18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 </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a:solidFill>
                  <a:schemeClr val="lt1"/>
                </a:solidFill>
              </a:rPr>
              <a:t>L</a:t>
            </a:r>
            <a:r>
              <a:rPr lang="en-US" sz="2100" b="0" i="0" u="none" strike="noStrike" cap="none">
                <a:solidFill>
                  <a:schemeClr val="lt1"/>
                </a:solidFill>
                <a:latin typeface="Arial"/>
                <a:ea typeface="Arial"/>
                <a:cs typeface="Arial"/>
                <a:sym typeface="Arial"/>
              </a:rPr>
              <a:t>C: </a:t>
            </a:r>
            <a:r>
              <a:rPr lang="en-US" sz="2100">
                <a:solidFill>
                  <a:schemeClr val="lt1"/>
                </a:solidFill>
              </a:rPr>
              <a:t>borders, such a mysterious thing</a:t>
            </a:r>
            <a:r>
              <a:rPr lang="en-US" sz="2100" b="0" i="0" u="none" strike="noStrike" cap="none">
                <a:solidFill>
                  <a:schemeClr val="lt1"/>
                </a:solidFill>
                <a:latin typeface="Arial"/>
                <a:ea typeface="Arial"/>
                <a:cs typeface="Arial"/>
                <a:sym typeface="Arial"/>
              </a:rPr>
              <a:t> ! </a:t>
            </a:r>
            <a:br>
              <a:rPr lang="en-US" sz="2100">
                <a:solidFill>
                  <a:schemeClr val="lt1"/>
                </a:solidFill>
              </a:rPr>
            </a:br>
            <a:r>
              <a:rPr lang="en-US" sz="1800" b="0" i="0" u="none" strike="noStrike" cap="none">
                <a:solidFill>
                  <a:schemeClr val="lt1"/>
                </a:solidFill>
                <a:latin typeface="Arial"/>
                <a:ea typeface="Arial"/>
                <a:cs typeface="Arial"/>
                <a:sym typeface="Arial"/>
              </a:rPr>
              <a:t>(</a:t>
            </a:r>
            <a:r>
              <a:rPr lang="en-US" sz="1800">
                <a:solidFill>
                  <a:schemeClr val="lt1"/>
                </a:solidFill>
              </a:rPr>
              <a:t>meso-shape, param </a:t>
            </a:r>
            <a:r>
              <a:rPr lang="en-US" sz="1800" b="0" i="0" u="none" strike="noStrike" cap="none">
                <a:solidFill>
                  <a:schemeClr val="lt1"/>
                </a:solidFill>
                <a:latin typeface="Arial"/>
                <a:ea typeface="Arial"/>
                <a:cs typeface="Arial"/>
                <a:sym typeface="Arial"/>
              </a:rPr>
              <a:t>val</a:t>
            </a:r>
            <a:r>
              <a:rPr lang="en-US" sz="1800">
                <a:solidFill>
                  <a:schemeClr val="lt1"/>
                </a:solidFill>
              </a:rPr>
              <a:t>ue</a:t>
            </a:r>
            <a:r>
              <a:rPr lang="en-US" sz="1800" b="0" i="0" u="none" strike="noStrike" cap="none">
                <a:solidFill>
                  <a:schemeClr val="lt1"/>
                </a:solidFill>
                <a:latin typeface="Arial"/>
                <a:ea typeface="Arial"/>
                <a:cs typeface="Arial"/>
                <a:sym typeface="Arial"/>
              </a:rPr>
              <a:t>) </a:t>
            </a:r>
            <a:r>
              <a:rPr lang="en-US">
                <a:solidFill>
                  <a:schemeClr val="lt1"/>
                </a:solidFill>
              </a:rPr>
              <a:t>e.g. “river bed”, “bark”</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a:solidFill>
                  <a:schemeClr val="lt1"/>
                </a:solidFill>
              </a:rPr>
              <a:t>Useless details </a:t>
            </a:r>
            <a:r>
              <a:rPr lang="en-US">
                <a:solidFill>
                  <a:schemeClr val="lt1"/>
                </a:solidFill>
              </a:rPr>
              <a:t>vs</a:t>
            </a:r>
            <a:r>
              <a:rPr lang="en-US" sz="2100">
                <a:solidFill>
                  <a:schemeClr val="lt1"/>
                </a:solidFill>
              </a:rPr>
              <a:t> uncontrolled emerging phenomena</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Simu:   result ch</a:t>
            </a:r>
            <a:r>
              <a:rPr lang="en-US" sz="2100">
                <a:solidFill>
                  <a:schemeClr val="lt1"/>
                </a:solidFill>
              </a:rPr>
              <a:t>ange with resol</a:t>
            </a:r>
            <a:r>
              <a:rPr lang="en-US" sz="21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[PDI-LF02]</a:t>
            </a:r>
            <a:endParaRPr sz="1600" b="0" i="0" u="none" strike="noStrike" cap="none"/>
          </a:p>
          <a:p>
            <a:pPr marL="304800" marR="0" lvl="0" indent="-304800" algn="l" rtl="0">
              <a:lnSpc>
                <a:spcPct val="100000"/>
              </a:lnSpc>
              <a:spcBef>
                <a:spcPts val="600"/>
              </a:spcBef>
              <a:spcAft>
                <a:spcPts val="0"/>
              </a:spcAft>
              <a:buClr>
                <a:srgbClr val="FF9900"/>
              </a:buClr>
              <a:buFont typeface="Arial"/>
              <a:buNone/>
            </a:pPr>
            <a:r>
              <a:rPr lang="en-US" sz="2900" b="0" i="0" u="none" strike="noStrike" cap="none">
                <a:solidFill>
                  <a:srgbClr val="FF9900"/>
                </a:solidFill>
                <a:latin typeface="Arial"/>
                <a:ea typeface="Arial"/>
                <a:cs typeface="Arial"/>
                <a:sym typeface="Arial"/>
              </a:rPr>
              <a:t>A.Fournier:</a:t>
            </a:r>
            <a:r>
              <a:rPr lang="en-US" sz="2900" b="0" i="0" u="none" strike="noStrike" cap="none">
                <a:solidFill>
                  <a:schemeClr val="lt1"/>
                </a:solidFill>
                <a:latin typeface="Arial"/>
                <a:ea typeface="Arial"/>
                <a:cs typeface="Arial"/>
                <a:sym typeface="Arial"/>
              </a:rPr>
              <a:t> </a:t>
            </a:r>
            <a:r>
              <a:rPr lang="en-US" sz="2100" b="1" i="1" u="none" strike="noStrike" cap="none">
                <a:solidFill>
                  <a:srgbClr val="FFFF00"/>
                </a:solidFill>
                <a:latin typeface="Arial"/>
                <a:ea typeface="Arial"/>
                <a:cs typeface="Arial"/>
                <a:sym typeface="Arial"/>
              </a:rPr>
              <a:t>start from</a:t>
            </a:r>
            <a:r>
              <a:rPr lang="en-US" sz="2100" b="1" i="1">
                <a:solidFill>
                  <a:srgbClr val="FFFF00"/>
                </a:solidFill>
              </a:rPr>
              <a:t> real</a:t>
            </a:r>
            <a:r>
              <a:rPr lang="en-US" sz="2100" b="1" i="1" u="none" strike="noStrike" cap="none">
                <a:solidFill>
                  <a:srgbClr val="FFFF00"/>
                </a:solidFill>
                <a:latin typeface="Arial"/>
                <a:ea typeface="Arial"/>
                <a:cs typeface="Arial"/>
                <a:sym typeface="Arial"/>
              </a:rPr>
              <a:t> images, end with r</a:t>
            </a:r>
            <a:r>
              <a:rPr lang="en-US" sz="2100" b="1" i="1">
                <a:solidFill>
                  <a:srgbClr val="FFFF00"/>
                </a:solidFill>
              </a:rPr>
              <a:t>eal images</a:t>
            </a:r>
            <a:br>
              <a:rPr lang="en-US" sz="2100" b="1" i="1">
                <a:solidFill>
                  <a:srgbClr val="FFFF00"/>
                </a:solidFill>
              </a:rPr>
            </a:br>
            <a:r>
              <a:rPr lang="en-US" sz="1800" b="1" i="1">
                <a:solidFill>
                  <a:srgbClr val="FFFF00"/>
                </a:solidFill>
              </a:rPr>
              <a:t>                                                                 </a:t>
            </a:r>
            <a:r>
              <a:rPr lang="en-US" sz="1800" b="0" i="0" u="none" strike="noStrike" cap="none">
                <a:solidFill>
                  <a:srgbClr val="FFFF00"/>
                </a:solidFill>
                <a:latin typeface="Arial"/>
                <a:ea typeface="Arial"/>
                <a:cs typeface="Arial"/>
                <a:sym typeface="Arial"/>
              </a:rPr>
              <a:t>(inspiration, validation)</a:t>
            </a:r>
            <a:endParaRPr sz="1800" b="0" i="0" u="none" strike="noStrike" cap="none">
              <a:solidFill>
                <a:srgbClr val="FFFF00"/>
              </a:solidFill>
            </a:endParaRPr>
          </a:p>
          <a:p>
            <a:pPr marL="660400" marR="0" lvl="1" indent="-228600" algn="l" rtl="0">
              <a:lnSpc>
                <a:spcPct val="100000"/>
              </a:lnSpc>
              <a:spcBef>
                <a:spcPts val="400"/>
              </a:spcBef>
              <a:spcAft>
                <a:spcPts val="0"/>
              </a:spcAft>
              <a:buClr>
                <a:schemeClr val="lt1"/>
              </a:buClr>
              <a:buSzPts val="1800"/>
              <a:buFont typeface="Arial"/>
              <a:buChar char="–"/>
            </a:pPr>
            <a:r>
              <a:rPr lang="en-US" sz="1800">
                <a:solidFill>
                  <a:schemeClr val="lt1"/>
                </a:solidFill>
              </a:rPr>
              <a:t>Observe. picture. film. touch. draw.   Repeat.</a:t>
            </a:r>
            <a:endParaRPr sz="1800">
              <a:solidFill>
                <a:schemeClr val="lt1"/>
              </a:solidFill>
            </a:endParaRPr>
          </a:p>
          <a:p>
            <a:pPr marL="660400" marR="0" lvl="1" indent="-228600" algn="l" rtl="0">
              <a:lnSpc>
                <a:spcPct val="100000"/>
              </a:lnSpc>
              <a:spcBef>
                <a:spcPts val="400"/>
              </a:spcBef>
              <a:spcAft>
                <a:spcPts val="0"/>
              </a:spcAft>
              <a:buClr>
                <a:schemeClr val="lt1"/>
              </a:buClr>
              <a:buSzPts val="1800"/>
              <a:buFont typeface="Arial"/>
              <a:buChar char="–"/>
            </a:pPr>
            <a:r>
              <a:rPr lang="en-US" sz="1800">
                <a:solidFill>
                  <a:schemeClr val="lt1"/>
                </a:solidFill>
              </a:rPr>
              <a:t>Learn how to see. Find the ‘meaning’ (the ‘structure’. of things &amp; eye)</a:t>
            </a:r>
            <a:endParaRPr sz="1800">
              <a:solidFill>
                <a:schemeClr val="lt1"/>
              </a:solidFill>
            </a:endParaRPr>
          </a:p>
          <a:p>
            <a:pPr marL="660400" marR="0" lvl="1" indent="-228600" algn="l" rtl="0">
              <a:lnSpc>
                <a:spcPct val="100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Pb o</a:t>
            </a:r>
            <a:r>
              <a:rPr lang="en-US" sz="1800">
                <a:solidFill>
                  <a:schemeClr val="lt1"/>
                </a:solidFill>
              </a:rPr>
              <a:t>f subjective </a:t>
            </a:r>
            <a:r>
              <a:rPr lang="en-US" sz="1800" b="0" i="0" u="none" strike="noStrike" cap="none">
                <a:solidFill>
                  <a:schemeClr val="lt1"/>
                </a:solidFill>
                <a:latin typeface="Arial"/>
                <a:ea typeface="Arial"/>
                <a:cs typeface="Arial"/>
                <a:sym typeface="Arial"/>
              </a:rPr>
              <a:t>validation</a:t>
            </a:r>
            <a:endParaRPr sz="1800" b="0" i="0" u="none" strike="noStrike" cap="none"/>
          </a:p>
        </p:txBody>
      </p:sp>
      <p:sp>
        <p:nvSpPr>
          <p:cNvPr id="1588" name="Google Shape;1588;p107"/>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92"/>
        <p:cNvGrpSpPr/>
        <p:nvPr/>
      </p:nvGrpSpPr>
      <p:grpSpPr>
        <a:xfrm>
          <a:off x="0" y="0"/>
          <a:ext cx="0" cy="0"/>
          <a:chOff x="0" y="0"/>
          <a:chExt cx="0" cy="0"/>
        </a:xfrm>
      </p:grpSpPr>
      <p:sp>
        <p:nvSpPr>
          <p:cNvPr id="1593" name="Google Shape;1593;p108"/>
          <p:cNvSpPr txBox="1">
            <a:spLocks noGrp="1"/>
          </p:cNvSpPr>
          <p:nvPr>
            <p:ph type="ctrTitle"/>
          </p:nvPr>
        </p:nvSpPr>
        <p:spPr>
          <a:xfrm>
            <a:off x="176140" y="4490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a:solidFill>
                  <a:srgbClr val="434343"/>
                </a:solidFill>
              </a:rPr>
              <a:t>Reproducing </a:t>
            </a:r>
            <a:r>
              <a:rPr lang="en-US" sz="2100">
                <a:solidFill>
                  <a:srgbClr val="434343"/>
                </a:solidFill>
              </a:rPr>
              <a:t>the</a:t>
            </a:r>
            <a:r>
              <a:rPr lang="en-US" sz="3900">
                <a:solidFill>
                  <a:srgbClr val="FF9900"/>
                </a:solidFill>
              </a:rPr>
              <a:t> </a:t>
            </a:r>
            <a:r>
              <a:rPr lang="en-US" sz="3900"/>
              <a:t>Natural Complexity</a:t>
            </a:r>
            <a:endParaRPr sz="390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594" name="Google Shape;1594;p108"/>
          <p:cNvSpPr txBox="1">
            <a:spLocks noGrp="1"/>
          </p:cNvSpPr>
          <p:nvPr>
            <p:ph type="ctrTitle"/>
          </p:nvPr>
        </p:nvSpPr>
        <p:spPr>
          <a:xfrm>
            <a:off x="130525" y="419354"/>
            <a:ext cx="9013500" cy="37902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a:solidFill>
                  <a:srgbClr val="FF9900"/>
                </a:solidFill>
              </a:rPr>
              <a:t>Reproducing </a:t>
            </a:r>
            <a:r>
              <a:rPr lang="en-US" sz="2100">
                <a:solidFill>
                  <a:srgbClr val="FF9900"/>
                </a:solidFill>
              </a:rPr>
              <a:t>the</a:t>
            </a:r>
            <a:r>
              <a:rPr lang="en-US" sz="3900">
                <a:solidFill>
                  <a:srgbClr val="FF9900"/>
                </a:solidFill>
              </a:rPr>
              <a:t> Natural Complexity</a:t>
            </a:r>
            <a:endParaRPr sz="3900">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595" name="Google Shape;1595;p108"/>
          <p:cNvSpPr txBox="1"/>
          <p:nvPr/>
        </p:nvSpPr>
        <p:spPr>
          <a:xfrm>
            <a:off x="468323" y="96563"/>
            <a:ext cx="8550600" cy="4671900"/>
          </a:xfrm>
          <a:prstGeom prst="rect">
            <a:avLst/>
          </a:prstGeom>
          <a:noFill/>
          <a:ln w="9525" cap="rnd" cmpd="sng">
            <a:solidFill>
              <a:schemeClr val="dk1"/>
            </a:solidFill>
            <a:prstDash val="solid"/>
            <a:miter lim="8000"/>
            <a:headEnd type="none" w="sm" len="sm"/>
            <a:tailEnd type="none" w="sm" len="sm"/>
          </a:ln>
        </p:spPr>
        <p:txBody>
          <a:bodyPr spcFirstLastPara="1" wrap="square" lIns="81650" tIns="40825" rIns="81650" bIns="40825" anchor="t" anchorCtr="0">
            <a:noAutofit/>
          </a:bodyPr>
          <a:lstStyle/>
          <a:p>
            <a:pPr marL="0" marR="0" lvl="0" indent="0" algn="l" rtl="0">
              <a:spcBef>
                <a:spcPts val="0"/>
              </a:spcBef>
              <a:spcAft>
                <a:spcPts val="0"/>
              </a:spcAft>
              <a:buNone/>
            </a:pPr>
            <a:endParaRPr sz="3200" b="1">
              <a:solidFill>
                <a:srgbClr val="FF9900"/>
              </a:solidFill>
            </a:endParaRPr>
          </a:p>
          <a:p>
            <a:pPr marL="0" marR="0" lvl="0" indent="0" algn="l" rtl="0">
              <a:spcBef>
                <a:spcPts val="0"/>
              </a:spcBef>
              <a:spcAft>
                <a:spcPts val="0"/>
              </a:spcAft>
              <a:buNone/>
            </a:pPr>
            <a:endParaRPr sz="3200" b="1">
              <a:solidFill>
                <a:srgbClr val="FF9900"/>
              </a:solidFill>
            </a:endParaRPr>
          </a:p>
          <a:p>
            <a:pPr marL="0" marR="0" lvl="0" indent="0" algn="l" rtl="0">
              <a:spcBef>
                <a:spcPts val="0"/>
              </a:spcBef>
              <a:spcAft>
                <a:spcPts val="0"/>
              </a:spcAft>
              <a:buNone/>
            </a:pPr>
            <a:endParaRPr sz="3200" b="1">
              <a:solidFill>
                <a:srgbClr val="FF9900"/>
              </a:solidFill>
            </a:endParaRPr>
          </a:p>
          <a:p>
            <a:pPr marL="0" marR="0" lvl="0" indent="0" algn="l" rtl="0">
              <a:spcBef>
                <a:spcPts val="0"/>
              </a:spcBef>
              <a:spcAft>
                <a:spcPts val="0"/>
              </a:spcAft>
              <a:buNone/>
            </a:pPr>
            <a:endParaRPr sz="1600"/>
          </a:p>
          <a:p>
            <a:pPr marL="0" marR="0" lvl="0" indent="0" algn="l" rtl="0">
              <a:lnSpc>
                <a:spcPct val="80000"/>
              </a:lnSpc>
              <a:spcBef>
                <a:spcPts val="500"/>
              </a:spcBef>
              <a:spcAft>
                <a:spcPts val="0"/>
              </a:spcAft>
              <a:buNone/>
            </a:pPr>
            <a:r>
              <a:rPr lang="en-US" sz="2500">
                <a:solidFill>
                  <a:srgbClr val="FFFF00"/>
                </a:solidFill>
              </a:rPr>
              <a:t>Quality real-time rendering</a:t>
            </a:r>
            <a:r>
              <a:rPr lang="en-US" sz="1600">
                <a:solidFill>
                  <a:srgbClr val="FFFF00"/>
                </a:solidFill>
              </a:rPr>
              <a:t> / </a:t>
            </a:r>
            <a:r>
              <a:rPr lang="en-US" sz="2500">
                <a:solidFill>
                  <a:srgbClr val="FFFF00"/>
                </a:solidFill>
              </a:rPr>
              <a:t>animation is </a:t>
            </a:r>
            <a:r>
              <a:rPr lang="en-US" sz="1300">
                <a:solidFill>
                  <a:srgbClr val="FFFF00"/>
                </a:solidFill>
              </a:rPr>
              <a:t>sometime </a:t>
            </a:r>
            <a:r>
              <a:rPr lang="en-US" sz="2500">
                <a:solidFill>
                  <a:srgbClr val="FFFF00"/>
                </a:solidFill>
              </a:rPr>
              <a:t>reachable</a:t>
            </a:r>
            <a:endParaRPr sz="2500">
              <a:solidFill>
                <a:srgbClr val="FFFF00"/>
              </a:solidFill>
            </a:endParaRPr>
          </a:p>
          <a:p>
            <a:pPr marL="0" marR="0" lvl="0" indent="0" algn="l" rtl="0">
              <a:lnSpc>
                <a:spcPct val="80000"/>
              </a:lnSpc>
              <a:spcBef>
                <a:spcPts val="500"/>
              </a:spcBef>
              <a:spcAft>
                <a:spcPts val="0"/>
              </a:spcAft>
              <a:buNone/>
            </a:pPr>
            <a:endParaRPr sz="2500">
              <a:solidFill>
                <a:srgbClr val="FFFF00"/>
              </a:solidFill>
            </a:endParaRPr>
          </a:p>
          <a:p>
            <a:pPr marL="0" marR="0" lvl="0" indent="0" algn="l" rtl="0">
              <a:lnSpc>
                <a:spcPct val="80000"/>
              </a:lnSpc>
              <a:spcBef>
                <a:spcPts val="500"/>
              </a:spcBef>
              <a:spcAft>
                <a:spcPts val="0"/>
              </a:spcAft>
              <a:buNone/>
            </a:pPr>
            <a:r>
              <a:rPr lang="en-US" sz="2100">
                <a:solidFill>
                  <a:srgbClr val="FFFF00"/>
                </a:solidFill>
              </a:rPr>
              <a:t>- Choose the right representation</a:t>
            </a:r>
            <a:endParaRPr sz="2100">
              <a:solidFill>
                <a:srgbClr val="FFFF00"/>
              </a:solidFill>
            </a:endParaRPr>
          </a:p>
          <a:p>
            <a:pPr marL="0" marR="0" lvl="0" indent="0" algn="l" rtl="0">
              <a:lnSpc>
                <a:spcPct val="80000"/>
              </a:lnSpc>
              <a:spcBef>
                <a:spcPts val="500"/>
              </a:spcBef>
              <a:spcAft>
                <a:spcPts val="0"/>
              </a:spcAft>
              <a:buNone/>
            </a:pPr>
            <a:endParaRPr sz="2100">
              <a:solidFill>
                <a:srgbClr val="FFFF00"/>
              </a:solidFill>
            </a:endParaRPr>
          </a:p>
          <a:p>
            <a:pPr marL="0" marR="0" lvl="0" indent="0" algn="l" rtl="0">
              <a:lnSpc>
                <a:spcPct val="80000"/>
              </a:lnSpc>
              <a:spcBef>
                <a:spcPts val="500"/>
              </a:spcBef>
              <a:spcAft>
                <a:spcPts val="0"/>
              </a:spcAft>
              <a:buNone/>
            </a:pPr>
            <a:r>
              <a:rPr lang="en-US" sz="2100">
                <a:solidFill>
                  <a:srgbClr val="FFFF00"/>
                </a:solidFill>
              </a:rPr>
              <a:t>- Be smart rather than brute force </a:t>
            </a:r>
            <a:endParaRPr sz="2100">
              <a:solidFill>
                <a:srgbClr val="FFFF00"/>
              </a:solidFill>
            </a:endParaRPr>
          </a:p>
          <a:p>
            <a:pPr marL="0" marR="0" lvl="0" indent="0" algn="l" rtl="0">
              <a:lnSpc>
                <a:spcPct val="80000"/>
              </a:lnSpc>
              <a:spcBef>
                <a:spcPts val="500"/>
              </a:spcBef>
              <a:spcAft>
                <a:spcPts val="0"/>
              </a:spcAft>
              <a:buNone/>
            </a:pPr>
            <a:endParaRPr sz="2100">
              <a:solidFill>
                <a:srgbClr val="FFFF00"/>
              </a:solidFill>
            </a:endParaRPr>
          </a:p>
          <a:p>
            <a:pPr marL="0" marR="0" lvl="0" indent="0" algn="l" rtl="0">
              <a:lnSpc>
                <a:spcPct val="80000"/>
              </a:lnSpc>
              <a:spcBef>
                <a:spcPts val="500"/>
              </a:spcBef>
              <a:spcAft>
                <a:spcPts val="0"/>
              </a:spcAft>
              <a:buNone/>
            </a:pPr>
            <a:r>
              <a:rPr lang="en-US" sz="2100">
                <a:solidFill>
                  <a:srgbClr val="FFFF00"/>
                </a:solidFill>
              </a:rPr>
              <a:t>- Don’t get blinded by what you know </a:t>
            </a:r>
            <a:endParaRPr sz="2100">
              <a:solidFill>
                <a:srgbClr val="FFFF00"/>
              </a:solidFill>
            </a:endParaRPr>
          </a:p>
          <a:p>
            <a:pPr marL="0" marR="0" lvl="0" indent="0" algn="l" rtl="0">
              <a:lnSpc>
                <a:spcPct val="80000"/>
              </a:lnSpc>
              <a:spcBef>
                <a:spcPts val="500"/>
              </a:spcBef>
              <a:spcAft>
                <a:spcPts val="0"/>
              </a:spcAft>
              <a:buNone/>
            </a:pPr>
            <a:r>
              <a:rPr lang="en-US" sz="2100">
                <a:solidFill>
                  <a:srgbClr val="FFFF00"/>
                </a:solidFill>
              </a:rPr>
              <a:t>  → look through the window, Nature is right there ! :-)</a:t>
            </a:r>
            <a:endParaRPr sz="2100">
              <a:solidFill>
                <a:srgbClr val="FFFF00"/>
              </a:solidFill>
            </a:endParaRPr>
          </a:p>
          <a:p>
            <a:pPr marL="0" marR="0" lvl="0" indent="0" algn="l" rtl="0">
              <a:lnSpc>
                <a:spcPct val="80000"/>
              </a:lnSpc>
              <a:spcBef>
                <a:spcPts val="500"/>
              </a:spcBef>
              <a:spcAft>
                <a:spcPts val="0"/>
              </a:spcAft>
              <a:buNone/>
            </a:pPr>
            <a:endParaRPr sz="2500">
              <a:solidFill>
                <a:srgbClr val="FFFF00"/>
              </a:solidFill>
            </a:endParaRPr>
          </a:p>
        </p:txBody>
      </p:sp>
      <p:sp>
        <p:nvSpPr>
          <p:cNvPr id="1596" name="Google Shape;1596;p108"/>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00"/>
        <p:cNvGrpSpPr/>
        <p:nvPr/>
      </p:nvGrpSpPr>
      <p:grpSpPr>
        <a:xfrm>
          <a:off x="0" y="0"/>
          <a:ext cx="0" cy="0"/>
          <a:chOff x="0" y="0"/>
          <a:chExt cx="0" cy="0"/>
        </a:xfrm>
      </p:grpSpPr>
      <p:sp>
        <p:nvSpPr>
          <p:cNvPr id="1601" name="Google Shape;1601;p109"/>
          <p:cNvSpPr txBox="1">
            <a:spLocks noGrp="1"/>
          </p:cNvSpPr>
          <p:nvPr>
            <p:ph type="title"/>
          </p:nvPr>
        </p:nvSpPr>
        <p:spPr>
          <a:xfrm>
            <a:off x="395287" y="-22489"/>
            <a:ext cx="8229600" cy="539700"/>
          </a:xfrm>
          <a:prstGeom prst="rect">
            <a:avLst/>
          </a:prstGeom>
          <a:noFill/>
          <a:ln>
            <a:noFill/>
          </a:ln>
        </p:spPr>
        <p:txBody>
          <a:bodyPr spcFirstLastPara="1" wrap="square" lIns="81650" tIns="40825" rIns="81650" bIns="40825" anchor="t" anchorCtr="0">
            <a:noAutofit/>
          </a:bodyPr>
          <a:lstStyle/>
          <a:p>
            <a:pPr marL="0" marR="0" lvl="0" indent="0" algn="ctr" rtl="0">
              <a:lnSpc>
                <a:spcPct val="100000"/>
              </a:lnSpc>
              <a:spcBef>
                <a:spcPts val="0"/>
              </a:spcBef>
              <a:spcAft>
                <a:spcPts val="0"/>
              </a:spcAft>
              <a:buClr>
                <a:srgbClr val="FF9900"/>
              </a:buClr>
              <a:buFont typeface="Arial"/>
              <a:buNone/>
            </a:pPr>
            <a:r>
              <a:rPr lang="en-US" sz="3900" b="1">
                <a:solidFill>
                  <a:srgbClr val="FF9900"/>
                </a:solidFill>
              </a:rPr>
              <a:t>Alternate r</a:t>
            </a:r>
            <a:r>
              <a:rPr lang="en-US" sz="3900" b="1" i="0" u="none" strike="noStrike" cap="none">
                <a:solidFill>
                  <a:srgbClr val="FF9900"/>
                </a:solidFill>
                <a:latin typeface="Arial"/>
                <a:ea typeface="Arial"/>
                <a:cs typeface="Arial"/>
                <a:sym typeface="Arial"/>
              </a:rPr>
              <a:t>epr</a:t>
            </a:r>
            <a:r>
              <a:rPr lang="en-US" sz="3900" b="1">
                <a:solidFill>
                  <a:srgbClr val="FF9900"/>
                </a:solidFill>
              </a:rPr>
              <a:t>e</a:t>
            </a:r>
            <a:r>
              <a:rPr lang="en-US" sz="3900" b="1" i="0" u="none" strike="noStrike" cap="none">
                <a:solidFill>
                  <a:srgbClr val="FF9900"/>
                </a:solidFill>
                <a:latin typeface="Arial"/>
                <a:ea typeface="Arial"/>
                <a:cs typeface="Arial"/>
                <a:sym typeface="Arial"/>
              </a:rPr>
              <a:t>sentations </a:t>
            </a:r>
            <a:endParaRPr sz="1600" b="0" i="0" u="none" strike="noStrike" cap="none"/>
          </a:p>
        </p:txBody>
      </p:sp>
      <p:sp>
        <p:nvSpPr>
          <p:cNvPr id="1602" name="Google Shape;1602;p109"/>
          <p:cNvSpPr txBox="1">
            <a:spLocks noGrp="1"/>
          </p:cNvSpPr>
          <p:nvPr>
            <p:ph type="body" idx="1"/>
          </p:nvPr>
        </p:nvSpPr>
        <p:spPr>
          <a:xfrm>
            <a:off x="395285" y="748813"/>
            <a:ext cx="8569500" cy="4966200"/>
          </a:xfrm>
          <a:prstGeom prst="rect">
            <a:avLst/>
          </a:prstGeom>
          <a:noFill/>
          <a:ln>
            <a:noFill/>
          </a:ln>
        </p:spPr>
        <p:txBody>
          <a:bodyPr spcFirstLastPara="1" wrap="square" lIns="81650" tIns="40825" rIns="81650" bIns="40825" anchor="t" anchorCtr="0">
            <a:noAutofit/>
          </a:bodyPr>
          <a:lstStyle/>
          <a:p>
            <a:pPr marL="304800" marR="0" lvl="0" indent="-311150" algn="l" rtl="0">
              <a:lnSpc>
                <a:spcPct val="90000"/>
              </a:lnSpc>
              <a:spcBef>
                <a:spcPts val="0"/>
              </a:spcBef>
              <a:spcAft>
                <a:spcPts val="0"/>
              </a:spcAft>
              <a:buClr>
                <a:srgbClr val="FF9900"/>
              </a:buClr>
              <a:buSzPts val="2900"/>
              <a:buFont typeface="Arial"/>
              <a:buChar char="•"/>
            </a:pPr>
            <a:r>
              <a:rPr lang="en-US" sz="2900">
                <a:solidFill>
                  <a:srgbClr val="FF9900"/>
                </a:solidFill>
              </a:rPr>
              <a:t>Scales</a:t>
            </a:r>
            <a:r>
              <a:rPr lang="en-US" sz="2900" b="0" i="0" u="none" strike="noStrike" cap="none">
                <a:solidFill>
                  <a:srgbClr val="FF9900"/>
                </a:solidFill>
                <a:latin typeface="Arial"/>
                <a:ea typeface="Arial"/>
                <a:cs typeface="Arial"/>
                <a:sym typeface="Arial"/>
              </a:rPr>
              <a:t>:</a:t>
            </a:r>
            <a:r>
              <a:rPr lang="en-US" sz="29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 </a:t>
            </a:r>
            <a:r>
              <a:rPr lang="en-US" sz="2100">
                <a:solidFill>
                  <a:schemeClr val="lt1"/>
                </a:solidFill>
              </a:rPr>
              <a:t>meaning</a:t>
            </a:r>
            <a:r>
              <a:rPr lang="en-US" sz="2100" b="0" i="0" u="none" strike="noStrike" cap="none">
                <a:solidFill>
                  <a:schemeClr val="lt1"/>
                </a:solidFill>
                <a:latin typeface="Arial"/>
                <a:ea typeface="Arial"/>
                <a:cs typeface="Arial"/>
                <a:sym typeface="Arial"/>
              </a:rPr>
              <a:t>, perception, </a:t>
            </a:r>
            <a:r>
              <a:rPr lang="en-US" sz="2100">
                <a:solidFill>
                  <a:schemeClr val="lt1"/>
                </a:solidFill>
              </a:rPr>
              <a:t>goal</a:t>
            </a:r>
            <a:r>
              <a:rPr lang="en-US" sz="2100" b="0" i="0" u="none" strike="noStrike" cap="none">
                <a:solidFill>
                  <a:schemeClr val="lt1"/>
                </a:solidFill>
                <a:latin typeface="Arial"/>
                <a:ea typeface="Arial"/>
                <a:cs typeface="Arial"/>
                <a:sym typeface="Arial"/>
              </a:rPr>
              <a:t>, data, simu)</a:t>
            </a:r>
            <a:br>
              <a:rPr lang="en-US" sz="2100" b="0" i="0" u="none" strike="noStrike" cap="none">
                <a:solidFill>
                  <a:schemeClr val="lt1"/>
                </a:solidFill>
                <a:latin typeface="Arial"/>
                <a:ea typeface="Arial"/>
                <a:cs typeface="Arial"/>
                <a:sym typeface="Arial"/>
              </a:rPr>
            </a:br>
            <a:r>
              <a:rPr lang="en-US" sz="21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 coupling dif</a:t>
            </a:r>
            <a:r>
              <a:rPr lang="en-US" sz="2100">
                <a:solidFill>
                  <a:schemeClr val="lt1"/>
                </a:solidFill>
              </a:rPr>
              <a:t>ferent models</a:t>
            </a:r>
            <a:endParaRPr sz="1600" b="0" i="0" u="none" strike="noStrike" cap="none"/>
          </a:p>
          <a:p>
            <a:pPr marL="304800" marR="0" lvl="0" indent="-311150" algn="l" rtl="0">
              <a:lnSpc>
                <a:spcPct val="90000"/>
              </a:lnSpc>
              <a:spcBef>
                <a:spcPts val="600"/>
              </a:spcBef>
              <a:spcAft>
                <a:spcPts val="0"/>
              </a:spcAft>
              <a:buClr>
                <a:schemeClr val="lt1"/>
              </a:buClr>
              <a:buSzPts val="2900"/>
              <a:buFont typeface="Arial"/>
              <a:buChar char="•"/>
            </a:pPr>
            <a:r>
              <a:rPr lang="en-US" sz="2900" b="0" i="0" u="none" strike="noStrike" cap="none">
                <a:solidFill>
                  <a:schemeClr val="lt1"/>
                </a:solidFill>
                <a:latin typeface="Arial"/>
                <a:ea typeface="Arial"/>
                <a:cs typeface="Arial"/>
                <a:sym typeface="Arial"/>
              </a:rPr>
              <a:t>Formes, surfaces:  subjectives notions !</a:t>
            </a:r>
            <a:endParaRPr sz="1600" b="0" i="0" u="none" strike="noStrike" cap="none"/>
          </a:p>
          <a:p>
            <a:pPr marL="304800" marR="0" lvl="0" indent="-311150" algn="l" rtl="0">
              <a:lnSpc>
                <a:spcPct val="120000"/>
              </a:lnSpc>
              <a:spcBef>
                <a:spcPts val="600"/>
              </a:spcBef>
              <a:spcAft>
                <a:spcPts val="0"/>
              </a:spcAft>
              <a:buClr>
                <a:srgbClr val="FF9900"/>
              </a:buClr>
              <a:buSzPts val="2900"/>
              <a:buFont typeface="Arial"/>
              <a:buChar char="•"/>
            </a:pPr>
            <a:r>
              <a:rPr lang="en-US" sz="2900" b="1">
                <a:solidFill>
                  <a:srgbClr val="FF9900"/>
                </a:solidFill>
              </a:rPr>
              <a:t>How to r</a:t>
            </a:r>
            <a:r>
              <a:rPr lang="en-US" sz="2900" b="1" i="0" u="none" strike="noStrike" cap="none">
                <a:solidFill>
                  <a:srgbClr val="FF9900"/>
                </a:solidFill>
                <a:latin typeface="Arial"/>
                <a:ea typeface="Arial"/>
                <a:cs typeface="Arial"/>
                <a:sym typeface="Arial"/>
              </a:rPr>
              <a:t>epr</a:t>
            </a:r>
            <a:r>
              <a:rPr lang="en-US" sz="2900" b="1">
                <a:solidFill>
                  <a:srgbClr val="FF9900"/>
                </a:solidFill>
              </a:rPr>
              <a:t>e</a:t>
            </a:r>
            <a:r>
              <a:rPr lang="en-US" sz="2900" b="1" i="0" u="none" strike="noStrike" cap="none">
                <a:solidFill>
                  <a:srgbClr val="FF9900"/>
                </a:solidFill>
                <a:latin typeface="Arial"/>
                <a:ea typeface="Arial"/>
                <a:cs typeface="Arial"/>
                <a:sym typeface="Arial"/>
              </a:rPr>
              <a:t>senter the world ?</a:t>
            </a:r>
            <a:endParaRPr sz="1600" b="0" i="0" u="none" strike="noStrike" cap="none"/>
          </a:p>
          <a:p>
            <a:pPr marL="660400" marR="0" lvl="1" indent="-247650" algn="l" rtl="0">
              <a:lnSpc>
                <a:spcPct val="75000"/>
              </a:lnSpc>
              <a:spcBef>
                <a:spcPts val="500"/>
              </a:spcBef>
              <a:spcAft>
                <a:spcPts val="0"/>
              </a:spcAft>
              <a:buClr>
                <a:srgbClr val="FFFF00"/>
              </a:buClr>
              <a:buSzPts val="2500"/>
              <a:buFont typeface="Arial"/>
              <a:buChar char="–"/>
            </a:pPr>
            <a:r>
              <a:rPr lang="en-US" sz="2500">
                <a:solidFill>
                  <a:srgbClr val="FFFF00"/>
                </a:solidFill>
              </a:rPr>
              <a:t>What we know</a:t>
            </a:r>
            <a:r>
              <a:rPr lang="en-US" sz="2500" b="0" i="0" u="none" strike="noStrike" cap="none">
                <a:solidFill>
                  <a:schemeClr val="lt1"/>
                </a:solidFill>
                <a:latin typeface="Arial"/>
                <a:ea typeface="Arial"/>
                <a:cs typeface="Arial"/>
                <a:sym typeface="Arial"/>
              </a:rPr>
              <a:t> / </a:t>
            </a:r>
            <a:r>
              <a:rPr lang="en-US" sz="2500" b="0" i="0" u="none" strike="noStrike" cap="none">
                <a:solidFill>
                  <a:srgbClr val="FFFF00"/>
                </a:solidFill>
                <a:latin typeface="Arial"/>
                <a:ea typeface="Arial"/>
                <a:cs typeface="Arial"/>
                <a:sym typeface="Arial"/>
              </a:rPr>
              <a:t>what we see </a:t>
            </a:r>
            <a:r>
              <a:rPr lang="en-US" sz="25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a:t>
            </a:r>
            <a:r>
              <a:rPr lang="en-US" sz="2100">
                <a:solidFill>
                  <a:schemeClr val="lt1"/>
                </a:solidFill>
              </a:rPr>
              <a:t>shape</a:t>
            </a:r>
            <a:r>
              <a:rPr lang="en-US" sz="2100" b="0" i="0" u="none" strike="noStrike" cap="none">
                <a:solidFill>
                  <a:schemeClr val="lt1"/>
                </a:solidFill>
                <a:latin typeface="Arial"/>
                <a:ea typeface="Arial"/>
                <a:cs typeface="Arial"/>
                <a:sym typeface="Arial"/>
              </a:rPr>
              <a:t>, relief…)</a:t>
            </a:r>
            <a:endParaRPr sz="1600" b="0" i="0" u="none" strike="noStrike" cap="none"/>
          </a:p>
          <a:p>
            <a:pPr marL="660400" marR="0" lvl="1" indent="-247650" algn="l" rtl="0">
              <a:lnSpc>
                <a:spcPct val="80000"/>
              </a:lnSpc>
              <a:spcBef>
                <a:spcPts val="500"/>
              </a:spcBef>
              <a:spcAft>
                <a:spcPts val="0"/>
              </a:spcAft>
              <a:buClr>
                <a:schemeClr val="lt1"/>
              </a:buClr>
              <a:buSzPts val="2500"/>
              <a:buFont typeface="Arial"/>
              <a:buChar char="–"/>
            </a:pPr>
            <a:r>
              <a:rPr lang="en-US" sz="2500" b="0" i="0" u="none" strike="noStrike" cap="none">
                <a:solidFill>
                  <a:srgbClr val="FFFF00"/>
                </a:solidFill>
                <a:latin typeface="Arial"/>
                <a:ea typeface="Arial"/>
                <a:cs typeface="Arial"/>
                <a:sym typeface="Arial"/>
              </a:rPr>
              <a:t>Minimalist</a:t>
            </a:r>
            <a:r>
              <a:rPr lang="en-US" sz="2500" b="0" i="0" u="none" strike="noStrike" cap="none">
                <a:solidFill>
                  <a:schemeClr val="lt1"/>
                </a:solidFill>
                <a:latin typeface="Arial"/>
                <a:ea typeface="Arial"/>
                <a:cs typeface="Arial"/>
                <a:sym typeface="Arial"/>
              </a:rPr>
              <a:t>, </a:t>
            </a:r>
            <a:r>
              <a:rPr lang="en-US" sz="2500" b="0" i="0" u="none" strike="noStrike" cap="none">
                <a:solidFill>
                  <a:srgbClr val="FFFF00"/>
                </a:solidFill>
                <a:latin typeface="Arial"/>
                <a:ea typeface="Arial"/>
                <a:cs typeface="Arial"/>
                <a:sym typeface="Arial"/>
              </a:rPr>
              <a:t>impressionnist</a:t>
            </a:r>
            <a:r>
              <a:rPr lang="en-US" sz="2500">
                <a:solidFill>
                  <a:srgbClr val="FFFFFF"/>
                </a:solidFill>
              </a:rPr>
              <a:t> approaches</a:t>
            </a:r>
            <a:br>
              <a:rPr lang="en-US" sz="2500" b="0" i="0" u="none" strike="noStrike" cap="none">
                <a:solidFill>
                  <a:srgbClr val="FFFF00"/>
                </a:solidFill>
                <a:latin typeface="Arial"/>
                <a:ea typeface="Arial"/>
                <a:cs typeface="Arial"/>
                <a:sym typeface="Arial"/>
              </a:rPr>
            </a:br>
            <a:r>
              <a:rPr lang="en-US" sz="2100" b="0" i="0" u="none" strike="noStrike" cap="none">
                <a:solidFill>
                  <a:schemeClr val="lt1"/>
                </a:solidFill>
                <a:latin typeface="Arial"/>
                <a:ea typeface="Arial"/>
                <a:cs typeface="Arial"/>
                <a:sym typeface="Arial"/>
              </a:rPr>
              <a:t>s</a:t>
            </a:r>
            <a:r>
              <a:rPr lang="en-US" sz="2100">
                <a:solidFill>
                  <a:schemeClr val="lt1"/>
                </a:solidFill>
              </a:rPr>
              <a:t>e</a:t>
            </a:r>
            <a:r>
              <a:rPr lang="en-US" sz="2100" b="0" i="0" u="none" strike="noStrike" cap="none">
                <a:solidFill>
                  <a:schemeClr val="lt1"/>
                </a:solidFill>
                <a:latin typeface="Arial"/>
                <a:ea typeface="Arial"/>
                <a:cs typeface="Arial"/>
                <a:sym typeface="Arial"/>
              </a:rPr>
              <a:t>par</a:t>
            </a:r>
            <a:r>
              <a:rPr lang="en-US" sz="2100">
                <a:solidFill>
                  <a:schemeClr val="lt1"/>
                </a:solidFill>
              </a:rPr>
              <a:t>ate</a:t>
            </a:r>
            <a:r>
              <a:rPr lang="en-US" sz="2500" b="0" i="0" u="none" strike="noStrike" cap="none">
                <a:solidFill>
                  <a:schemeClr val="lt1"/>
                </a:solidFill>
                <a:latin typeface="Arial"/>
                <a:ea typeface="Arial"/>
                <a:cs typeface="Arial"/>
                <a:sym typeface="Arial"/>
              </a:rPr>
              <a:t>  shape/relief, normals, shading</a:t>
            </a:r>
            <a:br>
              <a:rPr lang="en-US" sz="2500" b="0" i="0" u="none" strike="noStrike" cap="none">
                <a:solidFill>
                  <a:schemeClr val="lt1"/>
                </a:solidFill>
                <a:latin typeface="Arial"/>
                <a:ea typeface="Arial"/>
                <a:cs typeface="Arial"/>
                <a:sym typeface="Arial"/>
              </a:rPr>
            </a:br>
            <a:r>
              <a:rPr lang="en-US" sz="25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Adapt</a:t>
            </a:r>
            <a:r>
              <a:rPr lang="en-US" sz="2100">
                <a:solidFill>
                  <a:schemeClr val="lt1"/>
                </a:solidFill>
              </a:rPr>
              <a:t>ive</a:t>
            </a:r>
            <a:r>
              <a:rPr lang="en-US" sz="2100" b="0" i="0" u="none" strike="noStrike" cap="none">
                <a:solidFill>
                  <a:schemeClr val="lt1"/>
                </a:solidFill>
                <a:latin typeface="Arial"/>
                <a:ea typeface="Arial"/>
                <a:cs typeface="Arial"/>
                <a:sym typeface="Arial"/>
              </a:rPr>
              <a:t>: hi</a:t>
            </a:r>
            <a:r>
              <a:rPr lang="en-US" sz="2100">
                <a:solidFill>
                  <a:schemeClr val="lt1"/>
                </a:solidFill>
              </a:rPr>
              <a:t>e</a:t>
            </a:r>
            <a:r>
              <a:rPr lang="en-US" sz="2100" b="0" i="0" u="none" strike="noStrike" cap="none">
                <a:solidFill>
                  <a:schemeClr val="lt1"/>
                </a:solidFill>
                <a:latin typeface="Arial"/>
                <a:ea typeface="Arial"/>
                <a:cs typeface="Arial"/>
                <a:sym typeface="Arial"/>
              </a:rPr>
              <a:t>rarchy o</a:t>
            </a:r>
            <a:r>
              <a:rPr lang="en-US" sz="2100">
                <a:solidFill>
                  <a:schemeClr val="lt1"/>
                </a:solidFill>
              </a:rPr>
              <a:t>f</a:t>
            </a:r>
            <a:r>
              <a:rPr lang="en-US" sz="2100" b="0" i="0" u="none" strike="noStrike" cap="none">
                <a:solidFill>
                  <a:schemeClr val="lt1"/>
                </a:solidFill>
                <a:latin typeface="Arial"/>
                <a:ea typeface="Arial"/>
                <a:cs typeface="Arial"/>
                <a:sym typeface="Arial"/>
              </a:rPr>
              <a:t> mod</a:t>
            </a:r>
            <a:r>
              <a:rPr lang="en-US" sz="2100">
                <a:solidFill>
                  <a:schemeClr val="lt1"/>
                </a:solidFill>
              </a:rPr>
              <a:t>e</a:t>
            </a:r>
            <a:r>
              <a:rPr lang="en-US" sz="2100" b="0" i="0" u="none" strike="noStrike" cap="none">
                <a:solidFill>
                  <a:schemeClr val="lt1"/>
                </a:solidFill>
                <a:latin typeface="Arial"/>
                <a:ea typeface="Arial"/>
                <a:cs typeface="Arial"/>
                <a:sym typeface="Arial"/>
              </a:rPr>
              <a:t>les </a:t>
            </a:r>
            <a:r>
              <a:rPr lang="en-US" sz="1600" b="0" i="0" u="none" strike="noStrike" cap="none">
                <a:solidFill>
                  <a:schemeClr val="lt1"/>
                </a:solidFill>
                <a:latin typeface="Arial"/>
                <a:ea typeface="Arial"/>
                <a:cs typeface="Arial"/>
                <a:sym typeface="Arial"/>
              </a:rPr>
              <a:t>[Kaj85]</a:t>
            </a:r>
            <a:endParaRPr sz="1600" b="0" i="0" u="none" strike="noStrike" cap="none"/>
          </a:p>
          <a:p>
            <a:pPr marL="660400" marR="0" lvl="1" indent="-247650" algn="l" rtl="0">
              <a:lnSpc>
                <a:spcPct val="80000"/>
              </a:lnSpc>
              <a:spcBef>
                <a:spcPts val="500"/>
              </a:spcBef>
              <a:spcAft>
                <a:spcPts val="0"/>
              </a:spcAft>
              <a:buClr>
                <a:srgbClr val="FFFF00"/>
              </a:buClr>
              <a:buSzPts val="2500"/>
              <a:buFont typeface="Arial"/>
              <a:buChar char="–"/>
            </a:pPr>
            <a:r>
              <a:rPr lang="en-US" sz="2500" b="0" i="0" u="none" strike="noStrike" cap="none">
                <a:solidFill>
                  <a:srgbClr val="FFFF00"/>
                </a:solidFill>
                <a:latin typeface="Arial"/>
                <a:ea typeface="Arial"/>
                <a:cs typeface="Arial"/>
                <a:sym typeface="Arial"/>
              </a:rPr>
              <a:t>Repr. </a:t>
            </a:r>
            <a:r>
              <a:rPr lang="en-US" sz="2500">
                <a:solidFill>
                  <a:srgbClr val="FFFF00"/>
                </a:solidFill>
              </a:rPr>
              <a:t>of shape</a:t>
            </a:r>
            <a:r>
              <a:rPr lang="en-US" sz="2500" b="0" i="0" u="none" strike="noStrike" cap="none">
                <a:solidFill>
                  <a:srgbClr val="FFFF00"/>
                </a:solidFill>
                <a:latin typeface="Arial"/>
                <a:ea typeface="Arial"/>
                <a:cs typeface="Arial"/>
                <a:sym typeface="Arial"/>
              </a:rPr>
              <a:t>s</a:t>
            </a:r>
            <a:r>
              <a:rPr lang="en-US" sz="2500" b="0" i="0" u="none" strike="noStrike" cap="none">
                <a:solidFill>
                  <a:schemeClr val="lt1"/>
                </a:solidFill>
                <a:latin typeface="Arial"/>
                <a:ea typeface="Arial"/>
                <a:cs typeface="Arial"/>
                <a:sym typeface="Arial"/>
              </a:rPr>
              <a:t>:  meshs, surfels, voxels…</a:t>
            </a:r>
            <a:br>
              <a:rPr lang="en-US" sz="2500" b="0" i="0" u="none" strike="noStrike" cap="none">
                <a:solidFill>
                  <a:schemeClr val="lt1"/>
                </a:solidFill>
                <a:latin typeface="Arial"/>
                <a:ea typeface="Arial"/>
                <a:cs typeface="Arial"/>
                <a:sym typeface="Arial"/>
              </a:rPr>
            </a:br>
            <a:r>
              <a:rPr lang="en-US" sz="25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Prop</a:t>
            </a:r>
            <a:r>
              <a:rPr lang="en-US" sz="2100">
                <a:solidFill>
                  <a:schemeClr val="lt1"/>
                </a:solidFill>
              </a:rPr>
              <a:t>ertie</a:t>
            </a:r>
            <a:r>
              <a:rPr lang="en-US" sz="2100" b="0" i="0" u="none" strike="noStrike" cap="none">
                <a:solidFill>
                  <a:schemeClr val="lt1"/>
                </a:solidFill>
                <a:latin typeface="Arial"/>
                <a:ea typeface="Arial"/>
                <a:cs typeface="Arial"/>
                <a:sym typeface="Arial"/>
              </a:rPr>
              <a:t>s ≠ :</a:t>
            </a:r>
            <a:r>
              <a:rPr lang="en-US" sz="25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structuration, co</a:t>
            </a:r>
            <a:r>
              <a:rPr lang="en-US" sz="2100">
                <a:solidFill>
                  <a:schemeClr val="lt1"/>
                </a:solidFill>
              </a:rPr>
              <a:t>st</a:t>
            </a:r>
            <a:r>
              <a:rPr lang="en-US" sz="2100" b="0" i="0" u="none" strike="noStrike" cap="none">
                <a:solidFill>
                  <a:schemeClr val="lt1"/>
                </a:solidFill>
                <a:latin typeface="Arial"/>
                <a:ea typeface="Arial"/>
                <a:cs typeface="Arial"/>
                <a:sym typeface="Arial"/>
              </a:rPr>
              <a:t>, filterin</a:t>
            </a:r>
            <a:r>
              <a:rPr lang="en-US" sz="2100">
                <a:solidFill>
                  <a:schemeClr val="lt1"/>
                </a:solidFill>
              </a:rPr>
              <a:t>g</a:t>
            </a:r>
            <a:r>
              <a:rPr lang="en-US" sz="2100" b="0" i="0" u="none" strike="noStrike" cap="none">
                <a:solidFill>
                  <a:schemeClr val="lt1"/>
                </a:solidFill>
                <a:latin typeface="Arial"/>
                <a:ea typeface="Arial"/>
                <a:cs typeface="Arial"/>
                <a:sym typeface="Arial"/>
              </a:rPr>
              <a:t>…</a:t>
            </a:r>
            <a:endParaRPr sz="1600" b="0" i="0" u="none" strike="noStrike" cap="none"/>
          </a:p>
          <a:p>
            <a:pPr marL="660400" marR="0" lvl="1" indent="-247650" algn="l" rtl="0">
              <a:lnSpc>
                <a:spcPct val="75000"/>
              </a:lnSpc>
              <a:spcBef>
                <a:spcPts val="500"/>
              </a:spcBef>
              <a:spcAft>
                <a:spcPts val="0"/>
              </a:spcAft>
              <a:buClr>
                <a:schemeClr val="lt1"/>
              </a:buClr>
              <a:buSzPts val="2500"/>
              <a:buFont typeface="Arial"/>
              <a:buChar char="–"/>
            </a:pPr>
            <a:r>
              <a:rPr lang="en-US" sz="2500" b="0" i="0" u="none" strike="noStrike" cap="none">
                <a:solidFill>
                  <a:schemeClr val="lt1"/>
                </a:solidFill>
                <a:latin typeface="Arial"/>
                <a:ea typeface="Arial"/>
                <a:cs typeface="Arial"/>
                <a:sym typeface="Arial"/>
              </a:rPr>
              <a:t>D</a:t>
            </a:r>
            <a:r>
              <a:rPr lang="en-US" sz="2500">
                <a:solidFill>
                  <a:schemeClr val="lt1"/>
                </a:solidFill>
              </a:rPr>
              <a:t>e</a:t>
            </a:r>
            <a:r>
              <a:rPr lang="en-US" sz="2500" b="0" i="0" u="none" strike="noStrike" cap="none">
                <a:solidFill>
                  <a:schemeClr val="lt1"/>
                </a:solidFill>
                <a:latin typeface="Arial"/>
                <a:ea typeface="Arial"/>
                <a:cs typeface="Arial"/>
                <a:sym typeface="Arial"/>
              </a:rPr>
              <a:t>coupl</a:t>
            </a:r>
            <a:r>
              <a:rPr lang="en-US" sz="2500">
                <a:solidFill>
                  <a:schemeClr val="lt1"/>
                </a:solidFill>
              </a:rPr>
              <a:t>ing</a:t>
            </a:r>
            <a:r>
              <a:rPr lang="en-US" sz="25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(g</a:t>
            </a:r>
            <a:r>
              <a:rPr lang="en-US" sz="2100">
                <a:solidFill>
                  <a:schemeClr val="lt1"/>
                </a:solidFill>
              </a:rPr>
              <a:t>e</a:t>
            </a:r>
            <a:r>
              <a:rPr lang="en-US" sz="2100" b="0" i="0" u="none" strike="noStrike" cap="none">
                <a:solidFill>
                  <a:schemeClr val="lt1"/>
                </a:solidFill>
                <a:latin typeface="Arial"/>
                <a:ea typeface="Arial"/>
                <a:cs typeface="Arial"/>
                <a:sym typeface="Arial"/>
              </a:rPr>
              <a:t>om / textu</a:t>
            </a:r>
            <a:r>
              <a:rPr lang="en-US" sz="2100">
                <a:solidFill>
                  <a:schemeClr val="lt1"/>
                </a:solidFill>
              </a:rPr>
              <a:t>re space / light space / ...</a:t>
            </a:r>
            <a:r>
              <a:rPr lang="en-US" sz="2100" b="0" i="0" u="none" strike="noStrike" cap="none">
                <a:solidFill>
                  <a:schemeClr val="lt1"/>
                </a:solidFill>
                <a:latin typeface="Arial"/>
                <a:ea typeface="Arial"/>
                <a:cs typeface="Arial"/>
                <a:sym typeface="Arial"/>
              </a:rPr>
              <a:t>)</a:t>
            </a:r>
            <a:endParaRPr sz="1600" b="0" i="0" u="none" strike="noStrike" cap="none"/>
          </a:p>
          <a:p>
            <a:pPr marL="660400" marR="0" lvl="1" indent="-254000" algn="l" rtl="0">
              <a:lnSpc>
                <a:spcPct val="75000"/>
              </a:lnSpc>
              <a:spcBef>
                <a:spcPts val="400"/>
              </a:spcBef>
              <a:spcAft>
                <a:spcPts val="0"/>
              </a:spcAft>
              <a:buClr>
                <a:schemeClr val="lt2"/>
              </a:buClr>
              <a:buFont typeface="Arial"/>
              <a:buNone/>
            </a:pPr>
            <a:endParaRPr sz="1600" b="0" i="0" u="none" strike="noStrike" cap="none"/>
          </a:p>
          <a:p>
            <a:pPr marL="660400" marR="0" lvl="1" indent="-254000" algn="l" rtl="0">
              <a:lnSpc>
                <a:spcPct val="90000"/>
              </a:lnSpc>
              <a:spcBef>
                <a:spcPts val="400"/>
              </a:spcBef>
              <a:spcAft>
                <a:spcPts val="0"/>
              </a:spcAft>
              <a:buClr>
                <a:schemeClr val="lt2"/>
              </a:buClr>
              <a:buFont typeface="Arial"/>
              <a:buNone/>
            </a:pPr>
            <a:endParaRPr sz="1600" b="0" i="0" u="none" strike="noStrike" cap="none"/>
          </a:p>
        </p:txBody>
      </p:sp>
      <p:sp>
        <p:nvSpPr>
          <p:cNvPr id="1603" name="Google Shape;1603;p109"/>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07"/>
        <p:cNvGrpSpPr/>
        <p:nvPr/>
      </p:nvGrpSpPr>
      <p:grpSpPr>
        <a:xfrm>
          <a:off x="0" y="0"/>
          <a:ext cx="0" cy="0"/>
          <a:chOff x="0" y="0"/>
          <a:chExt cx="0" cy="0"/>
        </a:xfrm>
      </p:grpSpPr>
      <p:sp>
        <p:nvSpPr>
          <p:cNvPr id="1608" name="Google Shape;1608;p110"/>
          <p:cNvSpPr txBox="1">
            <a:spLocks noGrp="1"/>
          </p:cNvSpPr>
          <p:nvPr>
            <p:ph type="title"/>
          </p:nvPr>
        </p:nvSpPr>
        <p:spPr>
          <a:xfrm>
            <a:off x="107950" y="-22489"/>
            <a:ext cx="9036000" cy="539700"/>
          </a:xfrm>
          <a:prstGeom prst="rect">
            <a:avLst/>
          </a:prstGeom>
          <a:noFill/>
          <a:ln>
            <a:noFill/>
          </a:ln>
        </p:spPr>
        <p:txBody>
          <a:bodyPr spcFirstLastPara="1" wrap="square" lIns="81650" tIns="40825" rIns="81650" bIns="40825" anchor="t" anchorCtr="0">
            <a:noAutofit/>
          </a:bodyPr>
          <a:lstStyle/>
          <a:p>
            <a:pPr marL="0" marR="0" lvl="0" indent="0" algn="ctr" rtl="0">
              <a:lnSpc>
                <a:spcPct val="100000"/>
              </a:lnSpc>
              <a:spcBef>
                <a:spcPts val="0"/>
              </a:spcBef>
              <a:spcAft>
                <a:spcPts val="0"/>
              </a:spcAft>
              <a:buClr>
                <a:srgbClr val="FF9900"/>
              </a:buClr>
              <a:buFont typeface="Arial"/>
              <a:buNone/>
            </a:pPr>
            <a:r>
              <a:rPr lang="en-US" sz="3900" b="1">
                <a:solidFill>
                  <a:srgbClr val="FF9900"/>
                </a:solidFill>
              </a:rPr>
              <a:t>P</a:t>
            </a:r>
            <a:r>
              <a:rPr lang="en-US" sz="3900" b="1" i="0" u="none" strike="noStrike" cap="none">
                <a:solidFill>
                  <a:srgbClr val="FF9900"/>
                </a:solidFill>
                <a:latin typeface="Arial"/>
                <a:ea typeface="Arial"/>
                <a:cs typeface="Arial"/>
                <a:sym typeface="Arial"/>
              </a:rPr>
              <a:t>h</a:t>
            </a:r>
            <a:r>
              <a:rPr lang="en-US" sz="3900" b="1">
                <a:solidFill>
                  <a:srgbClr val="FF9900"/>
                </a:solidFill>
              </a:rPr>
              <a:t>e</a:t>
            </a:r>
            <a:r>
              <a:rPr lang="en-US" sz="3900" b="1" i="0" u="none" strike="noStrike" cap="none">
                <a:solidFill>
                  <a:srgbClr val="FF9900"/>
                </a:solidFill>
                <a:latin typeface="Arial"/>
                <a:ea typeface="Arial"/>
                <a:cs typeface="Arial"/>
                <a:sym typeface="Arial"/>
              </a:rPr>
              <a:t>nom</a:t>
            </a:r>
            <a:r>
              <a:rPr lang="en-US" sz="3900" b="1">
                <a:solidFill>
                  <a:srgbClr val="FF9900"/>
                </a:solidFill>
              </a:rPr>
              <a:t>e</a:t>
            </a:r>
            <a:r>
              <a:rPr lang="en-US" sz="3900" b="1" i="0" u="none" strike="noStrike" cap="none">
                <a:solidFill>
                  <a:srgbClr val="FF9900"/>
                </a:solidFill>
                <a:latin typeface="Arial"/>
                <a:ea typeface="Arial"/>
                <a:cs typeface="Arial"/>
                <a:sym typeface="Arial"/>
              </a:rPr>
              <a:t>nologi</a:t>
            </a:r>
            <a:r>
              <a:rPr lang="en-US" sz="3900" b="1">
                <a:solidFill>
                  <a:srgbClr val="FF9900"/>
                </a:solidFill>
              </a:rPr>
              <a:t>cal simulation</a:t>
            </a:r>
            <a:endParaRPr sz="1600" b="0" i="0" u="none" strike="noStrike" cap="none"/>
          </a:p>
        </p:txBody>
      </p:sp>
      <p:sp>
        <p:nvSpPr>
          <p:cNvPr id="1609" name="Google Shape;1609;p110"/>
          <p:cNvSpPr txBox="1">
            <a:spLocks noGrp="1"/>
          </p:cNvSpPr>
          <p:nvPr>
            <p:ph type="body" idx="1"/>
          </p:nvPr>
        </p:nvSpPr>
        <p:spPr>
          <a:xfrm>
            <a:off x="395285" y="541063"/>
            <a:ext cx="8271000" cy="5174100"/>
          </a:xfrm>
          <a:prstGeom prst="rect">
            <a:avLst/>
          </a:prstGeom>
          <a:noFill/>
          <a:ln>
            <a:noFill/>
          </a:ln>
        </p:spPr>
        <p:txBody>
          <a:bodyPr spcFirstLastPara="1" wrap="square" lIns="81650" tIns="40825" rIns="81650" bIns="40825" anchor="t" anchorCtr="0">
            <a:noAutofit/>
          </a:bodyPr>
          <a:lstStyle/>
          <a:p>
            <a:pPr marL="304800" marR="0" lvl="0" indent="-298450" algn="l" rtl="0">
              <a:lnSpc>
                <a:spcPct val="110000"/>
              </a:lnSpc>
              <a:spcBef>
                <a:spcPts val="0"/>
              </a:spcBef>
              <a:spcAft>
                <a:spcPts val="0"/>
              </a:spcAft>
              <a:buClr>
                <a:schemeClr val="lt1"/>
              </a:buClr>
              <a:buSzPts val="2100"/>
              <a:buFont typeface="Arial"/>
              <a:buChar char="•"/>
            </a:pPr>
            <a:r>
              <a:rPr lang="en-US" sz="2100">
                <a:solidFill>
                  <a:schemeClr val="lt1"/>
                </a:solidFill>
              </a:rPr>
              <a:t>Large &amp; detailed</a:t>
            </a:r>
            <a:r>
              <a:rPr lang="en-US" sz="2100" b="0" i="0" u="none" strike="noStrike" cap="none">
                <a:solidFill>
                  <a:schemeClr val="lt1"/>
                </a:solidFill>
                <a:latin typeface="Arial"/>
                <a:ea typeface="Arial"/>
                <a:cs typeface="Arial"/>
                <a:sym typeface="Arial"/>
              </a:rPr>
              <a:t>:   physical simu </a:t>
            </a:r>
            <a:r>
              <a:rPr lang="en-US" sz="2100">
                <a:solidFill>
                  <a:schemeClr val="lt1"/>
                </a:solidFill>
              </a:rPr>
              <a:t>out of reach.</a:t>
            </a:r>
            <a:r>
              <a:rPr lang="en-US" sz="2100" b="0" i="0" u="none" strike="noStrike" cap="none">
                <a:solidFill>
                  <a:schemeClr val="lt1"/>
                </a:solidFill>
                <a:latin typeface="Arial"/>
                <a:ea typeface="Arial"/>
                <a:cs typeface="Arial"/>
                <a:sym typeface="Arial"/>
              </a:rPr>
              <a:t> + </a:t>
            </a:r>
            <a:r>
              <a:rPr lang="en-US" sz="1800" b="0" i="0" u="none" strike="noStrike" cap="none">
                <a:solidFill>
                  <a:schemeClr val="lt1"/>
                </a:solidFill>
                <a:latin typeface="Arial"/>
                <a:ea typeface="Arial"/>
                <a:cs typeface="Arial"/>
                <a:sym typeface="Arial"/>
              </a:rPr>
              <a:t>[PDI-LF02]</a:t>
            </a:r>
            <a:endParaRPr sz="1600" b="0" i="0" u="none" strike="noStrike" cap="none"/>
          </a:p>
          <a:p>
            <a:pPr marL="304800" marR="0" lvl="0" indent="-298450" algn="l" rtl="0">
              <a:lnSpc>
                <a:spcPct val="100000"/>
              </a:lnSpc>
              <a:spcBef>
                <a:spcPts val="400"/>
              </a:spcBef>
              <a:spcAft>
                <a:spcPts val="0"/>
              </a:spcAft>
              <a:buClr>
                <a:schemeClr val="lt1"/>
              </a:buClr>
              <a:buSzPts val="2100"/>
              <a:buFont typeface="Arial"/>
              <a:buChar char="•"/>
            </a:pPr>
            <a:r>
              <a:rPr lang="en-US" sz="2100">
                <a:solidFill>
                  <a:schemeClr val="lt1"/>
                </a:solidFill>
              </a:rPr>
              <a:t>Some</a:t>
            </a:r>
            <a:r>
              <a:rPr lang="en-US" sz="2100" b="0" i="0" u="none" strike="noStrike" cap="none">
                <a:solidFill>
                  <a:schemeClr val="lt1"/>
                </a:solidFill>
                <a:latin typeface="Arial"/>
                <a:ea typeface="Arial"/>
                <a:cs typeface="Arial"/>
                <a:sym typeface="Arial"/>
              </a:rPr>
              <a:t> </a:t>
            </a:r>
            <a:r>
              <a:rPr lang="en-US" sz="2100" b="0" i="0" u="none" strike="noStrike" cap="none">
                <a:solidFill>
                  <a:srgbClr val="FFFF00"/>
                </a:solidFill>
                <a:latin typeface="Arial"/>
                <a:ea typeface="Arial"/>
                <a:cs typeface="Arial"/>
                <a:sym typeface="Arial"/>
              </a:rPr>
              <a:t>a priori knowledge</a:t>
            </a:r>
            <a:r>
              <a:rPr lang="en-US" sz="2100">
                <a:solidFill>
                  <a:srgbClr val="FFFF00"/>
                </a:solidFill>
              </a:rPr>
              <a:t> </a:t>
            </a:r>
            <a:r>
              <a:rPr lang="en-US" sz="2100">
                <a:solidFill>
                  <a:srgbClr val="FFFFFF"/>
                </a:solidFill>
              </a:rPr>
              <a:t>usually exists</a:t>
            </a:r>
            <a:r>
              <a:rPr lang="en-US" sz="2100" b="0" i="0" u="none" strike="noStrike" cap="none">
                <a:solidFill>
                  <a:schemeClr val="lt1"/>
                </a:solidFill>
                <a:latin typeface="Arial"/>
                <a:ea typeface="Arial"/>
                <a:cs typeface="Arial"/>
                <a:sym typeface="Arial"/>
              </a:rPr>
              <a:t> ! </a:t>
            </a:r>
            <a:endParaRPr sz="1600" b="0" i="0" u="none" strike="noStrike" cap="none"/>
          </a:p>
          <a:p>
            <a:pPr marL="660400" marR="0" lvl="1" indent="-254000" algn="l" rtl="0">
              <a:lnSpc>
                <a:spcPct val="75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values ranges, modes, dominant pheno…</a:t>
            </a:r>
            <a:endParaRPr sz="1800" b="0" i="0" u="none" strike="noStrike" cap="none">
              <a:solidFill>
                <a:schemeClr val="lt1"/>
              </a:solidFill>
              <a:latin typeface="Arial"/>
              <a:ea typeface="Arial"/>
              <a:cs typeface="Arial"/>
              <a:sym typeface="Arial"/>
            </a:endParaRPr>
          </a:p>
          <a:p>
            <a:pPr marL="660400" marR="0" lvl="1" indent="-254000" algn="l" rtl="0">
              <a:lnSpc>
                <a:spcPct val="75000"/>
              </a:lnSpc>
              <a:spcBef>
                <a:spcPts val="400"/>
              </a:spcBef>
              <a:spcAft>
                <a:spcPts val="0"/>
              </a:spcAft>
              <a:buClr>
                <a:schemeClr val="lt1"/>
              </a:buClr>
              <a:buSzPts val="1800"/>
              <a:buFont typeface="Arial"/>
              <a:buChar char="–"/>
            </a:pPr>
            <a:r>
              <a:rPr lang="en-US" sz="1800">
                <a:solidFill>
                  <a:schemeClr val="lt1"/>
                </a:solidFill>
              </a:rPr>
              <a:t>at least:   what the purpose is, what the scene is</a:t>
            </a:r>
            <a:endParaRPr sz="1600" b="0" i="0" u="none" strike="noStrike" cap="none"/>
          </a:p>
          <a:p>
            <a:pPr marL="304800" marR="0" lvl="0" indent="-311150" algn="l" rtl="0">
              <a:lnSpc>
                <a:spcPct val="80000"/>
              </a:lnSpc>
              <a:spcBef>
                <a:spcPts val="600"/>
              </a:spcBef>
              <a:spcAft>
                <a:spcPts val="0"/>
              </a:spcAft>
              <a:buClr>
                <a:srgbClr val="FFFF00"/>
              </a:buClr>
              <a:buSzPts val="2900"/>
              <a:buFont typeface="Arial"/>
              <a:buChar char="•"/>
            </a:pPr>
            <a:r>
              <a:rPr lang="en-US" sz="2500" b="1" i="0" u="none" strike="noStrike" cap="none">
                <a:solidFill>
                  <a:srgbClr val="FFFF00"/>
                </a:solidFill>
                <a:latin typeface="Arial"/>
                <a:ea typeface="Arial"/>
                <a:cs typeface="Arial"/>
                <a:sym typeface="Arial"/>
              </a:rPr>
              <a:t>Emerg</a:t>
            </a:r>
            <a:r>
              <a:rPr lang="en-US" sz="2500" b="1">
                <a:solidFill>
                  <a:srgbClr val="FFFF00"/>
                </a:solidFill>
              </a:rPr>
              <a:t>ing effects</a:t>
            </a:r>
            <a:r>
              <a:rPr lang="en-US" sz="2900" b="0" i="0" u="none" strike="noStrike" cap="none">
                <a:solidFill>
                  <a:schemeClr val="lt1"/>
                </a:solidFill>
                <a:latin typeface="Arial"/>
                <a:ea typeface="Arial"/>
                <a:cs typeface="Arial"/>
                <a:sym typeface="Arial"/>
              </a:rPr>
              <a:t>: </a:t>
            </a:r>
            <a:r>
              <a:rPr lang="en-US" sz="2100" b="0" i="0" u="none" strike="noStrike" cap="none">
                <a:solidFill>
                  <a:schemeClr val="lt1"/>
                </a:solidFill>
                <a:latin typeface="Arial"/>
                <a:ea typeface="Arial"/>
                <a:cs typeface="Arial"/>
                <a:sym typeface="Arial"/>
              </a:rPr>
              <a:t> instabil., waves</a:t>
            </a:r>
            <a:r>
              <a:rPr lang="en-US" sz="2100">
                <a:solidFill>
                  <a:schemeClr val="lt1"/>
                </a:solidFill>
              </a:rPr>
              <a:t>,</a:t>
            </a:r>
            <a:r>
              <a:rPr lang="en-US" sz="2100" b="0" i="0" u="none" strike="noStrike" cap="none">
                <a:solidFill>
                  <a:schemeClr val="lt1"/>
                </a:solidFill>
                <a:latin typeface="Arial"/>
                <a:ea typeface="Arial"/>
                <a:cs typeface="Arial"/>
                <a:sym typeface="Arial"/>
              </a:rPr>
              <a:t> folds, equilibrium…</a:t>
            </a:r>
            <a:endParaRPr sz="1600" b="0" i="0" u="none" strike="noStrike" cap="none"/>
          </a:p>
          <a:p>
            <a:pPr marL="660400" marR="0" lvl="1" indent="-254000" algn="l" rtl="0">
              <a:lnSpc>
                <a:spcPct val="75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Equations:  indirect, phys++.   While predictable</a:t>
            </a:r>
            <a:endParaRPr sz="1600" b="0" i="0" u="none" strike="noStrike" cap="none"/>
          </a:p>
          <a:p>
            <a:pPr marL="660400" marR="0" lvl="1" indent="-247650" algn="l" rtl="0">
              <a:lnSpc>
                <a:spcPct val="75000"/>
              </a:lnSpc>
              <a:spcBef>
                <a:spcPts val="400"/>
              </a:spcBef>
              <a:spcAft>
                <a:spcPts val="0"/>
              </a:spcAft>
              <a:buClr>
                <a:schemeClr val="lt1"/>
              </a:buClr>
              <a:buSzPts val="2100"/>
              <a:buFont typeface="Arial"/>
              <a:buChar char="–"/>
            </a:pPr>
            <a:r>
              <a:rPr lang="en-US" sz="2100">
                <a:solidFill>
                  <a:schemeClr val="lt1"/>
                </a:solidFill>
              </a:rPr>
              <a:t>Closer too meaning</a:t>
            </a:r>
            <a:r>
              <a:rPr lang="en-US" sz="2100" b="0" i="0" u="none" strike="noStrike" cap="none">
                <a:solidFill>
                  <a:schemeClr val="lt1"/>
                </a:solidFill>
                <a:latin typeface="Arial"/>
                <a:ea typeface="Arial"/>
                <a:cs typeface="Arial"/>
                <a:sym typeface="Arial"/>
              </a:rPr>
              <a:t>,  macroscopi</a:t>
            </a:r>
            <a:r>
              <a:rPr lang="en-US" sz="2100">
                <a:solidFill>
                  <a:schemeClr val="lt1"/>
                </a:solidFill>
              </a:rPr>
              <a:t>c, intuition, user language</a:t>
            </a:r>
            <a:r>
              <a:rPr lang="en-US" sz="2100" b="0" i="0" u="none" strike="noStrike" cap="none">
                <a:solidFill>
                  <a:schemeClr val="lt1"/>
                </a:solidFill>
                <a:latin typeface="Arial"/>
                <a:ea typeface="Arial"/>
                <a:cs typeface="Arial"/>
                <a:sym typeface="Arial"/>
              </a:rPr>
              <a:t> </a:t>
            </a:r>
            <a:endParaRPr sz="1600" b="0" i="0" u="none" strike="noStrike" cap="none"/>
          </a:p>
          <a:p>
            <a:pPr marL="304800" marR="0" lvl="0" indent="-311150" algn="l" rtl="0">
              <a:lnSpc>
                <a:spcPct val="100000"/>
              </a:lnSpc>
              <a:spcBef>
                <a:spcPts val="600"/>
              </a:spcBef>
              <a:spcAft>
                <a:spcPts val="0"/>
              </a:spcAft>
              <a:buClr>
                <a:srgbClr val="FF9900"/>
              </a:buClr>
              <a:buSzPts val="2900"/>
              <a:buFont typeface="Arial"/>
              <a:buChar char="•"/>
            </a:pPr>
            <a:r>
              <a:rPr lang="en-US" sz="2900" b="1">
                <a:solidFill>
                  <a:srgbClr val="FF9900"/>
                </a:solidFill>
              </a:rPr>
              <a:t>D</a:t>
            </a:r>
            <a:r>
              <a:rPr lang="en-US" sz="2900" b="1" i="0" u="none" strike="noStrike" cap="none">
                <a:solidFill>
                  <a:srgbClr val="FF9900"/>
                </a:solidFill>
                <a:latin typeface="Arial"/>
                <a:ea typeface="Arial"/>
                <a:cs typeface="Arial"/>
                <a:sym typeface="Arial"/>
              </a:rPr>
              <a:t>irect</a:t>
            </a:r>
            <a:r>
              <a:rPr lang="en-US" sz="2900" b="1">
                <a:solidFill>
                  <a:srgbClr val="FF9900"/>
                </a:solidFill>
              </a:rPr>
              <a:t> repr of emerging</a:t>
            </a:r>
            <a:r>
              <a:rPr lang="en-US" sz="2900" b="1" i="0" u="none" strike="noStrike" cap="none">
                <a:solidFill>
                  <a:srgbClr val="FF9900"/>
                </a:solidFill>
                <a:latin typeface="Arial"/>
                <a:ea typeface="Arial"/>
                <a:cs typeface="Arial"/>
                <a:sym typeface="Arial"/>
              </a:rPr>
              <a:t> ph</a:t>
            </a:r>
            <a:r>
              <a:rPr lang="en-US" sz="2900" b="1">
                <a:solidFill>
                  <a:srgbClr val="FF9900"/>
                </a:solidFill>
              </a:rPr>
              <a:t>e</a:t>
            </a:r>
            <a:r>
              <a:rPr lang="en-US" sz="2900" b="1" i="0" u="none" strike="noStrike" cap="none">
                <a:solidFill>
                  <a:srgbClr val="FF9900"/>
                </a:solidFill>
                <a:latin typeface="Arial"/>
                <a:ea typeface="Arial"/>
                <a:cs typeface="Arial"/>
                <a:sym typeface="Arial"/>
              </a:rPr>
              <a:t>nom</a:t>
            </a:r>
            <a:r>
              <a:rPr lang="en-US" sz="2900" b="1">
                <a:solidFill>
                  <a:srgbClr val="FF9900"/>
                </a:solidFill>
              </a:rPr>
              <a:t>e</a:t>
            </a:r>
            <a:r>
              <a:rPr lang="en-US" sz="2900" b="1" i="0" u="none" strike="noStrike" cap="none">
                <a:solidFill>
                  <a:srgbClr val="FF9900"/>
                </a:solidFill>
                <a:latin typeface="Arial"/>
                <a:ea typeface="Arial"/>
                <a:cs typeface="Arial"/>
                <a:sym typeface="Arial"/>
              </a:rPr>
              <a:t>n</a:t>
            </a:r>
            <a:r>
              <a:rPr lang="en-US" sz="2900" b="1">
                <a:solidFill>
                  <a:srgbClr val="FF9900"/>
                </a:solidFill>
              </a:rPr>
              <a:t>on</a:t>
            </a:r>
            <a:r>
              <a:rPr lang="en-US" sz="2900" b="1" i="0" u="none" strike="noStrike" cap="none">
                <a:solidFill>
                  <a:srgbClr val="FF9900"/>
                </a:solidFill>
                <a:latin typeface="Arial"/>
                <a:ea typeface="Arial"/>
                <a:cs typeface="Arial"/>
                <a:sym typeface="Arial"/>
              </a:rPr>
              <a:t>s</a:t>
            </a:r>
            <a:br>
              <a:rPr lang="en-US" sz="2900" b="1">
                <a:solidFill>
                  <a:srgbClr val="FF9900"/>
                </a:solidFill>
              </a:rPr>
            </a:br>
            <a:r>
              <a:rPr lang="en-US" sz="2100">
                <a:solidFill>
                  <a:srgbClr val="FFFF00"/>
                </a:solidFill>
              </a:rPr>
              <a:t>M</a:t>
            </a:r>
            <a:r>
              <a:rPr lang="en-US" sz="2100" b="0" i="0" u="none" strike="noStrike" cap="none">
                <a:solidFill>
                  <a:srgbClr val="FFFF00"/>
                </a:solidFill>
                <a:latin typeface="Arial"/>
                <a:ea typeface="Arial"/>
                <a:cs typeface="Arial"/>
                <a:sym typeface="Arial"/>
              </a:rPr>
              <a:t>acroscopic phys  </a:t>
            </a:r>
            <a:r>
              <a:rPr lang="en-US" sz="1800" b="0" i="0" u="none" strike="noStrike" cap="none">
                <a:solidFill>
                  <a:schemeClr val="lt1"/>
                </a:solidFill>
                <a:latin typeface="Arial"/>
                <a:ea typeface="Arial"/>
                <a:cs typeface="Arial"/>
                <a:sym typeface="Arial"/>
              </a:rPr>
              <a:t>( </a:t>
            </a:r>
            <a:r>
              <a:rPr lang="en-US" sz="1800" b="0" i="0" u="none" strike="noStrike" cap="none">
                <a:solidFill>
                  <a:srgbClr val="FFFF00"/>
                </a:solidFill>
                <a:latin typeface="Arial"/>
                <a:ea typeface="Arial"/>
                <a:cs typeface="Arial"/>
                <a:sym typeface="Arial"/>
              </a:rPr>
              <a:t>phenom</a:t>
            </a:r>
            <a:r>
              <a:rPr lang="en-US" sz="1800">
                <a:solidFill>
                  <a:srgbClr val="FFFF00"/>
                </a:solidFill>
              </a:rPr>
              <a:t>e</a:t>
            </a:r>
            <a:r>
              <a:rPr lang="en-US" sz="1800" b="0" i="0" u="none" strike="noStrike" cap="none">
                <a:solidFill>
                  <a:srgbClr val="FFFF00"/>
                </a:solidFill>
                <a:latin typeface="Arial"/>
                <a:ea typeface="Arial"/>
                <a:cs typeface="Arial"/>
                <a:sym typeface="Arial"/>
              </a:rPr>
              <a:t>nological </a:t>
            </a:r>
            <a:r>
              <a:rPr lang="en-US" sz="1800" b="0" i="0" u="none" strike="noStrike" cap="none">
                <a:solidFill>
                  <a:schemeClr val="lt1"/>
                </a:solidFill>
                <a:latin typeface="Arial"/>
                <a:ea typeface="Arial"/>
                <a:cs typeface="Arial"/>
                <a:sym typeface="Arial"/>
              </a:rPr>
              <a:t>/</a:t>
            </a:r>
            <a:r>
              <a:rPr lang="en-US" sz="1800" b="0" i="0" u="none" strike="noStrike" cap="none">
                <a:solidFill>
                  <a:srgbClr val="FFFF00"/>
                </a:solidFill>
                <a:latin typeface="Arial"/>
                <a:ea typeface="Arial"/>
                <a:cs typeface="Arial"/>
                <a:sym typeface="Arial"/>
              </a:rPr>
              <a:t> empirical </a:t>
            </a:r>
            <a:r>
              <a:rPr lang="en-US" sz="1800" b="0" i="0" u="none" strike="noStrike" cap="none">
                <a:solidFill>
                  <a:schemeClr val="lt1"/>
                </a:solidFill>
                <a:latin typeface="Arial"/>
                <a:ea typeface="Arial"/>
                <a:cs typeface="Arial"/>
                <a:sym typeface="Arial"/>
              </a:rPr>
              <a:t>/ </a:t>
            </a:r>
            <a:r>
              <a:rPr lang="en-US" sz="1800" b="0" i="0" u="none" strike="noStrike" cap="none">
                <a:solidFill>
                  <a:srgbClr val="FFFF00"/>
                </a:solidFill>
                <a:latin typeface="Arial"/>
                <a:ea typeface="Arial"/>
                <a:cs typeface="Arial"/>
                <a:sym typeface="Arial"/>
              </a:rPr>
              <a:t>analytical </a:t>
            </a:r>
            <a:r>
              <a:rPr lang="en-US" sz="1800" b="0" i="0" u="none" strike="noStrike" cap="none">
                <a:solidFill>
                  <a:schemeClr val="lt1"/>
                </a:solidFill>
                <a:latin typeface="Arial"/>
                <a:ea typeface="Arial"/>
                <a:cs typeface="Arial"/>
                <a:sym typeface="Arial"/>
              </a:rPr>
              <a:t>)</a:t>
            </a:r>
            <a:endParaRPr sz="1600" b="0" i="0" u="none" strike="noStrike" cap="none"/>
          </a:p>
          <a:p>
            <a:pPr marL="1016000" marR="0" lvl="2" indent="-203200" algn="l" rtl="0">
              <a:lnSpc>
                <a:spcPct val="80000"/>
              </a:lnSpc>
              <a:spcBef>
                <a:spcPts val="400"/>
              </a:spcBef>
              <a:spcAft>
                <a:spcPts val="0"/>
              </a:spcAft>
              <a:buClr>
                <a:schemeClr val="lt1"/>
              </a:buClr>
              <a:buSzPts val="1800"/>
              <a:buFont typeface="Arial"/>
              <a:buChar char="•"/>
            </a:pPr>
            <a:r>
              <a:rPr lang="en-US" sz="1800">
                <a:solidFill>
                  <a:schemeClr val="lt1"/>
                </a:solidFill>
              </a:rPr>
              <a:t>Availablem</a:t>
            </a:r>
            <a:r>
              <a:rPr lang="en-US" sz="1800" b="0" i="0" u="none" strike="noStrike" cap="none">
                <a:solidFill>
                  <a:schemeClr val="lt1"/>
                </a:solidFill>
                <a:latin typeface="Arial"/>
                <a:ea typeface="Arial"/>
                <a:cs typeface="Arial"/>
                <a:sym typeface="Arial"/>
              </a:rPr>
              <a:t>od</a:t>
            </a:r>
            <a:r>
              <a:rPr lang="en-US" sz="1800">
                <a:solidFill>
                  <a:schemeClr val="lt1"/>
                </a:solidFill>
              </a:rPr>
              <a:t>e</a:t>
            </a:r>
            <a:r>
              <a:rPr lang="en-US" sz="1800" b="0" i="0" u="none" strike="noStrike" cap="none">
                <a:solidFill>
                  <a:schemeClr val="lt1"/>
                </a:solidFill>
                <a:latin typeface="Arial"/>
                <a:ea typeface="Arial"/>
                <a:cs typeface="Arial"/>
                <a:sym typeface="Arial"/>
              </a:rPr>
              <a:t>l</a:t>
            </a:r>
            <a:r>
              <a:rPr lang="en-US" sz="1800">
                <a:solidFill>
                  <a:schemeClr val="lt1"/>
                </a:solidFill>
              </a:rPr>
              <a:t>s</a:t>
            </a:r>
            <a:r>
              <a:rPr lang="en-US" sz="1800" b="0" i="0" u="none" strike="noStrike" cap="none">
                <a:solidFill>
                  <a:schemeClr val="lt1"/>
                </a:solidFill>
                <a:latin typeface="Arial"/>
                <a:ea typeface="Arial"/>
                <a:cs typeface="Arial"/>
                <a:sym typeface="Arial"/>
              </a:rPr>
              <a:t> / analytical</a:t>
            </a:r>
            <a:r>
              <a:rPr lang="en-US" sz="1800">
                <a:solidFill>
                  <a:schemeClr val="lt1"/>
                </a:solidFill>
              </a:rPr>
              <a:t> </a:t>
            </a:r>
            <a:r>
              <a:rPr lang="en-US" sz="1800" b="0" i="0" u="none" strike="noStrike" cap="none">
                <a:solidFill>
                  <a:schemeClr val="lt1"/>
                </a:solidFill>
                <a:latin typeface="Arial"/>
                <a:ea typeface="Arial"/>
                <a:cs typeface="Arial"/>
                <a:sym typeface="Arial"/>
              </a:rPr>
              <a:t>/ direct obs.</a:t>
            </a:r>
            <a:r>
              <a:rPr lang="en-US" sz="1800">
                <a:solidFill>
                  <a:schemeClr val="lt1"/>
                </a:solidFill>
              </a:rPr>
              <a:t> </a:t>
            </a:r>
            <a:r>
              <a:rPr lang="en-US" sz="1800" b="0" i="0" u="none" strike="noStrike" cap="none">
                <a:solidFill>
                  <a:schemeClr val="lt1"/>
                </a:solidFill>
                <a:latin typeface="Arial"/>
                <a:ea typeface="Arial"/>
                <a:cs typeface="Arial"/>
                <a:sym typeface="Arial"/>
              </a:rPr>
              <a:t>/ obs. ref simu</a:t>
            </a:r>
            <a:endParaRPr sz="1600" b="0" i="0" u="none" strike="noStrike" cap="none"/>
          </a:p>
          <a:p>
            <a:pPr marL="406400" marR="0" lvl="0" indent="0" algn="l" rtl="0">
              <a:lnSpc>
                <a:spcPct val="80000"/>
              </a:lnSpc>
              <a:spcBef>
                <a:spcPts val="400"/>
              </a:spcBef>
              <a:spcAft>
                <a:spcPts val="0"/>
              </a:spcAft>
              <a:buNone/>
            </a:pPr>
            <a:r>
              <a:rPr lang="en-US" sz="2100">
                <a:solidFill>
                  <a:srgbClr val="FFFF00"/>
                </a:solidFill>
              </a:rPr>
              <a:t>M</a:t>
            </a:r>
            <a:r>
              <a:rPr lang="en-US" sz="2100" b="0" i="0" u="none" strike="noStrike" cap="none">
                <a:solidFill>
                  <a:srgbClr val="FFFF00"/>
                </a:solidFill>
                <a:latin typeface="Arial"/>
                <a:ea typeface="Arial"/>
                <a:cs typeface="Arial"/>
                <a:sym typeface="Arial"/>
              </a:rPr>
              <a:t>acroscopic primitive</a:t>
            </a:r>
            <a:endParaRPr sz="1600" b="0" i="0" u="none" strike="noStrike" cap="none"/>
          </a:p>
          <a:p>
            <a:pPr marL="660400" marR="0" lvl="1" indent="-254000" algn="l" rtl="0">
              <a:lnSpc>
                <a:spcPct val="80000"/>
              </a:lnSpc>
              <a:spcBef>
                <a:spcPts val="400"/>
              </a:spcBef>
              <a:spcAft>
                <a:spcPts val="0"/>
              </a:spcAft>
              <a:buClr>
                <a:schemeClr val="lt1"/>
              </a:buClr>
              <a:buSzPts val="1800"/>
              <a:buFont typeface="Arial"/>
              <a:buChar char="–"/>
            </a:pPr>
            <a:r>
              <a:rPr lang="en-US" sz="1800">
                <a:solidFill>
                  <a:schemeClr val="lt1"/>
                </a:solidFill>
              </a:rPr>
              <a:t>XVIIIth - XXth treasures</a:t>
            </a:r>
            <a:endParaRPr sz="1800">
              <a:solidFill>
                <a:schemeClr val="lt1"/>
              </a:solidFill>
            </a:endParaRPr>
          </a:p>
          <a:p>
            <a:pPr marL="660400" marR="0" lvl="1" indent="-254000" algn="l" rtl="0">
              <a:lnSpc>
                <a:spcPct val="80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revisit, </a:t>
            </a:r>
            <a:r>
              <a:rPr lang="en-US" sz="1800">
                <a:solidFill>
                  <a:schemeClr val="lt1"/>
                </a:solidFill>
              </a:rPr>
              <a:t>make yours</a:t>
            </a:r>
            <a:r>
              <a:rPr lang="en-US" sz="1800" b="0" i="0" u="none" strike="noStrike" cap="none">
                <a:solidFill>
                  <a:schemeClr val="lt1"/>
                </a:solidFill>
                <a:latin typeface="Arial"/>
                <a:ea typeface="Arial"/>
                <a:cs typeface="Arial"/>
                <a:sym typeface="Arial"/>
              </a:rPr>
              <a:t>, invent, generalize…</a:t>
            </a:r>
            <a:endParaRPr sz="1600" b="0" i="0" u="none" strike="noStrike" cap="none"/>
          </a:p>
          <a:p>
            <a:pPr marL="660400" marR="0" lvl="1" indent="-254000" algn="l" rtl="0">
              <a:lnSpc>
                <a:spcPct val="80000"/>
              </a:lnSpc>
              <a:spcBef>
                <a:spcPts val="400"/>
              </a:spcBef>
              <a:spcAft>
                <a:spcPts val="0"/>
              </a:spcAft>
              <a:buClr>
                <a:schemeClr val="lt1"/>
              </a:buClr>
              <a:buSzPts val="1800"/>
              <a:buFont typeface="Arial"/>
              <a:buChar char="–"/>
            </a:pPr>
            <a:r>
              <a:rPr lang="en-US" sz="1800">
                <a:solidFill>
                  <a:schemeClr val="lt1"/>
                </a:solidFill>
              </a:rPr>
              <a:t>uneasy, sparsely explored…but results might pay.</a:t>
            </a:r>
            <a:endParaRPr sz="1600" b="0" i="0" u="none" strike="noStrike" cap="none"/>
          </a:p>
        </p:txBody>
      </p:sp>
      <p:pic>
        <p:nvPicPr>
          <p:cNvPr id="1610" name="Google Shape;1610;p110"/>
          <p:cNvPicPr preferRelativeResize="0"/>
          <p:nvPr/>
        </p:nvPicPr>
        <p:blipFill>
          <a:blip r:embed="rId3">
            <a:alphaModFix/>
          </a:blip>
          <a:stretch>
            <a:fillRect/>
          </a:stretch>
        </p:blipFill>
        <p:spPr>
          <a:xfrm>
            <a:off x="6196778" y="4013461"/>
            <a:ext cx="2746562" cy="1026958"/>
          </a:xfrm>
          <a:prstGeom prst="rect">
            <a:avLst/>
          </a:prstGeom>
          <a:noFill/>
          <a:ln>
            <a:noFill/>
          </a:ln>
        </p:spPr>
      </p:pic>
      <p:sp>
        <p:nvSpPr>
          <p:cNvPr id="1611" name="Google Shape;1611;p110"/>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15"/>
        <p:cNvGrpSpPr/>
        <p:nvPr/>
      </p:nvGrpSpPr>
      <p:grpSpPr>
        <a:xfrm>
          <a:off x="0" y="0"/>
          <a:ext cx="0" cy="0"/>
          <a:chOff x="0" y="0"/>
          <a:chExt cx="0" cy="0"/>
        </a:xfrm>
      </p:grpSpPr>
      <p:sp>
        <p:nvSpPr>
          <p:cNvPr id="1616" name="Google Shape;1616;p111"/>
          <p:cNvSpPr txBox="1"/>
          <p:nvPr/>
        </p:nvSpPr>
        <p:spPr>
          <a:xfrm>
            <a:off x="971550" y="276489"/>
            <a:ext cx="7272300" cy="5281200"/>
          </a:xfrm>
          <a:prstGeom prst="rect">
            <a:avLst/>
          </a:prstGeom>
          <a:solidFill>
            <a:schemeClr val="lt2"/>
          </a:solidFill>
          <a:ln w="9525" cap="rnd" cmpd="sng">
            <a:solidFill>
              <a:schemeClr val="dk1"/>
            </a:solidFill>
            <a:prstDash val="solid"/>
            <a:miter lim="8000"/>
            <a:headEnd type="none" w="sm" len="sm"/>
            <a:tailEnd type="none" w="sm" len="sm"/>
          </a:ln>
        </p:spPr>
        <p:txBody>
          <a:bodyPr spcFirstLastPara="1" wrap="square" lIns="81650" tIns="40825" rIns="81650" bIns="40825" anchor="t" anchorCtr="0">
            <a:noAutofit/>
          </a:bodyPr>
          <a:lstStyle/>
          <a:p>
            <a:pPr marL="304800" marR="0" lvl="0" indent="-304800" algn="l" rtl="0">
              <a:lnSpc>
                <a:spcPct val="115000"/>
              </a:lnSpc>
              <a:spcBef>
                <a:spcPts val="0"/>
              </a:spcBef>
              <a:spcAft>
                <a:spcPts val="0"/>
              </a:spcAft>
              <a:buClr>
                <a:srgbClr val="FF9900"/>
              </a:buClr>
              <a:buFont typeface="Arial"/>
              <a:buNone/>
            </a:pPr>
            <a:r>
              <a:rPr lang="en-US" sz="3200" b="0" i="0" u="none" strike="noStrike" cap="none">
                <a:solidFill>
                  <a:srgbClr val="FF9900"/>
                </a:solidFill>
                <a:latin typeface="Arial"/>
                <a:ea typeface="Arial"/>
                <a:cs typeface="Arial"/>
                <a:sym typeface="Arial"/>
              </a:rPr>
              <a:t>Settl</a:t>
            </a:r>
            <a:r>
              <a:rPr lang="en-US" sz="3200">
                <a:solidFill>
                  <a:srgbClr val="FF9900"/>
                </a:solidFill>
              </a:rPr>
              <a:t>ing</a:t>
            </a:r>
            <a:r>
              <a:rPr lang="en-US" sz="3200" b="0" i="0" u="none" strike="noStrike" cap="none">
                <a:solidFill>
                  <a:srgbClr val="FF9900"/>
                </a:solidFill>
                <a:latin typeface="Arial"/>
                <a:ea typeface="Arial"/>
                <a:cs typeface="Arial"/>
                <a:sym typeface="Arial"/>
              </a:rPr>
              <a:t> a</a:t>
            </a:r>
            <a:r>
              <a:rPr lang="en-US" sz="3200">
                <a:solidFill>
                  <a:srgbClr val="FF9900"/>
                </a:solidFill>
              </a:rPr>
              <a:t> </a:t>
            </a:r>
            <a:r>
              <a:rPr lang="en-US" sz="3200" b="0" i="0" u="none" strike="noStrike" cap="none">
                <a:solidFill>
                  <a:srgbClr val="FF9900"/>
                </a:solidFill>
                <a:latin typeface="Arial"/>
                <a:ea typeface="Arial"/>
                <a:cs typeface="Arial"/>
                <a:sym typeface="Arial"/>
              </a:rPr>
              <a:t>probl</a:t>
            </a:r>
            <a:r>
              <a:rPr lang="en-US" sz="3200">
                <a:solidFill>
                  <a:srgbClr val="FF9900"/>
                </a:solidFill>
              </a:rPr>
              <a:t>e</a:t>
            </a:r>
            <a:r>
              <a:rPr lang="en-US" sz="3200" b="0" i="0" u="none" strike="noStrike" cap="none">
                <a:solidFill>
                  <a:srgbClr val="FF9900"/>
                </a:solidFill>
                <a:latin typeface="Arial"/>
                <a:ea typeface="Arial"/>
                <a:cs typeface="Arial"/>
                <a:sym typeface="Arial"/>
              </a:rPr>
              <a:t>m</a:t>
            </a:r>
            <a:endParaRPr sz="1600" b="0" i="0" u="none" strike="noStrike" cap="none"/>
          </a:p>
          <a:p>
            <a:pPr marL="304800" marR="0" lvl="0" indent="-298450" algn="l" rtl="0">
              <a:lnSpc>
                <a:spcPct val="80000"/>
              </a:lnSpc>
              <a:spcBef>
                <a:spcPts val="500"/>
              </a:spcBef>
              <a:spcAft>
                <a:spcPts val="0"/>
              </a:spcAft>
              <a:buClr>
                <a:srgbClr val="FFFF00"/>
              </a:buClr>
              <a:buSzPts val="2500"/>
              <a:buFont typeface="Arial"/>
              <a:buChar char="•"/>
            </a:pPr>
            <a:r>
              <a:rPr lang="en-US" sz="2500" b="0" i="0" u="none" strike="noStrike" cap="none">
                <a:solidFill>
                  <a:srgbClr val="FFFF00"/>
                </a:solidFill>
                <a:latin typeface="Arial"/>
                <a:ea typeface="Arial"/>
                <a:cs typeface="Arial"/>
                <a:sym typeface="Arial"/>
              </a:rPr>
              <a:t>Purpose</a:t>
            </a:r>
            <a:r>
              <a:rPr lang="en-US" sz="2500" b="0" i="0" u="none" strike="noStrike" cap="none">
                <a:solidFill>
                  <a:schemeClr val="lt1"/>
                </a:solidFill>
                <a:latin typeface="Arial"/>
                <a:ea typeface="Arial"/>
                <a:cs typeface="Arial"/>
                <a:sym typeface="Arial"/>
              </a:rPr>
              <a:t> </a:t>
            </a:r>
            <a:br>
              <a:rPr lang="en-US" sz="2500" b="0" i="0" u="none" strike="noStrike" cap="none">
                <a:solidFill>
                  <a:schemeClr val="lt1"/>
                </a:solidFill>
                <a:latin typeface="Arial"/>
                <a:ea typeface="Arial"/>
                <a:cs typeface="Arial"/>
                <a:sym typeface="Arial"/>
              </a:rPr>
            </a:br>
            <a:r>
              <a:rPr lang="en-US" sz="2500" b="0" i="0" u="none" strike="noStrike" cap="none">
                <a:solidFill>
                  <a:schemeClr val="lt1"/>
                </a:solidFill>
                <a:latin typeface="Arial"/>
                <a:ea typeface="Arial"/>
                <a:cs typeface="Arial"/>
                <a:sym typeface="Arial"/>
              </a:rPr>
              <a:t>(what are we </a:t>
            </a:r>
            <a:r>
              <a:rPr lang="en-US" sz="2500">
                <a:solidFill>
                  <a:schemeClr val="lt1"/>
                </a:solidFill>
              </a:rPr>
              <a:t>aiming at ? why </a:t>
            </a:r>
            <a:r>
              <a:rPr lang="en-US" sz="2500" b="0" i="0" u="none" strike="noStrike" cap="none">
                <a:solidFill>
                  <a:schemeClr val="lt1"/>
                </a:solidFill>
                <a:latin typeface="Arial"/>
                <a:ea typeface="Arial"/>
                <a:cs typeface="Arial"/>
                <a:sym typeface="Arial"/>
              </a:rPr>
              <a:t>?)</a:t>
            </a:r>
            <a:endParaRPr sz="1600" b="0" i="0" u="none" strike="noStrike" cap="none"/>
          </a:p>
          <a:p>
            <a:pPr marL="660400" marR="0" lvl="1" indent="-254000" algn="l" rtl="0">
              <a:lnSpc>
                <a:spcPct val="80000"/>
              </a:lnSpc>
              <a:spcBef>
                <a:spcPts val="400"/>
              </a:spcBef>
              <a:spcAft>
                <a:spcPts val="0"/>
              </a:spcAft>
              <a:buClr>
                <a:schemeClr val="lt1"/>
              </a:buClr>
              <a:buFont typeface="Arial"/>
              <a:buNone/>
            </a:pPr>
            <a:r>
              <a:rPr lang="en-US" sz="1800">
                <a:solidFill>
                  <a:schemeClr val="lt1"/>
                </a:solidFill>
              </a:rPr>
              <a:t>goal:</a:t>
            </a:r>
            <a:r>
              <a:rPr lang="en-US" sz="1800" b="0" i="0" u="none" strike="noStrike" cap="none">
                <a:solidFill>
                  <a:schemeClr val="lt1"/>
                </a:solidFill>
                <a:latin typeface="Arial"/>
                <a:ea typeface="Arial"/>
                <a:cs typeface="Arial"/>
                <a:sym typeface="Arial"/>
              </a:rPr>
              <a:t> finalist</a:t>
            </a:r>
            <a:r>
              <a:rPr lang="en-US" sz="1800">
                <a:solidFill>
                  <a:schemeClr val="lt1"/>
                </a:solidFill>
              </a:rPr>
              <a:t> </a:t>
            </a:r>
            <a:r>
              <a:rPr lang="en-US" sz="1800" b="0" i="0" u="none" strike="noStrike" cap="none">
                <a:solidFill>
                  <a:schemeClr val="lt1"/>
                </a:solidFill>
                <a:latin typeface="Arial"/>
                <a:ea typeface="Arial"/>
                <a:cs typeface="Arial"/>
                <a:sym typeface="Arial"/>
              </a:rPr>
              <a:t>(appli) vs constructive (fondam. tools)</a:t>
            </a:r>
            <a:endParaRPr sz="1600" b="0" i="0" u="none" strike="noStrike" cap="none"/>
          </a:p>
          <a:p>
            <a:pPr marL="304800" marR="0" lvl="0" indent="-298450" algn="l" rtl="0">
              <a:lnSpc>
                <a:spcPct val="100000"/>
              </a:lnSpc>
              <a:spcBef>
                <a:spcPts val="500"/>
              </a:spcBef>
              <a:spcAft>
                <a:spcPts val="0"/>
              </a:spcAft>
              <a:buClr>
                <a:srgbClr val="FFFF00"/>
              </a:buClr>
              <a:buSzPts val="2500"/>
              <a:buFont typeface="Arial"/>
              <a:buChar char="•"/>
            </a:pPr>
            <a:r>
              <a:rPr lang="en-US" sz="2500" b="0" i="0" u="none" strike="noStrike" cap="none">
                <a:solidFill>
                  <a:srgbClr val="FFFF00"/>
                </a:solidFill>
                <a:latin typeface="Arial"/>
                <a:ea typeface="Arial"/>
                <a:cs typeface="Arial"/>
                <a:sym typeface="Arial"/>
              </a:rPr>
              <a:t>Formali</a:t>
            </a:r>
            <a:r>
              <a:rPr lang="en-US" sz="2500">
                <a:solidFill>
                  <a:srgbClr val="FFFF00"/>
                </a:solidFill>
              </a:rPr>
              <a:t>ze</a:t>
            </a:r>
            <a:r>
              <a:rPr lang="en-US" sz="2500" b="0" i="0" u="none" strike="noStrike" cap="none">
                <a:solidFill>
                  <a:srgbClr val="FFFF00"/>
                </a:solidFill>
                <a:latin typeface="Arial"/>
                <a:ea typeface="Arial"/>
                <a:cs typeface="Arial"/>
                <a:sym typeface="Arial"/>
              </a:rPr>
              <a:t> d</a:t>
            </a:r>
            <a:r>
              <a:rPr lang="en-US" sz="2500">
                <a:solidFill>
                  <a:srgbClr val="FFFF00"/>
                </a:solidFill>
              </a:rPr>
              <a:t>ata/knowledge</a:t>
            </a:r>
            <a:endParaRPr sz="1600" b="0" i="0" u="none" strike="noStrike" cap="none"/>
          </a:p>
          <a:p>
            <a:pPr marL="304800" marR="0" lvl="0" indent="-298450" algn="l" rtl="0">
              <a:lnSpc>
                <a:spcPct val="100000"/>
              </a:lnSpc>
              <a:spcBef>
                <a:spcPts val="500"/>
              </a:spcBef>
              <a:spcAft>
                <a:spcPts val="0"/>
              </a:spcAft>
              <a:buClr>
                <a:srgbClr val="FFFF00"/>
              </a:buClr>
              <a:buSzPts val="2500"/>
              <a:buFont typeface="Arial"/>
              <a:buChar char="•"/>
            </a:pPr>
            <a:r>
              <a:rPr lang="en-US" sz="2500" b="0" i="0" u="none" strike="noStrike" cap="none">
                <a:solidFill>
                  <a:srgbClr val="FFFF00"/>
                </a:solidFill>
                <a:latin typeface="Arial"/>
                <a:ea typeface="Arial"/>
                <a:cs typeface="Arial"/>
                <a:sym typeface="Arial"/>
              </a:rPr>
              <a:t>Formali</a:t>
            </a:r>
            <a:r>
              <a:rPr lang="en-US" sz="2500">
                <a:solidFill>
                  <a:srgbClr val="FFFF00"/>
                </a:solidFill>
              </a:rPr>
              <a:t>ze</a:t>
            </a:r>
            <a:r>
              <a:rPr lang="en-US" sz="2500" b="0" i="0" u="none" strike="noStrike" cap="none">
                <a:solidFill>
                  <a:srgbClr val="FFFF00"/>
                </a:solidFill>
                <a:latin typeface="Arial"/>
                <a:ea typeface="Arial"/>
                <a:cs typeface="Arial"/>
                <a:sym typeface="Arial"/>
              </a:rPr>
              <a:t> hypothesis </a:t>
            </a:r>
            <a:r>
              <a:rPr lang="en-US" sz="1800" b="0" i="0" u="none" strike="noStrike" cap="none">
                <a:solidFill>
                  <a:schemeClr val="lt1"/>
                </a:solidFill>
                <a:latin typeface="Arial"/>
                <a:ea typeface="Arial"/>
                <a:cs typeface="Arial"/>
                <a:sym typeface="Arial"/>
              </a:rPr>
              <a:t>(reasonned)</a:t>
            </a:r>
            <a:r>
              <a:rPr lang="en-US" sz="2500" b="0" i="0" u="none" strike="noStrike" cap="none">
                <a:solidFill>
                  <a:schemeClr val="lt1"/>
                </a:solidFill>
                <a:latin typeface="Arial"/>
                <a:ea typeface="Arial"/>
                <a:cs typeface="Arial"/>
                <a:sym typeface="Arial"/>
              </a:rPr>
              <a:t>, </a:t>
            </a:r>
            <a:br>
              <a:rPr lang="en-US" sz="2500" b="0" i="0" u="none" strike="noStrike" cap="none">
                <a:solidFill>
                  <a:schemeClr val="lt1"/>
                </a:solidFill>
                <a:latin typeface="Arial"/>
                <a:ea typeface="Arial"/>
                <a:cs typeface="Arial"/>
                <a:sym typeface="Arial"/>
              </a:rPr>
            </a:br>
            <a:r>
              <a:rPr lang="en-US" sz="2500" b="0" i="0" u="none" strike="noStrike" cap="none">
                <a:solidFill>
                  <a:srgbClr val="FFFF00"/>
                </a:solidFill>
                <a:latin typeface="Arial"/>
                <a:ea typeface="Arial"/>
                <a:cs typeface="Arial"/>
                <a:sym typeface="Arial"/>
              </a:rPr>
              <a:t>Goals</a:t>
            </a:r>
            <a:r>
              <a:rPr lang="en-US" sz="21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a:t>
            </a:r>
            <a:r>
              <a:rPr lang="en-US" sz="1800">
                <a:solidFill>
                  <a:schemeClr val="lt1"/>
                </a:solidFill>
              </a:rPr>
              <a:t>list of requirements</a:t>
            </a:r>
            <a:r>
              <a:rPr lang="en-US" sz="1800" b="0" i="0" u="none" strike="noStrike" cap="none">
                <a:solidFill>
                  <a:schemeClr val="lt1"/>
                </a:solidFill>
                <a:latin typeface="Arial"/>
                <a:ea typeface="Arial"/>
                <a:cs typeface="Arial"/>
                <a:sym typeface="Arial"/>
              </a:rPr>
              <a:t>),</a:t>
            </a:r>
            <a:r>
              <a:rPr lang="en-US" sz="1800" b="0" i="0" u="none" strike="noStrike" cap="none">
                <a:solidFill>
                  <a:srgbClr val="FF9900"/>
                </a:solidFill>
                <a:latin typeface="Arial"/>
                <a:ea typeface="Arial"/>
                <a:cs typeface="Arial"/>
                <a:sym typeface="Arial"/>
              </a:rPr>
              <a:t> </a:t>
            </a:r>
            <a:br>
              <a:rPr lang="en-US" sz="1800" b="0" i="0" u="none" strike="noStrike" cap="none">
                <a:solidFill>
                  <a:srgbClr val="FF9900"/>
                </a:solidFill>
                <a:latin typeface="Arial"/>
                <a:ea typeface="Arial"/>
                <a:cs typeface="Arial"/>
                <a:sym typeface="Arial"/>
              </a:rPr>
            </a:br>
            <a:r>
              <a:rPr lang="en-US" sz="2500" b="0" i="0" u="none" strike="noStrike" cap="none">
                <a:solidFill>
                  <a:srgbClr val="FF9900"/>
                </a:solidFill>
                <a:latin typeface="Arial"/>
                <a:ea typeface="Arial"/>
                <a:cs typeface="Arial"/>
                <a:sym typeface="Arial"/>
              </a:rPr>
              <a:t>Criterions</a:t>
            </a:r>
            <a:endParaRPr sz="1600" b="0" i="0" u="none" strike="noStrike" cap="none"/>
          </a:p>
          <a:p>
            <a:pPr marL="304800" marR="0" lvl="0" indent="-298450" algn="l" rtl="0">
              <a:lnSpc>
                <a:spcPct val="100000"/>
              </a:lnSpc>
              <a:spcBef>
                <a:spcPts val="500"/>
              </a:spcBef>
              <a:spcAft>
                <a:spcPts val="0"/>
              </a:spcAft>
              <a:buClr>
                <a:srgbClr val="FFFF00"/>
              </a:buClr>
              <a:buSzPts val="2500"/>
              <a:buFont typeface="Arial"/>
              <a:buChar char="•"/>
            </a:pPr>
            <a:r>
              <a:rPr lang="en-US" sz="2500">
                <a:solidFill>
                  <a:srgbClr val="FFFF00"/>
                </a:solidFill>
              </a:rPr>
              <a:t>Proposal</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a:solidFill>
                  <a:schemeClr val="lt1"/>
                </a:solidFill>
              </a:rPr>
              <a:t>What already exist ? what to draw on, what’s inadapted and why ?</a:t>
            </a:r>
            <a:endParaRPr sz="2100">
              <a:solidFill>
                <a:schemeClr val="lt1"/>
              </a:solidFill>
            </a:endParaRPr>
          </a:p>
          <a:p>
            <a:pPr marL="660400" marR="0" lvl="1" indent="-247650" algn="l" rtl="0">
              <a:lnSpc>
                <a:spcPct val="80000"/>
              </a:lnSpc>
              <a:spcBef>
                <a:spcPts val="400"/>
              </a:spcBef>
              <a:spcAft>
                <a:spcPts val="0"/>
              </a:spcAft>
              <a:buClr>
                <a:schemeClr val="lt1"/>
              </a:buClr>
              <a:buSzPts val="2100"/>
              <a:buFont typeface="Arial"/>
              <a:buChar char="–"/>
            </a:pPr>
            <a:r>
              <a:rPr lang="en-US" sz="2100">
                <a:solidFill>
                  <a:schemeClr val="lt1"/>
                </a:solidFill>
              </a:rPr>
              <a:t>Your way</a:t>
            </a:r>
            <a:r>
              <a:rPr lang="en-US" sz="21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(explicit and justified choices)</a:t>
            </a:r>
            <a:br>
              <a:rPr lang="en-US" sz="1800" b="0" i="0" u="none" strike="noStrike" cap="none">
                <a:solidFill>
                  <a:schemeClr val="lt1"/>
                </a:solidFill>
                <a:latin typeface="Arial"/>
                <a:ea typeface="Arial"/>
                <a:cs typeface="Arial"/>
                <a:sym typeface="Arial"/>
              </a:rPr>
            </a:br>
            <a:r>
              <a:rPr lang="en-US" sz="2100" b="0" i="0" u="none" strike="noStrike" cap="none">
                <a:solidFill>
                  <a:schemeClr val="lt1"/>
                </a:solidFill>
                <a:latin typeface="Arial"/>
                <a:ea typeface="Arial"/>
                <a:cs typeface="Arial"/>
                <a:sym typeface="Arial"/>
              </a:rPr>
              <a:t>go</a:t>
            </a:r>
            <a:r>
              <a:rPr lang="en-US" sz="2100">
                <a:solidFill>
                  <a:schemeClr val="lt1"/>
                </a:solidFill>
              </a:rPr>
              <a:t>als</a:t>
            </a:r>
            <a:r>
              <a:rPr lang="en-US" sz="2100" b="0" i="0" u="none" strike="noStrike" cap="none">
                <a:solidFill>
                  <a:schemeClr val="lt1"/>
                </a:solidFill>
                <a:latin typeface="Arial"/>
                <a:ea typeface="Arial"/>
                <a:cs typeface="Arial"/>
                <a:sym typeface="Arial"/>
              </a:rPr>
              <a:t> →s</a:t>
            </a:r>
            <a:r>
              <a:rPr lang="en-US" sz="2100">
                <a:solidFill>
                  <a:schemeClr val="lt1"/>
                </a:solidFill>
              </a:rPr>
              <a:t>ub-goals</a:t>
            </a:r>
            <a:r>
              <a:rPr lang="en-US" sz="2100" b="0" i="0" u="none" strike="noStrike" cap="none">
                <a:solidFill>
                  <a:schemeClr val="lt1"/>
                </a:solidFill>
                <a:latin typeface="Arial"/>
                <a:ea typeface="Arial"/>
                <a:cs typeface="Arial"/>
                <a:sym typeface="Arial"/>
              </a:rPr>
              <a:t> →d</a:t>
            </a:r>
            <a:r>
              <a:rPr lang="en-US" sz="2100">
                <a:solidFill>
                  <a:schemeClr val="lt1"/>
                </a:solidFill>
              </a:rPr>
              <a:t>e</a:t>
            </a:r>
            <a:r>
              <a:rPr lang="en-US" sz="2100" b="0" i="0" u="none" strike="noStrike" cap="none">
                <a:solidFill>
                  <a:schemeClr val="lt1"/>
                </a:solidFill>
                <a:latin typeface="Arial"/>
                <a:ea typeface="Arial"/>
                <a:cs typeface="Arial"/>
                <a:sym typeface="Arial"/>
              </a:rPr>
              <a:t>tails  </a:t>
            </a:r>
            <a:r>
              <a:rPr lang="en-US" sz="1800" b="0" i="0" u="none" strike="noStrike" cap="none">
                <a:solidFill>
                  <a:schemeClr val="lt1"/>
                </a:solidFill>
                <a:latin typeface="Arial"/>
                <a:ea typeface="Arial"/>
                <a:cs typeface="Arial"/>
                <a:sym typeface="Arial"/>
              </a:rPr>
              <a:t>(c/ code rev</a:t>
            </a:r>
            <a:r>
              <a:rPr lang="en-US" sz="1800">
                <a:solidFill>
                  <a:schemeClr val="lt1"/>
                </a:solidFill>
              </a:rPr>
              <a:t>iew</a:t>
            </a:r>
            <a:r>
              <a:rPr lang="en-US" sz="1800" b="0" i="0" u="none" strike="noStrike" cap="none">
                <a:solidFill>
                  <a:schemeClr val="lt1"/>
                </a:solidFill>
                <a:latin typeface="Arial"/>
                <a:ea typeface="Arial"/>
                <a:cs typeface="Arial"/>
                <a:sym typeface="Arial"/>
              </a:rPr>
              <a:t>!)</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Validation,  </a:t>
            </a:r>
            <a:r>
              <a:rPr lang="en-US" sz="2100" b="1" i="0" u="none" strike="noStrike" cap="none">
                <a:solidFill>
                  <a:schemeClr val="lt1"/>
                </a:solidFill>
                <a:latin typeface="Arial"/>
                <a:ea typeface="Arial"/>
                <a:cs typeface="Arial"/>
                <a:sym typeface="Arial"/>
              </a:rPr>
              <a:t>+</a:t>
            </a:r>
            <a:r>
              <a:rPr lang="en-US" sz="2100">
                <a:solidFill>
                  <a:schemeClr val="lt1"/>
                </a:solidFill>
              </a:rPr>
              <a:t> &amp;</a:t>
            </a:r>
            <a:r>
              <a:rPr lang="en-US" sz="2100" b="0" i="0" u="none" strike="noStrike" cap="none">
                <a:solidFill>
                  <a:schemeClr val="lt1"/>
                </a:solidFill>
                <a:latin typeface="Arial"/>
                <a:ea typeface="Arial"/>
                <a:cs typeface="Arial"/>
                <a:sym typeface="Arial"/>
              </a:rPr>
              <a:t> </a:t>
            </a:r>
            <a:r>
              <a:rPr lang="en-US" sz="2100" b="1" i="0" u="none" strike="noStrike" cap="none">
                <a:solidFill>
                  <a:schemeClr val="lt1"/>
                </a:solidFill>
                <a:latin typeface="Arial"/>
                <a:ea typeface="Arial"/>
                <a:cs typeface="Arial"/>
                <a:sym typeface="Arial"/>
              </a:rPr>
              <a:t>-</a:t>
            </a:r>
            <a:r>
              <a:rPr lang="en-US" sz="2100" b="0" i="0" u="none" strike="noStrike" cap="none">
                <a:solidFill>
                  <a:schemeClr val="lt1"/>
                </a:solidFill>
                <a:latin typeface="Arial"/>
                <a:ea typeface="Arial"/>
                <a:cs typeface="Arial"/>
                <a:sym typeface="Arial"/>
              </a:rPr>
              <a:t>, perfs,</a:t>
            </a:r>
            <a:r>
              <a:rPr lang="en-US" sz="2100">
                <a:solidFill>
                  <a:schemeClr val="lt1"/>
                </a:solidFill>
              </a:rPr>
              <a:t> limitations,</a:t>
            </a:r>
            <a:r>
              <a:rPr lang="en-US" sz="2100" b="0" i="0" u="none" strike="noStrike" cap="none">
                <a:solidFill>
                  <a:schemeClr val="lt1"/>
                </a:solidFill>
                <a:latin typeface="Arial"/>
                <a:ea typeface="Arial"/>
                <a:cs typeface="Arial"/>
                <a:sym typeface="Arial"/>
              </a:rPr>
              <a:t> comparaisons</a:t>
            </a:r>
            <a:endParaRPr sz="1600" b="0" i="0" u="none" strike="noStrike" cap="none"/>
          </a:p>
        </p:txBody>
      </p:sp>
      <p:sp>
        <p:nvSpPr>
          <p:cNvPr id="1617" name="Google Shape;1617;p111"/>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21"/>
        <p:cNvGrpSpPr/>
        <p:nvPr/>
      </p:nvGrpSpPr>
      <p:grpSpPr>
        <a:xfrm>
          <a:off x="0" y="0"/>
          <a:ext cx="0" cy="0"/>
          <a:chOff x="0" y="0"/>
          <a:chExt cx="0" cy="0"/>
        </a:xfrm>
      </p:grpSpPr>
      <p:sp>
        <p:nvSpPr>
          <p:cNvPr id="1622" name="Google Shape;1622;p112"/>
          <p:cNvSpPr txBox="1"/>
          <p:nvPr/>
        </p:nvSpPr>
        <p:spPr>
          <a:xfrm>
            <a:off x="971550" y="276489"/>
            <a:ext cx="7416900" cy="5281200"/>
          </a:xfrm>
          <a:prstGeom prst="rect">
            <a:avLst/>
          </a:prstGeom>
          <a:solidFill>
            <a:schemeClr val="lt2"/>
          </a:solidFill>
          <a:ln w="9525" cap="rnd" cmpd="sng">
            <a:solidFill>
              <a:schemeClr val="dk1"/>
            </a:solidFill>
            <a:prstDash val="solid"/>
            <a:miter lim="8000"/>
            <a:headEnd type="none" w="sm" len="sm"/>
            <a:tailEnd type="none" w="sm" len="sm"/>
          </a:ln>
        </p:spPr>
        <p:txBody>
          <a:bodyPr spcFirstLastPara="1" wrap="square" lIns="81650" tIns="40825" rIns="81650" bIns="40825" anchor="t" anchorCtr="0">
            <a:noAutofit/>
          </a:bodyPr>
          <a:lstStyle/>
          <a:p>
            <a:pPr marL="304800" marR="0" lvl="0" indent="-304800" algn="l" rtl="0">
              <a:lnSpc>
                <a:spcPct val="80000"/>
              </a:lnSpc>
              <a:spcBef>
                <a:spcPts val="0"/>
              </a:spcBef>
              <a:spcAft>
                <a:spcPts val="0"/>
              </a:spcAft>
              <a:buClr>
                <a:srgbClr val="FF9900"/>
              </a:buClr>
              <a:buFont typeface="Arial"/>
              <a:buNone/>
            </a:pPr>
            <a:r>
              <a:rPr lang="en-US" sz="3200">
                <a:solidFill>
                  <a:srgbClr val="FF9900"/>
                </a:solidFill>
              </a:rPr>
              <a:t>Texture filtering </a:t>
            </a:r>
            <a:r>
              <a:rPr lang="en-US" sz="2500" b="0" i="0" u="none" strike="noStrike" cap="none">
                <a:solidFill>
                  <a:srgbClr val="FF9900"/>
                </a:solidFill>
                <a:latin typeface="Arial"/>
                <a:ea typeface="Arial"/>
                <a:cs typeface="Arial"/>
                <a:sym typeface="Arial"/>
              </a:rPr>
              <a:t>(</a:t>
            </a:r>
            <a:r>
              <a:rPr lang="en-US" sz="2500">
                <a:solidFill>
                  <a:srgbClr val="FF9900"/>
                </a:solidFill>
              </a:rPr>
              <a:t> int</a:t>
            </a:r>
            <a:r>
              <a:rPr lang="en-US" sz="2500" b="0" i="0" u="none" strike="noStrike" cap="none">
                <a:solidFill>
                  <a:srgbClr val="FF9900"/>
                </a:solidFill>
                <a:latin typeface="Arial"/>
                <a:ea typeface="Arial"/>
                <a:cs typeface="Arial"/>
                <a:sym typeface="Arial"/>
              </a:rPr>
              <a:t>erp</a:t>
            </a:r>
            <a:r>
              <a:rPr lang="en-US" sz="2500">
                <a:solidFill>
                  <a:srgbClr val="FF9900"/>
                </a:solidFill>
              </a:rPr>
              <a:t> &amp;</a:t>
            </a:r>
            <a:r>
              <a:rPr lang="en-US" sz="2500" b="0" i="0" u="none" strike="noStrike" cap="none">
                <a:solidFill>
                  <a:srgbClr val="FF9900"/>
                </a:solidFill>
                <a:latin typeface="Arial"/>
                <a:ea typeface="Arial"/>
                <a:cs typeface="Arial"/>
                <a:sym typeface="Arial"/>
              </a:rPr>
              <a:t> MIP-map)</a:t>
            </a:r>
            <a:endParaRPr sz="2500">
              <a:solidFill>
                <a:srgbClr val="FF9900"/>
              </a:solidFill>
            </a:endParaRPr>
          </a:p>
          <a:p>
            <a:pPr marL="304800" marR="0" lvl="0" indent="-298450" algn="l" rtl="0">
              <a:lnSpc>
                <a:spcPct val="150000"/>
              </a:lnSpc>
              <a:spcBef>
                <a:spcPts val="500"/>
              </a:spcBef>
              <a:spcAft>
                <a:spcPts val="0"/>
              </a:spcAft>
              <a:buClr>
                <a:srgbClr val="FFFF00"/>
              </a:buClr>
              <a:buSzPts val="2500"/>
              <a:buFont typeface="Arial"/>
              <a:buChar char="•"/>
            </a:pPr>
            <a:r>
              <a:rPr lang="en-US" sz="2500" b="1">
                <a:solidFill>
                  <a:srgbClr val="FFFF00"/>
                </a:solidFill>
              </a:rPr>
              <a:t>C</a:t>
            </a:r>
            <a:r>
              <a:rPr lang="en-US" sz="2500" b="1" i="0" u="none" strike="noStrike" cap="none">
                <a:solidFill>
                  <a:srgbClr val="FFFF00"/>
                </a:solidFill>
                <a:latin typeface="Arial"/>
                <a:ea typeface="Arial"/>
                <a:cs typeface="Arial"/>
                <a:sym typeface="Arial"/>
              </a:rPr>
              <a:t>landestines hypothesis:</a:t>
            </a:r>
            <a:endParaRPr sz="1600" b="0" i="0" u="none" strike="noStrike" cap="none"/>
          </a:p>
          <a:p>
            <a:pPr marL="660400" marR="0" lvl="1" indent="-247650" algn="l" rtl="0">
              <a:lnSpc>
                <a:spcPct val="90000"/>
              </a:lnSpc>
              <a:spcBef>
                <a:spcPts val="500"/>
              </a:spcBef>
              <a:spcAft>
                <a:spcPts val="0"/>
              </a:spcAft>
              <a:buClr>
                <a:srgbClr val="FFFF00"/>
              </a:buClr>
              <a:buSzPts val="2500"/>
              <a:buFont typeface="Arial"/>
              <a:buChar char="–"/>
            </a:pPr>
            <a:r>
              <a:rPr lang="en-US" sz="2100" b="0" i="0" u="none" strike="noStrike" cap="none">
                <a:solidFill>
                  <a:srgbClr val="FFFF00"/>
                </a:solidFill>
                <a:latin typeface="Arial"/>
                <a:ea typeface="Arial"/>
                <a:cs typeface="Arial"/>
                <a:sym typeface="Arial"/>
              </a:rPr>
              <a:t>Lin</a:t>
            </a:r>
            <a:r>
              <a:rPr lang="en-US" sz="2100">
                <a:solidFill>
                  <a:srgbClr val="FFFF00"/>
                </a:solidFill>
              </a:rPr>
              <a:t>e</a:t>
            </a:r>
            <a:r>
              <a:rPr lang="en-US" sz="2100" b="0" i="0" u="none" strike="noStrike" cap="none">
                <a:solidFill>
                  <a:srgbClr val="FFFF00"/>
                </a:solidFill>
                <a:latin typeface="Arial"/>
                <a:ea typeface="Arial"/>
                <a:cs typeface="Arial"/>
                <a:sym typeface="Arial"/>
              </a:rPr>
              <a:t>arit</a:t>
            </a:r>
            <a:r>
              <a:rPr lang="en-US" sz="2100">
                <a:solidFill>
                  <a:srgbClr val="FFFF00"/>
                </a:solidFill>
              </a:rPr>
              <a:t>y</a:t>
            </a:r>
            <a:r>
              <a:rPr lang="en-US" sz="2100" b="0" i="0" u="none" strike="noStrike" cap="none">
                <a:solidFill>
                  <a:srgbClr val="FFFF00"/>
                </a:solidFill>
                <a:latin typeface="Arial"/>
                <a:ea typeface="Arial"/>
                <a:cs typeface="Arial"/>
                <a:sym typeface="Arial"/>
              </a:rPr>
              <a:t> 1:</a:t>
            </a:r>
            <a:r>
              <a:rPr lang="en-US" sz="2500" b="0" i="0" u="none" strike="noStrike" cap="none">
                <a:solidFill>
                  <a:srgbClr val="FFFF00"/>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N, courb., visibilit</a:t>
            </a:r>
            <a:r>
              <a:rPr lang="en-US" sz="1800">
                <a:solidFill>
                  <a:schemeClr val="lt1"/>
                </a:solidFill>
              </a:rPr>
              <a:t>y</a:t>
            </a:r>
            <a:r>
              <a:rPr lang="en-US" sz="1800" b="0" i="0" u="none" strike="noStrike" cap="none">
                <a:solidFill>
                  <a:schemeClr val="lt1"/>
                </a:solidFill>
                <a:latin typeface="Arial"/>
                <a:ea typeface="Arial"/>
                <a:cs typeface="Arial"/>
                <a:sym typeface="Arial"/>
              </a:rPr>
              <a:t>, shadows, const params.</a:t>
            </a:r>
            <a:r>
              <a:rPr lang="en-US" sz="2100" b="0" i="0" u="none" strike="noStrike" cap="none">
                <a:solidFill>
                  <a:schemeClr val="lt2"/>
                </a:solidFill>
                <a:latin typeface="Arial"/>
                <a:ea typeface="Arial"/>
                <a:cs typeface="Arial"/>
                <a:sym typeface="Arial"/>
              </a:rPr>
              <a:t> pb: micro-géométrie ! Filtrage ultime !</a:t>
            </a:r>
            <a:endParaRPr sz="1600" b="0" i="0" u="none" strike="noStrike" cap="none"/>
          </a:p>
          <a:p>
            <a:pPr marL="660400" marR="0" lvl="1" indent="-247650" algn="l" rtl="0">
              <a:lnSpc>
                <a:spcPct val="80000"/>
              </a:lnSpc>
              <a:spcBef>
                <a:spcPts val="500"/>
              </a:spcBef>
              <a:spcAft>
                <a:spcPts val="0"/>
              </a:spcAft>
              <a:buClr>
                <a:srgbClr val="FFFF00"/>
              </a:buClr>
              <a:buSzPts val="2500"/>
              <a:buFont typeface="Arial"/>
              <a:buChar char="–"/>
            </a:pPr>
            <a:r>
              <a:rPr lang="en-US" sz="2100" b="0" i="0" u="none" strike="noStrike" cap="none">
                <a:solidFill>
                  <a:srgbClr val="FFFF00"/>
                </a:solidFill>
                <a:latin typeface="Arial"/>
                <a:ea typeface="Arial"/>
                <a:cs typeface="Arial"/>
                <a:sym typeface="Arial"/>
              </a:rPr>
              <a:t>Lin</a:t>
            </a:r>
            <a:r>
              <a:rPr lang="en-US" sz="2100">
                <a:solidFill>
                  <a:srgbClr val="FFFF00"/>
                </a:solidFill>
              </a:rPr>
              <a:t>e</a:t>
            </a:r>
            <a:r>
              <a:rPr lang="en-US" sz="2100" b="0" i="0" u="none" strike="noStrike" cap="none">
                <a:solidFill>
                  <a:srgbClr val="FFFF00"/>
                </a:solidFill>
                <a:latin typeface="Arial"/>
                <a:ea typeface="Arial"/>
                <a:cs typeface="Arial"/>
                <a:sym typeface="Arial"/>
              </a:rPr>
              <a:t>arit</a:t>
            </a:r>
            <a:r>
              <a:rPr lang="en-US" sz="2100">
                <a:solidFill>
                  <a:srgbClr val="FFFF00"/>
                </a:solidFill>
              </a:rPr>
              <a:t>y</a:t>
            </a:r>
            <a:r>
              <a:rPr lang="en-US" sz="2100" b="0" i="0" u="none" strike="noStrike" cap="none">
                <a:solidFill>
                  <a:srgbClr val="FFFF00"/>
                </a:solidFill>
                <a:latin typeface="Arial"/>
                <a:ea typeface="Arial"/>
                <a:cs typeface="Arial"/>
                <a:sym typeface="Arial"/>
              </a:rPr>
              <a:t> 2:</a:t>
            </a:r>
            <a:r>
              <a:rPr lang="en-US" sz="2500" b="0" i="0" u="none" strike="noStrike" cap="none">
                <a:solidFill>
                  <a:srgbClr val="FFFF00"/>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fragment = lin(texture)   , i.e.: text = RGBA</a:t>
            </a:r>
            <a:endParaRPr sz="1600" b="0" i="0" u="none" strike="noStrike" cap="none"/>
          </a:p>
          <a:p>
            <a:pPr marL="1016000" marR="0" lvl="2" indent="-196850" algn="l" rtl="0">
              <a:lnSpc>
                <a:spcPct val="75000"/>
              </a:lnSpc>
              <a:spcBef>
                <a:spcPts val="400"/>
              </a:spcBef>
              <a:spcAft>
                <a:spcPts val="0"/>
              </a:spcAft>
              <a:buClr>
                <a:schemeClr val="lt2"/>
              </a:buClr>
              <a:buSzPts val="2100"/>
              <a:buFont typeface="Arial"/>
              <a:buChar char="➢"/>
            </a:pPr>
            <a:r>
              <a:rPr lang="en-US" sz="2100" b="0" i="0" u="none" strike="noStrike" cap="none">
                <a:solidFill>
                  <a:schemeClr val="lt2"/>
                </a:solidFill>
                <a:latin typeface="Arial"/>
                <a:ea typeface="Arial"/>
                <a:cs typeface="Arial"/>
                <a:sym typeface="Arial"/>
              </a:rPr>
              <a:t> pb: textures banalisées (Z,N,…) !</a:t>
            </a:r>
            <a:endParaRPr sz="1600" b="0" i="0" u="none" strike="noStrike" cap="none"/>
          </a:p>
          <a:p>
            <a:pPr marL="660400" marR="0" lvl="1" indent="-247650" algn="l" rtl="0">
              <a:lnSpc>
                <a:spcPct val="80000"/>
              </a:lnSpc>
              <a:spcBef>
                <a:spcPts val="500"/>
              </a:spcBef>
              <a:spcAft>
                <a:spcPts val="0"/>
              </a:spcAft>
              <a:buClr>
                <a:srgbClr val="FFFF00"/>
              </a:buClr>
              <a:buSzPts val="2500"/>
              <a:buFont typeface="Arial"/>
              <a:buChar char="–"/>
            </a:pPr>
            <a:r>
              <a:rPr lang="en-US" sz="2100" b="0" i="0" u="none" strike="noStrike" cap="none">
                <a:solidFill>
                  <a:srgbClr val="FFFF00"/>
                </a:solidFill>
                <a:latin typeface="Arial"/>
                <a:ea typeface="Arial"/>
                <a:cs typeface="Arial"/>
                <a:sym typeface="Arial"/>
              </a:rPr>
              <a:t>Continuit</a:t>
            </a:r>
            <a:r>
              <a:rPr lang="en-US" sz="2100">
                <a:solidFill>
                  <a:srgbClr val="FFFF00"/>
                </a:solidFill>
              </a:rPr>
              <a:t>y</a:t>
            </a:r>
            <a:r>
              <a:rPr lang="en-US" sz="2100" b="0" i="0" u="none" strike="noStrike" cap="none">
                <a:solidFill>
                  <a:srgbClr val="FFFF00"/>
                </a:solidFill>
                <a:latin typeface="Arial"/>
                <a:ea typeface="Arial"/>
                <a:cs typeface="Arial"/>
                <a:sym typeface="Arial"/>
              </a:rPr>
              <a:t>:</a:t>
            </a:r>
            <a:r>
              <a:rPr lang="en-US" sz="2500" b="0" i="0" u="none" strike="noStrike" cap="none">
                <a:solidFill>
                  <a:srgbClr val="FFFF00"/>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neglect borders</a:t>
            </a:r>
            <a:r>
              <a:rPr lang="en-US" sz="1800">
                <a:solidFill>
                  <a:schemeClr val="lt1"/>
                </a:solidFill>
              </a:rPr>
              <a:t>, holes, atlases</a:t>
            </a:r>
            <a:r>
              <a:rPr lang="en-US" sz="1800" b="0" i="0" u="none" strike="noStrike" cap="none">
                <a:solidFill>
                  <a:schemeClr val="lt1"/>
                </a:solidFill>
                <a:latin typeface="Arial"/>
                <a:ea typeface="Arial"/>
                <a:cs typeface="Arial"/>
                <a:sym typeface="Arial"/>
              </a:rPr>
              <a:t>, til</a:t>
            </a:r>
            <a:r>
              <a:rPr lang="en-US" sz="1800">
                <a:solidFill>
                  <a:schemeClr val="lt1"/>
                </a:solidFill>
              </a:rPr>
              <a:t>ing</a:t>
            </a:r>
            <a:endParaRPr sz="1600" b="0" i="0" u="none" strike="noStrike" cap="none"/>
          </a:p>
          <a:p>
            <a:pPr marL="1016000" marR="0" lvl="2" indent="-196850" algn="l" rtl="0">
              <a:lnSpc>
                <a:spcPct val="75000"/>
              </a:lnSpc>
              <a:spcBef>
                <a:spcPts val="400"/>
              </a:spcBef>
              <a:spcAft>
                <a:spcPts val="0"/>
              </a:spcAft>
              <a:buClr>
                <a:schemeClr val="lt2"/>
              </a:buClr>
              <a:buSzPts val="2100"/>
              <a:buFont typeface="Arial"/>
              <a:buChar char="➢"/>
            </a:pPr>
            <a:r>
              <a:rPr lang="en-US" sz="2100" b="0" i="0" u="none" strike="noStrike" cap="none">
                <a:solidFill>
                  <a:schemeClr val="lt2"/>
                </a:solidFill>
                <a:latin typeface="Arial"/>
                <a:ea typeface="Arial"/>
                <a:cs typeface="Arial"/>
                <a:sym typeface="Arial"/>
              </a:rPr>
              <a:t> pb: indirections</a:t>
            </a:r>
            <a:r>
              <a:rPr lang="en-US" sz="1800" b="0" i="0" u="none" strike="noStrike" cap="none">
                <a:solidFill>
                  <a:schemeClr val="lt2"/>
                </a:solidFill>
                <a:latin typeface="Arial"/>
                <a:ea typeface="Arial"/>
                <a:cs typeface="Arial"/>
                <a:sym typeface="Arial"/>
              </a:rPr>
              <a:t> !</a:t>
            </a:r>
            <a:endParaRPr sz="1600" b="0" i="0" u="none" strike="noStrike" cap="none"/>
          </a:p>
          <a:p>
            <a:pPr marL="660400" marR="0" lvl="1" indent="-254000" algn="l" rtl="0">
              <a:lnSpc>
                <a:spcPct val="80000"/>
              </a:lnSpc>
              <a:spcBef>
                <a:spcPts val="400"/>
              </a:spcBef>
              <a:spcAft>
                <a:spcPts val="0"/>
              </a:spcAft>
              <a:buClr>
                <a:schemeClr val="lt1"/>
              </a:buClr>
              <a:buFont typeface="Arial"/>
              <a:buNone/>
            </a:pPr>
            <a:r>
              <a:rPr lang="en-US" sz="1800" b="0" i="0" u="none" strike="noStrike" cap="none">
                <a:solidFill>
                  <a:schemeClr val="lt1"/>
                </a:solidFill>
                <a:latin typeface="Arial"/>
                <a:ea typeface="Arial"/>
                <a:cs typeface="Arial"/>
                <a:sym typeface="Arial"/>
              </a:rPr>
              <a:t> </a:t>
            </a:r>
            <a:endParaRPr sz="1600" b="0" i="0" u="none" strike="noStrike" cap="none"/>
          </a:p>
          <a:p>
            <a:pPr marL="304800" marR="0" lvl="0" indent="-298450" algn="l" rtl="0">
              <a:lnSpc>
                <a:spcPct val="100000"/>
              </a:lnSpc>
              <a:spcBef>
                <a:spcPts val="500"/>
              </a:spcBef>
              <a:spcAft>
                <a:spcPts val="0"/>
              </a:spcAft>
              <a:buClr>
                <a:schemeClr val="lt2"/>
              </a:buClr>
              <a:buSzPts val="2500"/>
              <a:buFont typeface="Arial"/>
              <a:buChar char="•"/>
            </a:pPr>
            <a:r>
              <a:rPr lang="en-US" sz="2500" b="1" i="0" u="none" strike="noStrike" cap="none">
                <a:solidFill>
                  <a:schemeClr val="lt2"/>
                </a:solidFill>
                <a:latin typeface="Arial"/>
                <a:ea typeface="Arial"/>
                <a:cs typeface="Arial"/>
                <a:sym typeface="Arial"/>
              </a:rPr>
              <a:t>Filtrage de géométrie:</a:t>
            </a:r>
            <a:endParaRPr sz="1600" b="0" i="0" u="none" strike="noStrike" cap="none"/>
          </a:p>
          <a:p>
            <a:pPr marL="660400" marR="0" lvl="1" indent="-247650" algn="l" rtl="0">
              <a:lnSpc>
                <a:spcPct val="130000"/>
              </a:lnSpc>
              <a:spcBef>
                <a:spcPts val="400"/>
              </a:spcBef>
              <a:spcAft>
                <a:spcPts val="0"/>
              </a:spcAft>
              <a:buClr>
                <a:schemeClr val="lt2"/>
              </a:buClr>
              <a:buSzPts val="2100"/>
              <a:buFont typeface="Arial"/>
              <a:buChar char="–"/>
            </a:pPr>
            <a:r>
              <a:rPr lang="en-US" sz="2100" b="0" i="0" u="none" strike="noStrike" cap="none">
                <a:solidFill>
                  <a:schemeClr val="lt2"/>
                </a:solidFill>
                <a:latin typeface="Arial"/>
                <a:ea typeface="Arial"/>
                <a:cs typeface="Arial"/>
                <a:sym typeface="Arial"/>
              </a:rPr>
              <a:t>Polygones pas antialiasés</a:t>
            </a:r>
            <a:endParaRPr sz="1600" b="0" i="0" u="none" strike="noStrike" cap="none"/>
          </a:p>
          <a:p>
            <a:pPr marL="660400" marR="0" lvl="1" indent="-247650" algn="l" rtl="0">
              <a:lnSpc>
                <a:spcPct val="80000"/>
              </a:lnSpc>
              <a:spcBef>
                <a:spcPts val="400"/>
              </a:spcBef>
              <a:spcAft>
                <a:spcPts val="0"/>
              </a:spcAft>
              <a:buClr>
                <a:schemeClr val="lt2"/>
              </a:buClr>
              <a:buSzPts val="2100"/>
              <a:buFont typeface="Arial"/>
              <a:buChar char="–"/>
            </a:pPr>
            <a:r>
              <a:rPr lang="en-US" sz="2100" b="0" i="0" u="none" strike="noStrike" cap="none">
                <a:solidFill>
                  <a:schemeClr val="lt2"/>
                </a:solidFill>
                <a:latin typeface="Arial"/>
                <a:ea typeface="Arial"/>
                <a:cs typeface="Arial"/>
                <a:sym typeface="Arial"/>
              </a:rPr>
              <a:t>+ en + petits</a:t>
            </a:r>
            <a:endParaRPr sz="1600" b="0" i="0" u="none" strike="noStrike" cap="none"/>
          </a:p>
          <a:p>
            <a:pPr marL="660400" marR="0" lvl="1" indent="-247650" algn="l" rtl="0">
              <a:lnSpc>
                <a:spcPct val="90000"/>
              </a:lnSpc>
              <a:spcBef>
                <a:spcPts val="400"/>
              </a:spcBef>
              <a:spcAft>
                <a:spcPts val="0"/>
              </a:spcAft>
              <a:buClr>
                <a:schemeClr val="lt2"/>
              </a:buClr>
              <a:buSzPts val="2100"/>
              <a:buFont typeface="Arial"/>
              <a:buChar char="–"/>
            </a:pPr>
            <a:r>
              <a:rPr lang="en-US" sz="2100" b="0" i="0" u="none" strike="noStrike" cap="none">
                <a:solidFill>
                  <a:schemeClr val="lt2"/>
                </a:solidFill>
                <a:latin typeface="Arial"/>
                <a:ea typeface="Arial"/>
                <a:cs typeface="Arial"/>
                <a:sym typeface="Arial"/>
              </a:rPr>
              <a:t>Pas filtrables en amont</a:t>
            </a:r>
            <a:endParaRPr sz="1600" b="0" i="0" u="none" strike="noStrike" cap="none"/>
          </a:p>
          <a:p>
            <a:pPr marL="660400" marR="0" lvl="1" indent="-254000" algn="l" rtl="0">
              <a:lnSpc>
                <a:spcPct val="90000"/>
              </a:lnSpc>
              <a:spcBef>
                <a:spcPts val="400"/>
              </a:spcBef>
              <a:spcAft>
                <a:spcPts val="0"/>
              </a:spcAft>
              <a:buClr>
                <a:schemeClr val="lt2"/>
              </a:buClr>
              <a:buFont typeface="Arial"/>
              <a:buNone/>
            </a:pPr>
            <a:r>
              <a:rPr lang="en-US" sz="2100" b="0" i="0" u="none" strike="noStrike" cap="none">
                <a:solidFill>
                  <a:schemeClr val="lt2"/>
                </a:solidFill>
                <a:latin typeface="Arial"/>
                <a:ea typeface="Arial"/>
                <a:cs typeface="Arial"/>
                <a:sym typeface="Arial"/>
              </a:rPr>
              <a:t>→ repr alt,  transition de modèle</a:t>
            </a:r>
            <a:endParaRPr sz="1600" b="0" i="0" u="none" strike="noStrike" cap="none"/>
          </a:p>
        </p:txBody>
      </p:sp>
      <p:sp>
        <p:nvSpPr>
          <p:cNvPr id="1623" name="Google Shape;1623;p112"/>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627"/>
        <p:cNvGrpSpPr/>
        <p:nvPr/>
      </p:nvGrpSpPr>
      <p:grpSpPr>
        <a:xfrm>
          <a:off x="0" y="0"/>
          <a:ext cx="0" cy="0"/>
          <a:chOff x="0" y="0"/>
          <a:chExt cx="0" cy="0"/>
        </a:xfrm>
      </p:grpSpPr>
      <p:sp>
        <p:nvSpPr>
          <p:cNvPr id="1628" name="Google Shape;1628;p113"/>
          <p:cNvSpPr txBox="1"/>
          <p:nvPr/>
        </p:nvSpPr>
        <p:spPr>
          <a:xfrm>
            <a:off x="971550" y="276489"/>
            <a:ext cx="7416900" cy="5281200"/>
          </a:xfrm>
          <a:prstGeom prst="rect">
            <a:avLst/>
          </a:prstGeom>
          <a:solidFill>
            <a:schemeClr val="lt2"/>
          </a:solidFill>
          <a:ln w="9525" cap="rnd" cmpd="sng">
            <a:solidFill>
              <a:srgbClr val="FF0000"/>
            </a:solidFill>
            <a:prstDash val="solid"/>
            <a:miter lim="8000"/>
            <a:headEnd type="none" w="sm" len="sm"/>
            <a:tailEnd type="none" w="sm" len="sm"/>
          </a:ln>
        </p:spPr>
        <p:txBody>
          <a:bodyPr spcFirstLastPara="1" wrap="square" lIns="81650" tIns="40825" rIns="81650" bIns="40825" anchor="t" anchorCtr="0">
            <a:noAutofit/>
          </a:bodyPr>
          <a:lstStyle/>
          <a:p>
            <a:pPr marL="304800" marR="0" lvl="0" indent="-304800" algn="l" rtl="0">
              <a:lnSpc>
                <a:spcPct val="80000"/>
              </a:lnSpc>
              <a:spcBef>
                <a:spcPts val="0"/>
              </a:spcBef>
              <a:spcAft>
                <a:spcPts val="0"/>
              </a:spcAft>
              <a:buClr>
                <a:srgbClr val="FF9900"/>
              </a:buClr>
              <a:buFont typeface="Arial"/>
              <a:buNone/>
            </a:pPr>
            <a:r>
              <a:rPr lang="en-US" sz="3200" dirty="0">
                <a:solidFill>
                  <a:srgbClr val="FF9900"/>
                </a:solidFill>
              </a:rPr>
              <a:t>Texture filtering </a:t>
            </a:r>
            <a:r>
              <a:rPr lang="en-US" sz="2500" dirty="0">
                <a:solidFill>
                  <a:srgbClr val="FF9900"/>
                </a:solidFill>
              </a:rPr>
              <a:t>( </a:t>
            </a:r>
            <a:r>
              <a:rPr lang="en-US" sz="2500" dirty="0" err="1">
                <a:solidFill>
                  <a:srgbClr val="FF9900"/>
                </a:solidFill>
              </a:rPr>
              <a:t>interp</a:t>
            </a:r>
            <a:r>
              <a:rPr lang="en-US" sz="2500" dirty="0">
                <a:solidFill>
                  <a:srgbClr val="FF9900"/>
                </a:solidFill>
              </a:rPr>
              <a:t> &amp; </a:t>
            </a:r>
            <a:endParaRPr sz="1600" b="0" i="0" u="none" strike="noStrike" cap="none" dirty="0"/>
          </a:p>
          <a:p>
            <a:pPr marL="304800" lvl="0" indent="-298450" algn="l" rtl="0">
              <a:lnSpc>
                <a:spcPct val="150000"/>
              </a:lnSpc>
              <a:spcBef>
                <a:spcPts val="500"/>
              </a:spcBef>
              <a:spcAft>
                <a:spcPts val="0"/>
              </a:spcAft>
              <a:buClr>
                <a:srgbClr val="FFFF00"/>
              </a:buClr>
              <a:buSzPts val="2500"/>
              <a:buFont typeface="Arial"/>
              <a:buChar char="•"/>
            </a:pPr>
            <a:r>
              <a:rPr lang="en-US" sz="2500" b="1" dirty="0" err="1">
                <a:solidFill>
                  <a:srgbClr val="FFFF00"/>
                </a:solidFill>
              </a:rPr>
              <a:t>Clandestines</a:t>
            </a:r>
            <a:r>
              <a:rPr lang="en-US" sz="2500" b="1" dirty="0">
                <a:solidFill>
                  <a:srgbClr val="FFFF00"/>
                </a:solidFill>
              </a:rPr>
              <a:t> hypothesis:</a:t>
            </a:r>
            <a:endParaRPr sz="1600" dirty="0">
              <a:solidFill>
                <a:schemeClr val="dk1"/>
              </a:solidFill>
            </a:endParaRPr>
          </a:p>
          <a:p>
            <a:pPr marL="660400" lvl="1" indent="-273050" algn="l" rtl="0">
              <a:lnSpc>
                <a:spcPct val="90000"/>
              </a:lnSpc>
              <a:spcBef>
                <a:spcPts val="0"/>
              </a:spcBef>
              <a:spcAft>
                <a:spcPts val="0"/>
              </a:spcAft>
              <a:buClr>
                <a:srgbClr val="FFFF00"/>
              </a:buClr>
              <a:buSzPts val="2500"/>
              <a:buFont typeface="Arial"/>
              <a:buChar char="–"/>
            </a:pPr>
            <a:r>
              <a:rPr lang="en-US" sz="2100" dirty="0">
                <a:solidFill>
                  <a:srgbClr val="FFFF00"/>
                </a:solidFill>
              </a:rPr>
              <a:t>Linearity 1:</a:t>
            </a:r>
            <a:r>
              <a:rPr lang="en-US" sz="2500" dirty="0">
                <a:solidFill>
                  <a:srgbClr val="FFFF00"/>
                </a:solidFill>
              </a:rPr>
              <a:t> </a:t>
            </a:r>
            <a:r>
              <a:rPr lang="en-US" sz="1800" dirty="0">
                <a:solidFill>
                  <a:schemeClr val="lt1"/>
                </a:solidFill>
              </a:rPr>
              <a:t>N, </a:t>
            </a:r>
            <a:r>
              <a:rPr lang="en-US" sz="1800" dirty="0" err="1">
                <a:solidFill>
                  <a:schemeClr val="lt1"/>
                </a:solidFill>
              </a:rPr>
              <a:t>courb</a:t>
            </a:r>
            <a:r>
              <a:rPr lang="en-US" sz="1800" dirty="0">
                <a:solidFill>
                  <a:schemeClr val="lt1"/>
                </a:solidFill>
              </a:rPr>
              <a:t>., visibility, shadows, const params.</a:t>
            </a:r>
            <a:endParaRPr sz="1600" dirty="0">
              <a:solidFill>
                <a:schemeClr val="dk1"/>
              </a:solidFill>
            </a:endParaRPr>
          </a:p>
          <a:p>
            <a:pPr marL="1016000" lvl="2" indent="-196850" algn="l" rtl="0">
              <a:lnSpc>
                <a:spcPct val="75000"/>
              </a:lnSpc>
              <a:spcBef>
                <a:spcPts val="0"/>
              </a:spcBef>
              <a:spcAft>
                <a:spcPts val="0"/>
              </a:spcAft>
              <a:buClr>
                <a:srgbClr val="FF0000"/>
              </a:buClr>
              <a:buSzPts val="2100"/>
              <a:buFont typeface="Arial"/>
              <a:buChar char="➢"/>
            </a:pPr>
            <a:r>
              <a:rPr lang="en-US" sz="2100" dirty="0">
                <a:solidFill>
                  <a:srgbClr val="FF0000"/>
                </a:solidFill>
              </a:rPr>
              <a:t>pb: micro-geometry ! Ultimate filtering !</a:t>
            </a:r>
            <a:endParaRPr sz="1600" dirty="0">
              <a:solidFill>
                <a:srgbClr val="FF0000"/>
              </a:solidFill>
            </a:endParaRPr>
          </a:p>
          <a:p>
            <a:pPr marL="660400" lvl="1" indent="-273050" algn="l" rtl="0">
              <a:lnSpc>
                <a:spcPct val="80000"/>
              </a:lnSpc>
              <a:spcBef>
                <a:spcPts val="0"/>
              </a:spcBef>
              <a:spcAft>
                <a:spcPts val="0"/>
              </a:spcAft>
              <a:buClr>
                <a:srgbClr val="FFFF00"/>
              </a:buClr>
              <a:buSzPts val="2500"/>
              <a:buFont typeface="Arial"/>
              <a:buChar char="–"/>
            </a:pPr>
            <a:r>
              <a:rPr lang="en-US" sz="2100" dirty="0">
                <a:solidFill>
                  <a:srgbClr val="FFFF00"/>
                </a:solidFill>
              </a:rPr>
              <a:t>Linearity 2:</a:t>
            </a:r>
            <a:r>
              <a:rPr lang="en-US" sz="2500" dirty="0">
                <a:solidFill>
                  <a:srgbClr val="FFFF00"/>
                </a:solidFill>
              </a:rPr>
              <a:t>  </a:t>
            </a:r>
            <a:r>
              <a:rPr lang="en-US" sz="1800" dirty="0">
                <a:solidFill>
                  <a:schemeClr val="lt1"/>
                </a:solidFill>
              </a:rPr>
              <a:t>fragment = </a:t>
            </a:r>
            <a:r>
              <a:rPr lang="en-US" sz="1800" dirty="0" err="1">
                <a:solidFill>
                  <a:schemeClr val="lt1"/>
                </a:solidFill>
              </a:rPr>
              <a:t>lin</a:t>
            </a:r>
            <a:r>
              <a:rPr lang="en-US" sz="1800" dirty="0">
                <a:solidFill>
                  <a:schemeClr val="lt1"/>
                </a:solidFill>
              </a:rPr>
              <a:t>(texture)   , i.e.: text = RGBA</a:t>
            </a:r>
            <a:endParaRPr sz="1600" dirty="0">
              <a:solidFill>
                <a:schemeClr val="dk1"/>
              </a:solidFill>
            </a:endParaRPr>
          </a:p>
          <a:p>
            <a:pPr marL="1016000" lvl="2" indent="-196850" algn="l" rtl="0">
              <a:lnSpc>
                <a:spcPct val="75000"/>
              </a:lnSpc>
              <a:spcBef>
                <a:spcPts val="0"/>
              </a:spcBef>
              <a:spcAft>
                <a:spcPts val="0"/>
              </a:spcAft>
              <a:buClr>
                <a:srgbClr val="FF0000"/>
              </a:buClr>
              <a:buSzPts val="2100"/>
              <a:buFont typeface="Arial"/>
              <a:buChar char="➢"/>
            </a:pPr>
            <a:r>
              <a:rPr lang="en-US" sz="2100" dirty="0">
                <a:solidFill>
                  <a:srgbClr val="FF0000"/>
                </a:solidFill>
              </a:rPr>
              <a:t> pb: textures for anything (Z,N,…) !</a:t>
            </a:r>
            <a:endParaRPr sz="1600" dirty="0">
              <a:solidFill>
                <a:srgbClr val="FF0000"/>
              </a:solidFill>
            </a:endParaRPr>
          </a:p>
          <a:p>
            <a:pPr marL="660400" lvl="1" indent="-273050" algn="l" rtl="0">
              <a:lnSpc>
                <a:spcPct val="80000"/>
              </a:lnSpc>
              <a:spcBef>
                <a:spcPts val="0"/>
              </a:spcBef>
              <a:spcAft>
                <a:spcPts val="0"/>
              </a:spcAft>
              <a:buClr>
                <a:srgbClr val="FFFF00"/>
              </a:buClr>
              <a:buSzPts val="2500"/>
              <a:buFont typeface="Arial"/>
              <a:buChar char="–"/>
            </a:pPr>
            <a:r>
              <a:rPr lang="en-US" sz="2100" dirty="0">
                <a:solidFill>
                  <a:srgbClr val="FFFF00"/>
                </a:solidFill>
              </a:rPr>
              <a:t>Continuity:</a:t>
            </a:r>
            <a:r>
              <a:rPr lang="en-US" sz="2500" dirty="0">
                <a:solidFill>
                  <a:srgbClr val="FFFF00"/>
                </a:solidFill>
              </a:rPr>
              <a:t>  </a:t>
            </a:r>
            <a:r>
              <a:rPr lang="en-US" sz="1800" dirty="0">
                <a:solidFill>
                  <a:schemeClr val="lt1"/>
                </a:solidFill>
              </a:rPr>
              <a:t>neglect borders, holes, atlases, tiling</a:t>
            </a:r>
            <a:endParaRPr sz="1600" dirty="0">
              <a:solidFill>
                <a:schemeClr val="dk1"/>
              </a:solidFill>
            </a:endParaRPr>
          </a:p>
          <a:p>
            <a:pPr marL="1016000" lvl="2" indent="-196850" algn="l" rtl="0">
              <a:lnSpc>
                <a:spcPct val="75000"/>
              </a:lnSpc>
              <a:spcBef>
                <a:spcPts val="0"/>
              </a:spcBef>
              <a:spcAft>
                <a:spcPts val="0"/>
              </a:spcAft>
              <a:buClr>
                <a:srgbClr val="FF0000"/>
              </a:buClr>
              <a:buSzPts val="2100"/>
              <a:buFont typeface="Arial"/>
              <a:buChar char="➢"/>
            </a:pPr>
            <a:r>
              <a:rPr lang="en-US" sz="2100" dirty="0">
                <a:solidFill>
                  <a:srgbClr val="FF0000"/>
                </a:solidFill>
              </a:rPr>
              <a:t> pb: indirections</a:t>
            </a:r>
            <a:r>
              <a:rPr lang="en-US" sz="1800" dirty="0">
                <a:solidFill>
                  <a:srgbClr val="FF0000"/>
                </a:solidFill>
              </a:rPr>
              <a:t> !</a:t>
            </a:r>
            <a:endParaRPr sz="1600" dirty="0">
              <a:solidFill>
                <a:srgbClr val="FF0000"/>
              </a:solidFill>
            </a:endParaRPr>
          </a:p>
          <a:p>
            <a:pPr marL="660400" lvl="0" indent="-254000" algn="l" rtl="0">
              <a:lnSpc>
                <a:spcPct val="80000"/>
              </a:lnSpc>
              <a:spcBef>
                <a:spcPts val="400"/>
              </a:spcBef>
              <a:spcAft>
                <a:spcPts val="0"/>
              </a:spcAft>
              <a:buSzPts val="1000"/>
              <a:buNone/>
            </a:pPr>
            <a:r>
              <a:rPr lang="en-US" sz="1800" dirty="0">
                <a:solidFill>
                  <a:schemeClr val="lt1"/>
                </a:solidFill>
              </a:rPr>
              <a:t> </a:t>
            </a:r>
            <a:endParaRPr sz="1600" b="0" i="0" u="none" strike="noStrike" cap="none" dirty="0"/>
          </a:p>
          <a:p>
            <a:pPr marL="304800" marR="0" lvl="0" indent="-298450" algn="l" rtl="0">
              <a:lnSpc>
                <a:spcPct val="100000"/>
              </a:lnSpc>
              <a:spcBef>
                <a:spcPts val="500"/>
              </a:spcBef>
              <a:spcAft>
                <a:spcPts val="0"/>
              </a:spcAft>
              <a:buClr>
                <a:srgbClr val="FFFF00"/>
              </a:buClr>
              <a:buSzPts val="2500"/>
              <a:buFont typeface="Arial"/>
              <a:buChar char="•"/>
            </a:pPr>
            <a:r>
              <a:rPr lang="en-US" sz="2500" b="1" dirty="0">
                <a:solidFill>
                  <a:srgbClr val="FFFF00"/>
                </a:solidFill>
              </a:rPr>
              <a:t>Geometry f</a:t>
            </a:r>
            <a:r>
              <a:rPr lang="en-US" sz="2500" b="1" i="0" u="none" strike="noStrike" cap="none" dirty="0">
                <a:solidFill>
                  <a:srgbClr val="FFFF00"/>
                </a:solidFill>
                <a:latin typeface="Arial"/>
                <a:ea typeface="Arial"/>
                <a:cs typeface="Arial"/>
                <a:sym typeface="Arial"/>
              </a:rPr>
              <a:t>ilt</a:t>
            </a:r>
            <a:r>
              <a:rPr lang="en-US" sz="2500" b="1" dirty="0">
                <a:solidFill>
                  <a:srgbClr val="FFFF00"/>
                </a:solidFill>
              </a:rPr>
              <a:t>ering</a:t>
            </a:r>
            <a:r>
              <a:rPr lang="en-US" sz="2500" b="1" i="0" u="none" strike="noStrike" cap="none" dirty="0">
                <a:solidFill>
                  <a:srgbClr val="FFFF00"/>
                </a:solidFill>
                <a:latin typeface="Arial"/>
                <a:ea typeface="Arial"/>
                <a:cs typeface="Arial"/>
                <a:sym typeface="Arial"/>
              </a:rPr>
              <a:t>:</a:t>
            </a:r>
            <a:endParaRPr sz="1600" b="0" i="0" u="none" strike="noStrike" cap="none" dirty="0"/>
          </a:p>
          <a:p>
            <a:pPr marL="660400" marR="0" lvl="1" indent="-247650" algn="l" rtl="0">
              <a:lnSpc>
                <a:spcPct val="130000"/>
              </a:lnSpc>
              <a:spcBef>
                <a:spcPts val="400"/>
              </a:spcBef>
              <a:spcAft>
                <a:spcPts val="0"/>
              </a:spcAft>
              <a:buClr>
                <a:schemeClr val="lt1"/>
              </a:buClr>
              <a:buSzPts val="2100"/>
              <a:buFont typeface="Arial"/>
              <a:buChar char="–"/>
            </a:pPr>
            <a:r>
              <a:rPr lang="en-US" sz="2100" b="0" i="0" u="none" strike="noStrike" cap="none" dirty="0">
                <a:solidFill>
                  <a:schemeClr val="lt1"/>
                </a:solidFill>
                <a:latin typeface="Arial"/>
                <a:ea typeface="Arial"/>
                <a:cs typeface="Arial"/>
                <a:sym typeface="Arial"/>
              </a:rPr>
              <a:t>Polygons not </a:t>
            </a:r>
            <a:r>
              <a:rPr lang="en-US" sz="2100" b="0" i="0" u="none" strike="noStrike" cap="none" dirty="0" err="1">
                <a:solidFill>
                  <a:schemeClr val="lt1"/>
                </a:solidFill>
                <a:latin typeface="Arial"/>
                <a:ea typeface="Arial"/>
                <a:cs typeface="Arial"/>
                <a:sym typeface="Arial"/>
              </a:rPr>
              <a:t>antialiased</a:t>
            </a:r>
            <a:endParaRPr sz="1600" b="0" i="0" u="none" strike="noStrike" cap="none" dirty="0"/>
          </a:p>
          <a:p>
            <a:pPr marL="660400" marR="0" lvl="1" indent="-247650" algn="l" rtl="0">
              <a:lnSpc>
                <a:spcPct val="80000"/>
              </a:lnSpc>
              <a:spcBef>
                <a:spcPts val="400"/>
              </a:spcBef>
              <a:spcAft>
                <a:spcPts val="0"/>
              </a:spcAft>
              <a:buClr>
                <a:schemeClr val="lt1"/>
              </a:buClr>
              <a:buSzPts val="2100"/>
              <a:buFont typeface="Arial"/>
              <a:buChar char="–"/>
            </a:pPr>
            <a:r>
              <a:rPr lang="en-US" sz="2100" dirty="0">
                <a:solidFill>
                  <a:schemeClr val="lt1"/>
                </a:solidFill>
              </a:rPr>
              <a:t>Get smaller and smaller</a:t>
            </a:r>
            <a:endParaRPr sz="1600" b="0" i="0" u="none" strike="noStrike" cap="none" dirty="0"/>
          </a:p>
          <a:p>
            <a:pPr marL="660400" marR="0" lvl="1" indent="-247650" algn="l" rtl="0">
              <a:lnSpc>
                <a:spcPct val="90000"/>
              </a:lnSpc>
              <a:spcBef>
                <a:spcPts val="400"/>
              </a:spcBef>
              <a:spcAft>
                <a:spcPts val="0"/>
              </a:spcAft>
              <a:buClr>
                <a:schemeClr val="lt1"/>
              </a:buClr>
              <a:buSzPts val="2100"/>
              <a:buFont typeface="Arial"/>
              <a:buChar char="–"/>
            </a:pPr>
            <a:r>
              <a:rPr lang="en-US" sz="2100" dirty="0">
                <a:solidFill>
                  <a:schemeClr val="lt1"/>
                </a:solidFill>
              </a:rPr>
              <a:t>Not pre-filterable</a:t>
            </a:r>
            <a:endParaRPr sz="1600" b="0" i="0" u="none" strike="noStrike" cap="none" dirty="0"/>
          </a:p>
          <a:p>
            <a:pPr marL="660400" marR="0" lvl="1" indent="-254000" algn="l" rtl="0">
              <a:lnSpc>
                <a:spcPct val="90000"/>
              </a:lnSpc>
              <a:spcBef>
                <a:spcPts val="400"/>
              </a:spcBef>
              <a:spcAft>
                <a:spcPts val="0"/>
              </a:spcAft>
              <a:buClr>
                <a:srgbClr val="FF9900"/>
              </a:buClr>
              <a:buFont typeface="Arial"/>
              <a:buNone/>
            </a:pPr>
            <a:r>
              <a:rPr lang="en-US" sz="2100" b="0" i="0" u="none" strike="noStrike" cap="none" dirty="0">
                <a:solidFill>
                  <a:srgbClr val="FF9900"/>
                </a:solidFill>
                <a:latin typeface="Arial"/>
                <a:ea typeface="Arial"/>
                <a:cs typeface="Arial"/>
                <a:sym typeface="Arial"/>
              </a:rPr>
              <a:t>→</a:t>
            </a:r>
            <a:r>
              <a:rPr lang="en-US" sz="2100" b="0" i="0" u="none" strike="noStrike" cap="none" dirty="0">
                <a:solidFill>
                  <a:schemeClr val="lt1"/>
                </a:solidFill>
                <a:latin typeface="Arial"/>
                <a:ea typeface="Arial"/>
                <a:cs typeface="Arial"/>
                <a:sym typeface="Arial"/>
              </a:rPr>
              <a:t> </a:t>
            </a:r>
            <a:r>
              <a:rPr lang="en-US" sz="2100" b="0" i="0" u="none" strike="noStrike" cap="none" dirty="0" err="1">
                <a:solidFill>
                  <a:srgbClr val="FF9900"/>
                </a:solidFill>
                <a:latin typeface="Arial"/>
                <a:ea typeface="Arial"/>
                <a:cs typeface="Arial"/>
                <a:sym typeface="Arial"/>
              </a:rPr>
              <a:t>repr</a:t>
            </a:r>
            <a:r>
              <a:rPr lang="en-US" sz="2100" b="0" i="0" u="none" strike="noStrike" cap="none" dirty="0">
                <a:solidFill>
                  <a:srgbClr val="FF9900"/>
                </a:solidFill>
                <a:latin typeface="Arial"/>
                <a:ea typeface="Arial"/>
                <a:cs typeface="Arial"/>
                <a:sym typeface="Arial"/>
              </a:rPr>
              <a:t> alt,  model transition </a:t>
            </a:r>
            <a:r>
              <a:rPr lang="en-US" sz="1800" b="0" i="0" u="none" strike="noStrike" cap="none" dirty="0">
                <a:solidFill>
                  <a:schemeClr val="lt1"/>
                </a:solidFill>
                <a:latin typeface="Arial"/>
                <a:ea typeface="Arial"/>
                <a:cs typeface="Arial"/>
                <a:sym typeface="Arial"/>
              </a:rPr>
              <a:t>[Kaj85]</a:t>
            </a:r>
            <a:endParaRPr sz="1600" b="0" i="0" u="none" strike="noStrike" cap="none" dirty="0"/>
          </a:p>
        </p:txBody>
      </p:sp>
      <p:sp>
        <p:nvSpPr>
          <p:cNvPr id="1629" name="Google Shape;1629;p113"/>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7"/>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So, what can we do ?  → </a:t>
            </a:r>
            <a:r>
              <a:rPr lang="en-US" sz="2500" b="1">
                <a:solidFill>
                  <a:srgbClr val="FF9900"/>
                </a:solidFill>
              </a:rPr>
              <a:t>some generalities</a:t>
            </a:r>
            <a:endParaRPr sz="2500" b="1">
              <a:solidFill>
                <a:srgbClr val="FF9900"/>
              </a:solidFill>
            </a:endParaRPr>
          </a:p>
        </p:txBody>
      </p:sp>
      <p:sp>
        <p:nvSpPr>
          <p:cNvPr id="157" name="Google Shape;157;p17"/>
          <p:cNvSpPr txBox="1">
            <a:spLocks noGrp="1"/>
          </p:cNvSpPr>
          <p:nvPr>
            <p:ph type="body" idx="1"/>
          </p:nvPr>
        </p:nvSpPr>
        <p:spPr>
          <a:xfrm>
            <a:off x="361385" y="757767"/>
            <a:ext cx="8782500" cy="4587900"/>
          </a:xfrm>
          <a:prstGeom prst="rect">
            <a:avLst/>
          </a:prstGeom>
        </p:spPr>
        <p:txBody>
          <a:bodyPr spcFirstLastPara="1" wrap="square" lIns="81650" tIns="81650" rIns="81650" bIns="81650" anchor="t" anchorCtr="0">
            <a:noAutofit/>
          </a:bodyPr>
          <a:lstStyle/>
          <a:p>
            <a:pPr marL="406400" lvl="0" indent="-336550" algn="l" rtl="0">
              <a:lnSpc>
                <a:spcPct val="115000"/>
              </a:lnSpc>
              <a:spcBef>
                <a:spcPts val="0"/>
              </a:spcBef>
              <a:spcAft>
                <a:spcPts val="0"/>
              </a:spcAft>
              <a:buClr>
                <a:schemeClr val="dk2"/>
              </a:buClr>
              <a:buSzPts val="2100"/>
              <a:buChar char="●"/>
            </a:pPr>
            <a:r>
              <a:rPr lang="en-US" sz="2500">
                <a:solidFill>
                  <a:schemeClr val="dk2"/>
                </a:solidFill>
              </a:rPr>
              <a:t>Avoid wasting :</a:t>
            </a:r>
            <a:r>
              <a:rPr lang="en-US" sz="2100">
                <a:solidFill>
                  <a:schemeClr val="dk2"/>
                </a:solidFill>
              </a:rPr>
              <a:t> </a:t>
            </a:r>
            <a:r>
              <a:rPr lang="en-US">
                <a:solidFill>
                  <a:schemeClr val="dk2"/>
                </a:solidFill>
              </a:rPr>
              <a:t>often, realize el. useless after processed: v. frustum, hidden...</a:t>
            </a:r>
            <a:endParaRPr>
              <a:solidFill>
                <a:schemeClr val="dk2"/>
              </a:solidFill>
            </a:endParaRPr>
          </a:p>
          <a:p>
            <a:pPr marL="812800" lvl="0" indent="0" algn="l" rtl="0">
              <a:spcBef>
                <a:spcPts val="0"/>
              </a:spcBef>
              <a:spcAft>
                <a:spcPts val="0"/>
              </a:spcAft>
              <a:buNone/>
            </a:pPr>
            <a:r>
              <a:rPr lang="en-US" sz="2100">
                <a:solidFill>
                  <a:schemeClr val="dk2"/>
                </a:solidFill>
              </a:rPr>
              <a:t>→ requires to structure data</a:t>
            </a:r>
            <a:endParaRPr sz="2100">
              <a:solidFill>
                <a:schemeClr val="dk2"/>
              </a:solidFill>
            </a:endParaRPr>
          </a:p>
          <a:p>
            <a:pPr marL="0" lvl="0" indent="0" algn="l" rtl="0">
              <a:spcBef>
                <a:spcPts val="0"/>
              </a:spcBef>
              <a:spcAft>
                <a:spcPts val="0"/>
              </a:spcAft>
              <a:buNone/>
            </a:pPr>
            <a:endParaRPr sz="2100">
              <a:solidFill>
                <a:schemeClr val="dk2"/>
              </a:solidFill>
            </a:endParaRPr>
          </a:p>
          <a:p>
            <a:pPr marL="0" lvl="0" indent="0" algn="l" rtl="0">
              <a:spcBef>
                <a:spcPts val="0"/>
              </a:spcBef>
              <a:spcAft>
                <a:spcPts val="0"/>
              </a:spcAft>
              <a:buNone/>
            </a:pPr>
            <a:endParaRPr>
              <a:solidFill>
                <a:schemeClr val="dk2"/>
              </a:solidFill>
            </a:endParaRPr>
          </a:p>
        </p:txBody>
      </p:sp>
      <p:sp>
        <p:nvSpPr>
          <p:cNvPr id="158" name="Google Shape;158;p1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8"/>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So, what can we do ?  → </a:t>
            </a:r>
            <a:r>
              <a:rPr lang="en-US" sz="2500" b="1">
                <a:solidFill>
                  <a:srgbClr val="FF9900"/>
                </a:solidFill>
              </a:rPr>
              <a:t>some generalities</a:t>
            </a:r>
            <a:endParaRPr sz="2900" b="1">
              <a:solidFill>
                <a:srgbClr val="FF9900"/>
              </a:solidFill>
            </a:endParaRPr>
          </a:p>
        </p:txBody>
      </p:sp>
      <p:sp>
        <p:nvSpPr>
          <p:cNvPr id="164" name="Google Shape;164;p18"/>
          <p:cNvSpPr txBox="1">
            <a:spLocks noGrp="1"/>
          </p:cNvSpPr>
          <p:nvPr>
            <p:ph type="body" idx="1"/>
          </p:nvPr>
        </p:nvSpPr>
        <p:spPr>
          <a:xfrm>
            <a:off x="361385" y="757767"/>
            <a:ext cx="8782500" cy="4587900"/>
          </a:xfrm>
          <a:prstGeom prst="rect">
            <a:avLst/>
          </a:prstGeom>
        </p:spPr>
        <p:txBody>
          <a:bodyPr spcFirstLastPara="1" wrap="square" lIns="81650" tIns="81650" rIns="81650" bIns="81650" anchor="t" anchorCtr="0">
            <a:noAutofit/>
          </a:bodyPr>
          <a:lstStyle/>
          <a:p>
            <a:pPr marL="406400" lvl="0" indent="-336550" algn="l" rtl="0">
              <a:lnSpc>
                <a:spcPct val="115000"/>
              </a:lnSpc>
              <a:spcBef>
                <a:spcPts val="0"/>
              </a:spcBef>
              <a:spcAft>
                <a:spcPts val="0"/>
              </a:spcAft>
              <a:buClr>
                <a:schemeClr val="dk2"/>
              </a:buClr>
              <a:buSzPts val="2100"/>
              <a:buChar char="●"/>
            </a:pPr>
            <a:r>
              <a:rPr lang="en-US" sz="2500">
                <a:solidFill>
                  <a:schemeClr val="dk2"/>
                </a:solidFill>
              </a:rPr>
              <a:t>Avoid wasting :</a:t>
            </a:r>
            <a:r>
              <a:rPr lang="en-US" sz="2100">
                <a:solidFill>
                  <a:schemeClr val="dk2"/>
                </a:solidFill>
              </a:rPr>
              <a:t> </a:t>
            </a:r>
            <a:r>
              <a:rPr lang="en-US">
                <a:solidFill>
                  <a:schemeClr val="dk2"/>
                </a:solidFill>
              </a:rPr>
              <a:t>often, realize el. useless after processed: v. frustum, hidden...</a:t>
            </a:r>
            <a:endParaRPr>
              <a:solidFill>
                <a:schemeClr val="dk2"/>
              </a:solidFill>
            </a:endParaRPr>
          </a:p>
          <a:p>
            <a:pPr marL="812800" lvl="0" indent="0" algn="l" rtl="0">
              <a:spcBef>
                <a:spcPts val="0"/>
              </a:spcBef>
              <a:spcAft>
                <a:spcPts val="0"/>
              </a:spcAft>
              <a:buNone/>
            </a:pPr>
            <a:r>
              <a:rPr lang="en-US" sz="2100">
                <a:solidFill>
                  <a:schemeClr val="dk2"/>
                </a:solidFill>
              </a:rPr>
              <a:t>→ requires to structure data</a:t>
            </a:r>
            <a:endParaRPr sz="2100">
              <a:solidFill>
                <a:schemeClr val="dk2"/>
              </a:solidFill>
            </a:endParaRPr>
          </a:p>
          <a:p>
            <a:pPr marL="812800" lvl="0" indent="0" algn="l" rtl="0">
              <a:spcBef>
                <a:spcPts val="0"/>
              </a:spcBef>
              <a:spcAft>
                <a:spcPts val="0"/>
              </a:spcAft>
              <a:buNone/>
            </a:pPr>
            <a:endParaRPr sz="2100">
              <a:solidFill>
                <a:schemeClr val="dk2"/>
              </a:solidFill>
            </a:endParaRPr>
          </a:p>
          <a:p>
            <a:pPr marL="406400" lvl="0" indent="-336550" algn="l" rtl="0">
              <a:lnSpc>
                <a:spcPct val="115000"/>
              </a:lnSpc>
              <a:spcBef>
                <a:spcPts val="0"/>
              </a:spcBef>
              <a:spcAft>
                <a:spcPts val="0"/>
              </a:spcAft>
              <a:buClr>
                <a:schemeClr val="dk2"/>
              </a:buClr>
              <a:buSzPts val="2100"/>
              <a:buChar char="●"/>
            </a:pPr>
            <a:r>
              <a:rPr lang="en-US" sz="2500">
                <a:solidFill>
                  <a:schemeClr val="dk2"/>
                </a:solidFill>
              </a:rPr>
              <a:t>Use available knowledge :</a:t>
            </a:r>
            <a:endParaRPr sz="25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a priori knowledge  on content</a:t>
            </a:r>
            <a:endParaRPr sz="21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assumptions </a:t>
            </a:r>
            <a:r>
              <a:rPr lang="en-US" sz="1800">
                <a:solidFill>
                  <a:schemeClr val="dk2"/>
                </a:solidFill>
              </a:rPr>
              <a:t>and</a:t>
            </a:r>
            <a:r>
              <a:rPr lang="en-US" sz="2100">
                <a:solidFill>
                  <a:schemeClr val="dk2"/>
                </a:solidFill>
              </a:rPr>
              <a:t> requirements  on context</a:t>
            </a:r>
            <a:endParaRPr sz="21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be consistent </a:t>
            </a:r>
            <a:r>
              <a:rPr lang="en-US">
                <a:solidFill>
                  <a:schemeClr val="dk2"/>
                </a:solidFill>
              </a:rPr>
              <a:t>( quality = worst parts, not best )</a:t>
            </a:r>
            <a:endParaRPr>
              <a:solidFill>
                <a:schemeClr val="dk2"/>
              </a:solidFill>
            </a:endParaRPr>
          </a:p>
          <a:p>
            <a:pPr marL="0" lvl="0" indent="0" algn="l" rtl="0">
              <a:spcBef>
                <a:spcPts val="0"/>
              </a:spcBef>
              <a:spcAft>
                <a:spcPts val="0"/>
              </a:spcAft>
              <a:buNone/>
            </a:pPr>
            <a:endParaRPr sz="2100">
              <a:solidFill>
                <a:schemeClr val="dk2"/>
              </a:solidFill>
            </a:endParaRPr>
          </a:p>
          <a:p>
            <a:pPr marL="0" lvl="0" indent="0" algn="l" rtl="0">
              <a:spcBef>
                <a:spcPts val="0"/>
              </a:spcBef>
              <a:spcAft>
                <a:spcPts val="0"/>
              </a:spcAft>
              <a:buNone/>
            </a:pPr>
            <a:endParaRPr>
              <a:solidFill>
                <a:schemeClr val="dk2"/>
              </a:solidFill>
            </a:endParaRPr>
          </a:p>
        </p:txBody>
      </p:sp>
      <p:sp>
        <p:nvSpPr>
          <p:cNvPr id="165" name="Google Shape;165;p1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9"/>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So, what can we do ?  → </a:t>
            </a:r>
            <a:r>
              <a:rPr lang="en-US" sz="2500" b="1">
                <a:solidFill>
                  <a:srgbClr val="FF9900"/>
                </a:solidFill>
              </a:rPr>
              <a:t>some generalities</a:t>
            </a:r>
            <a:endParaRPr sz="2900" b="1">
              <a:solidFill>
                <a:srgbClr val="FF9900"/>
              </a:solidFill>
            </a:endParaRPr>
          </a:p>
        </p:txBody>
      </p:sp>
      <p:sp>
        <p:nvSpPr>
          <p:cNvPr id="171" name="Google Shape;171;p19"/>
          <p:cNvSpPr txBox="1">
            <a:spLocks noGrp="1"/>
          </p:cNvSpPr>
          <p:nvPr>
            <p:ph type="body" idx="1"/>
          </p:nvPr>
        </p:nvSpPr>
        <p:spPr>
          <a:xfrm>
            <a:off x="361385" y="757767"/>
            <a:ext cx="8782500" cy="4587900"/>
          </a:xfrm>
          <a:prstGeom prst="rect">
            <a:avLst/>
          </a:prstGeom>
        </p:spPr>
        <p:txBody>
          <a:bodyPr spcFirstLastPara="1" wrap="square" lIns="81650" tIns="81650" rIns="81650" bIns="81650" anchor="t" anchorCtr="0">
            <a:noAutofit/>
          </a:bodyPr>
          <a:lstStyle/>
          <a:p>
            <a:pPr marL="406400" lvl="0" indent="-336550" algn="l" rtl="0">
              <a:lnSpc>
                <a:spcPct val="115000"/>
              </a:lnSpc>
              <a:spcBef>
                <a:spcPts val="0"/>
              </a:spcBef>
              <a:spcAft>
                <a:spcPts val="0"/>
              </a:spcAft>
              <a:buClr>
                <a:schemeClr val="dk2"/>
              </a:buClr>
              <a:buSzPts val="2100"/>
              <a:buChar char="●"/>
            </a:pPr>
            <a:r>
              <a:rPr lang="en-US" sz="2500">
                <a:solidFill>
                  <a:schemeClr val="dk2"/>
                </a:solidFill>
              </a:rPr>
              <a:t>Avoid wasting :</a:t>
            </a:r>
            <a:r>
              <a:rPr lang="en-US" sz="2100">
                <a:solidFill>
                  <a:schemeClr val="dk2"/>
                </a:solidFill>
              </a:rPr>
              <a:t> </a:t>
            </a:r>
            <a:r>
              <a:rPr lang="en-US">
                <a:solidFill>
                  <a:schemeClr val="dk2"/>
                </a:solidFill>
              </a:rPr>
              <a:t>often, realize el. useless after processed: v. frustum, hidden...</a:t>
            </a:r>
            <a:endParaRPr>
              <a:solidFill>
                <a:schemeClr val="dk2"/>
              </a:solidFill>
            </a:endParaRPr>
          </a:p>
          <a:p>
            <a:pPr marL="812800" lvl="0" indent="0" algn="l" rtl="0">
              <a:spcBef>
                <a:spcPts val="0"/>
              </a:spcBef>
              <a:spcAft>
                <a:spcPts val="0"/>
              </a:spcAft>
              <a:buNone/>
            </a:pPr>
            <a:r>
              <a:rPr lang="en-US" sz="2100">
                <a:solidFill>
                  <a:schemeClr val="dk2"/>
                </a:solidFill>
              </a:rPr>
              <a:t>→ requires to structure data</a:t>
            </a:r>
            <a:endParaRPr sz="2100">
              <a:solidFill>
                <a:schemeClr val="dk2"/>
              </a:solidFill>
            </a:endParaRPr>
          </a:p>
          <a:p>
            <a:pPr marL="812800" lvl="0" indent="0" algn="l" rtl="0">
              <a:spcBef>
                <a:spcPts val="0"/>
              </a:spcBef>
              <a:spcAft>
                <a:spcPts val="0"/>
              </a:spcAft>
              <a:buNone/>
            </a:pPr>
            <a:endParaRPr sz="2100">
              <a:solidFill>
                <a:schemeClr val="dk2"/>
              </a:solidFill>
            </a:endParaRPr>
          </a:p>
          <a:p>
            <a:pPr marL="406400" lvl="0" indent="-336550" algn="l" rtl="0">
              <a:lnSpc>
                <a:spcPct val="115000"/>
              </a:lnSpc>
              <a:spcBef>
                <a:spcPts val="0"/>
              </a:spcBef>
              <a:spcAft>
                <a:spcPts val="0"/>
              </a:spcAft>
              <a:buClr>
                <a:schemeClr val="dk2"/>
              </a:buClr>
              <a:buSzPts val="2100"/>
              <a:buChar char="●"/>
            </a:pPr>
            <a:r>
              <a:rPr lang="en-US" sz="2500">
                <a:solidFill>
                  <a:schemeClr val="dk2"/>
                </a:solidFill>
              </a:rPr>
              <a:t>Use available knowledge :</a:t>
            </a:r>
            <a:endParaRPr sz="25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a priori knowledge  on content</a:t>
            </a:r>
            <a:endParaRPr sz="21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assumptions </a:t>
            </a:r>
            <a:r>
              <a:rPr lang="en-US" sz="1800">
                <a:solidFill>
                  <a:schemeClr val="dk2"/>
                </a:solidFill>
              </a:rPr>
              <a:t>and</a:t>
            </a:r>
            <a:r>
              <a:rPr lang="en-US" sz="2100">
                <a:solidFill>
                  <a:schemeClr val="dk2"/>
                </a:solidFill>
              </a:rPr>
              <a:t> requirements  on context</a:t>
            </a:r>
            <a:endParaRPr sz="21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be consistent </a:t>
            </a:r>
            <a:r>
              <a:rPr lang="en-US">
                <a:solidFill>
                  <a:schemeClr val="dk2"/>
                </a:solidFill>
              </a:rPr>
              <a:t>( quality = worst parts, not best )</a:t>
            </a:r>
            <a:endParaRPr>
              <a:solidFill>
                <a:schemeClr val="dk2"/>
              </a:solidFill>
            </a:endParaRPr>
          </a:p>
          <a:p>
            <a:pPr marL="812800" lvl="0" indent="0" algn="l" rtl="0">
              <a:spcBef>
                <a:spcPts val="0"/>
              </a:spcBef>
              <a:spcAft>
                <a:spcPts val="0"/>
              </a:spcAft>
              <a:buNone/>
            </a:pPr>
            <a:endParaRPr sz="2100">
              <a:solidFill>
                <a:schemeClr val="dk2"/>
              </a:solidFill>
            </a:endParaRPr>
          </a:p>
          <a:p>
            <a:pPr marL="406400" lvl="0" indent="-336550" algn="l" rtl="0">
              <a:spcBef>
                <a:spcPts val="0"/>
              </a:spcBef>
              <a:spcAft>
                <a:spcPts val="0"/>
              </a:spcAft>
              <a:buClr>
                <a:schemeClr val="dk2"/>
              </a:buClr>
              <a:buSzPts val="2100"/>
              <a:buChar char="●"/>
            </a:pPr>
            <a:r>
              <a:rPr lang="en-US" sz="2500">
                <a:solidFill>
                  <a:schemeClr val="dk2"/>
                </a:solidFill>
              </a:rPr>
              <a:t>Use relevant scale : </a:t>
            </a:r>
            <a:r>
              <a:rPr lang="en-US">
                <a:solidFill>
                  <a:schemeClr val="dk2"/>
                </a:solidFill>
              </a:rPr>
              <a:t>smallest image element = pixels</a:t>
            </a:r>
            <a:endParaRPr>
              <a:solidFill>
                <a:schemeClr val="dk2"/>
              </a:solidFill>
            </a:endParaRPr>
          </a:p>
          <a:p>
            <a:pPr marL="406400" lvl="0" indent="0" algn="l" rtl="0">
              <a:spcBef>
                <a:spcPts val="0"/>
              </a:spcBef>
              <a:spcAft>
                <a:spcPts val="0"/>
              </a:spcAft>
              <a:buNone/>
            </a:pPr>
            <a:endParaRPr sz="1300">
              <a:solidFill>
                <a:schemeClr val="dk2"/>
              </a:solidFill>
            </a:endParaRPr>
          </a:p>
          <a:p>
            <a:pPr marL="0" lvl="0" indent="0" algn="l" rtl="0">
              <a:spcBef>
                <a:spcPts val="0"/>
              </a:spcBef>
              <a:spcAft>
                <a:spcPts val="0"/>
              </a:spcAft>
              <a:buNone/>
            </a:pPr>
            <a:r>
              <a:rPr lang="en-US" sz="2100">
                <a:solidFill>
                  <a:schemeClr val="dk2"/>
                </a:solidFill>
              </a:rPr>
              <a:t> </a:t>
            </a:r>
            <a:r>
              <a:rPr lang="en-US" sz="2500">
                <a:solidFill>
                  <a:schemeClr val="dk2"/>
                </a:solidFill>
              </a:rPr>
              <a:t> </a:t>
            </a:r>
            <a:endParaRPr sz="2100">
              <a:solidFill>
                <a:schemeClr val="dk2"/>
              </a:solidFill>
            </a:endParaRPr>
          </a:p>
          <a:p>
            <a:pPr marL="0" lvl="0" indent="0" algn="l" rtl="0">
              <a:spcBef>
                <a:spcPts val="0"/>
              </a:spcBef>
              <a:spcAft>
                <a:spcPts val="0"/>
              </a:spcAft>
              <a:buNone/>
            </a:pPr>
            <a:endParaRPr>
              <a:solidFill>
                <a:schemeClr val="dk2"/>
              </a:solidFill>
            </a:endParaRPr>
          </a:p>
        </p:txBody>
      </p:sp>
      <p:sp>
        <p:nvSpPr>
          <p:cNvPr id="172" name="Google Shape;172;p1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0"/>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So, what can we do ?  → </a:t>
            </a:r>
            <a:r>
              <a:rPr lang="en-US" sz="2500" b="1">
                <a:solidFill>
                  <a:srgbClr val="FF9900"/>
                </a:solidFill>
              </a:rPr>
              <a:t>some generalities</a:t>
            </a:r>
            <a:endParaRPr sz="2900" b="1">
              <a:solidFill>
                <a:srgbClr val="FF9900"/>
              </a:solidFill>
            </a:endParaRPr>
          </a:p>
        </p:txBody>
      </p:sp>
      <p:sp>
        <p:nvSpPr>
          <p:cNvPr id="178" name="Google Shape;178;p20"/>
          <p:cNvSpPr txBox="1">
            <a:spLocks noGrp="1"/>
          </p:cNvSpPr>
          <p:nvPr>
            <p:ph type="body" idx="1"/>
          </p:nvPr>
        </p:nvSpPr>
        <p:spPr>
          <a:xfrm>
            <a:off x="361375" y="757775"/>
            <a:ext cx="8782500" cy="4396200"/>
          </a:xfrm>
          <a:prstGeom prst="rect">
            <a:avLst/>
          </a:prstGeom>
        </p:spPr>
        <p:txBody>
          <a:bodyPr spcFirstLastPara="1" wrap="square" lIns="81650" tIns="81650" rIns="81650" bIns="81650" anchor="t" anchorCtr="0">
            <a:noAutofit/>
          </a:bodyPr>
          <a:lstStyle/>
          <a:p>
            <a:pPr marL="406400" lvl="0" indent="-336550" algn="l" rtl="0">
              <a:lnSpc>
                <a:spcPct val="115000"/>
              </a:lnSpc>
              <a:spcBef>
                <a:spcPts val="0"/>
              </a:spcBef>
              <a:spcAft>
                <a:spcPts val="0"/>
              </a:spcAft>
              <a:buClr>
                <a:schemeClr val="dk2"/>
              </a:buClr>
              <a:buSzPts val="2100"/>
              <a:buChar char="●"/>
            </a:pPr>
            <a:r>
              <a:rPr lang="en-US" sz="2500">
                <a:solidFill>
                  <a:schemeClr val="dk2"/>
                </a:solidFill>
              </a:rPr>
              <a:t>Avoid wasting :</a:t>
            </a:r>
            <a:r>
              <a:rPr lang="en-US" sz="2100">
                <a:solidFill>
                  <a:schemeClr val="dk2"/>
                </a:solidFill>
              </a:rPr>
              <a:t> </a:t>
            </a:r>
            <a:r>
              <a:rPr lang="en-US">
                <a:solidFill>
                  <a:schemeClr val="dk2"/>
                </a:solidFill>
              </a:rPr>
              <a:t>often, realize el. useless after processed: v. frustum, hidden...</a:t>
            </a:r>
            <a:endParaRPr>
              <a:solidFill>
                <a:schemeClr val="dk2"/>
              </a:solidFill>
            </a:endParaRPr>
          </a:p>
          <a:p>
            <a:pPr marL="812800" lvl="0" indent="0" algn="l" rtl="0">
              <a:spcBef>
                <a:spcPts val="0"/>
              </a:spcBef>
              <a:spcAft>
                <a:spcPts val="0"/>
              </a:spcAft>
              <a:buNone/>
            </a:pPr>
            <a:r>
              <a:rPr lang="en-US" sz="2100">
                <a:solidFill>
                  <a:schemeClr val="dk2"/>
                </a:solidFill>
              </a:rPr>
              <a:t>→ requires to structure data</a:t>
            </a:r>
            <a:endParaRPr sz="2100">
              <a:solidFill>
                <a:schemeClr val="dk2"/>
              </a:solidFill>
            </a:endParaRPr>
          </a:p>
          <a:p>
            <a:pPr marL="812800" lvl="0" indent="0" algn="l" rtl="0">
              <a:spcBef>
                <a:spcPts val="0"/>
              </a:spcBef>
              <a:spcAft>
                <a:spcPts val="0"/>
              </a:spcAft>
              <a:buNone/>
            </a:pPr>
            <a:endParaRPr sz="2100">
              <a:solidFill>
                <a:schemeClr val="dk2"/>
              </a:solidFill>
            </a:endParaRPr>
          </a:p>
          <a:p>
            <a:pPr marL="406400" lvl="0" indent="-336550" algn="l" rtl="0">
              <a:lnSpc>
                <a:spcPct val="115000"/>
              </a:lnSpc>
              <a:spcBef>
                <a:spcPts val="0"/>
              </a:spcBef>
              <a:spcAft>
                <a:spcPts val="0"/>
              </a:spcAft>
              <a:buClr>
                <a:schemeClr val="dk2"/>
              </a:buClr>
              <a:buSzPts val="2100"/>
              <a:buChar char="●"/>
            </a:pPr>
            <a:r>
              <a:rPr lang="en-US" sz="2500">
                <a:solidFill>
                  <a:schemeClr val="dk2"/>
                </a:solidFill>
              </a:rPr>
              <a:t>Use available knowledge :</a:t>
            </a:r>
            <a:endParaRPr sz="25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a priori knowledge  on content</a:t>
            </a:r>
            <a:endParaRPr sz="21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assumptions </a:t>
            </a:r>
            <a:r>
              <a:rPr lang="en-US" sz="1800">
                <a:solidFill>
                  <a:schemeClr val="dk2"/>
                </a:solidFill>
              </a:rPr>
              <a:t>and</a:t>
            </a:r>
            <a:r>
              <a:rPr lang="en-US" sz="2100">
                <a:solidFill>
                  <a:schemeClr val="dk2"/>
                </a:solidFill>
              </a:rPr>
              <a:t> requirements  on context</a:t>
            </a:r>
            <a:endParaRPr sz="2100">
              <a:solidFill>
                <a:schemeClr val="dk2"/>
              </a:solidFill>
            </a:endParaRPr>
          </a:p>
          <a:p>
            <a:pPr marL="812800" lvl="1" indent="-336550" algn="l" rtl="0">
              <a:spcBef>
                <a:spcPts val="0"/>
              </a:spcBef>
              <a:spcAft>
                <a:spcPts val="0"/>
              </a:spcAft>
              <a:buClr>
                <a:schemeClr val="dk2"/>
              </a:buClr>
              <a:buSzPts val="2100"/>
              <a:buChar char="-"/>
            </a:pPr>
            <a:r>
              <a:rPr lang="en-US" sz="2100">
                <a:solidFill>
                  <a:schemeClr val="dk2"/>
                </a:solidFill>
              </a:rPr>
              <a:t>be consistent </a:t>
            </a:r>
            <a:r>
              <a:rPr lang="en-US">
                <a:solidFill>
                  <a:schemeClr val="dk2"/>
                </a:solidFill>
              </a:rPr>
              <a:t>( quality = worst parts, not best )</a:t>
            </a:r>
            <a:endParaRPr>
              <a:solidFill>
                <a:schemeClr val="dk2"/>
              </a:solidFill>
            </a:endParaRPr>
          </a:p>
          <a:p>
            <a:pPr marL="812800" lvl="0" indent="0" algn="l" rtl="0">
              <a:spcBef>
                <a:spcPts val="0"/>
              </a:spcBef>
              <a:spcAft>
                <a:spcPts val="0"/>
              </a:spcAft>
              <a:buNone/>
            </a:pPr>
            <a:endParaRPr sz="2100">
              <a:solidFill>
                <a:schemeClr val="dk2"/>
              </a:solidFill>
            </a:endParaRPr>
          </a:p>
          <a:p>
            <a:pPr marL="406400" lvl="0" indent="-336550" algn="l" rtl="0">
              <a:spcBef>
                <a:spcPts val="0"/>
              </a:spcBef>
              <a:spcAft>
                <a:spcPts val="0"/>
              </a:spcAft>
              <a:buClr>
                <a:schemeClr val="dk2"/>
              </a:buClr>
              <a:buSzPts val="2100"/>
              <a:buChar char="●"/>
            </a:pPr>
            <a:r>
              <a:rPr lang="en-US" sz="2500">
                <a:solidFill>
                  <a:schemeClr val="dk2"/>
                </a:solidFill>
              </a:rPr>
              <a:t>Use relevant scale : </a:t>
            </a:r>
            <a:r>
              <a:rPr lang="en-US">
                <a:solidFill>
                  <a:schemeClr val="dk2"/>
                </a:solidFill>
              </a:rPr>
              <a:t>smallest image element = pixels</a:t>
            </a:r>
            <a:endParaRPr sz="1300">
              <a:solidFill>
                <a:schemeClr val="dk2"/>
              </a:solidFill>
            </a:endParaRPr>
          </a:p>
          <a:p>
            <a:pPr marL="0" lvl="0" indent="0" algn="l" rtl="0">
              <a:spcBef>
                <a:spcPts val="0"/>
              </a:spcBef>
              <a:spcAft>
                <a:spcPts val="0"/>
              </a:spcAft>
              <a:buNone/>
            </a:pPr>
            <a:r>
              <a:rPr lang="en-US" sz="2100">
                <a:solidFill>
                  <a:schemeClr val="dk2"/>
                </a:solidFill>
              </a:rPr>
              <a:t> </a:t>
            </a:r>
            <a:endParaRPr sz="2100">
              <a:solidFill>
                <a:schemeClr val="dk2"/>
              </a:solidFill>
            </a:endParaRPr>
          </a:p>
          <a:p>
            <a:pPr marL="0" lvl="0" indent="0" algn="l" rtl="0">
              <a:lnSpc>
                <a:spcPct val="115000"/>
              </a:lnSpc>
              <a:spcBef>
                <a:spcPts val="0"/>
              </a:spcBef>
              <a:spcAft>
                <a:spcPts val="0"/>
              </a:spcAft>
              <a:buNone/>
            </a:pPr>
            <a:r>
              <a:rPr lang="en-US" sz="2500" b="1">
                <a:solidFill>
                  <a:schemeClr val="dk2"/>
                </a:solidFill>
              </a:rPr>
              <a:t>→</a:t>
            </a:r>
            <a:r>
              <a:rPr lang="en-US" sz="2500">
                <a:solidFill>
                  <a:schemeClr val="dk2"/>
                </a:solidFill>
              </a:rPr>
              <a:t> </a:t>
            </a:r>
            <a:r>
              <a:rPr lang="en-US" sz="2500" b="1">
                <a:solidFill>
                  <a:schemeClr val="dk2"/>
                </a:solidFill>
              </a:rPr>
              <a:t>Minimalism</a:t>
            </a:r>
            <a:r>
              <a:rPr lang="en-US" sz="2500">
                <a:solidFill>
                  <a:schemeClr val="dk2"/>
                </a:solidFill>
              </a:rPr>
              <a:t> :</a:t>
            </a:r>
            <a:r>
              <a:rPr lang="en-US" sz="2100">
                <a:solidFill>
                  <a:schemeClr val="dk2"/>
                </a:solidFill>
              </a:rPr>
              <a:t> do/store  only what you need.  </a:t>
            </a:r>
            <a:r>
              <a:rPr lang="en-US">
                <a:solidFill>
                  <a:schemeClr val="dk2"/>
                </a:solidFill>
              </a:rPr>
              <a:t>ideally 1 sample / pix.</a:t>
            </a:r>
            <a:endParaRPr>
              <a:solidFill>
                <a:schemeClr val="dk2"/>
              </a:solidFill>
            </a:endParaRPr>
          </a:p>
          <a:p>
            <a:pPr marL="0" lvl="0" indent="0" algn="l" rtl="0">
              <a:spcBef>
                <a:spcPts val="0"/>
              </a:spcBef>
              <a:spcAft>
                <a:spcPts val="0"/>
              </a:spcAft>
              <a:buNone/>
            </a:pPr>
            <a:r>
              <a:rPr lang="en-US" sz="2100">
                <a:solidFill>
                  <a:schemeClr val="dk2"/>
                </a:solidFill>
              </a:rPr>
              <a:t>	  </a:t>
            </a:r>
            <a:r>
              <a:rPr lang="en-US" sz="2100">
                <a:solidFill>
                  <a:srgbClr val="464646"/>
                </a:solidFill>
              </a:rPr>
              <a:t>→ requires adapted representation</a:t>
            </a:r>
            <a:endParaRPr sz="2100">
              <a:solidFill>
                <a:srgbClr val="464646"/>
              </a:solidFill>
            </a:endParaRPr>
          </a:p>
          <a:p>
            <a:pPr marL="0" lvl="0" indent="0" algn="l" rtl="0">
              <a:spcBef>
                <a:spcPts val="0"/>
              </a:spcBef>
              <a:spcAft>
                <a:spcPts val="0"/>
              </a:spcAft>
              <a:buNone/>
            </a:pPr>
            <a:endParaRPr sz="2100">
              <a:solidFill>
                <a:schemeClr val="dk2"/>
              </a:solidFill>
            </a:endParaRPr>
          </a:p>
          <a:p>
            <a:pPr marL="0" lvl="0" indent="0" algn="l" rtl="0">
              <a:spcBef>
                <a:spcPts val="0"/>
              </a:spcBef>
              <a:spcAft>
                <a:spcPts val="0"/>
              </a:spcAft>
              <a:buNone/>
            </a:pPr>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1"/>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So, what can we do ?  → </a:t>
            </a:r>
            <a:r>
              <a:rPr lang="en-US" sz="2500" b="1">
                <a:solidFill>
                  <a:srgbClr val="FF9900"/>
                </a:solidFill>
              </a:rPr>
              <a:t>some generalities</a:t>
            </a:r>
            <a:endParaRPr sz="2900" b="1">
              <a:solidFill>
                <a:srgbClr val="FF9900"/>
              </a:solidFill>
            </a:endParaRPr>
          </a:p>
        </p:txBody>
      </p:sp>
      <p:sp>
        <p:nvSpPr>
          <p:cNvPr id="184" name="Google Shape;184;p21"/>
          <p:cNvSpPr txBox="1">
            <a:spLocks noGrp="1"/>
          </p:cNvSpPr>
          <p:nvPr>
            <p:ph type="body" idx="1"/>
          </p:nvPr>
        </p:nvSpPr>
        <p:spPr>
          <a:xfrm>
            <a:off x="361375" y="757775"/>
            <a:ext cx="8782500" cy="4396200"/>
          </a:xfrm>
          <a:prstGeom prst="rect">
            <a:avLst/>
          </a:prstGeom>
        </p:spPr>
        <p:txBody>
          <a:bodyPr spcFirstLastPara="1" wrap="square" lIns="81650" tIns="81650" rIns="81650" bIns="81650" anchor="t" anchorCtr="0">
            <a:noAutofit/>
          </a:bodyPr>
          <a:lstStyle/>
          <a:p>
            <a:pPr marL="406400" lvl="0" indent="-336550" algn="l" rtl="0">
              <a:lnSpc>
                <a:spcPct val="115000"/>
              </a:lnSpc>
              <a:spcBef>
                <a:spcPts val="0"/>
              </a:spcBef>
              <a:spcAft>
                <a:spcPts val="0"/>
              </a:spcAft>
              <a:buClr>
                <a:schemeClr val="dk2"/>
              </a:buClr>
              <a:buSzPts val="2100"/>
              <a:buChar char="●"/>
            </a:pPr>
            <a:r>
              <a:rPr lang="en-US" sz="2500" dirty="0">
                <a:solidFill>
                  <a:schemeClr val="dk2"/>
                </a:solidFill>
              </a:rPr>
              <a:t>Avoid wasting :</a:t>
            </a:r>
            <a:r>
              <a:rPr lang="en-US" sz="2100" dirty="0">
                <a:solidFill>
                  <a:schemeClr val="dk2"/>
                </a:solidFill>
              </a:rPr>
              <a:t> </a:t>
            </a:r>
            <a:r>
              <a:rPr lang="en-US" dirty="0">
                <a:solidFill>
                  <a:schemeClr val="dk2"/>
                </a:solidFill>
              </a:rPr>
              <a:t>often, realize el. useless after processed: v. frustum, hidden...</a:t>
            </a:r>
            <a:endParaRPr dirty="0">
              <a:solidFill>
                <a:schemeClr val="dk2"/>
              </a:solidFill>
            </a:endParaRPr>
          </a:p>
          <a:p>
            <a:pPr marL="812800" lvl="0" indent="0" algn="l" rtl="0">
              <a:spcBef>
                <a:spcPts val="0"/>
              </a:spcBef>
              <a:spcAft>
                <a:spcPts val="0"/>
              </a:spcAft>
              <a:buNone/>
            </a:pPr>
            <a:r>
              <a:rPr lang="en-US" sz="2100" dirty="0">
                <a:solidFill>
                  <a:schemeClr val="dk2"/>
                </a:solidFill>
              </a:rPr>
              <a:t>→ requires to structure data</a:t>
            </a:r>
            <a:endParaRPr sz="2100" dirty="0">
              <a:solidFill>
                <a:schemeClr val="dk2"/>
              </a:solidFill>
            </a:endParaRPr>
          </a:p>
          <a:p>
            <a:pPr marL="812800" lvl="0" indent="0" algn="l" rtl="0">
              <a:spcBef>
                <a:spcPts val="0"/>
              </a:spcBef>
              <a:spcAft>
                <a:spcPts val="0"/>
              </a:spcAft>
              <a:buNone/>
            </a:pPr>
            <a:endParaRPr sz="2100" dirty="0">
              <a:solidFill>
                <a:schemeClr val="dk2"/>
              </a:solidFill>
            </a:endParaRPr>
          </a:p>
          <a:p>
            <a:pPr marL="406400" lvl="0" indent="-336550" algn="l" rtl="0">
              <a:lnSpc>
                <a:spcPct val="115000"/>
              </a:lnSpc>
              <a:spcBef>
                <a:spcPts val="0"/>
              </a:spcBef>
              <a:spcAft>
                <a:spcPts val="0"/>
              </a:spcAft>
              <a:buClr>
                <a:schemeClr val="dk2"/>
              </a:buClr>
              <a:buSzPts val="2100"/>
              <a:buChar char="●"/>
            </a:pPr>
            <a:r>
              <a:rPr lang="en-US" sz="2500" dirty="0">
                <a:solidFill>
                  <a:schemeClr val="dk2"/>
                </a:solidFill>
              </a:rPr>
              <a:t>Use available knowledge :</a:t>
            </a:r>
            <a:endParaRPr sz="2500" dirty="0">
              <a:solidFill>
                <a:schemeClr val="dk2"/>
              </a:solidFill>
            </a:endParaRPr>
          </a:p>
          <a:p>
            <a:pPr marL="812800" lvl="1" indent="-336550" algn="l" rtl="0">
              <a:spcBef>
                <a:spcPts val="0"/>
              </a:spcBef>
              <a:spcAft>
                <a:spcPts val="0"/>
              </a:spcAft>
              <a:buClr>
                <a:schemeClr val="dk2"/>
              </a:buClr>
              <a:buSzPts val="2100"/>
              <a:buChar char="-"/>
            </a:pPr>
            <a:r>
              <a:rPr lang="en-US" sz="2100" dirty="0">
                <a:solidFill>
                  <a:schemeClr val="dk2"/>
                </a:solidFill>
              </a:rPr>
              <a:t>a priori knowledge  on content</a:t>
            </a:r>
            <a:endParaRPr sz="2100" dirty="0">
              <a:solidFill>
                <a:schemeClr val="dk2"/>
              </a:solidFill>
            </a:endParaRPr>
          </a:p>
          <a:p>
            <a:pPr marL="812800" lvl="1" indent="-336550" algn="l" rtl="0">
              <a:spcBef>
                <a:spcPts val="0"/>
              </a:spcBef>
              <a:spcAft>
                <a:spcPts val="0"/>
              </a:spcAft>
              <a:buClr>
                <a:schemeClr val="dk2"/>
              </a:buClr>
              <a:buSzPts val="2100"/>
              <a:buChar char="-"/>
            </a:pPr>
            <a:r>
              <a:rPr lang="en-US" sz="2100" dirty="0">
                <a:solidFill>
                  <a:schemeClr val="dk2"/>
                </a:solidFill>
              </a:rPr>
              <a:t>assumptions </a:t>
            </a:r>
            <a:r>
              <a:rPr lang="en-US" sz="1800" dirty="0">
                <a:solidFill>
                  <a:schemeClr val="dk2"/>
                </a:solidFill>
              </a:rPr>
              <a:t>and</a:t>
            </a:r>
            <a:r>
              <a:rPr lang="en-US" sz="2100" dirty="0">
                <a:solidFill>
                  <a:schemeClr val="dk2"/>
                </a:solidFill>
              </a:rPr>
              <a:t> requirements  on context</a:t>
            </a:r>
            <a:endParaRPr sz="2100" dirty="0">
              <a:solidFill>
                <a:schemeClr val="dk2"/>
              </a:solidFill>
            </a:endParaRPr>
          </a:p>
          <a:p>
            <a:pPr marL="812800" lvl="1" indent="-336550" algn="l" rtl="0">
              <a:spcBef>
                <a:spcPts val="0"/>
              </a:spcBef>
              <a:spcAft>
                <a:spcPts val="0"/>
              </a:spcAft>
              <a:buClr>
                <a:schemeClr val="dk2"/>
              </a:buClr>
              <a:buSzPts val="2100"/>
              <a:buChar char="-"/>
            </a:pPr>
            <a:r>
              <a:rPr lang="en-US" sz="2100" dirty="0">
                <a:solidFill>
                  <a:schemeClr val="dk2"/>
                </a:solidFill>
              </a:rPr>
              <a:t>be consistent </a:t>
            </a:r>
            <a:r>
              <a:rPr lang="en-US" dirty="0">
                <a:solidFill>
                  <a:schemeClr val="dk2"/>
                </a:solidFill>
              </a:rPr>
              <a:t>( quality = worst parts, not best )</a:t>
            </a:r>
            <a:endParaRPr dirty="0">
              <a:solidFill>
                <a:schemeClr val="dk2"/>
              </a:solidFill>
            </a:endParaRPr>
          </a:p>
          <a:p>
            <a:pPr marL="812800" lvl="0" indent="0" algn="l" rtl="0">
              <a:spcBef>
                <a:spcPts val="0"/>
              </a:spcBef>
              <a:spcAft>
                <a:spcPts val="0"/>
              </a:spcAft>
              <a:buNone/>
            </a:pPr>
            <a:endParaRPr sz="2100" dirty="0">
              <a:solidFill>
                <a:schemeClr val="dk2"/>
              </a:solidFill>
            </a:endParaRPr>
          </a:p>
          <a:p>
            <a:pPr marL="406400" lvl="0" indent="-336550" algn="l" rtl="0">
              <a:spcBef>
                <a:spcPts val="0"/>
              </a:spcBef>
              <a:spcAft>
                <a:spcPts val="0"/>
              </a:spcAft>
              <a:buClr>
                <a:schemeClr val="dk2"/>
              </a:buClr>
              <a:buSzPts val="2100"/>
              <a:buChar char="●"/>
            </a:pPr>
            <a:r>
              <a:rPr lang="en-US" sz="2500" dirty="0">
                <a:solidFill>
                  <a:schemeClr val="dk2"/>
                </a:solidFill>
              </a:rPr>
              <a:t>Use relevant scale : </a:t>
            </a:r>
            <a:r>
              <a:rPr lang="en-US" dirty="0">
                <a:solidFill>
                  <a:schemeClr val="dk2"/>
                </a:solidFill>
              </a:rPr>
              <a:t>smallest image element = pixels</a:t>
            </a:r>
            <a:endParaRPr sz="1300" dirty="0">
              <a:solidFill>
                <a:schemeClr val="dk2"/>
              </a:solidFill>
            </a:endParaRPr>
          </a:p>
          <a:p>
            <a:pPr marL="0" lvl="0" indent="0" algn="l" rtl="0">
              <a:spcBef>
                <a:spcPts val="0"/>
              </a:spcBef>
              <a:spcAft>
                <a:spcPts val="0"/>
              </a:spcAft>
              <a:buNone/>
            </a:pPr>
            <a:r>
              <a:rPr lang="en-US" sz="2100" dirty="0">
                <a:solidFill>
                  <a:schemeClr val="dk2"/>
                </a:solidFill>
              </a:rPr>
              <a:t> </a:t>
            </a:r>
            <a:endParaRPr sz="2100" dirty="0">
              <a:solidFill>
                <a:schemeClr val="dk2"/>
              </a:solidFill>
            </a:endParaRPr>
          </a:p>
          <a:p>
            <a:pPr marL="0" lvl="0" indent="0" algn="l" rtl="0">
              <a:lnSpc>
                <a:spcPct val="115000"/>
              </a:lnSpc>
              <a:spcBef>
                <a:spcPts val="0"/>
              </a:spcBef>
              <a:spcAft>
                <a:spcPts val="0"/>
              </a:spcAft>
              <a:buNone/>
            </a:pPr>
            <a:r>
              <a:rPr lang="en-US" sz="2500" b="1" dirty="0">
                <a:solidFill>
                  <a:schemeClr val="dk2"/>
                </a:solidFill>
              </a:rPr>
              <a:t>→</a:t>
            </a:r>
            <a:r>
              <a:rPr lang="en-US" sz="2500" dirty="0">
                <a:solidFill>
                  <a:schemeClr val="dk2"/>
                </a:solidFill>
              </a:rPr>
              <a:t> </a:t>
            </a:r>
            <a:r>
              <a:rPr lang="en-US" sz="2500" b="1" dirty="0">
                <a:solidFill>
                  <a:schemeClr val="dk2"/>
                </a:solidFill>
              </a:rPr>
              <a:t>Minimalism</a:t>
            </a:r>
            <a:r>
              <a:rPr lang="en-US" sz="2500" dirty="0">
                <a:solidFill>
                  <a:schemeClr val="dk2"/>
                </a:solidFill>
              </a:rPr>
              <a:t> :</a:t>
            </a:r>
            <a:r>
              <a:rPr lang="en-US" sz="2100" dirty="0">
                <a:solidFill>
                  <a:schemeClr val="dk2"/>
                </a:solidFill>
              </a:rPr>
              <a:t> do/store  only what you need.  </a:t>
            </a:r>
            <a:r>
              <a:rPr lang="en-US" dirty="0">
                <a:solidFill>
                  <a:schemeClr val="dk2"/>
                </a:solidFill>
              </a:rPr>
              <a:t>ideally 1 sample / pix.</a:t>
            </a:r>
            <a:endParaRPr dirty="0">
              <a:solidFill>
                <a:schemeClr val="dk2"/>
              </a:solidFill>
            </a:endParaRPr>
          </a:p>
          <a:p>
            <a:pPr marL="0" lvl="0" indent="0" algn="l" rtl="0">
              <a:spcBef>
                <a:spcPts val="0"/>
              </a:spcBef>
              <a:spcAft>
                <a:spcPts val="0"/>
              </a:spcAft>
              <a:buNone/>
            </a:pPr>
            <a:r>
              <a:rPr lang="en-US" sz="2100" dirty="0">
                <a:solidFill>
                  <a:schemeClr val="dk2"/>
                </a:solidFill>
              </a:rPr>
              <a:t>        → requires adapted representation</a:t>
            </a:r>
            <a:endParaRPr sz="2100" dirty="0">
              <a:solidFill>
                <a:schemeClr val="dk2"/>
              </a:solidFill>
            </a:endParaRPr>
          </a:p>
          <a:p>
            <a:pPr marL="0" lvl="0" indent="0" algn="l" rtl="0">
              <a:spcBef>
                <a:spcPts val="0"/>
              </a:spcBef>
              <a:spcAft>
                <a:spcPts val="0"/>
              </a:spcAft>
              <a:buNone/>
            </a:pPr>
            <a:endParaRPr sz="2100" dirty="0">
              <a:solidFill>
                <a:schemeClr val="dk2"/>
              </a:solidFill>
            </a:endParaRPr>
          </a:p>
          <a:p>
            <a:pPr marL="0" lvl="0" indent="0" algn="l" rtl="0">
              <a:spcBef>
                <a:spcPts val="0"/>
              </a:spcBef>
              <a:spcAft>
                <a:spcPts val="0"/>
              </a:spcAft>
              <a:buNone/>
            </a:pPr>
            <a:endParaRPr dirty="0">
              <a:solidFill>
                <a:schemeClr val="dk2"/>
              </a:solidFill>
            </a:endParaRPr>
          </a:p>
        </p:txBody>
      </p:sp>
      <p:sp>
        <p:nvSpPr>
          <p:cNvPr id="185" name="Google Shape;185;p2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15</a:t>
            </a:fld>
            <a:endParaRPr/>
          </a:p>
        </p:txBody>
      </p:sp>
      <p:pic>
        <p:nvPicPr>
          <p:cNvPr id="186" name="Google Shape;186;p21"/>
          <p:cNvPicPr preferRelativeResize="0"/>
          <p:nvPr/>
        </p:nvPicPr>
        <p:blipFill>
          <a:blip r:embed="rId3">
            <a:alphaModFix/>
          </a:blip>
          <a:stretch>
            <a:fillRect/>
          </a:stretch>
        </p:blipFill>
        <p:spPr>
          <a:xfrm>
            <a:off x="5185531" y="4889531"/>
            <a:ext cx="1151600" cy="791375"/>
          </a:xfrm>
          <a:prstGeom prst="rect">
            <a:avLst/>
          </a:prstGeom>
          <a:noFill/>
          <a:ln>
            <a:noFill/>
          </a:ln>
        </p:spPr>
      </p:pic>
      <p:pic>
        <p:nvPicPr>
          <p:cNvPr id="187" name="Google Shape;187;p21"/>
          <p:cNvPicPr preferRelativeResize="0"/>
          <p:nvPr/>
        </p:nvPicPr>
        <p:blipFill>
          <a:blip r:embed="rId4">
            <a:alphaModFix/>
          </a:blip>
          <a:stretch>
            <a:fillRect/>
          </a:stretch>
        </p:blipFill>
        <p:spPr>
          <a:xfrm>
            <a:off x="7953850" y="4889525"/>
            <a:ext cx="1151625" cy="791375"/>
          </a:xfrm>
          <a:prstGeom prst="rect">
            <a:avLst/>
          </a:prstGeom>
          <a:noFill/>
          <a:ln>
            <a:noFill/>
          </a:ln>
        </p:spPr>
      </p:pic>
      <p:grpSp>
        <p:nvGrpSpPr>
          <p:cNvPr id="188" name="Google Shape;188;p21"/>
          <p:cNvGrpSpPr/>
          <p:nvPr/>
        </p:nvGrpSpPr>
        <p:grpSpPr>
          <a:xfrm>
            <a:off x="6637908" y="4889527"/>
            <a:ext cx="1151625" cy="791373"/>
            <a:chOff x="6637908" y="4889527"/>
            <a:chExt cx="1151625" cy="791373"/>
          </a:xfrm>
        </p:grpSpPr>
        <p:pic>
          <p:nvPicPr>
            <p:cNvPr id="189" name="Google Shape;189;p21"/>
            <p:cNvPicPr preferRelativeResize="0"/>
            <p:nvPr/>
          </p:nvPicPr>
          <p:blipFill>
            <a:blip r:embed="rId5">
              <a:alphaModFix/>
            </a:blip>
            <a:stretch>
              <a:fillRect/>
            </a:stretch>
          </p:blipFill>
          <p:spPr>
            <a:xfrm>
              <a:off x="6637908" y="4889527"/>
              <a:ext cx="1151625" cy="791373"/>
            </a:xfrm>
            <a:prstGeom prst="rect">
              <a:avLst/>
            </a:prstGeom>
            <a:noFill/>
            <a:ln>
              <a:noFill/>
            </a:ln>
          </p:spPr>
        </p:pic>
        <p:cxnSp>
          <p:nvCxnSpPr>
            <p:cNvPr id="190" name="Google Shape;190;p21"/>
            <p:cNvCxnSpPr/>
            <p:nvPr/>
          </p:nvCxnSpPr>
          <p:spPr>
            <a:xfrm flipH="1">
              <a:off x="7421008" y="5310764"/>
              <a:ext cx="300300" cy="336000"/>
            </a:xfrm>
            <a:prstGeom prst="straightConnector1">
              <a:avLst/>
            </a:prstGeom>
            <a:noFill/>
            <a:ln w="38100" cap="flat" cmpd="sng">
              <a:solidFill>
                <a:srgbClr val="FF0000"/>
              </a:solidFill>
              <a:prstDash val="solid"/>
              <a:round/>
              <a:headEnd type="none" w="med" len="med"/>
              <a:tailEnd type="none" w="med" len="med"/>
            </a:ln>
          </p:spPr>
        </p:cxnSp>
        <p:cxnSp>
          <p:nvCxnSpPr>
            <p:cNvPr id="191" name="Google Shape;191;p21"/>
            <p:cNvCxnSpPr/>
            <p:nvPr/>
          </p:nvCxnSpPr>
          <p:spPr>
            <a:xfrm rot="10800000">
              <a:off x="7429550" y="5339650"/>
              <a:ext cx="298500" cy="273000"/>
            </a:xfrm>
            <a:prstGeom prst="straightConnector1">
              <a:avLst/>
            </a:prstGeom>
            <a:noFill/>
            <a:ln w="38100" cap="flat" cmpd="sng">
              <a:solidFill>
                <a:srgbClr val="FF0000"/>
              </a:solidFill>
              <a:prstDash val="solid"/>
              <a:round/>
              <a:headEnd type="none" w="med" len="med"/>
              <a:tailEnd type="none" w="med" len="med"/>
            </a:ln>
          </p:spPr>
        </p:cxnSp>
      </p:grpSp>
      <p:cxnSp>
        <p:nvCxnSpPr>
          <p:cNvPr id="192" name="Google Shape;192;p21"/>
          <p:cNvCxnSpPr/>
          <p:nvPr/>
        </p:nvCxnSpPr>
        <p:spPr>
          <a:xfrm flipH="1">
            <a:off x="8998892" y="5345664"/>
            <a:ext cx="64500" cy="284100"/>
          </a:xfrm>
          <a:prstGeom prst="straightConnector1">
            <a:avLst/>
          </a:prstGeom>
          <a:noFill/>
          <a:ln w="38100" cap="flat" cmpd="sng">
            <a:solidFill>
              <a:srgbClr val="00FF00"/>
            </a:solidFill>
            <a:prstDash val="solid"/>
            <a:round/>
            <a:headEnd type="none" w="med" len="med"/>
            <a:tailEnd type="none" w="med" len="med"/>
          </a:ln>
        </p:spPr>
      </p:cxnSp>
      <p:cxnSp>
        <p:nvCxnSpPr>
          <p:cNvPr id="193" name="Google Shape;193;p21"/>
          <p:cNvCxnSpPr/>
          <p:nvPr/>
        </p:nvCxnSpPr>
        <p:spPr>
          <a:xfrm>
            <a:off x="8836925" y="5339675"/>
            <a:ext cx="161400" cy="298500"/>
          </a:xfrm>
          <a:prstGeom prst="straightConnector1">
            <a:avLst/>
          </a:prstGeom>
          <a:noFill/>
          <a:ln w="38100" cap="flat" cmpd="sng">
            <a:solidFill>
              <a:srgbClr val="00FF00"/>
            </a:solidFill>
            <a:prstDash val="solid"/>
            <a:round/>
            <a:headEnd type="none" w="med" len="med"/>
            <a:tailEnd type="none" w="med" len="med"/>
          </a:ln>
        </p:spPr>
      </p:cxnSp>
      <p:sp>
        <p:nvSpPr>
          <p:cNvPr id="194" name="Google Shape;194;p21"/>
          <p:cNvSpPr/>
          <p:nvPr/>
        </p:nvSpPr>
        <p:spPr>
          <a:xfrm>
            <a:off x="6389419" y="5288496"/>
            <a:ext cx="206400" cy="873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535846" y="96563"/>
            <a:ext cx="8402400" cy="4800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chemeClr val="dk2"/>
                </a:solidFill>
              </a:rPr>
              <a:t>Minimalism: </a:t>
            </a:r>
            <a:r>
              <a:rPr lang="en-US" sz="2900">
                <a:solidFill>
                  <a:schemeClr val="dk2"/>
                </a:solidFill>
              </a:rPr>
              <a:t>guides</a:t>
            </a:r>
            <a:endParaRPr sz="2900">
              <a:solidFill>
                <a:srgbClr val="FFFF00"/>
              </a:solidFill>
            </a:endParaRPr>
          </a:p>
        </p:txBody>
      </p:sp>
      <p:sp>
        <p:nvSpPr>
          <p:cNvPr id="200" name="Google Shape;200;p22"/>
          <p:cNvSpPr txBox="1">
            <a:spLocks noGrp="1"/>
          </p:cNvSpPr>
          <p:nvPr>
            <p:ph type="title" idx="4294967295"/>
          </p:nvPr>
        </p:nvSpPr>
        <p:spPr>
          <a:xfrm>
            <a:off x="535846" y="700729"/>
            <a:ext cx="8543100" cy="1022400"/>
          </a:xfrm>
          <a:prstGeom prst="rect">
            <a:avLst/>
          </a:prstGeom>
        </p:spPr>
        <p:txBody>
          <a:bodyPr spcFirstLastPara="1" wrap="square" lIns="81650" tIns="81650" rIns="81650" bIns="81650" anchor="ctr" anchorCtr="0">
            <a:noAutofit/>
          </a:bodyPr>
          <a:lstStyle/>
          <a:p>
            <a:pPr marL="406400" lvl="0" indent="-336550" algn="l" rtl="0">
              <a:spcBef>
                <a:spcPts val="0"/>
              </a:spcBef>
              <a:spcAft>
                <a:spcPts val="0"/>
              </a:spcAft>
              <a:buClr>
                <a:schemeClr val="dk2"/>
              </a:buClr>
              <a:buSzPts val="2100"/>
              <a:buChar char="●"/>
            </a:pPr>
            <a:r>
              <a:rPr lang="en-US" sz="2500">
                <a:solidFill>
                  <a:schemeClr val="dk2"/>
                </a:solidFill>
              </a:rPr>
              <a:t>“Cost morality” :</a:t>
            </a:r>
            <a:r>
              <a:rPr lang="en-US" sz="2100">
                <a:solidFill>
                  <a:schemeClr val="dk2"/>
                </a:solidFill>
              </a:rPr>
              <a:t>     </a:t>
            </a:r>
            <a:r>
              <a:rPr lang="en-US" sz="2000">
                <a:solidFill>
                  <a:schemeClr val="dk2"/>
                </a:solidFill>
              </a:rPr>
              <a:t>less info  ⇒  should cost less, not more</a:t>
            </a:r>
            <a:br>
              <a:rPr lang="en-US" sz="2000">
                <a:solidFill>
                  <a:schemeClr val="dk2"/>
                </a:solidFill>
              </a:rPr>
            </a:br>
            <a:r>
              <a:rPr lang="en-US" sz="2100">
                <a:solidFill>
                  <a:schemeClr val="dk2"/>
                </a:solidFill>
              </a:rPr>
              <a:t>                                                       </a:t>
            </a:r>
            <a:r>
              <a:rPr lang="en-US">
                <a:solidFill>
                  <a:schemeClr val="dk2"/>
                </a:solidFill>
              </a:rPr>
              <a:t>e.g.: soft shadows, depth of field…</a:t>
            </a:r>
            <a:endParaRPr sz="2100">
              <a:solidFill>
                <a:schemeClr val="dk2"/>
              </a:solidFill>
            </a:endParaRPr>
          </a:p>
          <a:p>
            <a:pPr marL="406400" lvl="0" indent="0" algn="l" rtl="0">
              <a:spcBef>
                <a:spcPts val="0"/>
              </a:spcBef>
              <a:spcAft>
                <a:spcPts val="0"/>
              </a:spcAft>
              <a:buNone/>
            </a:pPr>
            <a:r>
              <a:rPr lang="en-US" sz="2500">
                <a:solidFill>
                  <a:srgbClr val="554A00"/>
                </a:solidFill>
              </a:rPr>
              <a:t>  </a:t>
            </a:r>
            <a:endParaRPr sz="2100">
              <a:solidFill>
                <a:srgbClr val="554A00"/>
              </a:solidFill>
            </a:endParaRPr>
          </a:p>
        </p:txBody>
      </p:sp>
      <p:sp>
        <p:nvSpPr>
          <p:cNvPr id="201" name="Google Shape;201;p2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3"/>
          <p:cNvSpPr txBox="1">
            <a:spLocks noGrp="1"/>
          </p:cNvSpPr>
          <p:nvPr>
            <p:ph type="title" idx="4294967295"/>
          </p:nvPr>
        </p:nvSpPr>
        <p:spPr>
          <a:xfrm>
            <a:off x="535846" y="96563"/>
            <a:ext cx="8402400" cy="4800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chemeClr val="dk2"/>
                </a:solidFill>
              </a:rPr>
              <a:t>Minimalism: </a:t>
            </a:r>
            <a:r>
              <a:rPr lang="en-US" sz="2900">
                <a:solidFill>
                  <a:schemeClr val="dk2"/>
                </a:solidFill>
              </a:rPr>
              <a:t>guides</a:t>
            </a:r>
            <a:endParaRPr sz="2900">
              <a:solidFill>
                <a:srgbClr val="FFFF00"/>
              </a:solidFill>
            </a:endParaRPr>
          </a:p>
        </p:txBody>
      </p:sp>
      <p:pic>
        <p:nvPicPr>
          <p:cNvPr id="207" name="Google Shape;207;p23"/>
          <p:cNvPicPr preferRelativeResize="0"/>
          <p:nvPr/>
        </p:nvPicPr>
        <p:blipFill>
          <a:blip r:embed="rId3">
            <a:alphaModFix/>
          </a:blip>
          <a:stretch>
            <a:fillRect/>
          </a:stretch>
        </p:blipFill>
        <p:spPr>
          <a:xfrm>
            <a:off x="2334762" y="1723229"/>
            <a:ext cx="5463873" cy="3838437"/>
          </a:xfrm>
          <a:prstGeom prst="rect">
            <a:avLst/>
          </a:prstGeom>
          <a:noFill/>
          <a:ln>
            <a:noFill/>
          </a:ln>
        </p:spPr>
      </p:pic>
      <p:sp>
        <p:nvSpPr>
          <p:cNvPr id="208" name="Google Shape;208;p23"/>
          <p:cNvSpPr txBox="1">
            <a:spLocks noGrp="1"/>
          </p:cNvSpPr>
          <p:nvPr>
            <p:ph type="title" idx="4294967295"/>
          </p:nvPr>
        </p:nvSpPr>
        <p:spPr>
          <a:xfrm>
            <a:off x="535846" y="700729"/>
            <a:ext cx="8543100" cy="1022400"/>
          </a:xfrm>
          <a:prstGeom prst="rect">
            <a:avLst/>
          </a:prstGeom>
        </p:spPr>
        <p:txBody>
          <a:bodyPr spcFirstLastPara="1" wrap="square" lIns="81650" tIns="81650" rIns="81650" bIns="81650" anchor="ctr" anchorCtr="0">
            <a:noAutofit/>
          </a:bodyPr>
          <a:lstStyle/>
          <a:p>
            <a:pPr marL="406400" lvl="0" indent="-336550" algn="l" rtl="0">
              <a:spcBef>
                <a:spcPts val="0"/>
              </a:spcBef>
              <a:spcAft>
                <a:spcPts val="0"/>
              </a:spcAft>
              <a:buClr>
                <a:schemeClr val="dk2"/>
              </a:buClr>
              <a:buSzPts val="2100"/>
              <a:buChar char="●"/>
            </a:pPr>
            <a:r>
              <a:rPr lang="en-US" sz="2500">
                <a:solidFill>
                  <a:schemeClr val="dk2"/>
                </a:solidFill>
              </a:rPr>
              <a:t>“Cost morality” :</a:t>
            </a:r>
            <a:r>
              <a:rPr lang="en-US" sz="2100">
                <a:solidFill>
                  <a:schemeClr val="dk2"/>
                </a:solidFill>
              </a:rPr>
              <a:t>     </a:t>
            </a:r>
            <a:r>
              <a:rPr lang="en-US" sz="2000">
                <a:solidFill>
                  <a:schemeClr val="dk2"/>
                </a:solidFill>
              </a:rPr>
              <a:t>less info  ⇒  should cost less, not more</a:t>
            </a:r>
            <a:br>
              <a:rPr lang="en-US" sz="2000">
                <a:solidFill>
                  <a:schemeClr val="dk2"/>
                </a:solidFill>
              </a:rPr>
            </a:br>
            <a:r>
              <a:rPr lang="en-US" sz="2100">
                <a:solidFill>
                  <a:schemeClr val="dk2"/>
                </a:solidFill>
              </a:rPr>
              <a:t>                                                       </a:t>
            </a:r>
            <a:r>
              <a:rPr lang="en-US">
                <a:solidFill>
                  <a:schemeClr val="dk2"/>
                </a:solidFill>
              </a:rPr>
              <a:t>e.g.: soft shadows, depth of field…</a:t>
            </a:r>
            <a:endParaRPr sz="2100">
              <a:solidFill>
                <a:schemeClr val="dk2"/>
              </a:solidFill>
            </a:endParaRPr>
          </a:p>
          <a:p>
            <a:pPr marL="406400" lvl="0" indent="-336550" algn="l" rtl="0">
              <a:spcBef>
                <a:spcPts val="0"/>
              </a:spcBef>
              <a:spcAft>
                <a:spcPts val="0"/>
              </a:spcAft>
              <a:buClr>
                <a:srgbClr val="FFFF00"/>
              </a:buClr>
              <a:buSzPts val="2100"/>
              <a:buChar char="●"/>
            </a:pPr>
            <a:r>
              <a:rPr lang="en-US" sz="2500">
                <a:solidFill>
                  <a:srgbClr val="FFFF00"/>
                </a:solidFill>
              </a:rPr>
              <a:t>“What a painter would do” </a:t>
            </a:r>
            <a:r>
              <a:rPr lang="en-US" sz="2100">
                <a:solidFill>
                  <a:srgbClr val="FFFF00"/>
                </a:solidFill>
              </a:rPr>
              <a:t>: </a:t>
            </a:r>
            <a:endParaRPr sz="2100">
              <a:solidFill>
                <a:srgbClr val="FFFF00"/>
              </a:solidFill>
            </a:endParaRPr>
          </a:p>
        </p:txBody>
      </p:sp>
      <p:sp>
        <p:nvSpPr>
          <p:cNvPr id="209" name="Google Shape;209;p2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4"/>
          <p:cNvSpPr/>
          <p:nvPr/>
        </p:nvSpPr>
        <p:spPr>
          <a:xfrm>
            <a:off x="3380654" y="2357438"/>
            <a:ext cx="1802468" cy="1976358"/>
          </a:xfrm>
          <a:custGeom>
            <a:avLst/>
            <a:gdLst/>
            <a:ahLst/>
            <a:cxnLst/>
            <a:rect l="l" t="t" r="r" b="b"/>
            <a:pathLst>
              <a:path w="78105" h="94869" extrusionOk="0">
                <a:moveTo>
                  <a:pt x="30861" y="94869"/>
                </a:moveTo>
                <a:lnTo>
                  <a:pt x="42481" y="87630"/>
                </a:lnTo>
                <a:lnTo>
                  <a:pt x="52197" y="80010"/>
                </a:lnTo>
                <a:lnTo>
                  <a:pt x="55054" y="75819"/>
                </a:lnTo>
                <a:lnTo>
                  <a:pt x="60388" y="62294"/>
                </a:lnTo>
                <a:lnTo>
                  <a:pt x="62484" y="58103"/>
                </a:lnTo>
                <a:lnTo>
                  <a:pt x="72390" y="44196"/>
                </a:lnTo>
                <a:lnTo>
                  <a:pt x="77152" y="36195"/>
                </a:lnTo>
                <a:lnTo>
                  <a:pt x="78105" y="27623"/>
                </a:lnTo>
                <a:lnTo>
                  <a:pt x="77343" y="16955"/>
                </a:lnTo>
                <a:lnTo>
                  <a:pt x="76200" y="12764"/>
                </a:lnTo>
                <a:lnTo>
                  <a:pt x="58293" y="4763"/>
                </a:lnTo>
                <a:lnTo>
                  <a:pt x="42481" y="2858"/>
                </a:lnTo>
                <a:lnTo>
                  <a:pt x="25336" y="0"/>
                </a:lnTo>
                <a:lnTo>
                  <a:pt x="23241" y="8763"/>
                </a:lnTo>
                <a:lnTo>
                  <a:pt x="19431" y="20574"/>
                </a:lnTo>
                <a:lnTo>
                  <a:pt x="14287" y="29528"/>
                </a:lnTo>
                <a:lnTo>
                  <a:pt x="8382" y="38100"/>
                </a:lnTo>
                <a:lnTo>
                  <a:pt x="0" y="46863"/>
                </a:lnTo>
                <a:lnTo>
                  <a:pt x="11430" y="57531"/>
                </a:lnTo>
                <a:lnTo>
                  <a:pt x="22288" y="73343"/>
                </a:lnTo>
                <a:lnTo>
                  <a:pt x="27813" y="86106"/>
                </a:lnTo>
                <a:close/>
              </a:path>
            </a:pathLst>
          </a:custGeom>
          <a:solidFill>
            <a:srgbClr val="1C4587"/>
          </a:solidFill>
          <a:ln>
            <a:noFill/>
          </a:ln>
        </p:spPr>
      </p:sp>
      <p:sp>
        <p:nvSpPr>
          <p:cNvPr id="215" name="Google Shape;215;p24"/>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Modelization / Choosing a representation</a:t>
            </a:r>
            <a:endParaRPr sz="2900" b="1">
              <a:solidFill>
                <a:srgbClr val="FF9900"/>
              </a:solidFill>
            </a:endParaRPr>
          </a:p>
        </p:txBody>
      </p:sp>
      <p:sp>
        <p:nvSpPr>
          <p:cNvPr id="216" name="Google Shape;216;p24"/>
          <p:cNvSpPr txBox="1">
            <a:spLocks noGrp="1"/>
          </p:cNvSpPr>
          <p:nvPr>
            <p:ph type="body" idx="1"/>
          </p:nvPr>
        </p:nvSpPr>
        <p:spPr>
          <a:xfrm>
            <a:off x="299077" y="767521"/>
            <a:ext cx="8844900" cy="17319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500">
                <a:solidFill>
                  <a:srgbClr val="FFFF00"/>
                </a:solidFill>
              </a:rPr>
              <a:t>Why MIPmap works so well* ?</a:t>
            </a:r>
            <a:r>
              <a:rPr lang="en-US">
                <a:solidFill>
                  <a:srgbClr val="FFFF00"/>
                </a:solidFill>
              </a:rPr>
              <a:t> ( 1 sample / pix )</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backproj(</a:t>
            </a:r>
            <a:r>
              <a:rPr lang="en-US" sz="1300">
                <a:solidFill>
                  <a:srgbClr val="FFFF00"/>
                </a:solidFill>
              </a:rPr>
              <a:t>pixel</a:t>
            </a:r>
            <a:r>
              <a:rPr lang="en-US">
                <a:solidFill>
                  <a:srgbClr val="FFFF00"/>
                </a:solidFill>
              </a:rPr>
              <a:t>) on surface</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mapping : direct access to data</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texture pixel grid → direct access to neighborhood</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texture pixel grid → easy LOD hierarchy → precomputed filtering</a:t>
            </a:r>
            <a:endParaRPr>
              <a:solidFill>
                <a:srgbClr val="FFFF00"/>
              </a:solidFill>
            </a:endParaRPr>
          </a:p>
          <a:p>
            <a:pPr marL="0" lvl="0" indent="0" algn="l" rtl="0">
              <a:lnSpc>
                <a:spcPct val="115000"/>
              </a:lnSpc>
              <a:spcBef>
                <a:spcPts val="0"/>
              </a:spcBef>
              <a:spcAft>
                <a:spcPts val="0"/>
              </a:spcAft>
              <a:buNone/>
            </a:pPr>
            <a:br>
              <a:rPr lang="en-US" sz="1000">
                <a:solidFill>
                  <a:srgbClr val="FFFF00"/>
                </a:solidFill>
              </a:rPr>
            </a:br>
            <a:endParaRPr>
              <a:solidFill>
                <a:srgbClr val="FFFF00"/>
              </a:solidFill>
            </a:endParaRPr>
          </a:p>
        </p:txBody>
      </p:sp>
      <p:grpSp>
        <p:nvGrpSpPr>
          <p:cNvPr id="217" name="Google Shape;217;p24"/>
          <p:cNvGrpSpPr/>
          <p:nvPr/>
        </p:nvGrpSpPr>
        <p:grpSpPr>
          <a:xfrm>
            <a:off x="3788818" y="2635582"/>
            <a:ext cx="1946541" cy="1424464"/>
            <a:chOff x="4104450" y="3162825"/>
            <a:chExt cx="2108700" cy="1709425"/>
          </a:xfrm>
        </p:grpSpPr>
        <p:cxnSp>
          <p:nvCxnSpPr>
            <p:cNvPr id="218" name="Google Shape;218;p24"/>
            <p:cNvCxnSpPr/>
            <p:nvPr/>
          </p:nvCxnSpPr>
          <p:spPr>
            <a:xfrm rot="10800000">
              <a:off x="4493200" y="3162825"/>
              <a:ext cx="1709700" cy="1361400"/>
            </a:xfrm>
            <a:prstGeom prst="straightConnector1">
              <a:avLst/>
            </a:prstGeom>
            <a:noFill/>
            <a:ln w="9525" cap="flat" cmpd="sng">
              <a:solidFill>
                <a:srgbClr val="FF9900"/>
              </a:solidFill>
              <a:prstDash val="solid"/>
              <a:round/>
              <a:headEnd type="none" w="med" len="med"/>
              <a:tailEnd type="none" w="med" len="med"/>
            </a:ln>
          </p:spPr>
        </p:cxnSp>
        <p:cxnSp>
          <p:nvCxnSpPr>
            <p:cNvPr id="219" name="Google Shape;219;p24"/>
            <p:cNvCxnSpPr/>
            <p:nvPr/>
          </p:nvCxnSpPr>
          <p:spPr>
            <a:xfrm rot="10800000">
              <a:off x="4104450" y="3889450"/>
              <a:ext cx="2108700" cy="982800"/>
            </a:xfrm>
            <a:prstGeom prst="straightConnector1">
              <a:avLst/>
            </a:prstGeom>
            <a:noFill/>
            <a:ln w="9525" cap="flat" cmpd="sng">
              <a:solidFill>
                <a:srgbClr val="FF9900"/>
              </a:solidFill>
              <a:prstDash val="solid"/>
              <a:round/>
              <a:headEnd type="none" w="med" len="med"/>
              <a:tailEnd type="none" w="med" len="med"/>
            </a:ln>
          </p:spPr>
        </p:cxnSp>
      </p:grpSp>
      <p:sp>
        <p:nvSpPr>
          <p:cNvPr id="220" name="Google Shape;220;p24"/>
          <p:cNvSpPr/>
          <p:nvPr/>
        </p:nvSpPr>
        <p:spPr>
          <a:xfrm rot="-1108337">
            <a:off x="4932575" y="3438435"/>
            <a:ext cx="1746906" cy="1141288"/>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221" name="Google Shape;221;p24"/>
          <p:cNvGrpSpPr/>
          <p:nvPr/>
        </p:nvGrpSpPr>
        <p:grpSpPr>
          <a:xfrm>
            <a:off x="6001025" y="4026233"/>
            <a:ext cx="802199" cy="502759"/>
            <a:chOff x="5459000" y="4115925"/>
            <a:chExt cx="1716300" cy="1196475"/>
          </a:xfrm>
        </p:grpSpPr>
        <p:cxnSp>
          <p:nvCxnSpPr>
            <p:cNvPr id="222" name="Google Shape;222;p24"/>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223" name="Google Shape;223;p24"/>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224" name="Google Shape;224;p24"/>
          <p:cNvGrpSpPr/>
          <p:nvPr/>
        </p:nvGrpSpPr>
        <p:grpSpPr>
          <a:xfrm>
            <a:off x="4929896" y="3544931"/>
            <a:ext cx="1211742" cy="618652"/>
            <a:chOff x="5340588" y="4254088"/>
            <a:chExt cx="1312688" cy="742413"/>
          </a:xfrm>
        </p:grpSpPr>
        <p:cxnSp>
          <p:nvCxnSpPr>
            <p:cNvPr id="225" name="Google Shape;225;p24"/>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226" name="Google Shape;226;p24"/>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nvGrpSpPr>
          <p:cNvPr id="227" name="Google Shape;227;p24"/>
          <p:cNvGrpSpPr/>
          <p:nvPr/>
        </p:nvGrpSpPr>
        <p:grpSpPr>
          <a:xfrm>
            <a:off x="6803721" y="4483009"/>
            <a:ext cx="590692" cy="465481"/>
            <a:chOff x="7370514" y="5379826"/>
            <a:chExt cx="639900" cy="558600"/>
          </a:xfrm>
        </p:grpSpPr>
        <p:sp>
          <p:nvSpPr>
            <p:cNvPr id="228" name="Google Shape;228;p24"/>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229" name="Google Shape;229;p24"/>
            <p:cNvSpPr/>
            <p:nvPr/>
          </p:nvSpPr>
          <p:spPr>
            <a:xfrm rot="1841202">
              <a:off x="7426455" y="5402206"/>
              <a:ext cx="106399"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grpSp>
        <p:nvGrpSpPr>
          <p:cNvPr id="230" name="Google Shape;230;p24"/>
          <p:cNvGrpSpPr/>
          <p:nvPr/>
        </p:nvGrpSpPr>
        <p:grpSpPr>
          <a:xfrm>
            <a:off x="5829515" y="3919290"/>
            <a:ext cx="421972" cy="385026"/>
            <a:chOff x="6300863" y="4727150"/>
            <a:chExt cx="457125" cy="462050"/>
          </a:xfrm>
        </p:grpSpPr>
        <p:cxnSp>
          <p:nvCxnSpPr>
            <p:cNvPr id="231" name="Google Shape;231;p24"/>
            <p:cNvCxnSpPr/>
            <p:nvPr/>
          </p:nvCxnSpPr>
          <p:spPr>
            <a:xfrm>
              <a:off x="6562725" y="4727150"/>
              <a:ext cx="147900" cy="414300"/>
            </a:xfrm>
            <a:prstGeom prst="straightConnector1">
              <a:avLst/>
            </a:prstGeom>
            <a:noFill/>
            <a:ln w="9525" cap="flat" cmpd="sng">
              <a:solidFill>
                <a:srgbClr val="FFFFFF"/>
              </a:solidFill>
              <a:prstDash val="solid"/>
              <a:round/>
              <a:headEnd type="none" w="med" len="med"/>
              <a:tailEnd type="none" w="med" len="med"/>
            </a:ln>
          </p:spPr>
        </p:cxnSp>
        <p:cxnSp>
          <p:nvCxnSpPr>
            <p:cNvPr id="232" name="Google Shape;232;p24"/>
            <p:cNvCxnSpPr/>
            <p:nvPr/>
          </p:nvCxnSpPr>
          <p:spPr>
            <a:xfrm>
              <a:off x="6381750" y="4798600"/>
              <a:ext cx="128700" cy="390600"/>
            </a:xfrm>
            <a:prstGeom prst="straightConnector1">
              <a:avLst/>
            </a:prstGeom>
            <a:noFill/>
            <a:ln w="9525" cap="flat" cmpd="sng">
              <a:solidFill>
                <a:srgbClr val="FFFFFF"/>
              </a:solidFill>
              <a:prstDash val="solid"/>
              <a:round/>
              <a:headEnd type="none" w="med" len="med"/>
              <a:tailEnd type="none" w="med" len="med"/>
            </a:ln>
          </p:spPr>
        </p:cxnSp>
        <p:cxnSp>
          <p:nvCxnSpPr>
            <p:cNvPr id="233" name="Google Shape;233;p24"/>
            <p:cNvCxnSpPr/>
            <p:nvPr/>
          </p:nvCxnSpPr>
          <p:spPr>
            <a:xfrm flipH="1">
              <a:off x="6300863" y="4774788"/>
              <a:ext cx="371400" cy="133500"/>
            </a:xfrm>
            <a:prstGeom prst="straightConnector1">
              <a:avLst/>
            </a:prstGeom>
            <a:noFill/>
            <a:ln w="9525" cap="flat" cmpd="sng">
              <a:solidFill>
                <a:srgbClr val="FFFFFF"/>
              </a:solidFill>
              <a:prstDash val="solid"/>
              <a:round/>
              <a:headEnd type="none" w="med" len="med"/>
              <a:tailEnd type="none" w="med" len="med"/>
            </a:ln>
          </p:spPr>
        </p:cxnSp>
        <p:cxnSp>
          <p:nvCxnSpPr>
            <p:cNvPr id="234" name="Google Shape;234;p24"/>
            <p:cNvCxnSpPr/>
            <p:nvPr/>
          </p:nvCxnSpPr>
          <p:spPr>
            <a:xfrm flipH="1">
              <a:off x="6386588" y="4989100"/>
              <a:ext cx="371400" cy="133500"/>
            </a:xfrm>
            <a:prstGeom prst="straightConnector1">
              <a:avLst/>
            </a:prstGeom>
            <a:noFill/>
            <a:ln w="9525" cap="flat" cmpd="sng">
              <a:solidFill>
                <a:srgbClr val="FFFFFF"/>
              </a:solidFill>
              <a:prstDash val="solid"/>
              <a:round/>
              <a:headEnd type="none" w="med" len="med"/>
              <a:tailEnd type="none" w="med" len="med"/>
            </a:ln>
          </p:spPr>
        </p:cxnSp>
      </p:grpSp>
      <p:sp>
        <p:nvSpPr>
          <p:cNvPr id="235" name="Google Shape;235;p24"/>
          <p:cNvSpPr/>
          <p:nvPr/>
        </p:nvSpPr>
        <p:spPr>
          <a:xfrm>
            <a:off x="4088423" y="2635250"/>
            <a:ext cx="1093135" cy="1690620"/>
          </a:xfrm>
          <a:custGeom>
            <a:avLst/>
            <a:gdLst/>
            <a:ahLst/>
            <a:cxnLst/>
            <a:rect l="l" t="t" r="r" b="b"/>
            <a:pathLst>
              <a:path w="47368" h="81153" extrusionOk="0">
                <a:moveTo>
                  <a:pt x="45720" y="0"/>
                </a:moveTo>
                <a:cubicBezTo>
                  <a:pt x="46960" y="8683"/>
                  <a:pt x="49090" y="18768"/>
                  <a:pt x="44577" y="26289"/>
                </a:cubicBezTo>
                <a:cubicBezTo>
                  <a:pt x="41006" y="32240"/>
                  <a:pt x="36930" y="37882"/>
                  <a:pt x="32766" y="43434"/>
                </a:cubicBezTo>
                <a:cubicBezTo>
                  <a:pt x="27756" y="50113"/>
                  <a:pt x="27621" y="60009"/>
                  <a:pt x="21717" y="65913"/>
                </a:cubicBezTo>
                <a:cubicBezTo>
                  <a:pt x="15464" y="72166"/>
                  <a:pt x="7910" y="77198"/>
                  <a:pt x="0" y="81153"/>
                </a:cubicBezTo>
              </a:path>
            </a:pathLst>
          </a:custGeom>
          <a:noFill/>
          <a:ln w="28575" cap="flat" cmpd="sng">
            <a:solidFill>
              <a:srgbClr val="0000FF"/>
            </a:solidFill>
            <a:prstDash val="solid"/>
            <a:round/>
            <a:headEnd type="none" w="med" len="med"/>
            <a:tailEnd type="none" w="med" len="med"/>
          </a:ln>
        </p:spPr>
      </p:sp>
      <p:sp>
        <p:nvSpPr>
          <p:cNvPr id="236" name="Google Shape;236;p24"/>
          <p:cNvSpPr/>
          <p:nvPr/>
        </p:nvSpPr>
        <p:spPr>
          <a:xfrm>
            <a:off x="3993900" y="2885292"/>
            <a:ext cx="802287" cy="618683"/>
          </a:xfrm>
          <a:custGeom>
            <a:avLst/>
            <a:gdLst/>
            <a:ahLst/>
            <a:cxnLst/>
            <a:rect l="l" t="t" r="r" b="b"/>
            <a:pathLst>
              <a:path w="37407" h="39213" extrusionOk="0">
                <a:moveTo>
                  <a:pt x="32835" y="10429"/>
                </a:moveTo>
                <a:cubicBezTo>
                  <a:pt x="37268" y="14862"/>
                  <a:pt x="36351" y="22950"/>
                  <a:pt x="35121" y="29098"/>
                </a:cubicBezTo>
                <a:cubicBezTo>
                  <a:pt x="34648" y="31461"/>
                  <a:pt x="37407" y="33546"/>
                  <a:pt x="37407" y="35956"/>
                </a:cubicBezTo>
                <a:cubicBezTo>
                  <a:pt x="37407" y="41292"/>
                  <a:pt x="26637" y="37383"/>
                  <a:pt x="21405" y="36337"/>
                </a:cubicBezTo>
                <a:cubicBezTo>
                  <a:pt x="18565" y="35769"/>
                  <a:pt x="15071" y="40671"/>
                  <a:pt x="13023" y="38623"/>
                </a:cubicBezTo>
                <a:cubicBezTo>
                  <a:pt x="11005" y="36605"/>
                  <a:pt x="15717" y="33454"/>
                  <a:pt x="16071" y="30622"/>
                </a:cubicBezTo>
                <a:cubicBezTo>
                  <a:pt x="16794" y="24839"/>
                  <a:pt x="16139" y="18140"/>
                  <a:pt x="12642" y="13477"/>
                </a:cubicBezTo>
                <a:cubicBezTo>
                  <a:pt x="10269" y="10313"/>
                  <a:pt x="7271" y="7511"/>
                  <a:pt x="3879" y="5476"/>
                </a:cubicBezTo>
                <a:cubicBezTo>
                  <a:pt x="2414" y="4597"/>
                  <a:pt x="-1078" y="2430"/>
                  <a:pt x="450" y="1666"/>
                </a:cubicBezTo>
                <a:cubicBezTo>
                  <a:pt x="10616" y="-3417"/>
                  <a:pt x="23431" y="4584"/>
                  <a:pt x="33597" y="9667"/>
                </a:cubicBezTo>
              </a:path>
            </a:pathLst>
          </a:custGeom>
          <a:noFill/>
          <a:ln w="28575" cap="flat" cmpd="sng">
            <a:solidFill>
              <a:srgbClr val="FFFFFF"/>
            </a:solidFill>
            <a:prstDash val="dot"/>
            <a:round/>
            <a:headEnd type="none" w="med" len="med"/>
            <a:tailEnd type="none" w="med" len="med"/>
          </a:ln>
        </p:spPr>
      </p:sp>
      <p:grpSp>
        <p:nvGrpSpPr>
          <p:cNvPr id="237" name="Google Shape;237;p24"/>
          <p:cNvGrpSpPr/>
          <p:nvPr/>
        </p:nvGrpSpPr>
        <p:grpSpPr>
          <a:xfrm>
            <a:off x="4018185" y="2849449"/>
            <a:ext cx="800120" cy="678640"/>
            <a:chOff x="4352925" y="3419475"/>
            <a:chExt cx="866775" cy="814400"/>
          </a:xfrm>
        </p:grpSpPr>
        <p:sp>
          <p:nvSpPr>
            <p:cNvPr id="238" name="Google Shape;238;p24"/>
            <p:cNvSpPr/>
            <p:nvPr/>
          </p:nvSpPr>
          <p:spPr>
            <a:xfrm>
              <a:off x="4957775" y="4081475"/>
              <a:ext cx="252400" cy="133350"/>
            </a:xfrm>
            <a:custGeom>
              <a:avLst/>
              <a:gdLst/>
              <a:ahLst/>
              <a:cxnLst/>
              <a:rect l="l" t="t" r="r" b="b"/>
              <a:pathLst>
                <a:path w="10096" h="5334" extrusionOk="0">
                  <a:moveTo>
                    <a:pt x="10096" y="0"/>
                  </a:moveTo>
                  <a:cubicBezTo>
                    <a:pt x="7405" y="2691"/>
                    <a:pt x="3806" y="5334"/>
                    <a:pt x="0" y="5334"/>
                  </a:cubicBezTo>
                </a:path>
              </a:pathLst>
            </a:custGeom>
            <a:noFill/>
            <a:ln w="9525" cap="flat" cmpd="sng">
              <a:solidFill>
                <a:srgbClr val="00FF00"/>
              </a:solidFill>
              <a:prstDash val="solid"/>
              <a:round/>
              <a:headEnd type="none" w="med" len="med"/>
              <a:tailEnd type="none" w="med" len="med"/>
            </a:ln>
          </p:spPr>
        </p:sp>
        <p:sp>
          <p:nvSpPr>
            <p:cNvPr id="239" name="Google Shape;239;p24"/>
            <p:cNvSpPr/>
            <p:nvPr/>
          </p:nvSpPr>
          <p:spPr>
            <a:xfrm>
              <a:off x="4891100" y="4005275"/>
              <a:ext cx="285750" cy="180975"/>
            </a:xfrm>
            <a:custGeom>
              <a:avLst/>
              <a:gdLst/>
              <a:ahLst/>
              <a:cxnLst/>
              <a:rect l="l" t="t" r="r" b="b"/>
              <a:pathLst>
                <a:path w="11430" h="7239" extrusionOk="0">
                  <a:moveTo>
                    <a:pt x="11430" y="0"/>
                  </a:moveTo>
                  <a:cubicBezTo>
                    <a:pt x="9107" y="3866"/>
                    <a:pt x="3607" y="4532"/>
                    <a:pt x="0" y="7239"/>
                  </a:cubicBezTo>
                </a:path>
              </a:pathLst>
            </a:custGeom>
            <a:noFill/>
            <a:ln w="9525" cap="flat" cmpd="sng">
              <a:solidFill>
                <a:srgbClr val="00FF00"/>
              </a:solidFill>
              <a:prstDash val="solid"/>
              <a:round/>
              <a:headEnd type="none" w="med" len="med"/>
              <a:tailEnd type="none" w="med" len="med"/>
            </a:ln>
          </p:spPr>
        </p:sp>
        <p:sp>
          <p:nvSpPr>
            <p:cNvPr id="240" name="Google Shape;240;p24"/>
            <p:cNvSpPr/>
            <p:nvPr/>
          </p:nvSpPr>
          <p:spPr>
            <a:xfrm>
              <a:off x="4833950" y="3900500"/>
              <a:ext cx="333375" cy="242875"/>
            </a:xfrm>
            <a:custGeom>
              <a:avLst/>
              <a:gdLst/>
              <a:ahLst/>
              <a:cxnLst/>
              <a:rect l="l" t="t" r="r" b="b"/>
              <a:pathLst>
                <a:path w="13335" h="9715" extrusionOk="0">
                  <a:moveTo>
                    <a:pt x="13335" y="0"/>
                  </a:moveTo>
                  <a:cubicBezTo>
                    <a:pt x="8934" y="3298"/>
                    <a:pt x="2459" y="4796"/>
                    <a:pt x="0" y="9715"/>
                  </a:cubicBezTo>
                </a:path>
              </a:pathLst>
            </a:custGeom>
            <a:noFill/>
            <a:ln w="9525" cap="flat" cmpd="sng">
              <a:solidFill>
                <a:srgbClr val="00FF00"/>
              </a:solidFill>
              <a:prstDash val="solid"/>
              <a:round/>
              <a:headEnd type="none" w="med" len="med"/>
              <a:tailEnd type="none" w="med" len="med"/>
            </a:ln>
          </p:spPr>
        </p:sp>
        <p:sp>
          <p:nvSpPr>
            <p:cNvPr id="241" name="Google Shape;241;p24"/>
            <p:cNvSpPr/>
            <p:nvPr/>
          </p:nvSpPr>
          <p:spPr>
            <a:xfrm>
              <a:off x="4676775" y="3752850"/>
              <a:ext cx="509600" cy="481025"/>
            </a:xfrm>
            <a:custGeom>
              <a:avLst/>
              <a:gdLst/>
              <a:ahLst/>
              <a:cxnLst/>
              <a:rect l="l" t="t" r="r" b="b"/>
              <a:pathLst>
                <a:path w="20384" h="19241" extrusionOk="0">
                  <a:moveTo>
                    <a:pt x="20384" y="0"/>
                  </a:moveTo>
                  <a:cubicBezTo>
                    <a:pt x="18500" y="3764"/>
                    <a:pt x="13671" y="5166"/>
                    <a:pt x="9906" y="7049"/>
                  </a:cubicBezTo>
                  <a:cubicBezTo>
                    <a:pt x="5222" y="9391"/>
                    <a:pt x="2342" y="14557"/>
                    <a:pt x="0" y="19241"/>
                  </a:cubicBezTo>
                </a:path>
              </a:pathLst>
            </a:custGeom>
            <a:noFill/>
            <a:ln w="9525" cap="flat" cmpd="sng">
              <a:solidFill>
                <a:srgbClr val="00FF00"/>
              </a:solidFill>
              <a:prstDash val="solid"/>
              <a:round/>
              <a:headEnd type="none" w="med" len="med"/>
              <a:tailEnd type="none" w="med" len="med"/>
            </a:ln>
          </p:spPr>
        </p:sp>
        <p:sp>
          <p:nvSpPr>
            <p:cNvPr id="242" name="Google Shape;242;p24"/>
            <p:cNvSpPr/>
            <p:nvPr/>
          </p:nvSpPr>
          <p:spPr>
            <a:xfrm>
              <a:off x="4667250" y="3690950"/>
              <a:ext cx="476250" cy="300025"/>
            </a:xfrm>
            <a:custGeom>
              <a:avLst/>
              <a:gdLst/>
              <a:ahLst/>
              <a:cxnLst/>
              <a:rect l="l" t="t" r="r" b="b"/>
              <a:pathLst>
                <a:path w="19050" h="12001" extrusionOk="0">
                  <a:moveTo>
                    <a:pt x="19050" y="0"/>
                  </a:moveTo>
                  <a:cubicBezTo>
                    <a:pt x="12806" y="4164"/>
                    <a:pt x="4506" y="5999"/>
                    <a:pt x="0" y="12001"/>
                  </a:cubicBezTo>
                </a:path>
              </a:pathLst>
            </a:custGeom>
            <a:noFill/>
            <a:ln w="9525" cap="flat" cmpd="sng">
              <a:solidFill>
                <a:srgbClr val="00FF00"/>
              </a:solidFill>
              <a:prstDash val="solid"/>
              <a:round/>
              <a:headEnd type="none" w="med" len="med"/>
              <a:tailEnd type="none" w="med" len="med"/>
            </a:ln>
          </p:spPr>
        </p:sp>
        <p:sp>
          <p:nvSpPr>
            <p:cNvPr id="243" name="Google Shape;243;p24"/>
            <p:cNvSpPr/>
            <p:nvPr/>
          </p:nvSpPr>
          <p:spPr>
            <a:xfrm>
              <a:off x="4629150" y="3624275"/>
              <a:ext cx="452450" cy="252400"/>
            </a:xfrm>
            <a:custGeom>
              <a:avLst/>
              <a:gdLst/>
              <a:ahLst/>
              <a:cxnLst/>
              <a:rect l="l" t="t" r="r" b="b"/>
              <a:pathLst>
                <a:path w="18098" h="10096" extrusionOk="0">
                  <a:moveTo>
                    <a:pt x="0" y="10096"/>
                  </a:moveTo>
                  <a:cubicBezTo>
                    <a:pt x="3089" y="3917"/>
                    <a:pt x="11395" y="1671"/>
                    <a:pt x="18098" y="0"/>
                  </a:cubicBezTo>
                </a:path>
              </a:pathLst>
            </a:custGeom>
            <a:noFill/>
            <a:ln w="9525" cap="flat" cmpd="sng">
              <a:solidFill>
                <a:srgbClr val="00FF00"/>
              </a:solidFill>
              <a:prstDash val="solid"/>
              <a:round/>
              <a:headEnd type="none" w="med" len="med"/>
              <a:tailEnd type="none" w="med" len="med"/>
            </a:ln>
          </p:spPr>
        </p:sp>
        <p:sp>
          <p:nvSpPr>
            <p:cNvPr id="244" name="Google Shape;244;p24"/>
            <p:cNvSpPr/>
            <p:nvPr/>
          </p:nvSpPr>
          <p:spPr>
            <a:xfrm>
              <a:off x="4572000" y="3552825"/>
              <a:ext cx="376250" cy="223850"/>
            </a:xfrm>
            <a:custGeom>
              <a:avLst/>
              <a:gdLst/>
              <a:ahLst/>
              <a:cxnLst/>
              <a:rect l="l" t="t" r="r" b="b"/>
              <a:pathLst>
                <a:path w="15050" h="8954" extrusionOk="0">
                  <a:moveTo>
                    <a:pt x="0" y="8954"/>
                  </a:moveTo>
                  <a:cubicBezTo>
                    <a:pt x="1419" y="3292"/>
                    <a:pt x="9388" y="1419"/>
                    <a:pt x="15050" y="0"/>
                  </a:cubicBezTo>
                </a:path>
              </a:pathLst>
            </a:custGeom>
            <a:noFill/>
            <a:ln w="9525" cap="flat" cmpd="sng">
              <a:solidFill>
                <a:srgbClr val="00FF00"/>
              </a:solidFill>
              <a:prstDash val="solid"/>
              <a:round/>
              <a:headEnd type="none" w="med" len="med"/>
              <a:tailEnd type="none" w="med" len="med"/>
            </a:ln>
          </p:spPr>
        </p:sp>
        <p:sp>
          <p:nvSpPr>
            <p:cNvPr id="245" name="Google Shape;245;p24"/>
            <p:cNvSpPr/>
            <p:nvPr/>
          </p:nvSpPr>
          <p:spPr>
            <a:xfrm>
              <a:off x="4476750" y="3486150"/>
              <a:ext cx="304800" cy="180975"/>
            </a:xfrm>
            <a:custGeom>
              <a:avLst/>
              <a:gdLst/>
              <a:ahLst/>
              <a:cxnLst/>
              <a:rect l="l" t="t" r="r" b="b"/>
              <a:pathLst>
                <a:path w="12192" h="7239" extrusionOk="0">
                  <a:moveTo>
                    <a:pt x="0" y="7239"/>
                  </a:moveTo>
                  <a:cubicBezTo>
                    <a:pt x="3342" y="3897"/>
                    <a:pt x="7466" y="0"/>
                    <a:pt x="12192" y="0"/>
                  </a:cubicBezTo>
                </a:path>
              </a:pathLst>
            </a:custGeom>
            <a:noFill/>
            <a:ln w="9525" cap="flat" cmpd="sng">
              <a:solidFill>
                <a:srgbClr val="00FF00"/>
              </a:solidFill>
              <a:prstDash val="solid"/>
              <a:round/>
              <a:headEnd type="none" w="med" len="med"/>
              <a:tailEnd type="none" w="med" len="med"/>
            </a:ln>
          </p:spPr>
        </p:sp>
        <p:sp>
          <p:nvSpPr>
            <p:cNvPr id="246" name="Google Shape;246;p24"/>
            <p:cNvSpPr/>
            <p:nvPr/>
          </p:nvSpPr>
          <p:spPr>
            <a:xfrm>
              <a:off x="4352925" y="3419475"/>
              <a:ext cx="223850" cy="166700"/>
            </a:xfrm>
            <a:custGeom>
              <a:avLst/>
              <a:gdLst/>
              <a:ahLst/>
              <a:cxnLst/>
              <a:rect l="l" t="t" r="r" b="b"/>
              <a:pathLst>
                <a:path w="8954" h="6668" extrusionOk="0">
                  <a:moveTo>
                    <a:pt x="0" y="6668"/>
                  </a:moveTo>
                  <a:cubicBezTo>
                    <a:pt x="1915" y="3477"/>
                    <a:pt x="5424" y="1177"/>
                    <a:pt x="8954" y="0"/>
                  </a:cubicBezTo>
                </a:path>
              </a:pathLst>
            </a:custGeom>
            <a:noFill/>
            <a:ln w="9525" cap="flat" cmpd="sng">
              <a:solidFill>
                <a:srgbClr val="00FF00"/>
              </a:solidFill>
              <a:prstDash val="solid"/>
              <a:round/>
              <a:headEnd type="none" w="med" len="med"/>
              <a:tailEnd type="none" w="med" len="med"/>
            </a:ln>
          </p:spPr>
        </p:sp>
        <p:sp>
          <p:nvSpPr>
            <p:cNvPr id="247" name="Google Shape;247;p24"/>
            <p:cNvSpPr/>
            <p:nvPr/>
          </p:nvSpPr>
          <p:spPr>
            <a:xfrm>
              <a:off x="5014925" y="3595700"/>
              <a:ext cx="190500" cy="309550"/>
            </a:xfrm>
            <a:custGeom>
              <a:avLst/>
              <a:gdLst/>
              <a:ahLst/>
              <a:cxnLst/>
              <a:rect l="l" t="t" r="r" b="b"/>
              <a:pathLst>
                <a:path w="7620" h="12382" extrusionOk="0">
                  <a:moveTo>
                    <a:pt x="0" y="0"/>
                  </a:moveTo>
                  <a:cubicBezTo>
                    <a:pt x="3427" y="3427"/>
                    <a:pt x="3285" y="10215"/>
                    <a:pt x="7620" y="12382"/>
                  </a:cubicBezTo>
                </a:path>
              </a:pathLst>
            </a:custGeom>
            <a:noFill/>
            <a:ln w="9525" cap="flat" cmpd="sng">
              <a:solidFill>
                <a:srgbClr val="00FF00"/>
              </a:solidFill>
              <a:prstDash val="solid"/>
              <a:round/>
              <a:headEnd type="none" w="med" len="med"/>
              <a:tailEnd type="none" w="med" len="med"/>
            </a:ln>
          </p:spPr>
        </p:sp>
        <p:sp>
          <p:nvSpPr>
            <p:cNvPr id="248" name="Google Shape;248;p24"/>
            <p:cNvSpPr/>
            <p:nvPr/>
          </p:nvSpPr>
          <p:spPr>
            <a:xfrm>
              <a:off x="4719650" y="3462338"/>
              <a:ext cx="500050" cy="700100"/>
            </a:xfrm>
            <a:custGeom>
              <a:avLst/>
              <a:gdLst/>
              <a:ahLst/>
              <a:cxnLst/>
              <a:rect l="l" t="t" r="r" b="b"/>
              <a:pathLst>
                <a:path w="20002" h="28004" extrusionOk="0">
                  <a:moveTo>
                    <a:pt x="0" y="0"/>
                  </a:moveTo>
                  <a:cubicBezTo>
                    <a:pt x="6332" y="3166"/>
                    <a:pt x="5061" y="13284"/>
                    <a:pt x="8572" y="19431"/>
                  </a:cubicBezTo>
                  <a:cubicBezTo>
                    <a:pt x="10934" y="23566"/>
                    <a:pt x="15580" y="26234"/>
                    <a:pt x="20002" y="28004"/>
                  </a:cubicBezTo>
                </a:path>
              </a:pathLst>
            </a:custGeom>
            <a:noFill/>
            <a:ln w="9525" cap="flat" cmpd="sng">
              <a:solidFill>
                <a:srgbClr val="00FF00"/>
              </a:solidFill>
              <a:prstDash val="solid"/>
              <a:round/>
              <a:headEnd type="none" w="med" len="med"/>
              <a:tailEnd type="none" w="med" len="med"/>
            </a:ln>
          </p:spPr>
        </p:sp>
        <p:sp>
          <p:nvSpPr>
            <p:cNvPr id="249" name="Google Shape;249;p24"/>
            <p:cNvSpPr/>
            <p:nvPr/>
          </p:nvSpPr>
          <p:spPr>
            <a:xfrm>
              <a:off x="4876800" y="3543300"/>
              <a:ext cx="314325" cy="476250"/>
            </a:xfrm>
            <a:custGeom>
              <a:avLst/>
              <a:gdLst/>
              <a:ahLst/>
              <a:cxnLst/>
              <a:rect l="l" t="t" r="r" b="b"/>
              <a:pathLst>
                <a:path w="12573" h="19050" extrusionOk="0">
                  <a:moveTo>
                    <a:pt x="0" y="0"/>
                  </a:moveTo>
                  <a:cubicBezTo>
                    <a:pt x="5380" y="5380"/>
                    <a:pt x="5768" y="15647"/>
                    <a:pt x="12573" y="19050"/>
                  </a:cubicBezTo>
                </a:path>
              </a:pathLst>
            </a:custGeom>
            <a:noFill/>
            <a:ln w="9525" cap="flat" cmpd="sng">
              <a:solidFill>
                <a:srgbClr val="00FF00"/>
              </a:solidFill>
              <a:prstDash val="solid"/>
              <a:round/>
              <a:headEnd type="none" w="med" len="med"/>
              <a:tailEnd type="none" w="med" len="med"/>
            </a:ln>
          </p:spPr>
        </p:sp>
        <p:sp>
          <p:nvSpPr>
            <p:cNvPr id="250" name="Google Shape;250;p24"/>
            <p:cNvSpPr/>
            <p:nvPr/>
          </p:nvSpPr>
          <p:spPr>
            <a:xfrm>
              <a:off x="4510100" y="3452825"/>
              <a:ext cx="509575" cy="738175"/>
            </a:xfrm>
            <a:custGeom>
              <a:avLst/>
              <a:gdLst/>
              <a:ahLst/>
              <a:cxnLst/>
              <a:rect l="l" t="t" r="r" b="b"/>
              <a:pathLst>
                <a:path w="20383" h="29527" extrusionOk="0">
                  <a:moveTo>
                    <a:pt x="0" y="0"/>
                  </a:moveTo>
                  <a:cubicBezTo>
                    <a:pt x="10697" y="5349"/>
                    <a:pt x="9037" y="25745"/>
                    <a:pt x="20383" y="29527"/>
                  </a:cubicBezTo>
                </a:path>
              </a:pathLst>
            </a:custGeom>
            <a:noFill/>
            <a:ln w="9525" cap="flat" cmpd="sng">
              <a:solidFill>
                <a:srgbClr val="00FF00"/>
              </a:solidFill>
              <a:prstDash val="solid"/>
              <a:round/>
              <a:headEnd type="none" w="med" len="med"/>
              <a:tailEnd type="none" w="med" len="med"/>
            </a:ln>
          </p:spPr>
        </p:sp>
        <p:sp>
          <p:nvSpPr>
            <p:cNvPr id="251" name="Google Shape;251;p24"/>
            <p:cNvSpPr/>
            <p:nvPr/>
          </p:nvSpPr>
          <p:spPr>
            <a:xfrm>
              <a:off x="4362450" y="3462350"/>
              <a:ext cx="176225" cy="214300"/>
            </a:xfrm>
            <a:custGeom>
              <a:avLst/>
              <a:gdLst/>
              <a:ahLst/>
              <a:cxnLst/>
              <a:rect l="l" t="t" r="r" b="b"/>
              <a:pathLst>
                <a:path w="7049" h="8572" extrusionOk="0">
                  <a:moveTo>
                    <a:pt x="0" y="0"/>
                  </a:moveTo>
                  <a:cubicBezTo>
                    <a:pt x="3435" y="1373"/>
                    <a:pt x="7049" y="4873"/>
                    <a:pt x="7049" y="8572"/>
                  </a:cubicBezTo>
                </a:path>
              </a:pathLst>
            </a:custGeom>
            <a:noFill/>
            <a:ln w="9525" cap="flat" cmpd="sng">
              <a:solidFill>
                <a:srgbClr val="00FF00"/>
              </a:solidFill>
              <a:prstDash val="solid"/>
              <a:round/>
              <a:headEnd type="none" w="med" len="med"/>
              <a:tailEnd type="none" w="med" len="med"/>
            </a:ln>
          </p:spPr>
        </p:sp>
        <p:sp>
          <p:nvSpPr>
            <p:cNvPr id="252" name="Google Shape;252;p24"/>
            <p:cNvSpPr/>
            <p:nvPr/>
          </p:nvSpPr>
          <p:spPr>
            <a:xfrm>
              <a:off x="4676788" y="3967163"/>
              <a:ext cx="200025" cy="233375"/>
            </a:xfrm>
            <a:custGeom>
              <a:avLst/>
              <a:gdLst/>
              <a:ahLst/>
              <a:cxnLst/>
              <a:rect l="l" t="t" r="r" b="b"/>
              <a:pathLst>
                <a:path w="8001" h="9335" extrusionOk="0">
                  <a:moveTo>
                    <a:pt x="8001" y="9335"/>
                  </a:moveTo>
                  <a:cubicBezTo>
                    <a:pt x="4487" y="7226"/>
                    <a:pt x="992" y="3976"/>
                    <a:pt x="0" y="0"/>
                  </a:cubicBezTo>
                </a:path>
              </a:pathLst>
            </a:custGeom>
            <a:noFill/>
            <a:ln w="9525" cap="flat" cmpd="sng">
              <a:solidFill>
                <a:srgbClr val="00FF00"/>
              </a:solidFill>
              <a:prstDash val="solid"/>
              <a:round/>
              <a:headEnd type="none" w="med" len="med"/>
              <a:tailEnd type="none" w="med" len="med"/>
            </a:ln>
          </p:spPr>
        </p:sp>
        <p:sp>
          <p:nvSpPr>
            <p:cNvPr id="253" name="Google Shape;253;p24"/>
            <p:cNvSpPr/>
            <p:nvPr/>
          </p:nvSpPr>
          <p:spPr>
            <a:xfrm>
              <a:off x="4648200" y="4110050"/>
              <a:ext cx="90500" cy="119050"/>
            </a:xfrm>
            <a:custGeom>
              <a:avLst/>
              <a:gdLst/>
              <a:ahLst/>
              <a:cxnLst/>
              <a:rect l="l" t="t" r="r" b="b"/>
              <a:pathLst>
                <a:path w="3620" h="4762" extrusionOk="0">
                  <a:moveTo>
                    <a:pt x="3620" y="4762"/>
                  </a:moveTo>
                  <a:cubicBezTo>
                    <a:pt x="1837" y="3870"/>
                    <a:pt x="892" y="1783"/>
                    <a:pt x="0" y="0"/>
                  </a:cubicBezTo>
                </a:path>
              </a:pathLst>
            </a:custGeom>
            <a:noFill/>
            <a:ln w="9525" cap="flat" cmpd="sng">
              <a:solidFill>
                <a:srgbClr val="00FF00"/>
              </a:solidFill>
              <a:prstDash val="solid"/>
              <a:round/>
              <a:headEnd type="none" w="med" len="med"/>
              <a:tailEnd type="none" w="med" len="med"/>
            </a:ln>
          </p:spPr>
        </p:sp>
      </p:grpSp>
      <p:sp>
        <p:nvSpPr>
          <p:cNvPr id="254" name="Google Shape;254;p2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5"/>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Modelization / Choosing a representation</a:t>
            </a:r>
            <a:endParaRPr sz="2900" b="1">
              <a:solidFill>
                <a:srgbClr val="FF9900"/>
              </a:solidFill>
            </a:endParaRPr>
          </a:p>
        </p:txBody>
      </p:sp>
      <p:sp>
        <p:nvSpPr>
          <p:cNvPr id="260" name="Google Shape;260;p25"/>
          <p:cNvSpPr txBox="1">
            <a:spLocks noGrp="1"/>
          </p:cNvSpPr>
          <p:nvPr>
            <p:ph type="body" idx="1"/>
          </p:nvPr>
        </p:nvSpPr>
        <p:spPr>
          <a:xfrm>
            <a:off x="299077" y="767521"/>
            <a:ext cx="8844900" cy="15576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500">
                <a:solidFill>
                  <a:srgbClr val="FFFF00"/>
                </a:solidFill>
              </a:rPr>
              <a:t>→ General scheme for 1 sample / pix:</a:t>
            </a:r>
            <a:endParaRPr sz="2500">
              <a:solidFill>
                <a:srgbClr val="FFFF00"/>
              </a:solidFill>
            </a:endParaRPr>
          </a:p>
          <a:p>
            <a:pPr marL="406400" lvl="0" indent="-266700" algn="l" rtl="0">
              <a:lnSpc>
                <a:spcPct val="150000"/>
              </a:lnSpc>
              <a:spcBef>
                <a:spcPts val="0"/>
              </a:spcBef>
              <a:spcAft>
                <a:spcPts val="0"/>
              </a:spcAft>
              <a:buClr>
                <a:srgbClr val="FFFF00"/>
              </a:buClr>
              <a:buSzPts val="1000"/>
              <a:buChar char="-"/>
            </a:pPr>
            <a:r>
              <a:rPr lang="en-US">
                <a:solidFill>
                  <a:srgbClr val="FFFF00"/>
                </a:solidFill>
              </a:rPr>
              <a:t>differential cone tracing  through 3D scene. </a:t>
            </a:r>
            <a:r>
              <a:rPr lang="en-US" sz="1000">
                <a:solidFill>
                  <a:srgbClr val="FFFF00"/>
                </a:solidFill>
              </a:rPr>
              <a:t>( NB: DoF &amp; soft shadow  also cones. + tracing ray differentials ). </a:t>
            </a:r>
            <a:endParaRPr sz="1000">
              <a:solidFill>
                <a:srgbClr val="FFFF00"/>
              </a:solidFill>
            </a:endParaRPr>
          </a:p>
          <a:p>
            <a:pPr marL="406400" lvl="0" indent="-285750" algn="l" rtl="0">
              <a:lnSpc>
                <a:spcPct val="115000"/>
              </a:lnSpc>
              <a:spcBef>
                <a:spcPts val="0"/>
              </a:spcBef>
              <a:spcAft>
                <a:spcPts val="0"/>
              </a:spcAft>
              <a:buClr>
                <a:srgbClr val="FFFF00"/>
              </a:buClr>
              <a:buSzPts val="1300"/>
              <a:buChar char="-"/>
            </a:pPr>
            <a:r>
              <a:rPr lang="en-US">
                <a:solidFill>
                  <a:srgbClr val="FFFF00"/>
                </a:solidFill>
              </a:rPr>
              <a:t> requires  representing appearance  at this scale </a:t>
            </a:r>
            <a:br>
              <a:rPr lang="en-US">
                <a:solidFill>
                  <a:srgbClr val="FFFF00"/>
                </a:solidFill>
              </a:rPr>
            </a:br>
            <a:r>
              <a:rPr lang="en-US">
                <a:solidFill>
                  <a:srgbClr val="FFFF00"/>
                </a:solidFill>
              </a:rPr>
              <a:t>           &amp;  filtering detailed appearance  down to this scale</a:t>
            </a:r>
            <a:endParaRPr>
              <a:solidFill>
                <a:srgbClr val="FFFF00"/>
              </a:solidFill>
            </a:endParaRPr>
          </a:p>
          <a:p>
            <a:pPr marL="0" lvl="0" indent="0" algn="l" rtl="0">
              <a:lnSpc>
                <a:spcPct val="115000"/>
              </a:lnSpc>
              <a:spcBef>
                <a:spcPts val="0"/>
              </a:spcBef>
              <a:spcAft>
                <a:spcPts val="0"/>
              </a:spcAft>
              <a:buNone/>
            </a:pPr>
            <a:endParaRPr>
              <a:solidFill>
                <a:srgbClr val="FFFF00"/>
              </a:solidFill>
            </a:endParaRPr>
          </a:p>
        </p:txBody>
      </p:sp>
      <p:sp>
        <p:nvSpPr>
          <p:cNvPr id="261" name="Google Shape;261;p25"/>
          <p:cNvSpPr/>
          <p:nvPr/>
        </p:nvSpPr>
        <p:spPr>
          <a:xfrm>
            <a:off x="3380654" y="2357438"/>
            <a:ext cx="1802468" cy="1976358"/>
          </a:xfrm>
          <a:custGeom>
            <a:avLst/>
            <a:gdLst/>
            <a:ahLst/>
            <a:cxnLst/>
            <a:rect l="l" t="t" r="r" b="b"/>
            <a:pathLst>
              <a:path w="78105" h="94869" extrusionOk="0">
                <a:moveTo>
                  <a:pt x="30861" y="94869"/>
                </a:moveTo>
                <a:lnTo>
                  <a:pt x="42481" y="87630"/>
                </a:lnTo>
                <a:lnTo>
                  <a:pt x="52197" y="80010"/>
                </a:lnTo>
                <a:lnTo>
                  <a:pt x="55054" y="75819"/>
                </a:lnTo>
                <a:lnTo>
                  <a:pt x="60388" y="62294"/>
                </a:lnTo>
                <a:lnTo>
                  <a:pt x="62484" y="58103"/>
                </a:lnTo>
                <a:lnTo>
                  <a:pt x="72390" y="44196"/>
                </a:lnTo>
                <a:lnTo>
                  <a:pt x="77152" y="36195"/>
                </a:lnTo>
                <a:lnTo>
                  <a:pt x="78105" y="27623"/>
                </a:lnTo>
                <a:lnTo>
                  <a:pt x="77343" y="16955"/>
                </a:lnTo>
                <a:lnTo>
                  <a:pt x="76200" y="12764"/>
                </a:lnTo>
                <a:lnTo>
                  <a:pt x="58293" y="4763"/>
                </a:lnTo>
                <a:lnTo>
                  <a:pt x="42481" y="2858"/>
                </a:lnTo>
                <a:lnTo>
                  <a:pt x="25336" y="0"/>
                </a:lnTo>
                <a:lnTo>
                  <a:pt x="23241" y="8763"/>
                </a:lnTo>
                <a:lnTo>
                  <a:pt x="19431" y="20574"/>
                </a:lnTo>
                <a:lnTo>
                  <a:pt x="14287" y="29528"/>
                </a:lnTo>
                <a:lnTo>
                  <a:pt x="8382" y="38100"/>
                </a:lnTo>
                <a:lnTo>
                  <a:pt x="0" y="46863"/>
                </a:lnTo>
                <a:lnTo>
                  <a:pt x="11430" y="57531"/>
                </a:lnTo>
                <a:lnTo>
                  <a:pt x="22288" y="73343"/>
                </a:lnTo>
                <a:lnTo>
                  <a:pt x="27813" y="86106"/>
                </a:lnTo>
                <a:close/>
              </a:path>
            </a:pathLst>
          </a:custGeom>
          <a:solidFill>
            <a:srgbClr val="073763"/>
          </a:solidFill>
          <a:ln>
            <a:noFill/>
          </a:ln>
        </p:spPr>
      </p:sp>
      <p:sp>
        <p:nvSpPr>
          <p:cNvPr id="262" name="Google Shape;262;p25"/>
          <p:cNvSpPr/>
          <p:nvPr/>
        </p:nvSpPr>
        <p:spPr>
          <a:xfrm rot="-1108337">
            <a:off x="4932575" y="3438435"/>
            <a:ext cx="1746906" cy="1141288"/>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263" name="Google Shape;263;p25"/>
          <p:cNvGrpSpPr/>
          <p:nvPr/>
        </p:nvGrpSpPr>
        <p:grpSpPr>
          <a:xfrm>
            <a:off x="6001025" y="4026233"/>
            <a:ext cx="802199" cy="502759"/>
            <a:chOff x="5459000" y="4115925"/>
            <a:chExt cx="1716300" cy="1196475"/>
          </a:xfrm>
        </p:grpSpPr>
        <p:cxnSp>
          <p:nvCxnSpPr>
            <p:cNvPr id="264" name="Google Shape;264;p25"/>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265" name="Google Shape;265;p25"/>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266" name="Google Shape;266;p25"/>
          <p:cNvGrpSpPr/>
          <p:nvPr/>
        </p:nvGrpSpPr>
        <p:grpSpPr>
          <a:xfrm>
            <a:off x="4929896" y="3544931"/>
            <a:ext cx="1211742" cy="618652"/>
            <a:chOff x="5340588" y="4254088"/>
            <a:chExt cx="1312688" cy="742413"/>
          </a:xfrm>
        </p:grpSpPr>
        <p:cxnSp>
          <p:nvCxnSpPr>
            <p:cNvPr id="267" name="Google Shape;267;p25"/>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268" name="Google Shape;268;p25"/>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nvGrpSpPr>
          <p:cNvPr id="269" name="Google Shape;269;p25"/>
          <p:cNvGrpSpPr/>
          <p:nvPr/>
        </p:nvGrpSpPr>
        <p:grpSpPr>
          <a:xfrm>
            <a:off x="6803721" y="4483009"/>
            <a:ext cx="590692" cy="465481"/>
            <a:chOff x="7370514" y="5379826"/>
            <a:chExt cx="639900" cy="558600"/>
          </a:xfrm>
        </p:grpSpPr>
        <p:sp>
          <p:nvSpPr>
            <p:cNvPr id="270" name="Google Shape;270;p25"/>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271" name="Google Shape;271;p25"/>
            <p:cNvSpPr/>
            <p:nvPr/>
          </p:nvSpPr>
          <p:spPr>
            <a:xfrm rot="1854325">
              <a:off x="7426737" y="5401009"/>
              <a:ext cx="101047"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grpSp>
        <p:nvGrpSpPr>
          <p:cNvPr id="272" name="Google Shape;272;p25"/>
          <p:cNvGrpSpPr/>
          <p:nvPr/>
        </p:nvGrpSpPr>
        <p:grpSpPr>
          <a:xfrm>
            <a:off x="5829515" y="3919290"/>
            <a:ext cx="421972" cy="385026"/>
            <a:chOff x="6300863" y="4727150"/>
            <a:chExt cx="457125" cy="462050"/>
          </a:xfrm>
        </p:grpSpPr>
        <p:cxnSp>
          <p:nvCxnSpPr>
            <p:cNvPr id="273" name="Google Shape;273;p25"/>
            <p:cNvCxnSpPr/>
            <p:nvPr/>
          </p:nvCxnSpPr>
          <p:spPr>
            <a:xfrm>
              <a:off x="6562725" y="4727150"/>
              <a:ext cx="147900" cy="414300"/>
            </a:xfrm>
            <a:prstGeom prst="straightConnector1">
              <a:avLst/>
            </a:prstGeom>
            <a:noFill/>
            <a:ln w="9525" cap="flat" cmpd="sng">
              <a:solidFill>
                <a:srgbClr val="FFFFFF"/>
              </a:solidFill>
              <a:prstDash val="solid"/>
              <a:round/>
              <a:headEnd type="none" w="med" len="med"/>
              <a:tailEnd type="none" w="med" len="med"/>
            </a:ln>
          </p:spPr>
        </p:cxnSp>
        <p:cxnSp>
          <p:nvCxnSpPr>
            <p:cNvPr id="274" name="Google Shape;274;p25"/>
            <p:cNvCxnSpPr/>
            <p:nvPr/>
          </p:nvCxnSpPr>
          <p:spPr>
            <a:xfrm>
              <a:off x="6381750" y="4798600"/>
              <a:ext cx="128700" cy="390600"/>
            </a:xfrm>
            <a:prstGeom prst="straightConnector1">
              <a:avLst/>
            </a:prstGeom>
            <a:noFill/>
            <a:ln w="9525" cap="flat" cmpd="sng">
              <a:solidFill>
                <a:srgbClr val="FFFFFF"/>
              </a:solidFill>
              <a:prstDash val="solid"/>
              <a:round/>
              <a:headEnd type="none" w="med" len="med"/>
              <a:tailEnd type="none" w="med" len="med"/>
            </a:ln>
          </p:spPr>
        </p:cxnSp>
        <p:cxnSp>
          <p:nvCxnSpPr>
            <p:cNvPr id="275" name="Google Shape;275;p25"/>
            <p:cNvCxnSpPr/>
            <p:nvPr/>
          </p:nvCxnSpPr>
          <p:spPr>
            <a:xfrm flipH="1">
              <a:off x="6300863" y="4774788"/>
              <a:ext cx="371400" cy="133500"/>
            </a:xfrm>
            <a:prstGeom prst="straightConnector1">
              <a:avLst/>
            </a:prstGeom>
            <a:noFill/>
            <a:ln w="9525" cap="flat" cmpd="sng">
              <a:solidFill>
                <a:srgbClr val="FFFFFF"/>
              </a:solidFill>
              <a:prstDash val="solid"/>
              <a:round/>
              <a:headEnd type="none" w="med" len="med"/>
              <a:tailEnd type="none" w="med" len="med"/>
            </a:ln>
          </p:spPr>
        </p:cxnSp>
        <p:cxnSp>
          <p:nvCxnSpPr>
            <p:cNvPr id="276" name="Google Shape;276;p25"/>
            <p:cNvCxnSpPr/>
            <p:nvPr/>
          </p:nvCxnSpPr>
          <p:spPr>
            <a:xfrm flipH="1">
              <a:off x="6386588" y="4989100"/>
              <a:ext cx="371400" cy="133500"/>
            </a:xfrm>
            <a:prstGeom prst="straightConnector1">
              <a:avLst/>
            </a:prstGeom>
            <a:noFill/>
            <a:ln w="9525" cap="flat" cmpd="sng">
              <a:solidFill>
                <a:srgbClr val="FFFFFF"/>
              </a:solidFill>
              <a:prstDash val="solid"/>
              <a:round/>
              <a:headEnd type="none" w="med" len="med"/>
              <a:tailEnd type="none" w="med" len="med"/>
            </a:ln>
          </p:spPr>
        </p:cxnSp>
      </p:grpSp>
      <p:sp>
        <p:nvSpPr>
          <p:cNvPr id="277" name="Google Shape;277;p25"/>
          <p:cNvSpPr/>
          <p:nvPr/>
        </p:nvSpPr>
        <p:spPr>
          <a:xfrm>
            <a:off x="3964154" y="2807271"/>
            <a:ext cx="750600" cy="677700"/>
          </a:xfrm>
          <a:prstGeom prst="ellipse">
            <a:avLst/>
          </a:prstGeom>
          <a:solidFill>
            <a:srgbClr val="38761D"/>
          </a:solidFill>
          <a:ln w="19050" cap="flat" cmpd="sng">
            <a:solidFill>
              <a:srgbClr val="00FF00"/>
            </a:solidFill>
            <a:prstDash val="dash"/>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278" name="Google Shape;278;p25"/>
          <p:cNvGrpSpPr/>
          <p:nvPr/>
        </p:nvGrpSpPr>
        <p:grpSpPr>
          <a:xfrm>
            <a:off x="3788818" y="2635582"/>
            <a:ext cx="1946541" cy="1424464"/>
            <a:chOff x="4104450" y="3162825"/>
            <a:chExt cx="2108700" cy="1709425"/>
          </a:xfrm>
        </p:grpSpPr>
        <p:cxnSp>
          <p:nvCxnSpPr>
            <p:cNvPr id="279" name="Google Shape;279;p25"/>
            <p:cNvCxnSpPr/>
            <p:nvPr/>
          </p:nvCxnSpPr>
          <p:spPr>
            <a:xfrm rot="10800000">
              <a:off x="4493200" y="3162825"/>
              <a:ext cx="1709700" cy="1361400"/>
            </a:xfrm>
            <a:prstGeom prst="straightConnector1">
              <a:avLst/>
            </a:prstGeom>
            <a:noFill/>
            <a:ln w="9525" cap="flat" cmpd="sng">
              <a:solidFill>
                <a:srgbClr val="FF9900"/>
              </a:solidFill>
              <a:prstDash val="solid"/>
              <a:round/>
              <a:headEnd type="none" w="med" len="med"/>
              <a:tailEnd type="none" w="med" len="med"/>
            </a:ln>
          </p:spPr>
        </p:cxnSp>
        <p:cxnSp>
          <p:nvCxnSpPr>
            <p:cNvPr id="280" name="Google Shape;280;p25"/>
            <p:cNvCxnSpPr/>
            <p:nvPr/>
          </p:nvCxnSpPr>
          <p:spPr>
            <a:xfrm rot="10800000">
              <a:off x="4104450" y="3889450"/>
              <a:ext cx="2108700" cy="982800"/>
            </a:xfrm>
            <a:prstGeom prst="straightConnector1">
              <a:avLst/>
            </a:prstGeom>
            <a:noFill/>
            <a:ln w="9525" cap="flat" cmpd="sng">
              <a:solidFill>
                <a:srgbClr val="FF9900"/>
              </a:solidFill>
              <a:prstDash val="solid"/>
              <a:round/>
              <a:headEnd type="none" w="med" len="med"/>
              <a:tailEnd type="none" w="med" len="med"/>
            </a:ln>
          </p:spPr>
        </p:cxnSp>
      </p:grpSp>
      <p:sp>
        <p:nvSpPr>
          <p:cNvPr id="281" name="Google Shape;281;p2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body" idx="1"/>
          </p:nvPr>
        </p:nvSpPr>
        <p:spPr>
          <a:xfrm>
            <a:off x="0" y="590458"/>
            <a:ext cx="6541200" cy="5315100"/>
          </a:xfrm>
          <a:prstGeom prst="rect">
            <a:avLst/>
          </a:prstGeom>
          <a:noFill/>
          <a:ln>
            <a:noFill/>
          </a:ln>
        </p:spPr>
        <p:txBody>
          <a:bodyPr spcFirstLastPara="1" wrap="square" lIns="81650" tIns="40825" rIns="81650" bIns="40825" anchor="t" anchorCtr="0">
            <a:noAutofit/>
          </a:bodyPr>
          <a:lstStyle/>
          <a:p>
            <a:pPr marL="304800" marR="0" lvl="0" indent="-311150" algn="l" rtl="0">
              <a:lnSpc>
                <a:spcPct val="115000"/>
              </a:lnSpc>
              <a:spcBef>
                <a:spcPts val="0"/>
              </a:spcBef>
              <a:spcAft>
                <a:spcPts val="0"/>
              </a:spcAft>
              <a:buClr>
                <a:schemeClr val="accent2"/>
              </a:buClr>
              <a:buSzPts val="2900"/>
              <a:buFont typeface="Arial"/>
              <a:buChar char="•"/>
            </a:pPr>
            <a:r>
              <a:rPr lang="en-US" sz="2900" b="0" u="none" strike="noStrike" cap="none">
                <a:solidFill>
                  <a:srgbClr val="FFFF00"/>
                </a:solidFill>
                <a:latin typeface="Arial"/>
                <a:ea typeface="Arial"/>
                <a:cs typeface="Arial"/>
                <a:sym typeface="Arial"/>
              </a:rPr>
              <a:t>For</a:t>
            </a:r>
            <a:r>
              <a:rPr lang="en-US" sz="2900">
                <a:solidFill>
                  <a:srgbClr val="FFFF00"/>
                </a:solidFill>
              </a:rPr>
              <a:t>es</a:t>
            </a:r>
            <a:r>
              <a:rPr lang="en-US" sz="2900" b="0" u="none" strike="noStrike" cap="none">
                <a:solidFill>
                  <a:srgbClr val="FFFF00"/>
                </a:solidFill>
                <a:latin typeface="Arial"/>
                <a:ea typeface="Arial"/>
                <a:cs typeface="Arial"/>
                <a:sym typeface="Arial"/>
              </a:rPr>
              <a:t>ts:</a:t>
            </a:r>
            <a:r>
              <a:rPr lang="en-US" sz="2900" b="0" u="none" strike="noStrike" cap="none">
                <a:solidFill>
                  <a:schemeClr val="lt1"/>
                </a:solidFill>
                <a:latin typeface="Arial"/>
                <a:ea typeface="Arial"/>
                <a:cs typeface="Arial"/>
                <a:sym typeface="Arial"/>
              </a:rPr>
              <a:t> </a:t>
            </a:r>
            <a:endParaRPr sz="1600" b="0" u="none" strike="noStrike" cap="none"/>
          </a:p>
          <a:p>
            <a:pPr marL="304800" marR="0" lvl="0" indent="-311150" algn="l" rtl="0">
              <a:lnSpc>
                <a:spcPct val="115000"/>
              </a:lnSpc>
              <a:spcBef>
                <a:spcPts val="600"/>
              </a:spcBef>
              <a:spcAft>
                <a:spcPts val="0"/>
              </a:spcAft>
              <a:buClr>
                <a:schemeClr val="accent1"/>
              </a:buClr>
              <a:buSzPts val="2900"/>
              <a:buFont typeface="Arial"/>
              <a:buChar char="•"/>
            </a:pPr>
            <a:r>
              <a:rPr lang="en-US" sz="2900" b="0" u="none" strike="noStrike" cap="none">
                <a:solidFill>
                  <a:srgbClr val="FFFF00"/>
                </a:solidFill>
                <a:latin typeface="Arial"/>
                <a:ea typeface="Arial"/>
                <a:cs typeface="Arial"/>
                <a:sym typeface="Arial"/>
              </a:rPr>
              <a:t>Riv</a:t>
            </a:r>
            <a:r>
              <a:rPr lang="en-US" sz="2900">
                <a:solidFill>
                  <a:srgbClr val="FFFF00"/>
                </a:solidFill>
              </a:rPr>
              <a:t>er</a:t>
            </a:r>
            <a:r>
              <a:rPr lang="en-US" sz="2900" b="0" u="none" strike="noStrike" cap="none">
                <a:solidFill>
                  <a:srgbClr val="FFFF00"/>
                </a:solidFill>
                <a:latin typeface="Arial"/>
                <a:ea typeface="Arial"/>
                <a:cs typeface="Arial"/>
                <a:sym typeface="Arial"/>
              </a:rPr>
              <a:t>s:</a:t>
            </a:r>
            <a:r>
              <a:rPr lang="en-US" sz="2900" b="0" u="none" strike="noStrike" cap="none">
                <a:solidFill>
                  <a:schemeClr val="lt1"/>
                </a:solidFill>
                <a:latin typeface="Arial"/>
                <a:ea typeface="Arial"/>
                <a:cs typeface="Arial"/>
                <a:sym typeface="Arial"/>
              </a:rPr>
              <a:t> </a:t>
            </a:r>
            <a:endParaRPr sz="1600" b="0" u="none" strike="noStrike" cap="none"/>
          </a:p>
          <a:p>
            <a:pPr marL="304800" marR="0" lvl="0" indent="-311150" algn="l" rtl="0">
              <a:lnSpc>
                <a:spcPct val="115000"/>
              </a:lnSpc>
              <a:spcBef>
                <a:spcPts val="600"/>
              </a:spcBef>
              <a:spcAft>
                <a:spcPts val="0"/>
              </a:spcAft>
              <a:buClr>
                <a:schemeClr val="accent1"/>
              </a:buClr>
              <a:buSzPts val="2900"/>
              <a:buFont typeface="Arial"/>
              <a:buChar char="•"/>
            </a:pPr>
            <a:r>
              <a:rPr lang="en-US" sz="2900" b="0" u="none" strike="noStrike" cap="none">
                <a:solidFill>
                  <a:srgbClr val="FFFF00"/>
                </a:solidFill>
                <a:latin typeface="Arial"/>
                <a:ea typeface="Arial"/>
                <a:cs typeface="Arial"/>
                <a:sym typeface="Arial"/>
              </a:rPr>
              <a:t>Oc</a:t>
            </a:r>
            <a:r>
              <a:rPr lang="en-US" sz="2900">
                <a:solidFill>
                  <a:srgbClr val="FFFF00"/>
                </a:solidFill>
              </a:rPr>
              <a:t>e</a:t>
            </a:r>
            <a:r>
              <a:rPr lang="en-US" sz="2900" b="0" u="none" strike="noStrike" cap="none">
                <a:solidFill>
                  <a:srgbClr val="FFFF00"/>
                </a:solidFill>
                <a:latin typeface="Arial"/>
                <a:ea typeface="Arial"/>
                <a:cs typeface="Arial"/>
                <a:sym typeface="Arial"/>
              </a:rPr>
              <a:t>an:</a:t>
            </a:r>
            <a:r>
              <a:rPr lang="en-US" sz="2900" b="0" u="none" strike="noStrike" cap="none">
                <a:solidFill>
                  <a:schemeClr val="lt1"/>
                </a:solidFill>
                <a:latin typeface="Arial"/>
                <a:ea typeface="Arial"/>
                <a:cs typeface="Arial"/>
                <a:sym typeface="Arial"/>
              </a:rPr>
              <a:t> </a:t>
            </a:r>
            <a:endParaRPr sz="1600" b="0" u="none" strike="noStrike" cap="none"/>
          </a:p>
          <a:p>
            <a:pPr marL="304800" marR="0" lvl="0" indent="-311150" algn="l" rtl="0">
              <a:lnSpc>
                <a:spcPct val="115000"/>
              </a:lnSpc>
              <a:spcBef>
                <a:spcPts val="600"/>
              </a:spcBef>
              <a:spcAft>
                <a:spcPts val="0"/>
              </a:spcAft>
              <a:buClr>
                <a:schemeClr val="dk1"/>
              </a:buClr>
              <a:buSzPts val="2900"/>
              <a:buFont typeface="Arial"/>
              <a:buChar char="•"/>
            </a:pPr>
            <a:r>
              <a:rPr lang="en-US" sz="2900">
                <a:solidFill>
                  <a:srgbClr val="FFFF00"/>
                </a:solidFill>
              </a:rPr>
              <a:t>Clouds</a:t>
            </a:r>
            <a:r>
              <a:rPr lang="en-US" sz="2900" b="0" u="none" strike="noStrike" cap="none">
                <a:solidFill>
                  <a:srgbClr val="FFFF00"/>
                </a:solidFill>
                <a:latin typeface="Arial"/>
                <a:ea typeface="Arial"/>
                <a:cs typeface="Arial"/>
                <a:sym typeface="Arial"/>
              </a:rPr>
              <a:t>:</a:t>
            </a:r>
            <a:r>
              <a:rPr lang="en-US" sz="2900" b="0" u="none" strike="noStrike" cap="none">
                <a:solidFill>
                  <a:schemeClr val="lt1"/>
                </a:solidFill>
                <a:latin typeface="Arial"/>
                <a:ea typeface="Arial"/>
                <a:cs typeface="Arial"/>
                <a:sym typeface="Arial"/>
              </a:rPr>
              <a:t> </a:t>
            </a:r>
            <a:endParaRPr sz="1600" b="0" u="none" strike="noStrike" cap="none"/>
          </a:p>
          <a:p>
            <a:pPr marL="304800" marR="0" lvl="0" indent="-311150" algn="l" rtl="0">
              <a:lnSpc>
                <a:spcPct val="115000"/>
              </a:lnSpc>
              <a:spcBef>
                <a:spcPts val="600"/>
              </a:spcBef>
              <a:spcAft>
                <a:spcPts val="0"/>
              </a:spcAft>
              <a:buClr>
                <a:schemeClr val="dk1"/>
              </a:buClr>
              <a:buSzPts val="2900"/>
              <a:buFont typeface="Arial"/>
              <a:buChar char="•"/>
            </a:pPr>
            <a:r>
              <a:rPr lang="en-US" sz="2900">
                <a:solidFill>
                  <a:srgbClr val="FFFF00"/>
                </a:solidFill>
              </a:rPr>
              <a:t>Smoke</a:t>
            </a:r>
            <a:r>
              <a:rPr lang="en-US" sz="2900" b="0" u="none" strike="noStrike" cap="none">
                <a:solidFill>
                  <a:srgbClr val="FFFF00"/>
                </a:solidFill>
                <a:latin typeface="Arial"/>
                <a:ea typeface="Arial"/>
                <a:cs typeface="Arial"/>
                <a:sym typeface="Arial"/>
              </a:rPr>
              <a:t>:</a:t>
            </a:r>
            <a:r>
              <a:rPr lang="en-US" sz="2900" b="0" u="none" strike="noStrike" cap="none">
                <a:solidFill>
                  <a:schemeClr val="lt1"/>
                </a:solidFill>
                <a:latin typeface="Arial"/>
                <a:ea typeface="Arial"/>
                <a:cs typeface="Arial"/>
                <a:sym typeface="Arial"/>
              </a:rPr>
              <a:t> </a:t>
            </a:r>
            <a:endParaRPr sz="1600" b="0" u="none" strike="noStrike" cap="none"/>
          </a:p>
          <a:p>
            <a:pPr marL="304800" lvl="0" indent="-311150" algn="l" rtl="0">
              <a:lnSpc>
                <a:spcPct val="115000"/>
              </a:lnSpc>
              <a:spcBef>
                <a:spcPts val="600"/>
              </a:spcBef>
              <a:spcAft>
                <a:spcPts val="0"/>
              </a:spcAft>
              <a:buClr>
                <a:srgbClr val="FF9900"/>
              </a:buClr>
              <a:buSzPts val="2900"/>
              <a:buFont typeface="Arial"/>
              <a:buChar char="•"/>
            </a:pPr>
            <a:r>
              <a:rPr lang="en-US" sz="2900">
                <a:solidFill>
                  <a:srgbClr val="FFFF00"/>
                </a:solidFill>
              </a:rPr>
              <a:t>Astro-imagery:</a:t>
            </a:r>
            <a:endParaRPr sz="2900">
              <a:solidFill>
                <a:srgbClr val="FFFF00"/>
              </a:solidFill>
            </a:endParaRPr>
          </a:p>
          <a:p>
            <a:pPr marL="304800" marR="0" lvl="0" indent="-311150" algn="l" rtl="0">
              <a:lnSpc>
                <a:spcPct val="115000"/>
              </a:lnSpc>
              <a:spcBef>
                <a:spcPts val="600"/>
              </a:spcBef>
              <a:spcAft>
                <a:spcPts val="0"/>
              </a:spcAft>
              <a:buClr>
                <a:srgbClr val="FF66FF"/>
              </a:buClr>
              <a:buSzPts val="2900"/>
              <a:buFont typeface="Arial"/>
              <a:buChar char="•"/>
            </a:pPr>
            <a:r>
              <a:rPr lang="en-US" sz="2900">
                <a:solidFill>
                  <a:srgbClr val="FFFF00"/>
                </a:solidFill>
              </a:rPr>
              <a:t>Advected textures, </a:t>
            </a:r>
            <a:br>
              <a:rPr lang="en-US" sz="2900">
                <a:solidFill>
                  <a:srgbClr val="FFFF00"/>
                </a:solidFill>
              </a:rPr>
            </a:br>
            <a:r>
              <a:rPr lang="en-US" sz="2900" b="0" u="none" strike="noStrike" cap="none">
                <a:solidFill>
                  <a:srgbClr val="FFFF00"/>
                </a:solidFill>
                <a:latin typeface="Arial"/>
                <a:ea typeface="Arial"/>
                <a:cs typeface="Arial"/>
                <a:sym typeface="Arial"/>
              </a:rPr>
              <a:t>Flow</a:t>
            </a:r>
            <a:r>
              <a:rPr lang="en-US" sz="2900">
                <a:solidFill>
                  <a:srgbClr val="FFFF00"/>
                </a:solidFill>
              </a:rPr>
              <a:t> N</a:t>
            </a:r>
            <a:r>
              <a:rPr lang="en-US" sz="2900" b="0" u="none" strike="noStrike" cap="none">
                <a:solidFill>
                  <a:srgbClr val="FFFF00"/>
                </a:solidFill>
                <a:latin typeface="Arial"/>
                <a:ea typeface="Arial"/>
                <a:cs typeface="Arial"/>
                <a:sym typeface="Arial"/>
              </a:rPr>
              <a:t>oise:</a:t>
            </a:r>
            <a:r>
              <a:rPr lang="en-US" sz="2900" b="0" u="none" strike="noStrike" cap="none">
                <a:solidFill>
                  <a:schemeClr val="lt1"/>
                </a:solidFill>
                <a:latin typeface="Arial"/>
                <a:ea typeface="Arial"/>
                <a:cs typeface="Arial"/>
                <a:sym typeface="Arial"/>
              </a:rPr>
              <a:t> </a:t>
            </a:r>
            <a:endParaRPr sz="1600" b="0" u="none" strike="noStrike" cap="none"/>
          </a:p>
          <a:p>
            <a:pPr marL="304800" marR="0" lvl="0" indent="-311150" algn="l" rtl="0">
              <a:lnSpc>
                <a:spcPct val="115000"/>
              </a:lnSpc>
              <a:spcBef>
                <a:spcPts val="600"/>
              </a:spcBef>
              <a:spcAft>
                <a:spcPts val="0"/>
              </a:spcAft>
              <a:buClr>
                <a:srgbClr val="006600"/>
              </a:buClr>
              <a:buSzPts val="2900"/>
              <a:buFont typeface="Arial"/>
              <a:buChar char="•"/>
            </a:pPr>
            <a:r>
              <a:rPr lang="en-US" sz="2900">
                <a:solidFill>
                  <a:srgbClr val="FFFF00"/>
                </a:solidFill>
              </a:rPr>
              <a:t>Bark,  lava:</a:t>
            </a:r>
            <a:endParaRPr sz="1600" b="0" u="none" strike="noStrike" cap="none"/>
          </a:p>
        </p:txBody>
      </p:sp>
      <p:pic>
        <p:nvPicPr>
          <p:cNvPr id="51" name="Google Shape;51;p8"/>
          <p:cNvPicPr preferRelativeResize="0"/>
          <p:nvPr/>
        </p:nvPicPr>
        <p:blipFill>
          <a:blip r:embed="rId3">
            <a:alphaModFix/>
          </a:blip>
          <a:stretch>
            <a:fillRect/>
          </a:stretch>
        </p:blipFill>
        <p:spPr>
          <a:xfrm>
            <a:off x="4848149" y="145521"/>
            <a:ext cx="1746025" cy="660146"/>
          </a:xfrm>
          <a:prstGeom prst="rect">
            <a:avLst/>
          </a:prstGeom>
          <a:noFill/>
          <a:ln>
            <a:noFill/>
          </a:ln>
        </p:spPr>
      </p:pic>
      <p:sp>
        <p:nvSpPr>
          <p:cNvPr id="52" name="Google Shape;52;p8"/>
          <p:cNvSpPr txBox="1">
            <a:spLocks noGrp="1"/>
          </p:cNvSpPr>
          <p:nvPr>
            <p:ph type="title"/>
          </p:nvPr>
        </p:nvSpPr>
        <p:spPr>
          <a:xfrm>
            <a:off x="395287" y="284427"/>
            <a:ext cx="8229600" cy="100500"/>
          </a:xfrm>
          <a:prstGeom prst="rect">
            <a:avLst/>
          </a:prstGeom>
          <a:noFill/>
          <a:ln>
            <a:noFill/>
          </a:ln>
        </p:spPr>
        <p:txBody>
          <a:bodyPr spcFirstLastPara="1" wrap="square" lIns="81650" tIns="40825" rIns="81650" bIns="40825" anchor="t" anchorCtr="0">
            <a:noAutofit/>
          </a:bodyPr>
          <a:lstStyle/>
          <a:p>
            <a:pPr marL="0" lvl="0" indent="0" algn="l" rtl="0">
              <a:spcBef>
                <a:spcPts val="0"/>
              </a:spcBef>
              <a:spcAft>
                <a:spcPts val="0"/>
              </a:spcAft>
              <a:buNone/>
            </a:pPr>
            <a:endParaRPr/>
          </a:p>
        </p:txBody>
      </p:sp>
      <p:pic>
        <p:nvPicPr>
          <p:cNvPr id="53" name="Google Shape;53;p8"/>
          <p:cNvPicPr preferRelativeResize="0"/>
          <p:nvPr/>
        </p:nvPicPr>
        <p:blipFill>
          <a:blip r:embed="rId4">
            <a:alphaModFix/>
          </a:blip>
          <a:stretch>
            <a:fillRect/>
          </a:stretch>
        </p:blipFill>
        <p:spPr>
          <a:xfrm>
            <a:off x="5570638" y="1960561"/>
            <a:ext cx="1455021" cy="803021"/>
          </a:xfrm>
          <a:prstGeom prst="rect">
            <a:avLst/>
          </a:prstGeom>
          <a:noFill/>
          <a:ln>
            <a:noFill/>
          </a:ln>
        </p:spPr>
      </p:pic>
      <p:pic>
        <p:nvPicPr>
          <p:cNvPr id="54" name="Google Shape;54;p8"/>
          <p:cNvPicPr preferRelativeResize="0"/>
          <p:nvPr/>
        </p:nvPicPr>
        <p:blipFill>
          <a:blip r:embed="rId5">
            <a:alphaModFix/>
          </a:blip>
          <a:stretch>
            <a:fillRect/>
          </a:stretch>
        </p:blipFill>
        <p:spPr>
          <a:xfrm>
            <a:off x="8169275" y="970698"/>
            <a:ext cx="959115" cy="933980"/>
          </a:xfrm>
          <a:prstGeom prst="rect">
            <a:avLst/>
          </a:prstGeom>
          <a:noFill/>
          <a:ln>
            <a:noFill/>
          </a:ln>
        </p:spPr>
      </p:pic>
      <p:pic>
        <p:nvPicPr>
          <p:cNvPr id="55" name="Google Shape;55;p8"/>
          <p:cNvPicPr preferRelativeResize="0"/>
          <p:nvPr/>
        </p:nvPicPr>
        <p:blipFill>
          <a:blip r:embed="rId6">
            <a:alphaModFix/>
          </a:blip>
          <a:stretch>
            <a:fillRect/>
          </a:stretch>
        </p:blipFill>
        <p:spPr>
          <a:xfrm>
            <a:off x="3136328" y="1276605"/>
            <a:ext cx="1251699" cy="803021"/>
          </a:xfrm>
          <a:prstGeom prst="rect">
            <a:avLst/>
          </a:prstGeom>
          <a:noFill/>
          <a:ln>
            <a:noFill/>
          </a:ln>
        </p:spPr>
      </p:pic>
      <p:pic>
        <p:nvPicPr>
          <p:cNvPr id="56" name="Google Shape;56;p8"/>
          <p:cNvPicPr preferRelativeResize="0"/>
          <p:nvPr/>
        </p:nvPicPr>
        <p:blipFill>
          <a:blip r:embed="rId7">
            <a:alphaModFix/>
          </a:blip>
          <a:stretch>
            <a:fillRect/>
          </a:stretch>
        </p:blipFill>
        <p:spPr>
          <a:xfrm>
            <a:off x="3297662" y="145521"/>
            <a:ext cx="1318948" cy="779198"/>
          </a:xfrm>
          <a:prstGeom prst="rect">
            <a:avLst/>
          </a:prstGeom>
          <a:noFill/>
          <a:ln>
            <a:noFill/>
          </a:ln>
        </p:spPr>
      </p:pic>
      <p:pic>
        <p:nvPicPr>
          <p:cNvPr id="57" name="Google Shape;57;p8"/>
          <p:cNvPicPr preferRelativeResize="0"/>
          <p:nvPr/>
        </p:nvPicPr>
        <p:blipFill>
          <a:blip r:embed="rId8">
            <a:alphaModFix/>
          </a:blip>
          <a:stretch>
            <a:fillRect/>
          </a:stretch>
        </p:blipFill>
        <p:spPr>
          <a:xfrm>
            <a:off x="6188075" y="4108323"/>
            <a:ext cx="1619250" cy="803011"/>
          </a:xfrm>
          <a:prstGeom prst="rect">
            <a:avLst/>
          </a:prstGeom>
          <a:noFill/>
          <a:ln>
            <a:noFill/>
          </a:ln>
        </p:spPr>
      </p:pic>
      <p:pic>
        <p:nvPicPr>
          <p:cNvPr id="58" name="Google Shape;58;p8"/>
          <p:cNvPicPr preferRelativeResize="0"/>
          <p:nvPr/>
        </p:nvPicPr>
        <p:blipFill>
          <a:blip r:embed="rId9">
            <a:alphaModFix/>
          </a:blip>
          <a:stretch>
            <a:fillRect/>
          </a:stretch>
        </p:blipFill>
        <p:spPr>
          <a:xfrm>
            <a:off x="7375550" y="2005542"/>
            <a:ext cx="1620563" cy="840062"/>
          </a:xfrm>
          <a:prstGeom prst="rect">
            <a:avLst/>
          </a:prstGeom>
          <a:noFill/>
          <a:ln>
            <a:noFill/>
          </a:ln>
        </p:spPr>
      </p:pic>
      <p:pic>
        <p:nvPicPr>
          <p:cNvPr id="59" name="Google Shape;59;p8"/>
          <p:cNvPicPr preferRelativeResize="0"/>
          <p:nvPr/>
        </p:nvPicPr>
        <p:blipFill>
          <a:blip r:embed="rId10">
            <a:alphaModFix/>
          </a:blip>
          <a:stretch>
            <a:fillRect/>
          </a:stretch>
        </p:blipFill>
        <p:spPr>
          <a:xfrm>
            <a:off x="8169288" y="4124198"/>
            <a:ext cx="785812" cy="780521"/>
          </a:xfrm>
          <a:prstGeom prst="rect">
            <a:avLst/>
          </a:prstGeom>
          <a:noFill/>
          <a:ln>
            <a:noFill/>
          </a:ln>
        </p:spPr>
      </p:pic>
      <p:pic>
        <p:nvPicPr>
          <p:cNvPr id="60" name="Google Shape;60;p8"/>
          <p:cNvPicPr preferRelativeResize="0"/>
          <p:nvPr/>
        </p:nvPicPr>
        <p:blipFill>
          <a:blip r:embed="rId11">
            <a:alphaModFix/>
          </a:blip>
          <a:stretch>
            <a:fillRect/>
          </a:stretch>
        </p:blipFill>
        <p:spPr>
          <a:xfrm>
            <a:off x="1975566" y="139563"/>
            <a:ext cx="1128625" cy="840062"/>
          </a:xfrm>
          <a:prstGeom prst="rect">
            <a:avLst/>
          </a:prstGeom>
          <a:noFill/>
          <a:ln>
            <a:noFill/>
          </a:ln>
        </p:spPr>
      </p:pic>
      <p:pic>
        <p:nvPicPr>
          <p:cNvPr id="61" name="Google Shape;61;p8"/>
          <p:cNvPicPr preferRelativeResize="0"/>
          <p:nvPr/>
        </p:nvPicPr>
        <p:blipFill>
          <a:blip r:embed="rId12">
            <a:alphaModFix/>
          </a:blip>
          <a:stretch>
            <a:fillRect/>
          </a:stretch>
        </p:blipFill>
        <p:spPr>
          <a:xfrm>
            <a:off x="2605327" y="2126406"/>
            <a:ext cx="1201208" cy="933979"/>
          </a:xfrm>
          <a:prstGeom prst="rect">
            <a:avLst/>
          </a:prstGeom>
          <a:noFill/>
          <a:ln>
            <a:noFill/>
          </a:ln>
        </p:spPr>
      </p:pic>
      <p:pic>
        <p:nvPicPr>
          <p:cNvPr id="62" name="Google Shape;62;p8"/>
          <p:cNvPicPr preferRelativeResize="0"/>
          <p:nvPr/>
        </p:nvPicPr>
        <p:blipFill>
          <a:blip r:embed="rId13">
            <a:alphaModFix/>
          </a:blip>
          <a:stretch>
            <a:fillRect/>
          </a:stretch>
        </p:blipFill>
        <p:spPr>
          <a:xfrm>
            <a:off x="4328201" y="4100375"/>
            <a:ext cx="1576271" cy="828146"/>
          </a:xfrm>
          <a:prstGeom prst="rect">
            <a:avLst/>
          </a:prstGeom>
          <a:noFill/>
          <a:ln>
            <a:noFill/>
          </a:ln>
        </p:spPr>
      </p:pic>
      <p:pic>
        <p:nvPicPr>
          <p:cNvPr id="63" name="Google Shape;63;p8"/>
          <p:cNvPicPr preferRelativeResize="0"/>
          <p:nvPr/>
        </p:nvPicPr>
        <p:blipFill>
          <a:blip r:embed="rId14">
            <a:alphaModFix/>
          </a:blip>
          <a:stretch>
            <a:fillRect/>
          </a:stretch>
        </p:blipFill>
        <p:spPr>
          <a:xfrm>
            <a:off x="4477500" y="986250"/>
            <a:ext cx="1199875" cy="899583"/>
          </a:xfrm>
          <a:prstGeom prst="rect">
            <a:avLst/>
          </a:prstGeom>
          <a:noFill/>
          <a:ln>
            <a:noFill/>
          </a:ln>
        </p:spPr>
      </p:pic>
      <p:pic>
        <p:nvPicPr>
          <p:cNvPr id="64" name="Google Shape;64;p8"/>
          <p:cNvPicPr preferRelativeResize="0"/>
          <p:nvPr/>
        </p:nvPicPr>
        <p:blipFill>
          <a:blip r:embed="rId15">
            <a:alphaModFix/>
          </a:blip>
          <a:stretch>
            <a:fillRect/>
          </a:stretch>
        </p:blipFill>
        <p:spPr>
          <a:xfrm>
            <a:off x="1806125" y="1139271"/>
            <a:ext cx="1251700" cy="971021"/>
          </a:xfrm>
          <a:prstGeom prst="rect">
            <a:avLst/>
          </a:prstGeom>
          <a:noFill/>
          <a:ln>
            <a:noFill/>
          </a:ln>
        </p:spPr>
      </p:pic>
      <p:pic>
        <p:nvPicPr>
          <p:cNvPr id="65" name="Google Shape;65;p8"/>
          <p:cNvPicPr preferRelativeResize="0"/>
          <p:nvPr/>
        </p:nvPicPr>
        <p:blipFill>
          <a:blip r:embed="rId16">
            <a:alphaModFix/>
          </a:blip>
          <a:stretch>
            <a:fillRect/>
          </a:stretch>
        </p:blipFill>
        <p:spPr>
          <a:xfrm>
            <a:off x="4087977" y="2209906"/>
            <a:ext cx="1201208" cy="840052"/>
          </a:xfrm>
          <a:prstGeom prst="rect">
            <a:avLst/>
          </a:prstGeom>
          <a:noFill/>
          <a:ln>
            <a:noFill/>
          </a:ln>
        </p:spPr>
      </p:pic>
      <p:pic>
        <p:nvPicPr>
          <p:cNvPr id="66" name="Google Shape;66;p8"/>
          <p:cNvPicPr preferRelativeResize="0"/>
          <p:nvPr/>
        </p:nvPicPr>
        <p:blipFill>
          <a:blip r:embed="rId17">
            <a:alphaModFix/>
          </a:blip>
          <a:stretch>
            <a:fillRect/>
          </a:stretch>
        </p:blipFill>
        <p:spPr>
          <a:xfrm>
            <a:off x="6632261" y="158083"/>
            <a:ext cx="1251701" cy="803021"/>
          </a:xfrm>
          <a:prstGeom prst="rect">
            <a:avLst/>
          </a:prstGeom>
          <a:noFill/>
          <a:ln>
            <a:noFill/>
          </a:ln>
        </p:spPr>
      </p:pic>
      <p:pic>
        <p:nvPicPr>
          <p:cNvPr id="67" name="Google Shape;67;p8"/>
          <p:cNvPicPr preferRelativeResize="0"/>
          <p:nvPr/>
        </p:nvPicPr>
        <p:blipFill>
          <a:blip r:embed="rId18">
            <a:alphaModFix/>
          </a:blip>
          <a:stretch>
            <a:fillRect/>
          </a:stretch>
        </p:blipFill>
        <p:spPr>
          <a:xfrm>
            <a:off x="7049337" y="970708"/>
            <a:ext cx="1251701" cy="735541"/>
          </a:xfrm>
          <a:prstGeom prst="rect">
            <a:avLst/>
          </a:prstGeom>
          <a:noFill/>
          <a:ln>
            <a:noFill/>
          </a:ln>
        </p:spPr>
      </p:pic>
      <p:pic>
        <p:nvPicPr>
          <p:cNvPr id="68" name="Google Shape;68;p8"/>
          <p:cNvPicPr preferRelativeResize="0"/>
          <p:nvPr/>
        </p:nvPicPr>
        <p:blipFill>
          <a:blip r:embed="rId19">
            <a:alphaModFix/>
          </a:blip>
          <a:stretch>
            <a:fillRect/>
          </a:stretch>
        </p:blipFill>
        <p:spPr>
          <a:xfrm>
            <a:off x="5949950" y="970711"/>
            <a:ext cx="889000" cy="735542"/>
          </a:xfrm>
          <a:prstGeom prst="rect">
            <a:avLst/>
          </a:prstGeom>
          <a:noFill/>
          <a:ln>
            <a:noFill/>
          </a:ln>
        </p:spPr>
      </p:pic>
      <p:pic>
        <p:nvPicPr>
          <p:cNvPr id="69" name="Google Shape;69;p8"/>
          <p:cNvPicPr preferRelativeResize="0"/>
          <p:nvPr/>
        </p:nvPicPr>
        <p:blipFill>
          <a:blip r:embed="rId20">
            <a:alphaModFix/>
          </a:blip>
          <a:stretch>
            <a:fillRect/>
          </a:stretch>
        </p:blipFill>
        <p:spPr>
          <a:xfrm>
            <a:off x="7922073" y="145521"/>
            <a:ext cx="1354349" cy="828147"/>
          </a:xfrm>
          <a:prstGeom prst="rect">
            <a:avLst/>
          </a:prstGeom>
          <a:noFill/>
          <a:ln>
            <a:noFill/>
          </a:ln>
        </p:spPr>
      </p:pic>
      <p:sp>
        <p:nvSpPr>
          <p:cNvPr id="70" name="Google Shape;70;p8"/>
          <p:cNvSpPr/>
          <p:nvPr/>
        </p:nvSpPr>
        <p:spPr>
          <a:xfrm>
            <a:off x="8810123" y="4187688"/>
            <a:ext cx="193200" cy="161100"/>
          </a:xfrm>
          <a:prstGeom prst="ellipse">
            <a:avLst/>
          </a:prstGeom>
          <a:solidFill>
            <a:srgbClr val="FF0000"/>
          </a:solid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71" name="Google Shape;71;p8"/>
          <p:cNvSpPr/>
          <p:nvPr/>
        </p:nvSpPr>
        <p:spPr>
          <a:xfrm>
            <a:off x="7703109" y="4187688"/>
            <a:ext cx="193200" cy="161100"/>
          </a:xfrm>
          <a:prstGeom prst="ellipse">
            <a:avLst/>
          </a:prstGeom>
          <a:solidFill>
            <a:srgbClr val="FF0000"/>
          </a:solid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sp>
        <p:nvSpPr>
          <p:cNvPr id="72" name="Google Shape;72;p8"/>
          <p:cNvSpPr/>
          <p:nvPr/>
        </p:nvSpPr>
        <p:spPr>
          <a:xfrm>
            <a:off x="9003323" y="158083"/>
            <a:ext cx="193200" cy="161100"/>
          </a:xfrm>
          <a:prstGeom prst="ellipse">
            <a:avLst/>
          </a:prstGeom>
          <a:solidFill>
            <a:srgbClr val="FF0000"/>
          </a:solid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sp>
        <p:nvSpPr>
          <p:cNvPr id="73" name="Google Shape;73;p8"/>
          <p:cNvSpPr/>
          <p:nvPr/>
        </p:nvSpPr>
        <p:spPr>
          <a:xfrm>
            <a:off x="7702148" y="158083"/>
            <a:ext cx="193200" cy="161100"/>
          </a:xfrm>
          <a:prstGeom prst="ellipse">
            <a:avLst/>
          </a:prstGeom>
          <a:solidFill>
            <a:srgbClr val="FF0000"/>
          </a:solid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pic>
        <p:nvPicPr>
          <p:cNvPr id="74" name="Google Shape;74;p8"/>
          <p:cNvPicPr preferRelativeResize="0"/>
          <p:nvPr/>
        </p:nvPicPr>
        <p:blipFill>
          <a:blip r:embed="rId21">
            <a:alphaModFix/>
          </a:blip>
          <a:stretch>
            <a:fillRect/>
          </a:stretch>
        </p:blipFill>
        <p:spPr>
          <a:xfrm>
            <a:off x="4202190" y="5001938"/>
            <a:ext cx="1066799" cy="840063"/>
          </a:xfrm>
          <a:prstGeom prst="rect">
            <a:avLst/>
          </a:prstGeom>
          <a:noFill/>
          <a:ln>
            <a:noFill/>
          </a:ln>
        </p:spPr>
      </p:pic>
      <p:pic>
        <p:nvPicPr>
          <p:cNvPr id="75" name="Google Shape;75;p8"/>
          <p:cNvPicPr preferRelativeResize="0"/>
          <p:nvPr/>
        </p:nvPicPr>
        <p:blipFill>
          <a:blip r:embed="rId22">
            <a:alphaModFix/>
          </a:blip>
          <a:stretch>
            <a:fillRect/>
          </a:stretch>
        </p:blipFill>
        <p:spPr>
          <a:xfrm>
            <a:off x="3564322" y="4423625"/>
            <a:ext cx="395087" cy="1329271"/>
          </a:xfrm>
          <a:prstGeom prst="rect">
            <a:avLst/>
          </a:prstGeom>
          <a:noFill/>
          <a:ln>
            <a:noFill/>
          </a:ln>
        </p:spPr>
      </p:pic>
      <p:pic>
        <p:nvPicPr>
          <p:cNvPr id="76" name="Google Shape;76;p8"/>
          <p:cNvPicPr preferRelativeResize="0"/>
          <p:nvPr/>
        </p:nvPicPr>
        <p:blipFill>
          <a:blip r:embed="rId23">
            <a:alphaModFix/>
          </a:blip>
          <a:stretch>
            <a:fillRect/>
          </a:stretch>
        </p:blipFill>
        <p:spPr>
          <a:xfrm>
            <a:off x="5454444" y="5003667"/>
            <a:ext cx="1646450" cy="660146"/>
          </a:xfrm>
          <a:prstGeom prst="rect">
            <a:avLst/>
          </a:prstGeom>
          <a:noFill/>
          <a:ln>
            <a:noFill/>
          </a:ln>
        </p:spPr>
      </p:pic>
      <p:sp>
        <p:nvSpPr>
          <p:cNvPr id="77" name="Google Shape;77;p8"/>
          <p:cNvSpPr txBox="1">
            <a:spLocks noGrp="1"/>
          </p:cNvSpPr>
          <p:nvPr>
            <p:ph type="title"/>
          </p:nvPr>
        </p:nvSpPr>
        <p:spPr>
          <a:xfrm>
            <a:off x="2100" y="-33125"/>
            <a:ext cx="3175500" cy="519000"/>
          </a:xfrm>
          <a:prstGeom prst="rect">
            <a:avLst/>
          </a:prstGeom>
          <a:noFill/>
          <a:ln>
            <a:noFill/>
          </a:ln>
        </p:spPr>
        <p:txBody>
          <a:bodyPr spcFirstLastPara="1" wrap="square" lIns="81650" tIns="40825" rIns="81650" bIns="40825" anchor="t" anchorCtr="0">
            <a:noAutofit/>
          </a:bodyPr>
          <a:lstStyle/>
          <a:p>
            <a:pPr marL="0" lvl="0" indent="0" algn="l" rtl="0">
              <a:spcBef>
                <a:spcPts val="0"/>
              </a:spcBef>
              <a:spcAft>
                <a:spcPts val="0"/>
              </a:spcAft>
              <a:buNone/>
            </a:pPr>
            <a:r>
              <a:rPr lang="en-US" sz="3200" b="1">
                <a:solidFill>
                  <a:srgbClr val="FF9900"/>
                </a:solidFill>
              </a:rPr>
              <a:t>Pheno:</a:t>
            </a:r>
            <a:endParaRPr sz="3200" b="1">
              <a:solidFill>
                <a:srgbClr val="FF9900"/>
              </a:solidFill>
            </a:endParaRPr>
          </a:p>
        </p:txBody>
      </p:sp>
      <p:pic>
        <p:nvPicPr>
          <p:cNvPr id="78" name="Google Shape;78;p8"/>
          <p:cNvPicPr preferRelativeResize="0"/>
          <p:nvPr/>
        </p:nvPicPr>
        <p:blipFill>
          <a:blip r:embed="rId24">
            <a:alphaModFix/>
          </a:blip>
          <a:stretch>
            <a:fillRect/>
          </a:stretch>
        </p:blipFill>
        <p:spPr>
          <a:xfrm>
            <a:off x="5835490" y="2978484"/>
            <a:ext cx="1222667" cy="1064061"/>
          </a:xfrm>
          <a:prstGeom prst="rect">
            <a:avLst/>
          </a:prstGeom>
          <a:noFill/>
          <a:ln>
            <a:noFill/>
          </a:ln>
        </p:spPr>
      </p:pic>
      <p:pic>
        <p:nvPicPr>
          <p:cNvPr id="79" name="Google Shape;79;p8"/>
          <p:cNvPicPr preferRelativeResize="0"/>
          <p:nvPr/>
        </p:nvPicPr>
        <p:blipFill rotWithShape="1">
          <a:blip r:embed="rId25">
            <a:alphaModFix/>
          </a:blip>
          <a:srcRect l="23108" t="7581" r="22570" b="45181"/>
          <a:stretch/>
        </p:blipFill>
        <p:spPr>
          <a:xfrm>
            <a:off x="7182346" y="3024992"/>
            <a:ext cx="1927662" cy="971020"/>
          </a:xfrm>
          <a:prstGeom prst="rect">
            <a:avLst/>
          </a:prstGeom>
          <a:noFill/>
          <a:ln>
            <a:noFill/>
          </a:ln>
        </p:spPr>
      </p:pic>
      <p:pic>
        <p:nvPicPr>
          <p:cNvPr id="80" name="Google Shape;80;p8"/>
          <p:cNvPicPr preferRelativeResize="0"/>
          <p:nvPr/>
        </p:nvPicPr>
        <p:blipFill rotWithShape="1">
          <a:blip r:embed="rId26">
            <a:alphaModFix/>
          </a:blip>
          <a:srcRect l="30308" b="49117"/>
          <a:stretch/>
        </p:blipFill>
        <p:spPr>
          <a:xfrm>
            <a:off x="2871600" y="3043690"/>
            <a:ext cx="2934993" cy="899583"/>
          </a:xfrm>
          <a:prstGeom prst="rect">
            <a:avLst/>
          </a:prstGeom>
          <a:noFill/>
          <a:ln>
            <a:noFill/>
          </a:ln>
        </p:spPr>
      </p:pic>
      <p:sp>
        <p:nvSpPr>
          <p:cNvPr id="81" name="Google Shape;81;p8"/>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Modelization / Choosing a representation</a:t>
            </a:r>
            <a:endParaRPr sz="2900" b="1">
              <a:solidFill>
                <a:srgbClr val="FF9900"/>
              </a:solidFill>
            </a:endParaRPr>
          </a:p>
        </p:txBody>
      </p:sp>
      <p:sp>
        <p:nvSpPr>
          <p:cNvPr id="287" name="Google Shape;287;p26"/>
          <p:cNvSpPr txBox="1">
            <a:spLocks noGrp="1"/>
          </p:cNvSpPr>
          <p:nvPr>
            <p:ph type="body" idx="1"/>
          </p:nvPr>
        </p:nvSpPr>
        <p:spPr>
          <a:xfrm>
            <a:off x="299077" y="2291521"/>
            <a:ext cx="8844900" cy="33894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500">
                <a:solidFill>
                  <a:srgbClr val="FFFF00"/>
                </a:solidFill>
              </a:rPr>
              <a:t>Content proxy + appearance model:   some ingredients</a:t>
            </a:r>
            <a:endParaRPr sz="2500">
              <a:solidFill>
                <a:srgbClr val="FFFF00"/>
              </a:solidFill>
            </a:endParaRPr>
          </a:p>
          <a:p>
            <a:pPr marL="0" lvl="0" indent="0" algn="l" rtl="0">
              <a:lnSpc>
                <a:spcPct val="115000"/>
              </a:lnSpc>
              <a:spcBef>
                <a:spcPts val="0"/>
              </a:spcBef>
              <a:spcAft>
                <a:spcPts val="0"/>
              </a:spcAft>
              <a:buNone/>
            </a:pPr>
            <a:endParaRPr sz="13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mesh, voxels, surfels, transp slices, textures, Zmaps, bump maps, NDF, flakes…</a:t>
            </a:r>
            <a:endParaRPr>
              <a:solidFill>
                <a:srgbClr val="FFFF00"/>
              </a:solidFill>
            </a:endParaRPr>
          </a:p>
          <a:p>
            <a:pPr marL="406400" lvl="0" indent="0" algn="l" rtl="0">
              <a:lnSpc>
                <a:spcPct val="115000"/>
              </a:lnSpc>
              <a:spcBef>
                <a:spcPts val="0"/>
              </a:spcBef>
              <a:spcAft>
                <a:spcPts val="0"/>
              </a:spcAft>
              <a:buNone/>
            </a:pPr>
            <a:endParaRPr sz="500">
              <a:solidFill>
                <a:srgbClr val="FFFF00"/>
              </a:solidFill>
            </a:endParaRPr>
          </a:p>
          <a:p>
            <a:pPr marL="406400" lvl="0" indent="-285750" algn="l" rtl="0">
              <a:lnSpc>
                <a:spcPct val="115000"/>
              </a:lnSpc>
              <a:spcBef>
                <a:spcPts val="0"/>
              </a:spcBef>
              <a:spcAft>
                <a:spcPts val="0"/>
              </a:spcAft>
              <a:buClr>
                <a:srgbClr val="554A00"/>
              </a:buClr>
              <a:buSzPts val="1300"/>
              <a:buChar char="-"/>
            </a:pPr>
            <a:endParaRPr>
              <a:solidFill>
                <a:srgbClr val="554A00"/>
              </a:solidFill>
            </a:endParaRPr>
          </a:p>
        </p:txBody>
      </p:sp>
      <p:grpSp>
        <p:nvGrpSpPr>
          <p:cNvPr id="288" name="Google Shape;288;p26"/>
          <p:cNvGrpSpPr/>
          <p:nvPr/>
        </p:nvGrpSpPr>
        <p:grpSpPr>
          <a:xfrm>
            <a:off x="3380498" y="579304"/>
            <a:ext cx="2732308" cy="1764020"/>
            <a:chOff x="3662375" y="2828925"/>
            <a:chExt cx="4348039" cy="3109501"/>
          </a:xfrm>
        </p:grpSpPr>
        <p:sp>
          <p:nvSpPr>
            <p:cNvPr id="289" name="Google Shape;289;p26"/>
            <p:cNvSpPr/>
            <p:nvPr/>
          </p:nvSpPr>
          <p:spPr>
            <a:xfrm>
              <a:off x="3662375" y="2828925"/>
              <a:ext cx="1952625" cy="2371725"/>
            </a:xfrm>
            <a:custGeom>
              <a:avLst/>
              <a:gdLst/>
              <a:ahLst/>
              <a:cxnLst/>
              <a:rect l="l" t="t" r="r" b="b"/>
              <a:pathLst>
                <a:path w="78105" h="94869" extrusionOk="0">
                  <a:moveTo>
                    <a:pt x="30861" y="94869"/>
                  </a:moveTo>
                  <a:lnTo>
                    <a:pt x="42481" y="87630"/>
                  </a:lnTo>
                  <a:lnTo>
                    <a:pt x="52197" y="80010"/>
                  </a:lnTo>
                  <a:lnTo>
                    <a:pt x="55054" y="75819"/>
                  </a:lnTo>
                  <a:lnTo>
                    <a:pt x="60388" y="62294"/>
                  </a:lnTo>
                  <a:lnTo>
                    <a:pt x="62484" y="58103"/>
                  </a:lnTo>
                  <a:lnTo>
                    <a:pt x="72390" y="44196"/>
                  </a:lnTo>
                  <a:lnTo>
                    <a:pt x="77152" y="36195"/>
                  </a:lnTo>
                  <a:lnTo>
                    <a:pt x="78105" y="27623"/>
                  </a:lnTo>
                  <a:lnTo>
                    <a:pt x="77343" y="16955"/>
                  </a:lnTo>
                  <a:lnTo>
                    <a:pt x="76200" y="12764"/>
                  </a:lnTo>
                  <a:lnTo>
                    <a:pt x="58293" y="4763"/>
                  </a:lnTo>
                  <a:lnTo>
                    <a:pt x="42481" y="2858"/>
                  </a:lnTo>
                  <a:lnTo>
                    <a:pt x="25336" y="0"/>
                  </a:lnTo>
                  <a:lnTo>
                    <a:pt x="23241" y="8763"/>
                  </a:lnTo>
                  <a:lnTo>
                    <a:pt x="19431" y="20574"/>
                  </a:lnTo>
                  <a:lnTo>
                    <a:pt x="14287" y="29528"/>
                  </a:lnTo>
                  <a:lnTo>
                    <a:pt x="8382" y="38100"/>
                  </a:lnTo>
                  <a:lnTo>
                    <a:pt x="0" y="46863"/>
                  </a:lnTo>
                  <a:lnTo>
                    <a:pt x="11430" y="57531"/>
                  </a:lnTo>
                  <a:lnTo>
                    <a:pt x="22288" y="73343"/>
                  </a:lnTo>
                  <a:lnTo>
                    <a:pt x="27813" y="86106"/>
                  </a:lnTo>
                  <a:close/>
                </a:path>
              </a:pathLst>
            </a:custGeom>
            <a:solidFill>
              <a:srgbClr val="073763"/>
            </a:solidFill>
            <a:ln>
              <a:noFill/>
            </a:ln>
          </p:spPr>
        </p:sp>
        <p:sp>
          <p:nvSpPr>
            <p:cNvPr id="290" name="Google Shape;290;p26"/>
            <p:cNvSpPr/>
            <p:nvPr/>
          </p:nvSpPr>
          <p:spPr>
            <a:xfrm rot="-1218415">
              <a:off x="5332862" y="4135309"/>
              <a:ext cx="1913852" cy="1351171"/>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291" name="Google Shape;291;p26"/>
            <p:cNvGrpSpPr/>
            <p:nvPr/>
          </p:nvGrpSpPr>
          <p:grpSpPr>
            <a:xfrm>
              <a:off x="6501383" y="4831315"/>
              <a:ext cx="869134" cy="603263"/>
              <a:chOff x="5459000" y="4115925"/>
              <a:chExt cx="1716300" cy="1196475"/>
            </a:xfrm>
          </p:grpSpPr>
          <p:cxnSp>
            <p:nvCxnSpPr>
              <p:cNvPr id="292" name="Google Shape;292;p26"/>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293" name="Google Shape;293;p26"/>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294" name="Google Shape;294;p26"/>
            <p:cNvGrpSpPr/>
            <p:nvPr/>
          </p:nvGrpSpPr>
          <p:grpSpPr>
            <a:xfrm>
              <a:off x="5340588" y="4254088"/>
              <a:ext cx="1312688" cy="742413"/>
              <a:chOff x="5340588" y="4254088"/>
              <a:chExt cx="1312688" cy="742413"/>
            </a:xfrm>
          </p:grpSpPr>
          <p:cxnSp>
            <p:nvCxnSpPr>
              <p:cNvPr id="295" name="Google Shape;295;p26"/>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296" name="Google Shape;296;p26"/>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nvGrpSpPr>
            <p:cNvPr id="297" name="Google Shape;297;p26"/>
            <p:cNvGrpSpPr/>
            <p:nvPr/>
          </p:nvGrpSpPr>
          <p:grpSpPr>
            <a:xfrm>
              <a:off x="7370514" y="5379826"/>
              <a:ext cx="639900" cy="558600"/>
              <a:chOff x="7370514" y="5379826"/>
              <a:chExt cx="639900" cy="558600"/>
            </a:xfrm>
          </p:grpSpPr>
          <p:sp>
            <p:nvSpPr>
              <p:cNvPr id="298" name="Google Shape;298;p26"/>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299" name="Google Shape;299;p26"/>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grpSp>
          <p:nvGrpSpPr>
            <p:cNvPr id="300" name="Google Shape;300;p26"/>
            <p:cNvGrpSpPr/>
            <p:nvPr/>
          </p:nvGrpSpPr>
          <p:grpSpPr>
            <a:xfrm>
              <a:off x="6315150" y="4703338"/>
              <a:ext cx="457125" cy="462050"/>
              <a:chOff x="6300863" y="4727150"/>
              <a:chExt cx="457125" cy="462050"/>
            </a:xfrm>
          </p:grpSpPr>
          <p:cxnSp>
            <p:nvCxnSpPr>
              <p:cNvPr id="301" name="Google Shape;301;p26"/>
              <p:cNvCxnSpPr/>
              <p:nvPr/>
            </p:nvCxnSpPr>
            <p:spPr>
              <a:xfrm>
                <a:off x="6562725" y="4727150"/>
                <a:ext cx="147900" cy="414300"/>
              </a:xfrm>
              <a:prstGeom prst="straightConnector1">
                <a:avLst/>
              </a:prstGeom>
              <a:noFill/>
              <a:ln w="9525" cap="flat" cmpd="sng">
                <a:solidFill>
                  <a:srgbClr val="FFFFFF"/>
                </a:solidFill>
                <a:prstDash val="solid"/>
                <a:round/>
                <a:headEnd type="none" w="med" len="med"/>
                <a:tailEnd type="none" w="med" len="med"/>
              </a:ln>
            </p:spPr>
          </p:cxnSp>
          <p:cxnSp>
            <p:nvCxnSpPr>
              <p:cNvPr id="302" name="Google Shape;302;p26"/>
              <p:cNvCxnSpPr/>
              <p:nvPr/>
            </p:nvCxnSpPr>
            <p:spPr>
              <a:xfrm>
                <a:off x="6381750" y="4798600"/>
                <a:ext cx="128700" cy="390600"/>
              </a:xfrm>
              <a:prstGeom prst="straightConnector1">
                <a:avLst/>
              </a:prstGeom>
              <a:noFill/>
              <a:ln w="9525" cap="flat" cmpd="sng">
                <a:solidFill>
                  <a:srgbClr val="FFFFFF"/>
                </a:solidFill>
                <a:prstDash val="solid"/>
                <a:round/>
                <a:headEnd type="none" w="med" len="med"/>
                <a:tailEnd type="none" w="med" len="med"/>
              </a:ln>
            </p:spPr>
          </p:cxnSp>
          <p:cxnSp>
            <p:nvCxnSpPr>
              <p:cNvPr id="303" name="Google Shape;303;p26"/>
              <p:cNvCxnSpPr/>
              <p:nvPr/>
            </p:nvCxnSpPr>
            <p:spPr>
              <a:xfrm flipH="1">
                <a:off x="6300863" y="4774788"/>
                <a:ext cx="371400" cy="133500"/>
              </a:xfrm>
              <a:prstGeom prst="straightConnector1">
                <a:avLst/>
              </a:prstGeom>
              <a:noFill/>
              <a:ln w="9525" cap="flat" cmpd="sng">
                <a:solidFill>
                  <a:srgbClr val="FFFFFF"/>
                </a:solidFill>
                <a:prstDash val="solid"/>
                <a:round/>
                <a:headEnd type="none" w="med" len="med"/>
                <a:tailEnd type="none" w="med" len="med"/>
              </a:ln>
            </p:spPr>
          </p:cxnSp>
          <p:cxnSp>
            <p:nvCxnSpPr>
              <p:cNvPr id="304" name="Google Shape;304;p26"/>
              <p:cNvCxnSpPr/>
              <p:nvPr/>
            </p:nvCxnSpPr>
            <p:spPr>
              <a:xfrm flipH="1">
                <a:off x="6386588" y="4989100"/>
                <a:ext cx="371400" cy="133500"/>
              </a:xfrm>
              <a:prstGeom prst="straightConnector1">
                <a:avLst/>
              </a:prstGeom>
              <a:noFill/>
              <a:ln w="9525" cap="flat" cmpd="sng">
                <a:solidFill>
                  <a:srgbClr val="FFFFFF"/>
                </a:solidFill>
                <a:prstDash val="solid"/>
                <a:round/>
                <a:headEnd type="none" w="med" len="med"/>
                <a:tailEnd type="none" w="med" len="med"/>
              </a:ln>
            </p:spPr>
          </p:cxnSp>
        </p:grpSp>
        <p:sp>
          <p:nvSpPr>
            <p:cNvPr id="305" name="Google Shape;305;p26"/>
            <p:cNvSpPr/>
            <p:nvPr/>
          </p:nvSpPr>
          <p:spPr>
            <a:xfrm>
              <a:off x="4294500" y="3368725"/>
              <a:ext cx="813300" cy="813300"/>
            </a:xfrm>
            <a:prstGeom prst="ellipse">
              <a:avLst/>
            </a:prstGeom>
            <a:solidFill>
              <a:srgbClr val="38761D"/>
            </a:solidFill>
            <a:ln w="19050" cap="flat" cmpd="sng">
              <a:solidFill>
                <a:srgbClr val="00FF00"/>
              </a:solidFill>
              <a:prstDash val="dash"/>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306" name="Google Shape;306;p26"/>
            <p:cNvGrpSpPr/>
            <p:nvPr/>
          </p:nvGrpSpPr>
          <p:grpSpPr>
            <a:xfrm>
              <a:off x="4104450" y="3162825"/>
              <a:ext cx="2108700" cy="1709425"/>
              <a:chOff x="4104450" y="3162825"/>
              <a:chExt cx="2108700" cy="1709425"/>
            </a:xfrm>
          </p:grpSpPr>
          <p:cxnSp>
            <p:nvCxnSpPr>
              <p:cNvPr id="307" name="Google Shape;307;p26"/>
              <p:cNvCxnSpPr/>
              <p:nvPr/>
            </p:nvCxnSpPr>
            <p:spPr>
              <a:xfrm rot="10800000">
                <a:off x="4493200" y="3162825"/>
                <a:ext cx="1709700" cy="1361400"/>
              </a:xfrm>
              <a:prstGeom prst="straightConnector1">
                <a:avLst/>
              </a:prstGeom>
              <a:noFill/>
              <a:ln w="9525" cap="flat" cmpd="sng">
                <a:solidFill>
                  <a:srgbClr val="FF9900"/>
                </a:solidFill>
                <a:prstDash val="solid"/>
                <a:round/>
                <a:headEnd type="none" w="med" len="med"/>
                <a:tailEnd type="none" w="med" len="med"/>
              </a:ln>
            </p:spPr>
          </p:cxnSp>
          <p:cxnSp>
            <p:nvCxnSpPr>
              <p:cNvPr id="308" name="Google Shape;308;p26"/>
              <p:cNvCxnSpPr/>
              <p:nvPr/>
            </p:nvCxnSpPr>
            <p:spPr>
              <a:xfrm rot="10800000">
                <a:off x="4104450" y="3889450"/>
                <a:ext cx="2108700" cy="982800"/>
              </a:xfrm>
              <a:prstGeom prst="straightConnector1">
                <a:avLst/>
              </a:prstGeom>
              <a:noFill/>
              <a:ln w="9525" cap="flat" cmpd="sng">
                <a:solidFill>
                  <a:srgbClr val="FF9900"/>
                </a:solidFill>
                <a:prstDash val="solid"/>
                <a:round/>
                <a:headEnd type="none" w="med" len="med"/>
                <a:tailEnd type="none" w="med" len="med"/>
              </a:ln>
            </p:spPr>
          </p:cxnSp>
        </p:grpSp>
      </p:grpSp>
      <p:sp>
        <p:nvSpPr>
          <p:cNvPr id="309" name="Google Shape;309;p2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7"/>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Modelization / Choosing a representation</a:t>
            </a:r>
            <a:endParaRPr sz="2900" b="1">
              <a:solidFill>
                <a:srgbClr val="FF9900"/>
              </a:solidFill>
            </a:endParaRPr>
          </a:p>
        </p:txBody>
      </p:sp>
      <p:sp>
        <p:nvSpPr>
          <p:cNvPr id="315" name="Google Shape;315;p27"/>
          <p:cNvSpPr txBox="1">
            <a:spLocks noGrp="1"/>
          </p:cNvSpPr>
          <p:nvPr>
            <p:ph type="body" idx="1"/>
          </p:nvPr>
        </p:nvSpPr>
        <p:spPr>
          <a:xfrm>
            <a:off x="299077" y="2291521"/>
            <a:ext cx="8844900" cy="33894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500">
                <a:solidFill>
                  <a:srgbClr val="FFFF00"/>
                </a:solidFill>
              </a:rPr>
              <a:t>Content proxy + appearance model:   some ingredients</a:t>
            </a:r>
            <a:endParaRPr sz="2500">
              <a:solidFill>
                <a:srgbClr val="FFFF00"/>
              </a:solidFill>
            </a:endParaRPr>
          </a:p>
          <a:p>
            <a:pPr marL="0" lvl="0" indent="0" algn="l" rtl="0">
              <a:lnSpc>
                <a:spcPct val="115000"/>
              </a:lnSpc>
              <a:spcBef>
                <a:spcPts val="0"/>
              </a:spcBef>
              <a:spcAft>
                <a:spcPts val="0"/>
              </a:spcAft>
              <a:buNone/>
            </a:pPr>
            <a:endParaRPr sz="13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mesh, voxels, surfels, transp slices, textures, Zmaps, bump maps, NDF, flakes…</a:t>
            </a:r>
            <a:endParaRPr>
              <a:solidFill>
                <a:srgbClr val="FFFF00"/>
              </a:solidFill>
            </a:endParaRPr>
          </a:p>
          <a:p>
            <a:pPr marL="406400" lvl="0" indent="0" algn="l" rtl="0">
              <a:lnSpc>
                <a:spcPct val="115000"/>
              </a:lnSpc>
              <a:spcBef>
                <a:spcPts val="0"/>
              </a:spcBef>
              <a:spcAft>
                <a:spcPts val="0"/>
              </a:spcAft>
              <a:buNone/>
            </a:pPr>
            <a:endParaRPr sz="5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sz="1300">
                <a:solidFill>
                  <a:srgbClr val="FFFF00"/>
                </a:solidFill>
              </a:rPr>
              <a:t>[ Kajiya85 ] </a:t>
            </a:r>
            <a:r>
              <a:rPr lang="en-US" sz="1000">
                <a:solidFill>
                  <a:srgbClr val="FFFF00"/>
                </a:solidFill>
              </a:rPr>
              <a:t> </a:t>
            </a:r>
            <a:r>
              <a:rPr lang="en-US">
                <a:solidFill>
                  <a:srgbClr val="FFFF00"/>
                </a:solidFill>
              </a:rPr>
              <a:t>hierarchy of details:  geom / bump texture / brdf,phase</a:t>
            </a:r>
            <a:r>
              <a:rPr lang="en-US" sz="900">
                <a:solidFill>
                  <a:srgbClr val="FFFF00"/>
                </a:solidFill>
              </a:rPr>
              <a:t> </a:t>
            </a:r>
            <a:r>
              <a:rPr lang="en-US">
                <a:solidFill>
                  <a:srgbClr val="FFFF00"/>
                </a:solidFill>
              </a:rPr>
              <a:t>func</a:t>
            </a:r>
            <a:r>
              <a:rPr lang="en-US" sz="1000">
                <a:solidFill>
                  <a:srgbClr val="FFFF00"/>
                </a:solidFill>
              </a:rPr>
              <a:t>  “</a:t>
            </a:r>
            <a:r>
              <a:rPr lang="en-US" sz="1000" i="1" u="sng">
                <a:solidFill>
                  <a:srgbClr val="FFFF00"/>
                </a:solidFill>
                <a:hlinkClick r:id="rId3"/>
              </a:rPr>
              <a:t>anisotropic reflection models</a:t>
            </a:r>
            <a:r>
              <a:rPr lang="en-US" sz="1000">
                <a:solidFill>
                  <a:srgbClr val="FFFF00"/>
                </a:solidFill>
              </a:rPr>
              <a:t>”</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sz="1300">
                <a:solidFill>
                  <a:srgbClr val="FFFF00"/>
                </a:solidFill>
              </a:rPr>
              <a:t>ex: [KK89]</a:t>
            </a:r>
            <a:r>
              <a:rPr lang="en-US">
                <a:solidFill>
                  <a:srgbClr val="FFFF00"/>
                </a:solidFill>
              </a:rPr>
              <a:t> </a:t>
            </a:r>
            <a:r>
              <a:rPr lang="en-US" sz="1300">
                <a:solidFill>
                  <a:srgbClr val="FFFF00"/>
                </a:solidFill>
              </a:rPr>
              <a:t>“</a:t>
            </a:r>
            <a:r>
              <a:rPr lang="en-US" sz="1300" i="1" u="sng">
                <a:solidFill>
                  <a:srgbClr val="FFFF00"/>
                </a:solidFill>
                <a:hlinkClick r:id="rId4"/>
              </a:rPr>
              <a:t>render. fur with 3D text</a:t>
            </a:r>
            <a:r>
              <a:rPr lang="en-US" sz="1300" i="1">
                <a:solidFill>
                  <a:srgbClr val="FFFF00"/>
                </a:solidFill>
              </a:rPr>
              <a:t>.</a:t>
            </a:r>
            <a:r>
              <a:rPr lang="en-US" sz="1300">
                <a:solidFill>
                  <a:srgbClr val="FFFF00"/>
                </a:solidFill>
              </a:rPr>
              <a:t>”</a:t>
            </a:r>
            <a:r>
              <a:rPr lang="en-US">
                <a:solidFill>
                  <a:srgbClr val="FFFF00"/>
                </a:solidFill>
              </a:rPr>
              <a:t> </a:t>
            </a:r>
            <a:r>
              <a:rPr lang="en-US">
                <a:solidFill>
                  <a:srgbClr val="554A00"/>
                </a:solidFill>
              </a:rPr>
              <a:t>: voxels + phase func   + textural world</a:t>
            </a:r>
            <a:endParaRPr>
              <a:solidFill>
                <a:srgbClr val="554A00"/>
              </a:solidFill>
            </a:endParaRPr>
          </a:p>
          <a:p>
            <a:pPr marL="406400" lvl="0" indent="0" algn="l" rtl="0">
              <a:lnSpc>
                <a:spcPct val="115000"/>
              </a:lnSpc>
              <a:spcBef>
                <a:spcPts val="0"/>
              </a:spcBef>
              <a:spcAft>
                <a:spcPts val="0"/>
              </a:spcAft>
              <a:buNone/>
            </a:pPr>
            <a:endParaRPr sz="500">
              <a:solidFill>
                <a:srgbClr val="554A00"/>
              </a:solidFill>
            </a:endParaRPr>
          </a:p>
          <a:p>
            <a:pPr marL="406400" lvl="0" indent="-285750" algn="l" rtl="0">
              <a:lnSpc>
                <a:spcPct val="115000"/>
              </a:lnSpc>
              <a:spcBef>
                <a:spcPts val="0"/>
              </a:spcBef>
              <a:spcAft>
                <a:spcPts val="0"/>
              </a:spcAft>
              <a:buClr>
                <a:srgbClr val="554A00"/>
              </a:buClr>
              <a:buSzPts val="1300"/>
              <a:buChar char="-"/>
            </a:pPr>
            <a:endParaRPr>
              <a:solidFill>
                <a:srgbClr val="554A00"/>
              </a:solidFill>
            </a:endParaRPr>
          </a:p>
        </p:txBody>
      </p:sp>
      <p:grpSp>
        <p:nvGrpSpPr>
          <p:cNvPr id="316" name="Google Shape;316;p27"/>
          <p:cNvGrpSpPr/>
          <p:nvPr/>
        </p:nvGrpSpPr>
        <p:grpSpPr>
          <a:xfrm>
            <a:off x="3380498" y="579304"/>
            <a:ext cx="2732308" cy="1764020"/>
            <a:chOff x="3662375" y="2828925"/>
            <a:chExt cx="4348039" cy="3109501"/>
          </a:xfrm>
        </p:grpSpPr>
        <p:sp>
          <p:nvSpPr>
            <p:cNvPr id="317" name="Google Shape;317;p27"/>
            <p:cNvSpPr/>
            <p:nvPr/>
          </p:nvSpPr>
          <p:spPr>
            <a:xfrm>
              <a:off x="3662375" y="2828925"/>
              <a:ext cx="1952625" cy="2371725"/>
            </a:xfrm>
            <a:custGeom>
              <a:avLst/>
              <a:gdLst/>
              <a:ahLst/>
              <a:cxnLst/>
              <a:rect l="l" t="t" r="r" b="b"/>
              <a:pathLst>
                <a:path w="78105" h="94869" extrusionOk="0">
                  <a:moveTo>
                    <a:pt x="30861" y="94869"/>
                  </a:moveTo>
                  <a:lnTo>
                    <a:pt x="42481" y="87630"/>
                  </a:lnTo>
                  <a:lnTo>
                    <a:pt x="52197" y="80010"/>
                  </a:lnTo>
                  <a:lnTo>
                    <a:pt x="55054" y="75819"/>
                  </a:lnTo>
                  <a:lnTo>
                    <a:pt x="60388" y="62294"/>
                  </a:lnTo>
                  <a:lnTo>
                    <a:pt x="62484" y="58103"/>
                  </a:lnTo>
                  <a:lnTo>
                    <a:pt x="72390" y="44196"/>
                  </a:lnTo>
                  <a:lnTo>
                    <a:pt x="77152" y="36195"/>
                  </a:lnTo>
                  <a:lnTo>
                    <a:pt x="78105" y="27623"/>
                  </a:lnTo>
                  <a:lnTo>
                    <a:pt x="77343" y="16955"/>
                  </a:lnTo>
                  <a:lnTo>
                    <a:pt x="76200" y="12764"/>
                  </a:lnTo>
                  <a:lnTo>
                    <a:pt x="58293" y="4763"/>
                  </a:lnTo>
                  <a:lnTo>
                    <a:pt x="42481" y="2858"/>
                  </a:lnTo>
                  <a:lnTo>
                    <a:pt x="25336" y="0"/>
                  </a:lnTo>
                  <a:lnTo>
                    <a:pt x="23241" y="8763"/>
                  </a:lnTo>
                  <a:lnTo>
                    <a:pt x="19431" y="20574"/>
                  </a:lnTo>
                  <a:lnTo>
                    <a:pt x="14287" y="29528"/>
                  </a:lnTo>
                  <a:lnTo>
                    <a:pt x="8382" y="38100"/>
                  </a:lnTo>
                  <a:lnTo>
                    <a:pt x="0" y="46863"/>
                  </a:lnTo>
                  <a:lnTo>
                    <a:pt x="11430" y="57531"/>
                  </a:lnTo>
                  <a:lnTo>
                    <a:pt x="22288" y="73343"/>
                  </a:lnTo>
                  <a:lnTo>
                    <a:pt x="27813" y="86106"/>
                  </a:lnTo>
                  <a:close/>
                </a:path>
              </a:pathLst>
            </a:custGeom>
            <a:solidFill>
              <a:srgbClr val="073763"/>
            </a:solidFill>
            <a:ln>
              <a:noFill/>
            </a:ln>
          </p:spPr>
        </p:sp>
        <p:sp>
          <p:nvSpPr>
            <p:cNvPr id="318" name="Google Shape;318;p27"/>
            <p:cNvSpPr/>
            <p:nvPr/>
          </p:nvSpPr>
          <p:spPr>
            <a:xfrm rot="-1218415">
              <a:off x="5332862" y="4135309"/>
              <a:ext cx="1913852" cy="1351171"/>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319" name="Google Shape;319;p27"/>
            <p:cNvGrpSpPr/>
            <p:nvPr/>
          </p:nvGrpSpPr>
          <p:grpSpPr>
            <a:xfrm>
              <a:off x="6501383" y="4831315"/>
              <a:ext cx="869134" cy="603263"/>
              <a:chOff x="5459000" y="4115925"/>
              <a:chExt cx="1716300" cy="1196475"/>
            </a:xfrm>
          </p:grpSpPr>
          <p:cxnSp>
            <p:nvCxnSpPr>
              <p:cNvPr id="320" name="Google Shape;320;p27"/>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321" name="Google Shape;321;p27"/>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322" name="Google Shape;322;p27"/>
            <p:cNvGrpSpPr/>
            <p:nvPr/>
          </p:nvGrpSpPr>
          <p:grpSpPr>
            <a:xfrm>
              <a:off x="5340588" y="4254088"/>
              <a:ext cx="1312688" cy="742413"/>
              <a:chOff x="5340588" y="4254088"/>
              <a:chExt cx="1312688" cy="742413"/>
            </a:xfrm>
          </p:grpSpPr>
          <p:cxnSp>
            <p:nvCxnSpPr>
              <p:cNvPr id="323" name="Google Shape;323;p27"/>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324" name="Google Shape;324;p27"/>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nvGrpSpPr>
            <p:cNvPr id="325" name="Google Shape;325;p27"/>
            <p:cNvGrpSpPr/>
            <p:nvPr/>
          </p:nvGrpSpPr>
          <p:grpSpPr>
            <a:xfrm>
              <a:off x="7370514" y="5379826"/>
              <a:ext cx="639900" cy="558600"/>
              <a:chOff x="7370514" y="5379826"/>
              <a:chExt cx="639900" cy="558600"/>
            </a:xfrm>
          </p:grpSpPr>
          <p:sp>
            <p:nvSpPr>
              <p:cNvPr id="326" name="Google Shape;326;p27"/>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327" name="Google Shape;327;p27"/>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grpSp>
          <p:nvGrpSpPr>
            <p:cNvPr id="328" name="Google Shape;328;p27"/>
            <p:cNvGrpSpPr/>
            <p:nvPr/>
          </p:nvGrpSpPr>
          <p:grpSpPr>
            <a:xfrm>
              <a:off x="6315150" y="4703338"/>
              <a:ext cx="457125" cy="462050"/>
              <a:chOff x="6300863" y="4727150"/>
              <a:chExt cx="457125" cy="462050"/>
            </a:xfrm>
          </p:grpSpPr>
          <p:cxnSp>
            <p:nvCxnSpPr>
              <p:cNvPr id="329" name="Google Shape;329;p27"/>
              <p:cNvCxnSpPr/>
              <p:nvPr/>
            </p:nvCxnSpPr>
            <p:spPr>
              <a:xfrm>
                <a:off x="6562725" y="4727150"/>
                <a:ext cx="147900" cy="414300"/>
              </a:xfrm>
              <a:prstGeom prst="straightConnector1">
                <a:avLst/>
              </a:prstGeom>
              <a:noFill/>
              <a:ln w="9525" cap="flat" cmpd="sng">
                <a:solidFill>
                  <a:srgbClr val="FFFFFF"/>
                </a:solidFill>
                <a:prstDash val="solid"/>
                <a:round/>
                <a:headEnd type="none" w="med" len="med"/>
                <a:tailEnd type="none" w="med" len="med"/>
              </a:ln>
            </p:spPr>
          </p:cxnSp>
          <p:cxnSp>
            <p:nvCxnSpPr>
              <p:cNvPr id="330" name="Google Shape;330;p27"/>
              <p:cNvCxnSpPr/>
              <p:nvPr/>
            </p:nvCxnSpPr>
            <p:spPr>
              <a:xfrm>
                <a:off x="6381750" y="4798600"/>
                <a:ext cx="128700" cy="390600"/>
              </a:xfrm>
              <a:prstGeom prst="straightConnector1">
                <a:avLst/>
              </a:prstGeom>
              <a:noFill/>
              <a:ln w="9525" cap="flat" cmpd="sng">
                <a:solidFill>
                  <a:srgbClr val="FFFFFF"/>
                </a:solidFill>
                <a:prstDash val="solid"/>
                <a:round/>
                <a:headEnd type="none" w="med" len="med"/>
                <a:tailEnd type="none" w="med" len="med"/>
              </a:ln>
            </p:spPr>
          </p:cxnSp>
          <p:cxnSp>
            <p:nvCxnSpPr>
              <p:cNvPr id="331" name="Google Shape;331;p27"/>
              <p:cNvCxnSpPr/>
              <p:nvPr/>
            </p:nvCxnSpPr>
            <p:spPr>
              <a:xfrm flipH="1">
                <a:off x="6300863" y="4774788"/>
                <a:ext cx="371400" cy="133500"/>
              </a:xfrm>
              <a:prstGeom prst="straightConnector1">
                <a:avLst/>
              </a:prstGeom>
              <a:noFill/>
              <a:ln w="9525" cap="flat" cmpd="sng">
                <a:solidFill>
                  <a:srgbClr val="FFFFFF"/>
                </a:solidFill>
                <a:prstDash val="solid"/>
                <a:round/>
                <a:headEnd type="none" w="med" len="med"/>
                <a:tailEnd type="none" w="med" len="med"/>
              </a:ln>
            </p:spPr>
          </p:cxnSp>
          <p:cxnSp>
            <p:nvCxnSpPr>
              <p:cNvPr id="332" name="Google Shape;332;p27"/>
              <p:cNvCxnSpPr/>
              <p:nvPr/>
            </p:nvCxnSpPr>
            <p:spPr>
              <a:xfrm flipH="1">
                <a:off x="6386588" y="4989100"/>
                <a:ext cx="371400" cy="133500"/>
              </a:xfrm>
              <a:prstGeom prst="straightConnector1">
                <a:avLst/>
              </a:prstGeom>
              <a:noFill/>
              <a:ln w="9525" cap="flat" cmpd="sng">
                <a:solidFill>
                  <a:srgbClr val="FFFFFF"/>
                </a:solidFill>
                <a:prstDash val="solid"/>
                <a:round/>
                <a:headEnd type="none" w="med" len="med"/>
                <a:tailEnd type="none" w="med" len="med"/>
              </a:ln>
            </p:spPr>
          </p:cxnSp>
        </p:grpSp>
        <p:sp>
          <p:nvSpPr>
            <p:cNvPr id="333" name="Google Shape;333;p27"/>
            <p:cNvSpPr/>
            <p:nvPr/>
          </p:nvSpPr>
          <p:spPr>
            <a:xfrm>
              <a:off x="4294500" y="3368725"/>
              <a:ext cx="813300" cy="813300"/>
            </a:xfrm>
            <a:prstGeom prst="ellipse">
              <a:avLst/>
            </a:prstGeom>
            <a:solidFill>
              <a:srgbClr val="38761D"/>
            </a:solidFill>
            <a:ln w="19050" cap="flat" cmpd="sng">
              <a:solidFill>
                <a:srgbClr val="00FF00"/>
              </a:solidFill>
              <a:prstDash val="dash"/>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334" name="Google Shape;334;p27"/>
            <p:cNvGrpSpPr/>
            <p:nvPr/>
          </p:nvGrpSpPr>
          <p:grpSpPr>
            <a:xfrm>
              <a:off x="4104450" y="3162825"/>
              <a:ext cx="2108700" cy="1709425"/>
              <a:chOff x="4104450" y="3162825"/>
              <a:chExt cx="2108700" cy="1709425"/>
            </a:xfrm>
          </p:grpSpPr>
          <p:cxnSp>
            <p:nvCxnSpPr>
              <p:cNvPr id="335" name="Google Shape;335;p27"/>
              <p:cNvCxnSpPr/>
              <p:nvPr/>
            </p:nvCxnSpPr>
            <p:spPr>
              <a:xfrm rot="10800000">
                <a:off x="4493200" y="3162825"/>
                <a:ext cx="1709700" cy="1361400"/>
              </a:xfrm>
              <a:prstGeom prst="straightConnector1">
                <a:avLst/>
              </a:prstGeom>
              <a:noFill/>
              <a:ln w="9525" cap="flat" cmpd="sng">
                <a:solidFill>
                  <a:srgbClr val="FF9900"/>
                </a:solidFill>
                <a:prstDash val="solid"/>
                <a:round/>
                <a:headEnd type="none" w="med" len="med"/>
                <a:tailEnd type="none" w="med" len="med"/>
              </a:ln>
            </p:spPr>
          </p:cxnSp>
          <p:cxnSp>
            <p:nvCxnSpPr>
              <p:cNvPr id="336" name="Google Shape;336;p27"/>
              <p:cNvCxnSpPr/>
              <p:nvPr/>
            </p:nvCxnSpPr>
            <p:spPr>
              <a:xfrm rot="10800000">
                <a:off x="4104450" y="3889450"/>
                <a:ext cx="2108700" cy="982800"/>
              </a:xfrm>
              <a:prstGeom prst="straightConnector1">
                <a:avLst/>
              </a:prstGeom>
              <a:noFill/>
              <a:ln w="9525" cap="flat" cmpd="sng">
                <a:solidFill>
                  <a:srgbClr val="FF9900"/>
                </a:solidFill>
                <a:prstDash val="solid"/>
                <a:round/>
                <a:headEnd type="none" w="med" len="med"/>
                <a:tailEnd type="none" w="med" len="med"/>
              </a:ln>
            </p:spPr>
          </p:cxnSp>
        </p:grpSp>
      </p:grpSp>
      <p:sp>
        <p:nvSpPr>
          <p:cNvPr id="337" name="Google Shape;337;p2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338" name="Google Shape;338;p27"/>
          <p:cNvPicPr preferRelativeResize="0"/>
          <p:nvPr/>
        </p:nvPicPr>
        <p:blipFill>
          <a:blip r:embed="rId5">
            <a:alphaModFix/>
          </a:blip>
          <a:stretch>
            <a:fillRect/>
          </a:stretch>
        </p:blipFill>
        <p:spPr>
          <a:xfrm>
            <a:off x="3585100" y="4046423"/>
            <a:ext cx="3075699" cy="133403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342"/>
        <p:cNvGrpSpPr/>
        <p:nvPr/>
      </p:nvGrpSpPr>
      <p:grpSpPr>
        <a:xfrm>
          <a:off x="0" y="0"/>
          <a:ext cx="0" cy="0"/>
          <a:chOff x="0" y="0"/>
          <a:chExt cx="0" cy="0"/>
        </a:xfrm>
      </p:grpSpPr>
      <p:sp>
        <p:nvSpPr>
          <p:cNvPr id="343" name="Google Shape;343;p28"/>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    Volumetric Textures</a:t>
            </a:r>
            <a:r>
              <a:rPr lang="en-US" sz="2900">
                <a:solidFill>
                  <a:srgbClr val="FFFFFF"/>
                </a:solidFill>
              </a:rPr>
              <a:t>    </a:t>
            </a:r>
            <a:endParaRPr sz="2700" b="0" u="none" strike="noStrike" cap="none"/>
          </a:p>
        </p:txBody>
      </p:sp>
      <p:sp>
        <p:nvSpPr>
          <p:cNvPr id="344" name="Google Shape;344;p28"/>
          <p:cNvSpPr txBox="1"/>
          <p:nvPr/>
        </p:nvSpPr>
        <p:spPr>
          <a:xfrm>
            <a:off x="4506917" y="46517"/>
            <a:ext cx="4597800" cy="620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i="1">
                <a:solidFill>
                  <a:srgbClr val="FF9900"/>
                </a:solidFill>
              </a:rPr>
              <a:t>“Rendering fur with three dimensional textures”</a:t>
            </a:r>
            <a:br>
              <a:rPr lang="en-US" sz="1300" i="1">
                <a:solidFill>
                  <a:srgbClr val="FF9900"/>
                </a:solidFill>
              </a:rPr>
            </a:br>
            <a:r>
              <a:rPr lang="en-US" sz="1300" i="1">
                <a:solidFill>
                  <a:srgbClr val="FF9900"/>
                </a:solidFill>
              </a:rPr>
              <a:t>                                                     </a:t>
            </a:r>
            <a:r>
              <a:rPr lang="en-US" sz="1300">
                <a:solidFill>
                  <a:srgbClr val="FF9900"/>
                </a:solidFill>
              </a:rPr>
              <a:t>Kajiya &amp; Kay   [ Sig’89 ]</a:t>
            </a:r>
            <a:endParaRPr sz="1300">
              <a:solidFill>
                <a:srgbClr val="FF9900"/>
              </a:solidFill>
            </a:endParaRPr>
          </a:p>
        </p:txBody>
      </p:sp>
      <p:sp>
        <p:nvSpPr>
          <p:cNvPr id="345" name="Google Shape;345;p28"/>
          <p:cNvSpPr txBox="1"/>
          <p:nvPr/>
        </p:nvSpPr>
        <p:spPr>
          <a:xfrm>
            <a:off x="8274646" y="5281625"/>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3"/>
              </a:rPr>
              <a:t>pdf</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pic>
        <p:nvPicPr>
          <p:cNvPr id="346" name="Google Shape;346;p28"/>
          <p:cNvPicPr preferRelativeResize="0"/>
          <p:nvPr/>
        </p:nvPicPr>
        <p:blipFill>
          <a:blip r:embed="rId4">
            <a:alphaModFix/>
          </a:blip>
          <a:stretch>
            <a:fillRect/>
          </a:stretch>
        </p:blipFill>
        <p:spPr>
          <a:xfrm>
            <a:off x="337846" y="709167"/>
            <a:ext cx="2343771" cy="3052062"/>
          </a:xfrm>
          <a:prstGeom prst="rect">
            <a:avLst/>
          </a:prstGeom>
          <a:noFill/>
          <a:ln>
            <a:noFill/>
          </a:ln>
        </p:spPr>
      </p:pic>
      <p:sp>
        <p:nvSpPr>
          <p:cNvPr id="347" name="Google Shape;347;p28"/>
          <p:cNvSpPr txBox="1"/>
          <p:nvPr/>
        </p:nvSpPr>
        <p:spPr>
          <a:xfrm>
            <a:off x="467550" y="3910375"/>
            <a:ext cx="3376200" cy="1611300"/>
          </a:xfrm>
          <a:prstGeom prst="rect">
            <a:avLst/>
          </a:prstGeom>
          <a:noFill/>
          <a:ln w="9525" cap="flat" cmpd="sng">
            <a:solidFill>
              <a:srgbClr val="FFFFFF"/>
            </a:solidFill>
            <a:prstDash val="solid"/>
            <a:round/>
            <a:headEnd type="none" w="sm" len="sm"/>
            <a:tailEnd type="none" w="sm" len="sm"/>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1600" b="1">
                <a:solidFill>
                  <a:srgbClr val="FFFF00"/>
                </a:solidFill>
              </a:rPr>
              <a:t>- </a:t>
            </a:r>
            <a:r>
              <a:rPr lang="en-US" sz="1600">
                <a:solidFill>
                  <a:srgbClr val="FFFF00"/>
                </a:solidFill>
              </a:rPr>
              <a:t>volume = impressionism illusion</a:t>
            </a:r>
            <a:endParaRPr sz="1600">
              <a:solidFill>
                <a:srgbClr val="FFFF00"/>
              </a:solidFill>
            </a:endParaRPr>
          </a:p>
          <a:p>
            <a:pPr marL="0" lvl="0" indent="0" algn="l" rtl="0">
              <a:spcBef>
                <a:spcPts val="0"/>
              </a:spcBef>
              <a:spcAft>
                <a:spcPts val="0"/>
              </a:spcAft>
              <a:buNone/>
            </a:pPr>
            <a:r>
              <a:rPr lang="en-US" sz="1600" b="1">
                <a:solidFill>
                  <a:srgbClr val="FFFF00"/>
                </a:solidFill>
              </a:rPr>
              <a:t>-</a:t>
            </a:r>
            <a:r>
              <a:rPr lang="en-US" sz="1600">
                <a:solidFill>
                  <a:srgbClr val="FFFF00"/>
                </a:solidFill>
              </a:rPr>
              <a:t> hierarchy of models </a:t>
            </a:r>
            <a:r>
              <a:rPr lang="en-US" sz="1300">
                <a:solidFill>
                  <a:srgbClr val="FFFF00"/>
                </a:solidFill>
              </a:rPr>
              <a:t>[Kaj85]</a:t>
            </a:r>
            <a:endParaRPr sz="1300">
              <a:solidFill>
                <a:srgbClr val="FFFF00"/>
              </a:solidFill>
            </a:endParaRPr>
          </a:p>
          <a:p>
            <a:pPr marL="0" lvl="0" indent="0" algn="l" rtl="0">
              <a:lnSpc>
                <a:spcPct val="150000"/>
              </a:lnSpc>
              <a:spcBef>
                <a:spcPts val="0"/>
              </a:spcBef>
              <a:spcAft>
                <a:spcPts val="0"/>
              </a:spcAft>
              <a:buNone/>
            </a:pPr>
            <a:r>
              <a:rPr lang="en-US" sz="1600">
                <a:solidFill>
                  <a:srgbClr val="FFFF00"/>
                </a:solidFill>
              </a:rPr>
              <a:t>    </a:t>
            </a:r>
            <a:r>
              <a:rPr lang="en-US" sz="1300">
                <a:solidFill>
                  <a:srgbClr val="FFFF00"/>
                </a:solidFill>
              </a:rPr>
              <a:t>geom → texture → phase function    </a:t>
            </a:r>
            <a:endParaRPr sz="1300">
              <a:solidFill>
                <a:srgbClr val="FFFF00"/>
              </a:solidFill>
            </a:endParaRPr>
          </a:p>
          <a:p>
            <a:pPr marL="0" lvl="0" indent="0" algn="l" rtl="0">
              <a:spcBef>
                <a:spcPts val="0"/>
              </a:spcBef>
              <a:spcAft>
                <a:spcPts val="0"/>
              </a:spcAft>
              <a:buNone/>
            </a:pPr>
            <a:r>
              <a:rPr lang="en-US" sz="1600" b="1">
                <a:solidFill>
                  <a:srgbClr val="FFFF00"/>
                </a:solidFill>
              </a:rPr>
              <a:t>-</a:t>
            </a:r>
            <a:r>
              <a:rPr lang="en-US" sz="1600">
                <a:solidFill>
                  <a:srgbClr val="FFFF00"/>
                </a:solidFill>
              </a:rPr>
              <a:t> mapping shapes onto shapes</a:t>
            </a:r>
            <a:endParaRPr sz="1600">
              <a:solidFill>
                <a:srgbClr val="FFFF00"/>
              </a:solidFill>
            </a:endParaRPr>
          </a:p>
          <a:p>
            <a:pPr marL="0" lvl="0" indent="0" algn="l" rtl="0">
              <a:spcBef>
                <a:spcPts val="0"/>
              </a:spcBef>
              <a:spcAft>
                <a:spcPts val="0"/>
              </a:spcAft>
              <a:buNone/>
            </a:pPr>
            <a:r>
              <a:rPr lang="en-US" sz="1600">
                <a:solidFill>
                  <a:srgbClr val="FFFF00"/>
                </a:solidFill>
              </a:rPr>
              <a:t>   </a:t>
            </a:r>
            <a:r>
              <a:rPr lang="en-US" sz="1300">
                <a:solidFill>
                  <a:srgbClr val="FFFF00"/>
                </a:solidFill>
              </a:rPr>
              <a:t>( shape as a 3D material )</a:t>
            </a:r>
            <a:endParaRPr sz="1300">
              <a:solidFill>
                <a:srgbClr val="FFFF00"/>
              </a:solidFill>
            </a:endParaRPr>
          </a:p>
        </p:txBody>
      </p:sp>
      <p:pic>
        <p:nvPicPr>
          <p:cNvPr id="348" name="Google Shape;348;p28"/>
          <p:cNvPicPr preferRelativeResize="0"/>
          <p:nvPr/>
        </p:nvPicPr>
        <p:blipFill>
          <a:blip r:embed="rId5">
            <a:alphaModFix/>
          </a:blip>
          <a:stretch>
            <a:fillRect/>
          </a:stretch>
        </p:blipFill>
        <p:spPr>
          <a:xfrm>
            <a:off x="3003808" y="1204042"/>
            <a:ext cx="4150853" cy="1747677"/>
          </a:xfrm>
          <a:prstGeom prst="rect">
            <a:avLst/>
          </a:prstGeom>
          <a:noFill/>
          <a:ln>
            <a:noFill/>
          </a:ln>
        </p:spPr>
      </p:pic>
      <p:pic>
        <p:nvPicPr>
          <p:cNvPr id="349" name="Google Shape;349;p28"/>
          <p:cNvPicPr preferRelativeResize="0"/>
          <p:nvPr/>
        </p:nvPicPr>
        <p:blipFill>
          <a:blip r:embed="rId6">
            <a:alphaModFix/>
          </a:blip>
          <a:stretch>
            <a:fillRect/>
          </a:stretch>
        </p:blipFill>
        <p:spPr>
          <a:xfrm>
            <a:off x="4967322" y="2580812"/>
            <a:ext cx="2924508" cy="3052063"/>
          </a:xfrm>
          <a:prstGeom prst="rect">
            <a:avLst/>
          </a:prstGeom>
          <a:noFill/>
          <a:ln>
            <a:noFill/>
          </a:ln>
        </p:spPr>
      </p:pic>
      <p:sp>
        <p:nvSpPr>
          <p:cNvPr id="350" name="Google Shape;350;p2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22</a:t>
            </a:fld>
            <a:endParaRPr/>
          </a:p>
        </p:txBody>
      </p:sp>
      <p:sp>
        <p:nvSpPr>
          <p:cNvPr id="351" name="Google Shape;351;p28"/>
          <p:cNvSpPr txBox="1"/>
          <p:nvPr/>
        </p:nvSpPr>
        <p:spPr>
          <a:xfrm>
            <a:off x="5845708" y="2957021"/>
            <a:ext cx="970500" cy="351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9900"/>
                </a:solidFill>
              </a:rPr>
              <a:t>“texture”</a:t>
            </a:r>
            <a:endParaRPr sz="1300" b="1">
              <a:solidFill>
                <a:srgbClr val="FF9900"/>
              </a:solidFill>
            </a:endParaRPr>
          </a:p>
        </p:txBody>
      </p:sp>
      <p:sp>
        <p:nvSpPr>
          <p:cNvPr id="352" name="Google Shape;352;p28"/>
          <p:cNvSpPr txBox="1"/>
          <p:nvPr/>
        </p:nvSpPr>
        <p:spPr>
          <a:xfrm>
            <a:off x="6906023" y="4100958"/>
            <a:ext cx="1065600" cy="351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9900"/>
                </a:solidFill>
              </a:rPr>
              <a:t>phase func</a:t>
            </a:r>
            <a:endParaRPr sz="1300" b="1">
              <a:solidFill>
                <a:srgbClr val="FF9900"/>
              </a:solidFill>
            </a:endParaRPr>
          </a:p>
        </p:txBody>
      </p:sp>
      <p:sp>
        <p:nvSpPr>
          <p:cNvPr id="353" name="Google Shape;353;p28"/>
          <p:cNvSpPr txBox="1"/>
          <p:nvPr/>
        </p:nvSpPr>
        <p:spPr>
          <a:xfrm rot="-1375022">
            <a:off x="3938984" y="2537191"/>
            <a:ext cx="929897" cy="247960"/>
          </a:xfrm>
          <a:prstGeom prst="rect">
            <a:avLst/>
          </a:prstGeom>
          <a:solidFill>
            <a:srgbClr val="464646"/>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9900"/>
                </a:solidFill>
              </a:rPr>
              <a:t>geometry</a:t>
            </a:r>
            <a:endParaRPr sz="1300" b="1">
              <a:solidFill>
                <a:srgbClr val="FF99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9"/>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Modelization / Choosing a representation</a:t>
            </a:r>
            <a:endParaRPr sz="2900" b="1">
              <a:solidFill>
                <a:srgbClr val="FF9900"/>
              </a:solidFill>
            </a:endParaRPr>
          </a:p>
        </p:txBody>
      </p:sp>
      <p:sp>
        <p:nvSpPr>
          <p:cNvPr id="359" name="Google Shape;359;p29"/>
          <p:cNvSpPr txBox="1">
            <a:spLocks noGrp="1"/>
          </p:cNvSpPr>
          <p:nvPr>
            <p:ph type="body" idx="1"/>
          </p:nvPr>
        </p:nvSpPr>
        <p:spPr>
          <a:xfrm>
            <a:off x="299077" y="2291521"/>
            <a:ext cx="8844900" cy="33894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500">
                <a:solidFill>
                  <a:srgbClr val="FFFF00"/>
                </a:solidFill>
              </a:rPr>
              <a:t>Content proxy + appearance model:   some ingredients</a:t>
            </a:r>
            <a:endParaRPr sz="2500">
              <a:solidFill>
                <a:srgbClr val="FFFF00"/>
              </a:solidFill>
            </a:endParaRPr>
          </a:p>
          <a:p>
            <a:pPr marL="0" lvl="0" indent="0" algn="l" rtl="0">
              <a:lnSpc>
                <a:spcPct val="115000"/>
              </a:lnSpc>
              <a:spcBef>
                <a:spcPts val="0"/>
              </a:spcBef>
              <a:spcAft>
                <a:spcPts val="0"/>
              </a:spcAft>
              <a:buNone/>
            </a:pPr>
            <a:endParaRPr sz="13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mesh, voxels, surfels, transp slices, textures, Zmaps, bump maps, NDF, flakes…</a:t>
            </a:r>
            <a:endParaRPr>
              <a:solidFill>
                <a:srgbClr val="FFFF00"/>
              </a:solidFill>
            </a:endParaRPr>
          </a:p>
          <a:p>
            <a:pPr marL="406400" lvl="0" indent="0" algn="l" rtl="0">
              <a:lnSpc>
                <a:spcPct val="115000"/>
              </a:lnSpc>
              <a:spcBef>
                <a:spcPts val="0"/>
              </a:spcBef>
              <a:spcAft>
                <a:spcPts val="0"/>
              </a:spcAft>
              <a:buNone/>
            </a:pPr>
            <a:endParaRPr sz="5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sz="1300">
                <a:solidFill>
                  <a:srgbClr val="FFFF00"/>
                </a:solidFill>
              </a:rPr>
              <a:t>[ Kajiya85 ] </a:t>
            </a:r>
            <a:r>
              <a:rPr lang="en-US" sz="1000">
                <a:solidFill>
                  <a:srgbClr val="FFFF00"/>
                </a:solidFill>
              </a:rPr>
              <a:t> </a:t>
            </a:r>
            <a:r>
              <a:rPr lang="en-US">
                <a:solidFill>
                  <a:srgbClr val="FFFF00"/>
                </a:solidFill>
              </a:rPr>
              <a:t>hierarchy of details:  geom / bump texture / brdf,phase</a:t>
            </a:r>
            <a:r>
              <a:rPr lang="en-US" sz="900">
                <a:solidFill>
                  <a:srgbClr val="FFFF00"/>
                </a:solidFill>
              </a:rPr>
              <a:t> </a:t>
            </a:r>
            <a:r>
              <a:rPr lang="en-US">
                <a:solidFill>
                  <a:srgbClr val="FFFF00"/>
                </a:solidFill>
              </a:rPr>
              <a:t>func</a:t>
            </a:r>
            <a:r>
              <a:rPr lang="en-US" sz="1000">
                <a:solidFill>
                  <a:srgbClr val="FFFF00"/>
                </a:solidFill>
              </a:rPr>
              <a:t>  “</a:t>
            </a:r>
            <a:r>
              <a:rPr lang="en-US" sz="1000" i="1" u="sng">
                <a:solidFill>
                  <a:srgbClr val="FFFF00"/>
                </a:solidFill>
                <a:hlinkClick r:id="rId3"/>
              </a:rPr>
              <a:t>anisotropic reflection models</a:t>
            </a:r>
            <a:r>
              <a:rPr lang="en-US" sz="1000">
                <a:solidFill>
                  <a:srgbClr val="FFFF00"/>
                </a:solidFill>
              </a:rPr>
              <a:t>”</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sz="1300">
                <a:solidFill>
                  <a:srgbClr val="FFFF00"/>
                </a:solidFill>
              </a:rPr>
              <a:t>ex: [KK89]</a:t>
            </a:r>
            <a:r>
              <a:rPr lang="en-US">
                <a:solidFill>
                  <a:srgbClr val="FFFF00"/>
                </a:solidFill>
              </a:rPr>
              <a:t> </a:t>
            </a:r>
            <a:r>
              <a:rPr lang="en-US" sz="1300">
                <a:solidFill>
                  <a:srgbClr val="FFFF00"/>
                </a:solidFill>
              </a:rPr>
              <a:t>“</a:t>
            </a:r>
            <a:r>
              <a:rPr lang="en-US" sz="1300" i="1" u="sng">
                <a:solidFill>
                  <a:srgbClr val="FFFF00"/>
                </a:solidFill>
                <a:hlinkClick r:id="rId4"/>
              </a:rPr>
              <a:t>render. fur with 3D text</a:t>
            </a:r>
            <a:r>
              <a:rPr lang="en-US" sz="1300" i="1">
                <a:solidFill>
                  <a:srgbClr val="FFFF00"/>
                </a:solidFill>
              </a:rPr>
              <a:t>.</a:t>
            </a:r>
            <a:r>
              <a:rPr lang="en-US" sz="1300">
                <a:solidFill>
                  <a:srgbClr val="FFFF00"/>
                </a:solidFill>
              </a:rPr>
              <a:t>”</a:t>
            </a:r>
            <a:r>
              <a:rPr lang="en-US">
                <a:solidFill>
                  <a:srgbClr val="FFFF00"/>
                </a:solidFill>
              </a:rPr>
              <a:t> : voxels + phase func   + textural world</a:t>
            </a:r>
            <a:endParaRPr>
              <a:solidFill>
                <a:srgbClr val="695C00"/>
              </a:solidFill>
            </a:endParaRPr>
          </a:p>
          <a:p>
            <a:pPr marL="406400" lvl="0" indent="0" algn="l" rtl="0">
              <a:lnSpc>
                <a:spcPct val="115000"/>
              </a:lnSpc>
              <a:spcBef>
                <a:spcPts val="0"/>
              </a:spcBef>
              <a:spcAft>
                <a:spcPts val="0"/>
              </a:spcAft>
              <a:buNone/>
            </a:pPr>
            <a:endParaRPr sz="500">
              <a:solidFill>
                <a:srgbClr val="554A00"/>
              </a:solidFill>
            </a:endParaRPr>
          </a:p>
          <a:p>
            <a:pPr marL="0" lvl="0" indent="0" algn="l" rtl="0">
              <a:lnSpc>
                <a:spcPct val="115000"/>
              </a:lnSpc>
              <a:spcBef>
                <a:spcPts val="0"/>
              </a:spcBef>
              <a:spcAft>
                <a:spcPts val="0"/>
              </a:spcAft>
              <a:buNone/>
            </a:pPr>
            <a:endParaRPr>
              <a:solidFill>
                <a:srgbClr val="554A00"/>
              </a:solidFill>
            </a:endParaRPr>
          </a:p>
        </p:txBody>
      </p:sp>
      <p:grpSp>
        <p:nvGrpSpPr>
          <p:cNvPr id="360" name="Google Shape;360;p29"/>
          <p:cNvGrpSpPr/>
          <p:nvPr/>
        </p:nvGrpSpPr>
        <p:grpSpPr>
          <a:xfrm>
            <a:off x="3380498" y="579304"/>
            <a:ext cx="2732308" cy="1764020"/>
            <a:chOff x="3662375" y="2828925"/>
            <a:chExt cx="4348039" cy="3109501"/>
          </a:xfrm>
        </p:grpSpPr>
        <p:sp>
          <p:nvSpPr>
            <p:cNvPr id="361" name="Google Shape;361;p29"/>
            <p:cNvSpPr/>
            <p:nvPr/>
          </p:nvSpPr>
          <p:spPr>
            <a:xfrm>
              <a:off x="3662375" y="2828925"/>
              <a:ext cx="1952625" cy="2371725"/>
            </a:xfrm>
            <a:custGeom>
              <a:avLst/>
              <a:gdLst/>
              <a:ahLst/>
              <a:cxnLst/>
              <a:rect l="l" t="t" r="r" b="b"/>
              <a:pathLst>
                <a:path w="78105" h="94869" extrusionOk="0">
                  <a:moveTo>
                    <a:pt x="30861" y="94869"/>
                  </a:moveTo>
                  <a:lnTo>
                    <a:pt x="42481" y="87630"/>
                  </a:lnTo>
                  <a:lnTo>
                    <a:pt x="52197" y="80010"/>
                  </a:lnTo>
                  <a:lnTo>
                    <a:pt x="55054" y="75819"/>
                  </a:lnTo>
                  <a:lnTo>
                    <a:pt x="60388" y="62294"/>
                  </a:lnTo>
                  <a:lnTo>
                    <a:pt x="62484" y="58103"/>
                  </a:lnTo>
                  <a:lnTo>
                    <a:pt x="72390" y="44196"/>
                  </a:lnTo>
                  <a:lnTo>
                    <a:pt x="77152" y="36195"/>
                  </a:lnTo>
                  <a:lnTo>
                    <a:pt x="78105" y="27623"/>
                  </a:lnTo>
                  <a:lnTo>
                    <a:pt x="77343" y="16955"/>
                  </a:lnTo>
                  <a:lnTo>
                    <a:pt x="76200" y="12764"/>
                  </a:lnTo>
                  <a:lnTo>
                    <a:pt x="58293" y="4763"/>
                  </a:lnTo>
                  <a:lnTo>
                    <a:pt x="42481" y="2858"/>
                  </a:lnTo>
                  <a:lnTo>
                    <a:pt x="25336" y="0"/>
                  </a:lnTo>
                  <a:lnTo>
                    <a:pt x="23241" y="8763"/>
                  </a:lnTo>
                  <a:lnTo>
                    <a:pt x="19431" y="20574"/>
                  </a:lnTo>
                  <a:lnTo>
                    <a:pt x="14287" y="29528"/>
                  </a:lnTo>
                  <a:lnTo>
                    <a:pt x="8382" y="38100"/>
                  </a:lnTo>
                  <a:lnTo>
                    <a:pt x="0" y="46863"/>
                  </a:lnTo>
                  <a:lnTo>
                    <a:pt x="11430" y="57531"/>
                  </a:lnTo>
                  <a:lnTo>
                    <a:pt x="22288" y="73343"/>
                  </a:lnTo>
                  <a:lnTo>
                    <a:pt x="27813" y="86106"/>
                  </a:lnTo>
                  <a:close/>
                </a:path>
              </a:pathLst>
            </a:custGeom>
            <a:solidFill>
              <a:srgbClr val="073763"/>
            </a:solidFill>
            <a:ln>
              <a:noFill/>
            </a:ln>
          </p:spPr>
        </p:sp>
        <p:sp>
          <p:nvSpPr>
            <p:cNvPr id="362" name="Google Shape;362;p29"/>
            <p:cNvSpPr/>
            <p:nvPr/>
          </p:nvSpPr>
          <p:spPr>
            <a:xfrm rot="-1218415">
              <a:off x="5332862" y="4135309"/>
              <a:ext cx="1913852" cy="1351171"/>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363" name="Google Shape;363;p29"/>
            <p:cNvGrpSpPr/>
            <p:nvPr/>
          </p:nvGrpSpPr>
          <p:grpSpPr>
            <a:xfrm>
              <a:off x="6501383" y="4831315"/>
              <a:ext cx="869134" cy="603263"/>
              <a:chOff x="5459000" y="4115925"/>
              <a:chExt cx="1716300" cy="1196475"/>
            </a:xfrm>
          </p:grpSpPr>
          <p:cxnSp>
            <p:nvCxnSpPr>
              <p:cNvPr id="364" name="Google Shape;364;p29"/>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365" name="Google Shape;365;p29"/>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366" name="Google Shape;366;p29"/>
            <p:cNvGrpSpPr/>
            <p:nvPr/>
          </p:nvGrpSpPr>
          <p:grpSpPr>
            <a:xfrm>
              <a:off x="5340588" y="4254088"/>
              <a:ext cx="1312688" cy="742413"/>
              <a:chOff x="5340588" y="4254088"/>
              <a:chExt cx="1312688" cy="742413"/>
            </a:xfrm>
          </p:grpSpPr>
          <p:cxnSp>
            <p:nvCxnSpPr>
              <p:cNvPr id="367" name="Google Shape;367;p29"/>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368" name="Google Shape;368;p29"/>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nvGrpSpPr>
            <p:cNvPr id="369" name="Google Shape;369;p29"/>
            <p:cNvGrpSpPr/>
            <p:nvPr/>
          </p:nvGrpSpPr>
          <p:grpSpPr>
            <a:xfrm>
              <a:off x="7370514" y="5379826"/>
              <a:ext cx="639900" cy="558600"/>
              <a:chOff x="7370514" y="5379826"/>
              <a:chExt cx="639900" cy="558600"/>
            </a:xfrm>
          </p:grpSpPr>
          <p:sp>
            <p:nvSpPr>
              <p:cNvPr id="370" name="Google Shape;370;p29"/>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371" name="Google Shape;371;p29"/>
              <p:cNvSpPr/>
              <p:nvPr/>
            </p:nvSpPr>
            <p:spPr>
              <a:xfrm rot="1851252">
                <a:off x="7430097" y="5388846"/>
                <a:ext cx="53816"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grpSp>
          <p:nvGrpSpPr>
            <p:cNvPr id="372" name="Google Shape;372;p29"/>
            <p:cNvGrpSpPr/>
            <p:nvPr/>
          </p:nvGrpSpPr>
          <p:grpSpPr>
            <a:xfrm>
              <a:off x="6315150" y="4703338"/>
              <a:ext cx="457125" cy="462050"/>
              <a:chOff x="6300863" y="4727150"/>
              <a:chExt cx="457125" cy="462050"/>
            </a:xfrm>
          </p:grpSpPr>
          <p:cxnSp>
            <p:nvCxnSpPr>
              <p:cNvPr id="373" name="Google Shape;373;p29"/>
              <p:cNvCxnSpPr/>
              <p:nvPr/>
            </p:nvCxnSpPr>
            <p:spPr>
              <a:xfrm>
                <a:off x="6562725" y="4727150"/>
                <a:ext cx="147900" cy="414300"/>
              </a:xfrm>
              <a:prstGeom prst="straightConnector1">
                <a:avLst/>
              </a:prstGeom>
              <a:noFill/>
              <a:ln w="9525" cap="flat" cmpd="sng">
                <a:solidFill>
                  <a:srgbClr val="FFFFFF"/>
                </a:solidFill>
                <a:prstDash val="solid"/>
                <a:round/>
                <a:headEnd type="none" w="med" len="med"/>
                <a:tailEnd type="none" w="med" len="med"/>
              </a:ln>
            </p:spPr>
          </p:cxnSp>
          <p:cxnSp>
            <p:nvCxnSpPr>
              <p:cNvPr id="374" name="Google Shape;374;p29"/>
              <p:cNvCxnSpPr/>
              <p:nvPr/>
            </p:nvCxnSpPr>
            <p:spPr>
              <a:xfrm>
                <a:off x="6381750" y="4798600"/>
                <a:ext cx="128700" cy="390600"/>
              </a:xfrm>
              <a:prstGeom prst="straightConnector1">
                <a:avLst/>
              </a:prstGeom>
              <a:noFill/>
              <a:ln w="9525" cap="flat" cmpd="sng">
                <a:solidFill>
                  <a:srgbClr val="FFFFFF"/>
                </a:solidFill>
                <a:prstDash val="solid"/>
                <a:round/>
                <a:headEnd type="none" w="med" len="med"/>
                <a:tailEnd type="none" w="med" len="med"/>
              </a:ln>
            </p:spPr>
          </p:cxnSp>
          <p:cxnSp>
            <p:nvCxnSpPr>
              <p:cNvPr id="375" name="Google Shape;375;p29"/>
              <p:cNvCxnSpPr/>
              <p:nvPr/>
            </p:nvCxnSpPr>
            <p:spPr>
              <a:xfrm flipH="1">
                <a:off x="6300863" y="4774788"/>
                <a:ext cx="371400" cy="133500"/>
              </a:xfrm>
              <a:prstGeom prst="straightConnector1">
                <a:avLst/>
              </a:prstGeom>
              <a:noFill/>
              <a:ln w="9525" cap="flat" cmpd="sng">
                <a:solidFill>
                  <a:srgbClr val="FFFFFF"/>
                </a:solidFill>
                <a:prstDash val="solid"/>
                <a:round/>
                <a:headEnd type="none" w="med" len="med"/>
                <a:tailEnd type="none" w="med" len="med"/>
              </a:ln>
            </p:spPr>
          </p:cxnSp>
          <p:cxnSp>
            <p:nvCxnSpPr>
              <p:cNvPr id="376" name="Google Shape;376;p29"/>
              <p:cNvCxnSpPr/>
              <p:nvPr/>
            </p:nvCxnSpPr>
            <p:spPr>
              <a:xfrm flipH="1">
                <a:off x="6386588" y="4989100"/>
                <a:ext cx="371400" cy="133500"/>
              </a:xfrm>
              <a:prstGeom prst="straightConnector1">
                <a:avLst/>
              </a:prstGeom>
              <a:noFill/>
              <a:ln w="9525" cap="flat" cmpd="sng">
                <a:solidFill>
                  <a:srgbClr val="FFFFFF"/>
                </a:solidFill>
                <a:prstDash val="solid"/>
                <a:round/>
                <a:headEnd type="none" w="med" len="med"/>
                <a:tailEnd type="none" w="med" len="med"/>
              </a:ln>
            </p:spPr>
          </p:cxnSp>
        </p:grpSp>
        <p:sp>
          <p:nvSpPr>
            <p:cNvPr id="377" name="Google Shape;377;p29"/>
            <p:cNvSpPr/>
            <p:nvPr/>
          </p:nvSpPr>
          <p:spPr>
            <a:xfrm>
              <a:off x="4294500" y="3368725"/>
              <a:ext cx="813300" cy="813300"/>
            </a:xfrm>
            <a:prstGeom prst="ellipse">
              <a:avLst/>
            </a:prstGeom>
            <a:solidFill>
              <a:srgbClr val="38761D"/>
            </a:solidFill>
            <a:ln w="19050" cap="flat" cmpd="sng">
              <a:solidFill>
                <a:srgbClr val="00FF00"/>
              </a:solidFill>
              <a:prstDash val="dash"/>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378" name="Google Shape;378;p29"/>
            <p:cNvGrpSpPr/>
            <p:nvPr/>
          </p:nvGrpSpPr>
          <p:grpSpPr>
            <a:xfrm>
              <a:off x="4104450" y="3162825"/>
              <a:ext cx="2108700" cy="1709425"/>
              <a:chOff x="4104450" y="3162825"/>
              <a:chExt cx="2108700" cy="1709425"/>
            </a:xfrm>
          </p:grpSpPr>
          <p:cxnSp>
            <p:nvCxnSpPr>
              <p:cNvPr id="379" name="Google Shape;379;p29"/>
              <p:cNvCxnSpPr/>
              <p:nvPr/>
            </p:nvCxnSpPr>
            <p:spPr>
              <a:xfrm rot="10800000">
                <a:off x="4493200" y="3162825"/>
                <a:ext cx="1709700" cy="1361400"/>
              </a:xfrm>
              <a:prstGeom prst="straightConnector1">
                <a:avLst/>
              </a:prstGeom>
              <a:noFill/>
              <a:ln w="9525" cap="flat" cmpd="sng">
                <a:solidFill>
                  <a:srgbClr val="FF9900"/>
                </a:solidFill>
                <a:prstDash val="solid"/>
                <a:round/>
                <a:headEnd type="none" w="med" len="med"/>
                <a:tailEnd type="none" w="med" len="med"/>
              </a:ln>
            </p:spPr>
          </p:cxnSp>
          <p:cxnSp>
            <p:nvCxnSpPr>
              <p:cNvPr id="380" name="Google Shape;380;p29"/>
              <p:cNvCxnSpPr/>
              <p:nvPr/>
            </p:nvCxnSpPr>
            <p:spPr>
              <a:xfrm rot="10800000">
                <a:off x="4104450" y="3889450"/>
                <a:ext cx="2108700" cy="982800"/>
              </a:xfrm>
              <a:prstGeom prst="straightConnector1">
                <a:avLst/>
              </a:prstGeom>
              <a:noFill/>
              <a:ln w="9525" cap="flat" cmpd="sng">
                <a:solidFill>
                  <a:srgbClr val="FF9900"/>
                </a:solidFill>
                <a:prstDash val="solid"/>
                <a:round/>
                <a:headEnd type="none" w="med" len="med"/>
                <a:tailEnd type="none" w="med" len="med"/>
              </a:ln>
            </p:spPr>
          </p:cxnSp>
        </p:grpSp>
      </p:grpSp>
      <p:sp>
        <p:nvSpPr>
          <p:cNvPr id="381" name="Google Shape;381;p2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0"/>
          <p:cNvSpPr txBox="1">
            <a:spLocks noGrp="1"/>
          </p:cNvSpPr>
          <p:nvPr>
            <p:ph type="title" idx="4294967295"/>
          </p:nvPr>
        </p:nvSpPr>
        <p:spPr>
          <a:xfrm>
            <a:off x="844062" y="965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Modelization / Choosing a representation</a:t>
            </a:r>
            <a:endParaRPr sz="2900" b="1">
              <a:solidFill>
                <a:srgbClr val="FF9900"/>
              </a:solidFill>
            </a:endParaRPr>
          </a:p>
        </p:txBody>
      </p:sp>
      <p:sp>
        <p:nvSpPr>
          <p:cNvPr id="387" name="Google Shape;387;p30"/>
          <p:cNvSpPr txBox="1">
            <a:spLocks noGrp="1"/>
          </p:cNvSpPr>
          <p:nvPr>
            <p:ph type="body" idx="1"/>
          </p:nvPr>
        </p:nvSpPr>
        <p:spPr>
          <a:xfrm>
            <a:off x="299077" y="2291521"/>
            <a:ext cx="8844900" cy="33894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500">
                <a:solidFill>
                  <a:srgbClr val="FFFF00"/>
                </a:solidFill>
              </a:rPr>
              <a:t>Content proxy + appearance model:   some ingredients</a:t>
            </a:r>
            <a:endParaRPr sz="2500">
              <a:solidFill>
                <a:srgbClr val="FFFF00"/>
              </a:solidFill>
            </a:endParaRPr>
          </a:p>
          <a:p>
            <a:pPr marL="0" lvl="0" indent="0" algn="l" rtl="0">
              <a:lnSpc>
                <a:spcPct val="115000"/>
              </a:lnSpc>
              <a:spcBef>
                <a:spcPts val="0"/>
              </a:spcBef>
              <a:spcAft>
                <a:spcPts val="0"/>
              </a:spcAft>
              <a:buNone/>
            </a:pPr>
            <a:endParaRPr sz="13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a:solidFill>
                  <a:srgbClr val="FFFF00"/>
                </a:solidFill>
              </a:rPr>
              <a:t>mesh, voxels, surfels, transp slices, textures, Zmaps, bump maps, NDF, flakes…</a:t>
            </a:r>
            <a:endParaRPr>
              <a:solidFill>
                <a:srgbClr val="FFFF00"/>
              </a:solidFill>
            </a:endParaRPr>
          </a:p>
          <a:p>
            <a:pPr marL="406400" lvl="0" indent="0" algn="l" rtl="0">
              <a:lnSpc>
                <a:spcPct val="115000"/>
              </a:lnSpc>
              <a:spcBef>
                <a:spcPts val="0"/>
              </a:spcBef>
              <a:spcAft>
                <a:spcPts val="0"/>
              </a:spcAft>
              <a:buNone/>
            </a:pPr>
            <a:endParaRPr sz="500">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sz="1300">
                <a:solidFill>
                  <a:srgbClr val="FFFF00"/>
                </a:solidFill>
              </a:rPr>
              <a:t>[ Kajiya85 ] </a:t>
            </a:r>
            <a:r>
              <a:rPr lang="en-US" sz="1000">
                <a:solidFill>
                  <a:srgbClr val="FFFF00"/>
                </a:solidFill>
              </a:rPr>
              <a:t> </a:t>
            </a:r>
            <a:r>
              <a:rPr lang="en-US">
                <a:solidFill>
                  <a:srgbClr val="FFFF00"/>
                </a:solidFill>
              </a:rPr>
              <a:t>hierarchy of details:  geom / bump texture / brdf,phase</a:t>
            </a:r>
            <a:r>
              <a:rPr lang="en-US" sz="900">
                <a:solidFill>
                  <a:srgbClr val="FFFF00"/>
                </a:solidFill>
              </a:rPr>
              <a:t> </a:t>
            </a:r>
            <a:r>
              <a:rPr lang="en-US">
                <a:solidFill>
                  <a:srgbClr val="FFFF00"/>
                </a:solidFill>
              </a:rPr>
              <a:t>func</a:t>
            </a:r>
            <a:r>
              <a:rPr lang="en-US" sz="1000">
                <a:solidFill>
                  <a:srgbClr val="FFFF00"/>
                </a:solidFill>
              </a:rPr>
              <a:t>  “</a:t>
            </a:r>
            <a:r>
              <a:rPr lang="en-US" sz="1000" i="1" u="sng">
                <a:solidFill>
                  <a:srgbClr val="FFFF00"/>
                </a:solidFill>
                <a:hlinkClick r:id="rId3"/>
              </a:rPr>
              <a:t>anisotropic reflection models</a:t>
            </a:r>
            <a:r>
              <a:rPr lang="en-US" sz="1000">
                <a:solidFill>
                  <a:srgbClr val="FFFF00"/>
                </a:solidFill>
              </a:rPr>
              <a:t>”</a:t>
            </a:r>
            <a:endParaRPr>
              <a:solidFill>
                <a:srgbClr val="FFFF00"/>
              </a:solidFill>
            </a:endParaRPr>
          </a:p>
          <a:p>
            <a:pPr marL="406400" lvl="0" indent="-304800" algn="l" rtl="0">
              <a:lnSpc>
                <a:spcPct val="115000"/>
              </a:lnSpc>
              <a:spcBef>
                <a:spcPts val="0"/>
              </a:spcBef>
              <a:spcAft>
                <a:spcPts val="0"/>
              </a:spcAft>
              <a:buClr>
                <a:srgbClr val="FFFF00"/>
              </a:buClr>
              <a:buSzPts val="1600"/>
              <a:buChar char="-"/>
            </a:pPr>
            <a:r>
              <a:rPr lang="en-US" sz="1300">
                <a:solidFill>
                  <a:srgbClr val="FFFF00"/>
                </a:solidFill>
              </a:rPr>
              <a:t>ex: [KK89]</a:t>
            </a:r>
            <a:r>
              <a:rPr lang="en-US">
                <a:solidFill>
                  <a:srgbClr val="FFFF00"/>
                </a:solidFill>
              </a:rPr>
              <a:t> </a:t>
            </a:r>
            <a:r>
              <a:rPr lang="en-US" sz="1300">
                <a:solidFill>
                  <a:srgbClr val="FFFF00"/>
                </a:solidFill>
              </a:rPr>
              <a:t>“</a:t>
            </a:r>
            <a:r>
              <a:rPr lang="en-US" sz="1300" i="1" u="sng">
                <a:solidFill>
                  <a:srgbClr val="FFFF00"/>
                </a:solidFill>
                <a:hlinkClick r:id="rId4"/>
              </a:rPr>
              <a:t>render. fur with 3D text</a:t>
            </a:r>
            <a:r>
              <a:rPr lang="en-US" sz="1300" i="1">
                <a:solidFill>
                  <a:srgbClr val="FFFF00"/>
                </a:solidFill>
              </a:rPr>
              <a:t>.</a:t>
            </a:r>
            <a:r>
              <a:rPr lang="en-US" sz="1300">
                <a:solidFill>
                  <a:srgbClr val="FFFF00"/>
                </a:solidFill>
              </a:rPr>
              <a:t>”</a:t>
            </a:r>
            <a:r>
              <a:rPr lang="en-US">
                <a:solidFill>
                  <a:srgbClr val="FFFF00"/>
                </a:solidFill>
              </a:rPr>
              <a:t> : voxels + phase func   + textural world</a:t>
            </a:r>
            <a:endParaRPr>
              <a:solidFill>
                <a:srgbClr val="FFFF00"/>
              </a:solidFill>
            </a:endParaRPr>
          </a:p>
          <a:p>
            <a:pPr marL="406400" lvl="0" indent="0" algn="l" rtl="0">
              <a:lnSpc>
                <a:spcPct val="115000"/>
              </a:lnSpc>
              <a:spcBef>
                <a:spcPts val="0"/>
              </a:spcBef>
              <a:spcAft>
                <a:spcPts val="0"/>
              </a:spcAft>
              <a:buNone/>
            </a:pPr>
            <a:endParaRPr sz="500">
              <a:solidFill>
                <a:srgbClr val="FFFF00"/>
              </a:solidFill>
            </a:endParaRPr>
          </a:p>
          <a:p>
            <a:pPr marL="406400" lvl="0" indent="-304800" algn="l" rtl="0">
              <a:lnSpc>
                <a:spcPct val="115000"/>
              </a:lnSpc>
              <a:spcBef>
                <a:spcPts val="0"/>
              </a:spcBef>
              <a:spcAft>
                <a:spcPts val="0"/>
              </a:spcAft>
              <a:buClr>
                <a:srgbClr val="554A00"/>
              </a:buClr>
              <a:buSzPts val="1600"/>
              <a:buChar char="-"/>
            </a:pPr>
            <a:r>
              <a:rPr lang="en-US">
                <a:solidFill>
                  <a:srgbClr val="554A00"/>
                </a:solidFill>
              </a:rPr>
              <a:t>expr. vs tables.    Datatype: raster(grid) / vector / polynomial...    Parameterization.</a:t>
            </a:r>
            <a:endParaRPr>
              <a:solidFill>
                <a:srgbClr val="554A00"/>
              </a:solidFill>
            </a:endParaRPr>
          </a:p>
          <a:p>
            <a:pPr marL="406400" lvl="0" indent="0" algn="l" rtl="0">
              <a:lnSpc>
                <a:spcPct val="115000"/>
              </a:lnSpc>
              <a:spcBef>
                <a:spcPts val="0"/>
              </a:spcBef>
              <a:spcAft>
                <a:spcPts val="0"/>
              </a:spcAft>
              <a:buNone/>
            </a:pPr>
            <a:endParaRPr sz="1200">
              <a:solidFill>
                <a:srgbClr val="FFFF00"/>
              </a:solidFill>
            </a:endParaRPr>
          </a:p>
          <a:p>
            <a:pPr marL="0" lvl="0" indent="0" algn="l" rtl="0">
              <a:lnSpc>
                <a:spcPct val="115000"/>
              </a:lnSpc>
              <a:spcBef>
                <a:spcPts val="0"/>
              </a:spcBef>
              <a:spcAft>
                <a:spcPts val="0"/>
              </a:spcAft>
              <a:buNone/>
            </a:pPr>
            <a:r>
              <a:rPr lang="en-US" sz="2100">
                <a:solidFill>
                  <a:srgbClr val="FFFF00"/>
                </a:solidFill>
              </a:rPr>
              <a:t>We want dynamic LOD → </a:t>
            </a:r>
            <a:endParaRPr sz="2100">
              <a:solidFill>
                <a:srgbClr val="FFFF00"/>
              </a:solidFill>
            </a:endParaRPr>
          </a:p>
          <a:p>
            <a:pPr marL="406400" lvl="0" indent="-285750" algn="l" rtl="0">
              <a:lnSpc>
                <a:spcPct val="115000"/>
              </a:lnSpc>
              <a:spcBef>
                <a:spcPts val="0"/>
              </a:spcBef>
              <a:spcAft>
                <a:spcPts val="0"/>
              </a:spcAft>
              <a:buClr>
                <a:srgbClr val="FFFF00"/>
              </a:buClr>
              <a:buSzPts val="1300"/>
              <a:buChar char="-"/>
            </a:pPr>
            <a:r>
              <a:rPr lang="en-US">
                <a:solidFill>
                  <a:srgbClr val="FFFF00"/>
                </a:solidFill>
              </a:rPr>
              <a:t>hierarchical is important (closed repr.)</a:t>
            </a:r>
            <a:endParaRPr>
              <a:solidFill>
                <a:srgbClr val="FFFF00"/>
              </a:solidFill>
            </a:endParaRPr>
          </a:p>
          <a:p>
            <a:pPr marL="406400" lvl="0" indent="-285750" algn="l" rtl="0">
              <a:lnSpc>
                <a:spcPct val="115000"/>
              </a:lnSpc>
              <a:spcBef>
                <a:spcPts val="0"/>
              </a:spcBef>
              <a:spcAft>
                <a:spcPts val="0"/>
              </a:spcAft>
              <a:buClr>
                <a:srgbClr val="FFFF00"/>
              </a:buClr>
              <a:buSzPts val="1300"/>
              <a:buChar char="-"/>
            </a:pPr>
            <a:r>
              <a:rPr lang="en-US">
                <a:solidFill>
                  <a:srgbClr val="FFFF00"/>
                </a:solidFill>
              </a:rPr>
              <a:t>seamless: transitions btw LOD (and repr.)</a:t>
            </a:r>
            <a:endParaRPr>
              <a:solidFill>
                <a:srgbClr val="FFFF00"/>
              </a:solidFill>
            </a:endParaRPr>
          </a:p>
          <a:p>
            <a:pPr marL="406400" lvl="0" indent="-285750" algn="l" rtl="0">
              <a:lnSpc>
                <a:spcPct val="115000"/>
              </a:lnSpc>
              <a:spcBef>
                <a:spcPts val="0"/>
              </a:spcBef>
              <a:spcAft>
                <a:spcPts val="0"/>
              </a:spcAft>
              <a:buClr>
                <a:srgbClr val="FFFF00"/>
              </a:buClr>
              <a:buSzPts val="1300"/>
              <a:buChar char="-"/>
            </a:pPr>
            <a:r>
              <a:rPr lang="en-US">
                <a:solidFill>
                  <a:srgbClr val="FFFF00"/>
                </a:solidFill>
              </a:rPr>
              <a:t>filter appearance, not raw data</a:t>
            </a:r>
            <a:endParaRPr>
              <a:solidFill>
                <a:srgbClr val="FFFF00"/>
              </a:solidFill>
            </a:endParaRPr>
          </a:p>
        </p:txBody>
      </p:sp>
      <p:grpSp>
        <p:nvGrpSpPr>
          <p:cNvPr id="388" name="Google Shape;388;p30"/>
          <p:cNvGrpSpPr/>
          <p:nvPr/>
        </p:nvGrpSpPr>
        <p:grpSpPr>
          <a:xfrm>
            <a:off x="3380498" y="579304"/>
            <a:ext cx="2732308" cy="1764020"/>
            <a:chOff x="3662375" y="2828925"/>
            <a:chExt cx="4348039" cy="3109501"/>
          </a:xfrm>
        </p:grpSpPr>
        <p:sp>
          <p:nvSpPr>
            <p:cNvPr id="389" name="Google Shape;389;p30"/>
            <p:cNvSpPr/>
            <p:nvPr/>
          </p:nvSpPr>
          <p:spPr>
            <a:xfrm>
              <a:off x="3662375" y="2828925"/>
              <a:ext cx="1952625" cy="2371725"/>
            </a:xfrm>
            <a:custGeom>
              <a:avLst/>
              <a:gdLst/>
              <a:ahLst/>
              <a:cxnLst/>
              <a:rect l="l" t="t" r="r" b="b"/>
              <a:pathLst>
                <a:path w="78105" h="94869" extrusionOk="0">
                  <a:moveTo>
                    <a:pt x="30861" y="94869"/>
                  </a:moveTo>
                  <a:lnTo>
                    <a:pt x="42481" y="87630"/>
                  </a:lnTo>
                  <a:lnTo>
                    <a:pt x="52197" y="80010"/>
                  </a:lnTo>
                  <a:lnTo>
                    <a:pt x="55054" y="75819"/>
                  </a:lnTo>
                  <a:lnTo>
                    <a:pt x="60388" y="62294"/>
                  </a:lnTo>
                  <a:lnTo>
                    <a:pt x="62484" y="58103"/>
                  </a:lnTo>
                  <a:lnTo>
                    <a:pt x="72390" y="44196"/>
                  </a:lnTo>
                  <a:lnTo>
                    <a:pt x="77152" y="36195"/>
                  </a:lnTo>
                  <a:lnTo>
                    <a:pt x="78105" y="27623"/>
                  </a:lnTo>
                  <a:lnTo>
                    <a:pt x="77343" y="16955"/>
                  </a:lnTo>
                  <a:lnTo>
                    <a:pt x="76200" y="12764"/>
                  </a:lnTo>
                  <a:lnTo>
                    <a:pt x="58293" y="4763"/>
                  </a:lnTo>
                  <a:lnTo>
                    <a:pt x="42481" y="2858"/>
                  </a:lnTo>
                  <a:lnTo>
                    <a:pt x="25336" y="0"/>
                  </a:lnTo>
                  <a:lnTo>
                    <a:pt x="23241" y="8763"/>
                  </a:lnTo>
                  <a:lnTo>
                    <a:pt x="19431" y="20574"/>
                  </a:lnTo>
                  <a:lnTo>
                    <a:pt x="14287" y="29528"/>
                  </a:lnTo>
                  <a:lnTo>
                    <a:pt x="8382" y="38100"/>
                  </a:lnTo>
                  <a:lnTo>
                    <a:pt x="0" y="46863"/>
                  </a:lnTo>
                  <a:lnTo>
                    <a:pt x="11430" y="57531"/>
                  </a:lnTo>
                  <a:lnTo>
                    <a:pt x="22288" y="73343"/>
                  </a:lnTo>
                  <a:lnTo>
                    <a:pt x="27813" y="86106"/>
                  </a:lnTo>
                  <a:close/>
                </a:path>
              </a:pathLst>
            </a:custGeom>
            <a:solidFill>
              <a:srgbClr val="073763"/>
            </a:solidFill>
            <a:ln>
              <a:noFill/>
            </a:ln>
          </p:spPr>
        </p:sp>
        <p:sp>
          <p:nvSpPr>
            <p:cNvPr id="390" name="Google Shape;390;p30"/>
            <p:cNvSpPr/>
            <p:nvPr/>
          </p:nvSpPr>
          <p:spPr>
            <a:xfrm rot="-1218415">
              <a:off x="5332862" y="4135309"/>
              <a:ext cx="1913852" cy="1351171"/>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391" name="Google Shape;391;p30"/>
            <p:cNvGrpSpPr/>
            <p:nvPr/>
          </p:nvGrpSpPr>
          <p:grpSpPr>
            <a:xfrm>
              <a:off x="6501383" y="4831315"/>
              <a:ext cx="869134" cy="603263"/>
              <a:chOff x="5459000" y="4115925"/>
              <a:chExt cx="1716300" cy="1196475"/>
            </a:xfrm>
          </p:grpSpPr>
          <p:cxnSp>
            <p:nvCxnSpPr>
              <p:cNvPr id="392" name="Google Shape;392;p30"/>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393" name="Google Shape;393;p30"/>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394" name="Google Shape;394;p30"/>
            <p:cNvGrpSpPr/>
            <p:nvPr/>
          </p:nvGrpSpPr>
          <p:grpSpPr>
            <a:xfrm>
              <a:off x="5340588" y="4254088"/>
              <a:ext cx="1312688" cy="742413"/>
              <a:chOff x="5340588" y="4254088"/>
              <a:chExt cx="1312688" cy="742413"/>
            </a:xfrm>
          </p:grpSpPr>
          <p:cxnSp>
            <p:nvCxnSpPr>
              <p:cNvPr id="395" name="Google Shape;395;p30"/>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396" name="Google Shape;396;p30"/>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nvGrpSpPr>
            <p:cNvPr id="397" name="Google Shape;397;p30"/>
            <p:cNvGrpSpPr/>
            <p:nvPr/>
          </p:nvGrpSpPr>
          <p:grpSpPr>
            <a:xfrm>
              <a:off x="7370514" y="5379826"/>
              <a:ext cx="639900" cy="558600"/>
              <a:chOff x="7370514" y="5379826"/>
              <a:chExt cx="639900" cy="558600"/>
            </a:xfrm>
          </p:grpSpPr>
          <p:sp>
            <p:nvSpPr>
              <p:cNvPr id="398" name="Google Shape;398;p30"/>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399" name="Google Shape;399;p30"/>
              <p:cNvSpPr/>
              <p:nvPr/>
            </p:nvSpPr>
            <p:spPr>
              <a:xfrm rot="1851252">
                <a:off x="7430097" y="5388846"/>
                <a:ext cx="53816"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grpSp>
          <p:nvGrpSpPr>
            <p:cNvPr id="400" name="Google Shape;400;p30"/>
            <p:cNvGrpSpPr/>
            <p:nvPr/>
          </p:nvGrpSpPr>
          <p:grpSpPr>
            <a:xfrm>
              <a:off x="6315150" y="4703338"/>
              <a:ext cx="457125" cy="462050"/>
              <a:chOff x="6300863" y="4727150"/>
              <a:chExt cx="457125" cy="462050"/>
            </a:xfrm>
          </p:grpSpPr>
          <p:cxnSp>
            <p:nvCxnSpPr>
              <p:cNvPr id="401" name="Google Shape;401;p30"/>
              <p:cNvCxnSpPr/>
              <p:nvPr/>
            </p:nvCxnSpPr>
            <p:spPr>
              <a:xfrm>
                <a:off x="6562725" y="4727150"/>
                <a:ext cx="147900" cy="414300"/>
              </a:xfrm>
              <a:prstGeom prst="straightConnector1">
                <a:avLst/>
              </a:prstGeom>
              <a:noFill/>
              <a:ln w="9525" cap="flat" cmpd="sng">
                <a:solidFill>
                  <a:srgbClr val="FFFFFF"/>
                </a:solidFill>
                <a:prstDash val="solid"/>
                <a:round/>
                <a:headEnd type="none" w="med" len="med"/>
                <a:tailEnd type="none" w="med" len="med"/>
              </a:ln>
            </p:spPr>
          </p:cxnSp>
          <p:cxnSp>
            <p:nvCxnSpPr>
              <p:cNvPr id="402" name="Google Shape;402;p30"/>
              <p:cNvCxnSpPr/>
              <p:nvPr/>
            </p:nvCxnSpPr>
            <p:spPr>
              <a:xfrm>
                <a:off x="6381750" y="4798600"/>
                <a:ext cx="128700" cy="390600"/>
              </a:xfrm>
              <a:prstGeom prst="straightConnector1">
                <a:avLst/>
              </a:prstGeom>
              <a:noFill/>
              <a:ln w="9525" cap="flat" cmpd="sng">
                <a:solidFill>
                  <a:srgbClr val="FFFFFF"/>
                </a:solidFill>
                <a:prstDash val="solid"/>
                <a:round/>
                <a:headEnd type="none" w="med" len="med"/>
                <a:tailEnd type="none" w="med" len="med"/>
              </a:ln>
            </p:spPr>
          </p:cxnSp>
          <p:cxnSp>
            <p:nvCxnSpPr>
              <p:cNvPr id="403" name="Google Shape;403;p30"/>
              <p:cNvCxnSpPr/>
              <p:nvPr/>
            </p:nvCxnSpPr>
            <p:spPr>
              <a:xfrm flipH="1">
                <a:off x="6300863" y="4774788"/>
                <a:ext cx="371400" cy="133500"/>
              </a:xfrm>
              <a:prstGeom prst="straightConnector1">
                <a:avLst/>
              </a:prstGeom>
              <a:noFill/>
              <a:ln w="9525" cap="flat" cmpd="sng">
                <a:solidFill>
                  <a:srgbClr val="FFFFFF"/>
                </a:solidFill>
                <a:prstDash val="solid"/>
                <a:round/>
                <a:headEnd type="none" w="med" len="med"/>
                <a:tailEnd type="none" w="med" len="med"/>
              </a:ln>
            </p:spPr>
          </p:cxnSp>
          <p:cxnSp>
            <p:nvCxnSpPr>
              <p:cNvPr id="404" name="Google Shape;404;p30"/>
              <p:cNvCxnSpPr/>
              <p:nvPr/>
            </p:nvCxnSpPr>
            <p:spPr>
              <a:xfrm flipH="1">
                <a:off x="6386588" y="4989100"/>
                <a:ext cx="371400" cy="133500"/>
              </a:xfrm>
              <a:prstGeom prst="straightConnector1">
                <a:avLst/>
              </a:prstGeom>
              <a:noFill/>
              <a:ln w="9525" cap="flat" cmpd="sng">
                <a:solidFill>
                  <a:srgbClr val="FFFFFF"/>
                </a:solidFill>
                <a:prstDash val="solid"/>
                <a:round/>
                <a:headEnd type="none" w="med" len="med"/>
                <a:tailEnd type="none" w="med" len="med"/>
              </a:ln>
            </p:spPr>
          </p:cxnSp>
        </p:grpSp>
        <p:sp>
          <p:nvSpPr>
            <p:cNvPr id="405" name="Google Shape;405;p30"/>
            <p:cNvSpPr/>
            <p:nvPr/>
          </p:nvSpPr>
          <p:spPr>
            <a:xfrm>
              <a:off x="4294500" y="3368725"/>
              <a:ext cx="813300" cy="813300"/>
            </a:xfrm>
            <a:prstGeom prst="ellipse">
              <a:avLst/>
            </a:prstGeom>
            <a:solidFill>
              <a:srgbClr val="38761D"/>
            </a:solidFill>
            <a:ln w="19050" cap="flat" cmpd="sng">
              <a:solidFill>
                <a:srgbClr val="00FF00"/>
              </a:solidFill>
              <a:prstDash val="dash"/>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406" name="Google Shape;406;p30"/>
            <p:cNvGrpSpPr/>
            <p:nvPr/>
          </p:nvGrpSpPr>
          <p:grpSpPr>
            <a:xfrm>
              <a:off x="4104450" y="3162825"/>
              <a:ext cx="2108700" cy="1709425"/>
              <a:chOff x="4104450" y="3162825"/>
              <a:chExt cx="2108700" cy="1709425"/>
            </a:xfrm>
          </p:grpSpPr>
          <p:cxnSp>
            <p:nvCxnSpPr>
              <p:cNvPr id="407" name="Google Shape;407;p30"/>
              <p:cNvCxnSpPr/>
              <p:nvPr/>
            </p:nvCxnSpPr>
            <p:spPr>
              <a:xfrm rot="10800000">
                <a:off x="4493200" y="3162825"/>
                <a:ext cx="1709700" cy="1361400"/>
              </a:xfrm>
              <a:prstGeom prst="straightConnector1">
                <a:avLst/>
              </a:prstGeom>
              <a:noFill/>
              <a:ln w="9525" cap="flat" cmpd="sng">
                <a:solidFill>
                  <a:srgbClr val="FF9900"/>
                </a:solidFill>
                <a:prstDash val="solid"/>
                <a:round/>
                <a:headEnd type="none" w="med" len="med"/>
                <a:tailEnd type="none" w="med" len="med"/>
              </a:ln>
            </p:spPr>
          </p:cxnSp>
          <p:cxnSp>
            <p:nvCxnSpPr>
              <p:cNvPr id="408" name="Google Shape;408;p30"/>
              <p:cNvCxnSpPr/>
              <p:nvPr/>
            </p:nvCxnSpPr>
            <p:spPr>
              <a:xfrm rot="10800000">
                <a:off x="4104450" y="3889450"/>
                <a:ext cx="2108700" cy="982800"/>
              </a:xfrm>
              <a:prstGeom prst="straightConnector1">
                <a:avLst/>
              </a:prstGeom>
              <a:noFill/>
              <a:ln w="9525" cap="flat" cmpd="sng">
                <a:solidFill>
                  <a:srgbClr val="FF9900"/>
                </a:solidFill>
                <a:prstDash val="solid"/>
                <a:round/>
                <a:headEnd type="none" w="med" len="med"/>
                <a:tailEnd type="none" w="med" len="med"/>
              </a:ln>
            </p:spPr>
          </p:cxnSp>
        </p:grpSp>
      </p:grpSp>
      <p:sp>
        <p:nvSpPr>
          <p:cNvPr id="409" name="Google Shape;409;p3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413"/>
        <p:cNvGrpSpPr/>
        <p:nvPr/>
      </p:nvGrpSpPr>
      <p:grpSpPr>
        <a:xfrm>
          <a:off x="0" y="0"/>
          <a:ext cx="0" cy="0"/>
          <a:chOff x="0" y="0"/>
          <a:chExt cx="0" cy="0"/>
        </a:xfrm>
      </p:grpSpPr>
      <p:sp>
        <p:nvSpPr>
          <p:cNvPr id="414" name="Google Shape;414;p31"/>
          <p:cNvSpPr txBox="1">
            <a:spLocks noGrp="1"/>
          </p:cNvSpPr>
          <p:nvPr>
            <p:ph type="title" idx="4294967295"/>
          </p:nvPr>
        </p:nvSpPr>
        <p:spPr>
          <a:xfrm>
            <a:off x="716573" y="96572"/>
            <a:ext cx="6726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3200" b="1">
                <a:solidFill>
                  <a:srgbClr val="FF9900"/>
                </a:solidFill>
              </a:rPr>
              <a:t>PROLAND</a:t>
            </a:r>
            <a:r>
              <a:rPr lang="en-US" sz="1300">
                <a:solidFill>
                  <a:srgbClr val="FF9900"/>
                </a:solidFill>
              </a:rPr>
              <a:t>, with</a:t>
            </a:r>
            <a:r>
              <a:rPr lang="en-US" sz="1800">
                <a:solidFill>
                  <a:srgbClr val="FF9900"/>
                </a:solidFill>
              </a:rPr>
              <a:t> Eric Bruneton</a:t>
            </a:r>
            <a:endParaRPr sz="1600" b="1" u="none" strike="noStrike" cap="none">
              <a:solidFill>
                <a:srgbClr val="FF9900"/>
              </a:solidFill>
            </a:endParaRPr>
          </a:p>
        </p:txBody>
      </p:sp>
      <p:sp>
        <p:nvSpPr>
          <p:cNvPr id="415" name="Google Shape;415;p31"/>
          <p:cNvSpPr txBox="1"/>
          <p:nvPr/>
        </p:nvSpPr>
        <p:spPr>
          <a:xfrm>
            <a:off x="7677369" y="5313021"/>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3"/>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demo</a:t>
            </a:r>
            <a:endParaRPr sz="700" b="1">
              <a:solidFill>
                <a:srgbClr val="FF0000"/>
              </a:solidFill>
            </a:endParaRPr>
          </a:p>
        </p:txBody>
      </p:sp>
      <p:sp>
        <p:nvSpPr>
          <p:cNvPr id="416" name="Google Shape;416;p31"/>
          <p:cNvSpPr txBox="1"/>
          <p:nvPr/>
        </p:nvSpPr>
        <p:spPr>
          <a:xfrm>
            <a:off x="351692" y="648271"/>
            <a:ext cx="3412200" cy="10644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 whole Earth, all scales</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seamless, realistic </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animated</a:t>
            </a:r>
            <a:endParaRPr sz="2100">
              <a:solidFill>
                <a:srgbClr val="FFFF00"/>
              </a:solidFill>
            </a:endParaRPr>
          </a:p>
        </p:txBody>
      </p:sp>
      <p:pic>
        <p:nvPicPr>
          <p:cNvPr id="417" name="Google Shape;417;p31"/>
          <p:cNvPicPr preferRelativeResize="0"/>
          <p:nvPr/>
        </p:nvPicPr>
        <p:blipFill>
          <a:blip r:embed="rId4">
            <a:alphaModFix/>
          </a:blip>
          <a:stretch>
            <a:fillRect/>
          </a:stretch>
        </p:blipFill>
        <p:spPr>
          <a:xfrm>
            <a:off x="-3" y="1945708"/>
            <a:ext cx="5755209" cy="3769291"/>
          </a:xfrm>
          <a:prstGeom prst="rect">
            <a:avLst/>
          </a:prstGeom>
          <a:noFill/>
          <a:ln>
            <a:noFill/>
          </a:ln>
        </p:spPr>
      </p:pic>
      <p:pic>
        <p:nvPicPr>
          <p:cNvPr id="418" name="Google Shape;418;p31"/>
          <p:cNvPicPr preferRelativeResize="0"/>
          <p:nvPr/>
        </p:nvPicPr>
        <p:blipFill>
          <a:blip r:embed="rId5">
            <a:alphaModFix/>
          </a:blip>
          <a:stretch>
            <a:fillRect/>
          </a:stretch>
        </p:blipFill>
        <p:spPr>
          <a:xfrm>
            <a:off x="2069746" y="1801646"/>
            <a:ext cx="5062437" cy="3855540"/>
          </a:xfrm>
          <a:prstGeom prst="rect">
            <a:avLst/>
          </a:prstGeom>
          <a:noFill/>
          <a:ln>
            <a:noFill/>
          </a:ln>
        </p:spPr>
      </p:pic>
      <p:sp>
        <p:nvSpPr>
          <p:cNvPr id="419" name="Google Shape;419;p31"/>
          <p:cNvSpPr txBox="1"/>
          <p:nvPr/>
        </p:nvSpPr>
        <p:spPr>
          <a:xfrm>
            <a:off x="7676492" y="4840604"/>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6"/>
              </a:rPr>
              <a:t>www</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420" name="Google Shape;420;p31"/>
          <p:cNvSpPr txBox="1"/>
          <p:nvPr/>
        </p:nvSpPr>
        <p:spPr>
          <a:xfrm>
            <a:off x="0" y="1801646"/>
            <a:ext cx="2806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2100">
                <a:solidFill>
                  <a:srgbClr val="FFFFFF"/>
                </a:solidFill>
              </a:rPr>
              <a:t>http://proland.inria.fr</a:t>
            </a:r>
            <a:endParaRPr sz="2100">
              <a:solidFill>
                <a:srgbClr val="FFFFFF"/>
              </a:solidFill>
            </a:endParaRPr>
          </a:p>
        </p:txBody>
      </p:sp>
      <p:sp>
        <p:nvSpPr>
          <p:cNvPr id="421" name="Google Shape;421;p3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425"/>
        <p:cNvGrpSpPr/>
        <p:nvPr/>
      </p:nvGrpSpPr>
      <p:grpSpPr>
        <a:xfrm>
          <a:off x="0" y="0"/>
          <a:ext cx="0" cy="0"/>
          <a:chOff x="0" y="0"/>
          <a:chExt cx="0" cy="0"/>
        </a:xfrm>
      </p:grpSpPr>
      <p:pic>
        <p:nvPicPr>
          <p:cNvPr id="426" name="Google Shape;426;p32"/>
          <p:cNvPicPr preferRelativeResize="0"/>
          <p:nvPr/>
        </p:nvPicPr>
        <p:blipFill>
          <a:blip r:embed="rId3">
            <a:alphaModFix/>
          </a:blip>
          <a:stretch>
            <a:fillRect/>
          </a:stretch>
        </p:blipFill>
        <p:spPr>
          <a:xfrm>
            <a:off x="5665154" y="54104"/>
            <a:ext cx="3140626" cy="2122271"/>
          </a:xfrm>
          <a:prstGeom prst="rect">
            <a:avLst/>
          </a:prstGeom>
          <a:noFill/>
          <a:ln>
            <a:noFill/>
          </a:ln>
        </p:spPr>
      </p:pic>
      <p:sp>
        <p:nvSpPr>
          <p:cNvPr id="427" name="Google Shape;427;p32"/>
          <p:cNvSpPr txBox="1">
            <a:spLocks noGrp="1"/>
          </p:cNvSpPr>
          <p:nvPr>
            <p:ph type="title" idx="4294967295"/>
          </p:nvPr>
        </p:nvSpPr>
        <p:spPr>
          <a:xfrm>
            <a:off x="716573" y="96572"/>
            <a:ext cx="6726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3200" b="1">
                <a:solidFill>
                  <a:srgbClr val="FF9900"/>
                </a:solidFill>
              </a:rPr>
              <a:t>PROLAND</a:t>
            </a:r>
            <a:r>
              <a:rPr lang="en-US" sz="1300">
                <a:solidFill>
                  <a:srgbClr val="FF9900"/>
                </a:solidFill>
              </a:rPr>
              <a:t>, with</a:t>
            </a:r>
            <a:r>
              <a:rPr lang="en-US" sz="1800">
                <a:solidFill>
                  <a:srgbClr val="FF9900"/>
                </a:solidFill>
              </a:rPr>
              <a:t> Eric Bruneton</a:t>
            </a:r>
            <a:endParaRPr sz="1600" b="1" u="none" strike="noStrike" cap="none">
              <a:solidFill>
                <a:srgbClr val="FF9900"/>
              </a:solidFill>
            </a:endParaRPr>
          </a:p>
        </p:txBody>
      </p:sp>
      <p:sp>
        <p:nvSpPr>
          <p:cNvPr id="428" name="Google Shape;428;p32"/>
          <p:cNvSpPr txBox="1"/>
          <p:nvPr/>
        </p:nvSpPr>
        <p:spPr>
          <a:xfrm>
            <a:off x="7677369" y="5313021"/>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4"/>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demo</a:t>
            </a:r>
            <a:endParaRPr sz="700" b="1">
              <a:solidFill>
                <a:srgbClr val="FF0000"/>
              </a:solidFill>
            </a:endParaRPr>
          </a:p>
        </p:txBody>
      </p:sp>
      <p:sp>
        <p:nvSpPr>
          <p:cNvPr id="429" name="Google Shape;429;p32"/>
          <p:cNvSpPr txBox="1"/>
          <p:nvPr/>
        </p:nvSpPr>
        <p:spPr>
          <a:xfrm>
            <a:off x="351692" y="648271"/>
            <a:ext cx="3412200" cy="10644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 whole Earth, all scales</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seamless, realistic </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animated</a:t>
            </a:r>
            <a:endParaRPr sz="2100">
              <a:solidFill>
                <a:srgbClr val="FFFF00"/>
              </a:solidFill>
            </a:endParaRPr>
          </a:p>
        </p:txBody>
      </p:sp>
      <p:pic>
        <p:nvPicPr>
          <p:cNvPr id="430" name="Google Shape;430;p32"/>
          <p:cNvPicPr preferRelativeResize="0"/>
          <p:nvPr/>
        </p:nvPicPr>
        <p:blipFill>
          <a:blip r:embed="rId5">
            <a:alphaModFix/>
          </a:blip>
          <a:stretch>
            <a:fillRect/>
          </a:stretch>
        </p:blipFill>
        <p:spPr>
          <a:xfrm>
            <a:off x="-3" y="1945708"/>
            <a:ext cx="5755209" cy="3769291"/>
          </a:xfrm>
          <a:prstGeom prst="rect">
            <a:avLst/>
          </a:prstGeom>
          <a:noFill/>
          <a:ln>
            <a:noFill/>
          </a:ln>
        </p:spPr>
      </p:pic>
      <p:sp>
        <p:nvSpPr>
          <p:cNvPr id="431" name="Google Shape;431;p32"/>
          <p:cNvSpPr/>
          <p:nvPr/>
        </p:nvSpPr>
        <p:spPr>
          <a:xfrm>
            <a:off x="3799804" y="727166"/>
            <a:ext cx="5101847" cy="518546"/>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FFFF00"/>
                </a:solidFill>
                <a:latin typeface="Arial"/>
              </a:rPr>
              <a:t>...only at useful pos &amp; resol: quad-trees</a:t>
            </a:r>
            <a:br>
              <a:rPr b="0" i="0">
                <a:ln w="9525" cap="flat" cmpd="sng">
                  <a:solidFill>
                    <a:srgbClr val="0000FF"/>
                  </a:solidFill>
                  <a:prstDash val="solid"/>
                  <a:round/>
                  <a:headEnd type="none" w="sm" len="sm"/>
                  <a:tailEnd type="none" w="sm" len="sm"/>
                </a:ln>
                <a:solidFill>
                  <a:srgbClr val="FFFF00"/>
                </a:solidFill>
                <a:latin typeface="Arial"/>
              </a:rPr>
            </a:br>
            <a:r>
              <a:rPr b="0" i="0">
                <a:ln w="9525" cap="flat" cmpd="sng">
                  <a:solidFill>
                    <a:srgbClr val="0000FF"/>
                  </a:solidFill>
                  <a:prstDash val="solid"/>
                  <a:round/>
                  <a:headEnd type="none" w="sm" len="sm"/>
                  <a:tailEnd type="none" w="sm" len="sm"/>
                </a:ln>
                <a:solidFill>
                  <a:srgbClr val="FFFF00"/>
                </a:solidFill>
                <a:latin typeface="Arial"/>
              </a:rPr>
              <a:t>                                         + out of core</a:t>
            </a:r>
          </a:p>
        </p:txBody>
      </p:sp>
      <p:pic>
        <p:nvPicPr>
          <p:cNvPr id="432" name="Google Shape;432;p32"/>
          <p:cNvPicPr preferRelativeResize="0"/>
          <p:nvPr/>
        </p:nvPicPr>
        <p:blipFill>
          <a:blip r:embed="rId6">
            <a:alphaModFix/>
          </a:blip>
          <a:stretch>
            <a:fillRect/>
          </a:stretch>
        </p:blipFill>
        <p:spPr>
          <a:xfrm>
            <a:off x="2069746" y="1801646"/>
            <a:ext cx="5062437" cy="3855542"/>
          </a:xfrm>
          <a:prstGeom prst="rect">
            <a:avLst/>
          </a:prstGeom>
          <a:noFill/>
          <a:ln>
            <a:noFill/>
          </a:ln>
        </p:spPr>
      </p:pic>
      <p:sp>
        <p:nvSpPr>
          <p:cNvPr id="433" name="Google Shape;433;p32"/>
          <p:cNvSpPr txBox="1"/>
          <p:nvPr/>
        </p:nvSpPr>
        <p:spPr>
          <a:xfrm>
            <a:off x="7676492" y="4840604"/>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7"/>
              </a:rPr>
              <a:t>www</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434" name="Google Shape;434;p32"/>
          <p:cNvSpPr txBox="1"/>
          <p:nvPr/>
        </p:nvSpPr>
        <p:spPr>
          <a:xfrm>
            <a:off x="0" y="1801646"/>
            <a:ext cx="2806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2100">
                <a:solidFill>
                  <a:srgbClr val="FFFFFF"/>
                </a:solidFill>
              </a:rPr>
              <a:t>http://proland.inria.fr</a:t>
            </a:r>
            <a:endParaRPr sz="2100">
              <a:solidFill>
                <a:srgbClr val="FFFFFF"/>
              </a:solidFill>
            </a:endParaRPr>
          </a:p>
        </p:txBody>
      </p:sp>
      <p:sp>
        <p:nvSpPr>
          <p:cNvPr id="435" name="Google Shape;435;p3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439"/>
        <p:cNvGrpSpPr/>
        <p:nvPr/>
      </p:nvGrpSpPr>
      <p:grpSpPr>
        <a:xfrm>
          <a:off x="0" y="0"/>
          <a:ext cx="0" cy="0"/>
          <a:chOff x="0" y="0"/>
          <a:chExt cx="0" cy="0"/>
        </a:xfrm>
      </p:grpSpPr>
      <p:pic>
        <p:nvPicPr>
          <p:cNvPr id="440" name="Google Shape;440;p33"/>
          <p:cNvPicPr preferRelativeResize="0"/>
          <p:nvPr/>
        </p:nvPicPr>
        <p:blipFill>
          <a:blip r:embed="rId3">
            <a:alphaModFix/>
          </a:blip>
          <a:stretch>
            <a:fillRect/>
          </a:stretch>
        </p:blipFill>
        <p:spPr>
          <a:xfrm>
            <a:off x="3442269" y="1555656"/>
            <a:ext cx="2399771" cy="490802"/>
          </a:xfrm>
          <a:prstGeom prst="rect">
            <a:avLst/>
          </a:prstGeom>
          <a:noFill/>
          <a:ln>
            <a:noFill/>
          </a:ln>
        </p:spPr>
      </p:pic>
      <p:pic>
        <p:nvPicPr>
          <p:cNvPr id="441" name="Google Shape;441;p33"/>
          <p:cNvPicPr preferRelativeResize="0"/>
          <p:nvPr/>
        </p:nvPicPr>
        <p:blipFill>
          <a:blip r:embed="rId4">
            <a:alphaModFix/>
          </a:blip>
          <a:stretch>
            <a:fillRect/>
          </a:stretch>
        </p:blipFill>
        <p:spPr>
          <a:xfrm>
            <a:off x="451338" y="3325813"/>
            <a:ext cx="2279385" cy="312208"/>
          </a:xfrm>
          <a:prstGeom prst="rect">
            <a:avLst/>
          </a:prstGeom>
          <a:noFill/>
          <a:ln>
            <a:noFill/>
          </a:ln>
        </p:spPr>
      </p:pic>
      <p:pic>
        <p:nvPicPr>
          <p:cNvPr id="442" name="Google Shape;442;p33"/>
          <p:cNvPicPr preferRelativeResize="0"/>
          <p:nvPr/>
        </p:nvPicPr>
        <p:blipFill>
          <a:blip r:embed="rId5">
            <a:alphaModFix/>
          </a:blip>
          <a:stretch>
            <a:fillRect/>
          </a:stretch>
        </p:blipFill>
        <p:spPr>
          <a:xfrm>
            <a:off x="451338" y="2857500"/>
            <a:ext cx="2186781" cy="452437"/>
          </a:xfrm>
          <a:prstGeom prst="rect">
            <a:avLst/>
          </a:prstGeom>
          <a:noFill/>
          <a:ln>
            <a:noFill/>
          </a:ln>
        </p:spPr>
      </p:pic>
      <p:pic>
        <p:nvPicPr>
          <p:cNvPr id="443" name="Google Shape;443;p33"/>
          <p:cNvPicPr preferRelativeResize="0"/>
          <p:nvPr/>
        </p:nvPicPr>
        <p:blipFill>
          <a:blip r:embed="rId6">
            <a:alphaModFix/>
          </a:blip>
          <a:stretch>
            <a:fillRect/>
          </a:stretch>
        </p:blipFill>
        <p:spPr>
          <a:xfrm>
            <a:off x="451338" y="2137833"/>
            <a:ext cx="2033322" cy="408781"/>
          </a:xfrm>
          <a:prstGeom prst="rect">
            <a:avLst/>
          </a:prstGeom>
          <a:noFill/>
          <a:ln>
            <a:noFill/>
          </a:ln>
        </p:spPr>
      </p:pic>
      <p:sp>
        <p:nvSpPr>
          <p:cNvPr id="444" name="Google Shape;444;p33"/>
          <p:cNvSpPr txBox="1"/>
          <p:nvPr/>
        </p:nvSpPr>
        <p:spPr>
          <a:xfrm>
            <a:off x="3461238" y="1081127"/>
            <a:ext cx="28623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1400">
                <a:solidFill>
                  <a:srgbClr val="D9D9D9"/>
                </a:solidFill>
              </a:rPr>
              <a:t>waves eqn:</a:t>
            </a:r>
            <a:r>
              <a:rPr lang="en-US" sz="1400" b="0" u="none" strike="noStrike" cap="none">
                <a:solidFill>
                  <a:srgbClr val="D9D9D9"/>
                </a:solidFill>
                <a:latin typeface="Arial"/>
                <a:ea typeface="Arial"/>
                <a:cs typeface="Arial"/>
                <a:sym typeface="Arial"/>
              </a:rPr>
              <a:t> </a:t>
            </a:r>
            <a:r>
              <a:rPr lang="en-US" sz="1400" b="0" u="none" strike="noStrike" cap="none">
                <a:solidFill>
                  <a:srgbClr val="D9D9D9"/>
                </a:solidFill>
                <a:latin typeface="Noto Symbol"/>
                <a:ea typeface="Noto Symbol"/>
                <a:cs typeface="Noto Symbol"/>
                <a:sym typeface="Noto Symbol"/>
              </a:rPr>
              <a:t>Σ </a:t>
            </a:r>
            <a:r>
              <a:rPr lang="en-US" sz="1400" b="0" u="none" strike="noStrike" cap="none">
                <a:solidFill>
                  <a:srgbClr val="D9D9D9"/>
                </a:solidFill>
                <a:latin typeface="Arial"/>
                <a:ea typeface="Arial"/>
                <a:cs typeface="Arial"/>
                <a:sym typeface="Arial"/>
              </a:rPr>
              <a:t>trochoïds</a:t>
            </a:r>
            <a:br>
              <a:rPr lang="en-US" sz="1400">
                <a:solidFill>
                  <a:srgbClr val="D9D9D9"/>
                </a:solidFill>
              </a:rPr>
            </a:br>
            <a:r>
              <a:rPr lang="en-US" sz="1400">
                <a:solidFill>
                  <a:srgbClr val="D9D9D9"/>
                </a:solidFill>
              </a:rPr>
              <a:t>+ oceanographic spectrum A(k)</a:t>
            </a:r>
            <a:endParaRPr sz="1400" b="0" u="none" strike="noStrike" cap="none">
              <a:solidFill>
                <a:srgbClr val="D9D9D9"/>
              </a:solidFill>
            </a:endParaRPr>
          </a:p>
        </p:txBody>
      </p:sp>
      <p:sp>
        <p:nvSpPr>
          <p:cNvPr id="445" name="Google Shape;445;p33"/>
          <p:cNvSpPr txBox="1"/>
          <p:nvPr/>
        </p:nvSpPr>
        <p:spPr>
          <a:xfrm>
            <a:off x="383931" y="1837531"/>
            <a:ext cx="30582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i="1" u="none" strike="noStrike" cap="none">
                <a:solidFill>
                  <a:srgbClr val="00FFFF"/>
                </a:solidFill>
                <a:latin typeface="Arial"/>
                <a:ea typeface="Arial"/>
                <a:cs typeface="Arial"/>
                <a:sym typeface="Arial"/>
              </a:rPr>
              <a:t>dispersion </a:t>
            </a:r>
            <a:r>
              <a:rPr lang="en-US" sz="2100" i="1">
                <a:solidFill>
                  <a:srgbClr val="00FFFF"/>
                </a:solidFill>
              </a:rPr>
              <a:t>eqn</a:t>
            </a:r>
            <a:endParaRPr sz="1600" b="0" i="0" u="none" strike="noStrike" cap="none"/>
          </a:p>
        </p:txBody>
      </p:sp>
      <p:sp>
        <p:nvSpPr>
          <p:cNvPr id="446" name="Google Shape;446;p33"/>
          <p:cNvSpPr txBox="1"/>
          <p:nvPr/>
        </p:nvSpPr>
        <p:spPr>
          <a:xfrm>
            <a:off x="-81173" y="2581667"/>
            <a:ext cx="37233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i="1">
                <a:solidFill>
                  <a:srgbClr val="00FFFF"/>
                </a:solidFill>
              </a:rPr>
              <a:t>a</a:t>
            </a:r>
            <a:r>
              <a:rPr lang="en-US" sz="2100" b="0" i="1" u="none" strike="noStrike" cap="none">
                <a:solidFill>
                  <a:srgbClr val="00FFFF"/>
                </a:solidFill>
                <a:latin typeface="Arial"/>
                <a:ea typeface="Arial"/>
                <a:cs typeface="Arial"/>
                <a:sym typeface="Arial"/>
              </a:rPr>
              <a:t>mplitude spectrum (PM)</a:t>
            </a:r>
            <a:endParaRPr sz="1600" b="0" i="0" u="none" strike="noStrike" cap="none"/>
          </a:p>
        </p:txBody>
      </p:sp>
      <p:sp>
        <p:nvSpPr>
          <p:cNvPr id="447" name="Google Shape;447;p33"/>
          <p:cNvSpPr txBox="1"/>
          <p:nvPr/>
        </p:nvSpPr>
        <p:spPr>
          <a:xfrm>
            <a:off x="417715" y="648250"/>
            <a:ext cx="36558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simulate all waves</a:t>
            </a:r>
            <a:endParaRPr sz="1600" b="0" u="none" strike="noStrike" cap="none">
              <a:solidFill>
                <a:srgbClr val="FFFF00"/>
              </a:solidFill>
            </a:endParaRPr>
          </a:p>
        </p:txBody>
      </p:sp>
      <p:pic>
        <p:nvPicPr>
          <p:cNvPr id="448" name="Google Shape;448;p33"/>
          <p:cNvPicPr preferRelativeResize="0"/>
          <p:nvPr/>
        </p:nvPicPr>
        <p:blipFill>
          <a:blip r:embed="rId7">
            <a:alphaModFix/>
          </a:blip>
          <a:stretch>
            <a:fillRect/>
          </a:stretch>
        </p:blipFill>
        <p:spPr>
          <a:xfrm>
            <a:off x="25834" y="1837521"/>
            <a:ext cx="2955041" cy="2862812"/>
          </a:xfrm>
          <a:prstGeom prst="rect">
            <a:avLst/>
          </a:prstGeom>
          <a:noFill/>
          <a:ln>
            <a:noFill/>
          </a:ln>
        </p:spPr>
      </p:pic>
      <p:pic>
        <p:nvPicPr>
          <p:cNvPr id="449" name="Google Shape;449;p33"/>
          <p:cNvPicPr preferRelativeResize="0"/>
          <p:nvPr/>
        </p:nvPicPr>
        <p:blipFill>
          <a:blip r:embed="rId8">
            <a:alphaModFix/>
          </a:blip>
          <a:stretch>
            <a:fillRect/>
          </a:stretch>
        </p:blipFill>
        <p:spPr>
          <a:xfrm>
            <a:off x="1973723" y="3435479"/>
            <a:ext cx="2883709" cy="2245022"/>
          </a:xfrm>
          <a:prstGeom prst="rect">
            <a:avLst/>
          </a:prstGeom>
          <a:noFill/>
          <a:ln>
            <a:noFill/>
          </a:ln>
        </p:spPr>
      </p:pic>
      <p:sp>
        <p:nvSpPr>
          <p:cNvPr id="450" name="Google Shape;450;p33"/>
          <p:cNvSpPr txBox="1"/>
          <p:nvPr/>
        </p:nvSpPr>
        <p:spPr>
          <a:xfrm>
            <a:off x="66715" y="4985417"/>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ocean</a:t>
            </a:r>
            <a:endParaRPr sz="700" b="1">
              <a:solidFill>
                <a:srgbClr val="FF0000"/>
              </a:solidFill>
            </a:endParaRPr>
          </a:p>
        </p:txBody>
      </p:sp>
      <p:grpSp>
        <p:nvGrpSpPr>
          <p:cNvPr id="451" name="Google Shape;451;p33"/>
          <p:cNvGrpSpPr/>
          <p:nvPr/>
        </p:nvGrpSpPr>
        <p:grpSpPr>
          <a:xfrm>
            <a:off x="6323631" y="933715"/>
            <a:ext cx="2579817" cy="1104402"/>
            <a:chOff x="4665662" y="1341437"/>
            <a:chExt cx="5240336" cy="1803400"/>
          </a:xfrm>
        </p:grpSpPr>
        <p:pic>
          <p:nvPicPr>
            <p:cNvPr id="452" name="Google Shape;452;p33"/>
            <p:cNvPicPr preferRelativeResize="0"/>
            <p:nvPr/>
          </p:nvPicPr>
          <p:blipFill>
            <a:blip r:embed="rId10">
              <a:alphaModFix/>
            </a:blip>
            <a:stretch>
              <a:fillRect/>
            </a:stretch>
          </p:blipFill>
          <p:spPr>
            <a:xfrm>
              <a:off x="4665662" y="1341437"/>
              <a:ext cx="5240336" cy="1803400"/>
            </a:xfrm>
            <a:prstGeom prst="rect">
              <a:avLst/>
            </a:prstGeom>
            <a:noFill/>
            <a:ln>
              <a:noFill/>
            </a:ln>
          </p:spPr>
        </p:pic>
        <p:sp>
          <p:nvSpPr>
            <p:cNvPr id="453" name="Google Shape;453;p33"/>
            <p:cNvSpPr/>
            <p:nvPr/>
          </p:nvSpPr>
          <p:spPr>
            <a:xfrm>
              <a:off x="7761287" y="1628775"/>
              <a:ext cx="1223963" cy="1368425"/>
            </a:xfrm>
            <a:custGeom>
              <a:avLst/>
              <a:gdLst/>
              <a:ahLst/>
              <a:cxnLst/>
              <a:rect l="l" t="t" r="r" b="b"/>
              <a:pathLst>
                <a:path w="771" h="862" extrusionOk="0">
                  <a:moveTo>
                    <a:pt x="771" y="635"/>
                  </a:moveTo>
                  <a:lnTo>
                    <a:pt x="771" y="0"/>
                  </a:lnTo>
                  <a:lnTo>
                    <a:pt x="0" y="227"/>
                  </a:lnTo>
                  <a:lnTo>
                    <a:pt x="0" y="862"/>
                  </a:lnTo>
                  <a:lnTo>
                    <a:pt x="771" y="635"/>
                  </a:lnTo>
                  <a:close/>
                </a:path>
              </a:pathLst>
            </a:custGeom>
            <a:noFill/>
            <a:ln w="28575" cap="rnd" cmpd="sng">
              <a:solidFill>
                <a:schemeClr val="hlink"/>
              </a:solidFill>
              <a:prstDash val="solid"/>
              <a:miter lim="8000"/>
              <a:headEnd type="none" w="sm" len="sm"/>
              <a:tailEnd type="none" w="sm" len="sm"/>
            </a:ln>
          </p:spPr>
          <p:txBody>
            <a:bodyPr spcFirstLastPara="1" wrap="square" lIns="81650" tIns="40825" rIns="81650" bIns="40825" anchor="t" anchorCtr="0">
              <a:noAutofit/>
            </a:bodyPr>
            <a:lstStyle/>
            <a:p>
              <a:pPr marL="0" lvl="0" indent="0" algn="l" rtl="0">
                <a:spcBef>
                  <a:spcPts val="0"/>
                </a:spcBef>
                <a:spcAft>
                  <a:spcPts val="0"/>
                </a:spcAft>
                <a:buNone/>
              </a:pPr>
              <a:endParaRPr/>
            </a:p>
          </p:txBody>
        </p:sp>
      </p:grpSp>
      <p:sp>
        <p:nvSpPr>
          <p:cNvPr id="454" name="Google Shape;454;p33"/>
          <p:cNvSpPr/>
          <p:nvPr/>
        </p:nvSpPr>
        <p:spPr>
          <a:xfrm>
            <a:off x="3023101" y="726264"/>
            <a:ext cx="3510799" cy="250978"/>
          </a:xfrm>
          <a:prstGeom prst="rect">
            <a:avLst/>
          </a:prstGeom>
        </p:spPr>
        <p:txBody>
          <a:bodyPr>
            <a:prstTxWarp prst="textPlain">
              <a:avLst/>
            </a:prstTxWarp>
          </a:bodyPr>
          <a:lstStyle/>
          <a:p>
            <a:pPr lvl="0" algn="ctr"/>
            <a:r>
              <a:rPr b="0" i="0">
                <a:ln>
                  <a:noFill/>
                </a:ln>
                <a:solidFill>
                  <a:srgbClr val="FFFF00"/>
                </a:solidFill>
                <a:latin typeface="Arial"/>
              </a:rPr>
              <a:t>...only at useful pos &amp; resol</a:t>
            </a:r>
          </a:p>
        </p:txBody>
      </p:sp>
      <p:sp>
        <p:nvSpPr>
          <p:cNvPr id="455" name="Google Shape;455;p33"/>
          <p:cNvSpPr txBox="1">
            <a:spLocks noGrp="1"/>
          </p:cNvSpPr>
          <p:nvPr>
            <p:ph type="title" idx="4294967295"/>
          </p:nvPr>
        </p:nvSpPr>
        <p:spPr>
          <a:xfrm>
            <a:off x="518192" y="96500"/>
            <a:ext cx="85722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3000" b="1">
                <a:solidFill>
                  <a:srgbClr val="FF9900"/>
                </a:solidFill>
              </a:rPr>
              <a:t>Real-time all-scales ocean</a:t>
            </a:r>
            <a:r>
              <a:rPr lang="en-US" sz="1300">
                <a:solidFill>
                  <a:srgbClr val="FF9900"/>
                </a:solidFill>
              </a:rPr>
              <a:t>, with</a:t>
            </a:r>
            <a:r>
              <a:rPr lang="en-US" sz="1800">
                <a:solidFill>
                  <a:srgbClr val="FF9900"/>
                </a:solidFill>
              </a:rPr>
              <a:t> Eric Bruneton </a:t>
            </a:r>
            <a:r>
              <a:rPr lang="en-US" sz="1300">
                <a:solidFill>
                  <a:srgbClr val="FF9900"/>
                </a:solidFill>
              </a:rPr>
              <a:t>[ EG’10</a:t>
            </a:r>
            <a:r>
              <a:rPr lang="en-US" sz="1300">
                <a:solidFill>
                  <a:schemeClr val="dk2"/>
                </a:solidFill>
              </a:rPr>
              <a:t> </a:t>
            </a:r>
            <a:r>
              <a:rPr lang="en-US" sz="1300">
                <a:solidFill>
                  <a:srgbClr val="666666"/>
                </a:solidFill>
              </a:rPr>
              <a:t>/ SCA’02 </a:t>
            </a:r>
            <a:r>
              <a:rPr lang="en-US" sz="1300">
                <a:solidFill>
                  <a:srgbClr val="FF9900"/>
                </a:solidFill>
              </a:rPr>
              <a:t>]</a:t>
            </a:r>
            <a:r>
              <a:rPr lang="en-US" sz="3200">
                <a:solidFill>
                  <a:schemeClr val="hlink"/>
                </a:solidFill>
              </a:rPr>
              <a:t> </a:t>
            </a:r>
            <a:endParaRPr sz="1600" b="1" u="none" strike="noStrike" cap="none">
              <a:solidFill>
                <a:srgbClr val="FF9900"/>
              </a:solidFill>
            </a:endParaRPr>
          </a:p>
        </p:txBody>
      </p:sp>
      <p:sp>
        <p:nvSpPr>
          <p:cNvPr id="456" name="Google Shape;456;p33"/>
          <p:cNvSpPr txBox="1"/>
          <p:nvPr/>
        </p:nvSpPr>
        <p:spPr>
          <a:xfrm>
            <a:off x="810277" y="4985417"/>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1"/>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ocean</a:t>
            </a:r>
            <a:endParaRPr sz="700" b="1">
              <a:solidFill>
                <a:srgbClr val="FF0000"/>
              </a:solidFill>
            </a:endParaRPr>
          </a:p>
        </p:txBody>
      </p:sp>
      <p:sp>
        <p:nvSpPr>
          <p:cNvPr id="457" name="Google Shape;457;p3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458" name="Google Shape;458;p33"/>
          <p:cNvSpPr txBox="1"/>
          <p:nvPr/>
        </p:nvSpPr>
        <p:spPr>
          <a:xfrm>
            <a:off x="442000" y="5400023"/>
            <a:ext cx="6498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2"/>
              </a:rPr>
              <a:t>pdf</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462"/>
        <p:cNvGrpSpPr/>
        <p:nvPr/>
      </p:nvGrpSpPr>
      <p:grpSpPr>
        <a:xfrm>
          <a:off x="0" y="0"/>
          <a:ext cx="0" cy="0"/>
          <a:chOff x="0" y="0"/>
          <a:chExt cx="0" cy="0"/>
        </a:xfrm>
      </p:grpSpPr>
      <p:pic>
        <p:nvPicPr>
          <p:cNvPr id="463" name="Google Shape;463;p34"/>
          <p:cNvPicPr preferRelativeResize="0"/>
          <p:nvPr/>
        </p:nvPicPr>
        <p:blipFill>
          <a:blip r:embed="rId3">
            <a:alphaModFix/>
          </a:blip>
          <a:stretch>
            <a:fillRect/>
          </a:stretch>
        </p:blipFill>
        <p:spPr>
          <a:xfrm>
            <a:off x="3442269" y="1555656"/>
            <a:ext cx="2399771" cy="490802"/>
          </a:xfrm>
          <a:prstGeom prst="rect">
            <a:avLst/>
          </a:prstGeom>
          <a:noFill/>
          <a:ln>
            <a:noFill/>
          </a:ln>
        </p:spPr>
      </p:pic>
      <p:pic>
        <p:nvPicPr>
          <p:cNvPr id="464" name="Google Shape;464;p34"/>
          <p:cNvPicPr preferRelativeResize="0"/>
          <p:nvPr/>
        </p:nvPicPr>
        <p:blipFill>
          <a:blip r:embed="rId4">
            <a:alphaModFix/>
          </a:blip>
          <a:stretch>
            <a:fillRect/>
          </a:stretch>
        </p:blipFill>
        <p:spPr>
          <a:xfrm>
            <a:off x="451338" y="3325813"/>
            <a:ext cx="2279385" cy="312208"/>
          </a:xfrm>
          <a:prstGeom prst="rect">
            <a:avLst/>
          </a:prstGeom>
          <a:noFill/>
          <a:ln>
            <a:noFill/>
          </a:ln>
        </p:spPr>
      </p:pic>
      <p:pic>
        <p:nvPicPr>
          <p:cNvPr id="465" name="Google Shape;465;p34"/>
          <p:cNvPicPr preferRelativeResize="0"/>
          <p:nvPr/>
        </p:nvPicPr>
        <p:blipFill>
          <a:blip r:embed="rId5">
            <a:alphaModFix/>
          </a:blip>
          <a:stretch>
            <a:fillRect/>
          </a:stretch>
        </p:blipFill>
        <p:spPr>
          <a:xfrm>
            <a:off x="451338" y="2857500"/>
            <a:ext cx="2186781" cy="452437"/>
          </a:xfrm>
          <a:prstGeom prst="rect">
            <a:avLst/>
          </a:prstGeom>
          <a:noFill/>
          <a:ln>
            <a:noFill/>
          </a:ln>
        </p:spPr>
      </p:pic>
      <p:pic>
        <p:nvPicPr>
          <p:cNvPr id="466" name="Google Shape;466;p34"/>
          <p:cNvPicPr preferRelativeResize="0"/>
          <p:nvPr/>
        </p:nvPicPr>
        <p:blipFill>
          <a:blip r:embed="rId6">
            <a:alphaModFix/>
          </a:blip>
          <a:stretch>
            <a:fillRect/>
          </a:stretch>
        </p:blipFill>
        <p:spPr>
          <a:xfrm>
            <a:off x="451338" y="2137833"/>
            <a:ext cx="2033322" cy="408781"/>
          </a:xfrm>
          <a:prstGeom prst="rect">
            <a:avLst/>
          </a:prstGeom>
          <a:noFill/>
          <a:ln>
            <a:noFill/>
          </a:ln>
        </p:spPr>
      </p:pic>
      <p:sp>
        <p:nvSpPr>
          <p:cNvPr id="467" name="Google Shape;467;p34"/>
          <p:cNvSpPr txBox="1"/>
          <p:nvPr/>
        </p:nvSpPr>
        <p:spPr>
          <a:xfrm>
            <a:off x="3461238" y="1081127"/>
            <a:ext cx="28623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1400">
                <a:solidFill>
                  <a:srgbClr val="D9D9D9"/>
                </a:solidFill>
              </a:rPr>
              <a:t>waves eqn:</a:t>
            </a:r>
            <a:r>
              <a:rPr lang="en-US" sz="1400" b="0" u="none" strike="noStrike" cap="none">
                <a:solidFill>
                  <a:srgbClr val="D9D9D9"/>
                </a:solidFill>
                <a:latin typeface="Arial"/>
                <a:ea typeface="Arial"/>
                <a:cs typeface="Arial"/>
                <a:sym typeface="Arial"/>
              </a:rPr>
              <a:t> </a:t>
            </a:r>
            <a:r>
              <a:rPr lang="en-US" sz="1400" b="0" u="none" strike="noStrike" cap="none">
                <a:solidFill>
                  <a:srgbClr val="D9D9D9"/>
                </a:solidFill>
                <a:latin typeface="Noto Symbol"/>
                <a:ea typeface="Noto Symbol"/>
                <a:cs typeface="Noto Symbol"/>
                <a:sym typeface="Noto Symbol"/>
              </a:rPr>
              <a:t>Σ </a:t>
            </a:r>
            <a:r>
              <a:rPr lang="en-US" sz="1400" b="0" u="none" strike="noStrike" cap="none">
                <a:solidFill>
                  <a:srgbClr val="D9D9D9"/>
                </a:solidFill>
                <a:latin typeface="Arial"/>
                <a:ea typeface="Arial"/>
                <a:cs typeface="Arial"/>
                <a:sym typeface="Arial"/>
              </a:rPr>
              <a:t>trochoïds</a:t>
            </a:r>
            <a:br>
              <a:rPr lang="en-US" sz="1400">
                <a:solidFill>
                  <a:srgbClr val="D9D9D9"/>
                </a:solidFill>
              </a:rPr>
            </a:br>
            <a:r>
              <a:rPr lang="en-US" sz="1400">
                <a:solidFill>
                  <a:srgbClr val="D9D9D9"/>
                </a:solidFill>
              </a:rPr>
              <a:t>+ oceanographic spectrum A(k)</a:t>
            </a:r>
            <a:endParaRPr sz="1400" b="0" u="none" strike="noStrike" cap="none">
              <a:solidFill>
                <a:srgbClr val="D9D9D9"/>
              </a:solidFill>
            </a:endParaRPr>
          </a:p>
        </p:txBody>
      </p:sp>
      <p:sp>
        <p:nvSpPr>
          <p:cNvPr id="468" name="Google Shape;468;p34"/>
          <p:cNvSpPr txBox="1"/>
          <p:nvPr/>
        </p:nvSpPr>
        <p:spPr>
          <a:xfrm>
            <a:off x="383931" y="1837531"/>
            <a:ext cx="30582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i="1" u="none" strike="noStrike" cap="none">
                <a:solidFill>
                  <a:srgbClr val="00FFFF"/>
                </a:solidFill>
                <a:latin typeface="Arial"/>
                <a:ea typeface="Arial"/>
                <a:cs typeface="Arial"/>
                <a:sym typeface="Arial"/>
              </a:rPr>
              <a:t>dispersion </a:t>
            </a:r>
            <a:r>
              <a:rPr lang="en-US" sz="2100" i="1">
                <a:solidFill>
                  <a:srgbClr val="00FFFF"/>
                </a:solidFill>
              </a:rPr>
              <a:t>eqn</a:t>
            </a:r>
            <a:endParaRPr sz="1600" b="0" i="0" u="none" strike="noStrike" cap="none"/>
          </a:p>
        </p:txBody>
      </p:sp>
      <p:sp>
        <p:nvSpPr>
          <p:cNvPr id="469" name="Google Shape;469;p34"/>
          <p:cNvSpPr txBox="1"/>
          <p:nvPr/>
        </p:nvSpPr>
        <p:spPr>
          <a:xfrm>
            <a:off x="-81173" y="2581667"/>
            <a:ext cx="37233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i="1">
                <a:solidFill>
                  <a:srgbClr val="00FFFF"/>
                </a:solidFill>
              </a:rPr>
              <a:t>a</a:t>
            </a:r>
            <a:r>
              <a:rPr lang="en-US" sz="2100" b="0" i="1" u="none" strike="noStrike" cap="none">
                <a:solidFill>
                  <a:srgbClr val="00FFFF"/>
                </a:solidFill>
                <a:latin typeface="Arial"/>
                <a:ea typeface="Arial"/>
                <a:cs typeface="Arial"/>
                <a:sym typeface="Arial"/>
              </a:rPr>
              <a:t>mplitude spectrum (PM)</a:t>
            </a:r>
            <a:endParaRPr sz="1600" b="0" i="0" u="none" strike="noStrike" cap="none"/>
          </a:p>
        </p:txBody>
      </p:sp>
      <p:sp>
        <p:nvSpPr>
          <p:cNvPr id="470" name="Google Shape;470;p34"/>
          <p:cNvSpPr txBox="1"/>
          <p:nvPr/>
        </p:nvSpPr>
        <p:spPr>
          <a:xfrm>
            <a:off x="417715" y="648250"/>
            <a:ext cx="36558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simulate all waves</a:t>
            </a:r>
            <a:endParaRPr sz="1600" b="0" u="none" strike="noStrike" cap="none">
              <a:solidFill>
                <a:srgbClr val="FFFF00"/>
              </a:solidFill>
            </a:endParaRPr>
          </a:p>
        </p:txBody>
      </p:sp>
      <p:pic>
        <p:nvPicPr>
          <p:cNvPr id="471" name="Google Shape;471;p34"/>
          <p:cNvPicPr preferRelativeResize="0"/>
          <p:nvPr/>
        </p:nvPicPr>
        <p:blipFill>
          <a:blip r:embed="rId7">
            <a:alphaModFix/>
          </a:blip>
          <a:stretch>
            <a:fillRect/>
          </a:stretch>
        </p:blipFill>
        <p:spPr>
          <a:xfrm>
            <a:off x="25834" y="1837521"/>
            <a:ext cx="2955041" cy="2862812"/>
          </a:xfrm>
          <a:prstGeom prst="rect">
            <a:avLst/>
          </a:prstGeom>
          <a:noFill/>
          <a:ln>
            <a:noFill/>
          </a:ln>
        </p:spPr>
      </p:pic>
      <p:pic>
        <p:nvPicPr>
          <p:cNvPr id="472" name="Google Shape;472;p34"/>
          <p:cNvPicPr preferRelativeResize="0"/>
          <p:nvPr/>
        </p:nvPicPr>
        <p:blipFill>
          <a:blip r:embed="rId8">
            <a:alphaModFix/>
          </a:blip>
          <a:stretch>
            <a:fillRect/>
          </a:stretch>
        </p:blipFill>
        <p:spPr>
          <a:xfrm>
            <a:off x="5158223" y="2777458"/>
            <a:ext cx="3985762" cy="2281709"/>
          </a:xfrm>
          <a:prstGeom prst="rect">
            <a:avLst/>
          </a:prstGeom>
          <a:noFill/>
          <a:ln>
            <a:noFill/>
          </a:ln>
        </p:spPr>
      </p:pic>
      <p:pic>
        <p:nvPicPr>
          <p:cNvPr id="473" name="Google Shape;473;p34"/>
          <p:cNvPicPr preferRelativeResize="0"/>
          <p:nvPr/>
        </p:nvPicPr>
        <p:blipFill>
          <a:blip r:embed="rId9">
            <a:alphaModFix/>
          </a:blip>
          <a:stretch>
            <a:fillRect/>
          </a:stretch>
        </p:blipFill>
        <p:spPr>
          <a:xfrm>
            <a:off x="1973723" y="3435479"/>
            <a:ext cx="2883709" cy="2245022"/>
          </a:xfrm>
          <a:prstGeom prst="rect">
            <a:avLst/>
          </a:prstGeom>
          <a:noFill/>
          <a:ln>
            <a:noFill/>
          </a:ln>
        </p:spPr>
      </p:pic>
      <p:sp>
        <p:nvSpPr>
          <p:cNvPr id="474" name="Google Shape;474;p34"/>
          <p:cNvSpPr txBox="1"/>
          <p:nvPr/>
        </p:nvSpPr>
        <p:spPr>
          <a:xfrm>
            <a:off x="3442269" y="2372646"/>
            <a:ext cx="57015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1">
                <a:solidFill>
                  <a:srgbClr val="FF9900"/>
                </a:solidFill>
              </a:rPr>
              <a:t>Appearance filtering:</a:t>
            </a:r>
            <a:r>
              <a:rPr lang="en-US" sz="2100">
                <a:solidFill>
                  <a:srgbClr val="00FFFF"/>
                </a:solidFill>
              </a:rPr>
              <a:t> </a:t>
            </a:r>
            <a:r>
              <a:rPr lang="en-US" sz="2100">
                <a:solidFill>
                  <a:srgbClr val="FFFF00"/>
                </a:solidFill>
              </a:rPr>
              <a:t>shape→&lt;N&gt;→BRDF</a:t>
            </a:r>
            <a:endParaRPr sz="1600" b="0" u="none" strike="noStrike" cap="none">
              <a:solidFill>
                <a:srgbClr val="FFFF00"/>
              </a:solidFill>
            </a:endParaRPr>
          </a:p>
        </p:txBody>
      </p:sp>
      <p:sp>
        <p:nvSpPr>
          <p:cNvPr id="475" name="Google Shape;475;p34"/>
          <p:cNvSpPr txBox="1"/>
          <p:nvPr/>
        </p:nvSpPr>
        <p:spPr>
          <a:xfrm>
            <a:off x="66715" y="4985417"/>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0"/>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ocean</a:t>
            </a:r>
            <a:endParaRPr sz="700" b="1">
              <a:solidFill>
                <a:srgbClr val="FF0000"/>
              </a:solidFill>
            </a:endParaRPr>
          </a:p>
        </p:txBody>
      </p:sp>
      <p:grpSp>
        <p:nvGrpSpPr>
          <p:cNvPr id="476" name="Google Shape;476;p34"/>
          <p:cNvGrpSpPr/>
          <p:nvPr/>
        </p:nvGrpSpPr>
        <p:grpSpPr>
          <a:xfrm>
            <a:off x="6323631" y="933715"/>
            <a:ext cx="2579818" cy="1104402"/>
            <a:chOff x="4665662" y="1341437"/>
            <a:chExt cx="5240336" cy="1803400"/>
          </a:xfrm>
        </p:grpSpPr>
        <p:pic>
          <p:nvPicPr>
            <p:cNvPr id="477" name="Google Shape;477;p34"/>
            <p:cNvPicPr preferRelativeResize="0"/>
            <p:nvPr/>
          </p:nvPicPr>
          <p:blipFill>
            <a:blip r:embed="rId11">
              <a:alphaModFix/>
            </a:blip>
            <a:stretch>
              <a:fillRect/>
            </a:stretch>
          </p:blipFill>
          <p:spPr>
            <a:xfrm>
              <a:off x="4665662" y="1341437"/>
              <a:ext cx="5240336" cy="1803400"/>
            </a:xfrm>
            <a:prstGeom prst="rect">
              <a:avLst/>
            </a:prstGeom>
            <a:noFill/>
            <a:ln>
              <a:noFill/>
            </a:ln>
          </p:spPr>
        </p:pic>
        <p:sp>
          <p:nvSpPr>
            <p:cNvPr id="478" name="Google Shape;478;p34"/>
            <p:cNvSpPr/>
            <p:nvPr/>
          </p:nvSpPr>
          <p:spPr>
            <a:xfrm>
              <a:off x="7761287" y="1628775"/>
              <a:ext cx="1223963" cy="1368425"/>
            </a:xfrm>
            <a:custGeom>
              <a:avLst/>
              <a:gdLst/>
              <a:ahLst/>
              <a:cxnLst/>
              <a:rect l="l" t="t" r="r" b="b"/>
              <a:pathLst>
                <a:path w="771" h="862" extrusionOk="0">
                  <a:moveTo>
                    <a:pt x="771" y="635"/>
                  </a:moveTo>
                  <a:lnTo>
                    <a:pt x="771" y="0"/>
                  </a:lnTo>
                  <a:lnTo>
                    <a:pt x="0" y="227"/>
                  </a:lnTo>
                  <a:lnTo>
                    <a:pt x="0" y="862"/>
                  </a:lnTo>
                  <a:lnTo>
                    <a:pt x="771" y="635"/>
                  </a:lnTo>
                  <a:close/>
                </a:path>
              </a:pathLst>
            </a:custGeom>
            <a:noFill/>
            <a:ln w="28575" cap="rnd" cmpd="sng">
              <a:solidFill>
                <a:schemeClr val="hlink"/>
              </a:solidFill>
              <a:prstDash val="solid"/>
              <a:miter lim="8000"/>
              <a:headEnd type="none" w="sm" len="sm"/>
              <a:tailEnd type="none" w="sm" len="sm"/>
            </a:ln>
          </p:spPr>
          <p:txBody>
            <a:bodyPr spcFirstLastPara="1" wrap="square" lIns="81650" tIns="40825" rIns="81650" bIns="40825" anchor="t" anchorCtr="0">
              <a:noAutofit/>
            </a:bodyPr>
            <a:lstStyle/>
            <a:p>
              <a:pPr marL="0" lvl="0" indent="0" algn="l" rtl="0">
                <a:spcBef>
                  <a:spcPts val="0"/>
                </a:spcBef>
                <a:spcAft>
                  <a:spcPts val="0"/>
                </a:spcAft>
                <a:buNone/>
              </a:pPr>
              <a:endParaRPr/>
            </a:p>
          </p:txBody>
        </p:sp>
      </p:grpSp>
      <p:sp>
        <p:nvSpPr>
          <p:cNvPr id="479" name="Google Shape;479;p34"/>
          <p:cNvSpPr/>
          <p:nvPr/>
        </p:nvSpPr>
        <p:spPr>
          <a:xfrm>
            <a:off x="3023101" y="726264"/>
            <a:ext cx="3510799" cy="250978"/>
          </a:xfrm>
          <a:prstGeom prst="rect">
            <a:avLst/>
          </a:prstGeom>
        </p:spPr>
        <p:txBody>
          <a:bodyPr>
            <a:prstTxWarp prst="textPlain">
              <a:avLst/>
            </a:prstTxWarp>
          </a:bodyPr>
          <a:lstStyle/>
          <a:p>
            <a:pPr lvl="0" algn="ctr"/>
            <a:r>
              <a:rPr b="0" i="0">
                <a:ln>
                  <a:noFill/>
                </a:ln>
                <a:solidFill>
                  <a:srgbClr val="FFFF00"/>
                </a:solidFill>
                <a:latin typeface="Arial"/>
              </a:rPr>
              <a:t>...only at useful pos &amp; resol</a:t>
            </a:r>
          </a:p>
        </p:txBody>
      </p:sp>
      <p:sp>
        <p:nvSpPr>
          <p:cNvPr id="480" name="Google Shape;480;p34"/>
          <p:cNvSpPr txBox="1">
            <a:spLocks noGrp="1"/>
          </p:cNvSpPr>
          <p:nvPr>
            <p:ph type="title" idx="4294967295"/>
          </p:nvPr>
        </p:nvSpPr>
        <p:spPr>
          <a:xfrm>
            <a:off x="518192" y="96500"/>
            <a:ext cx="85722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3000" b="1">
                <a:solidFill>
                  <a:srgbClr val="FF9900"/>
                </a:solidFill>
              </a:rPr>
              <a:t>Real-time all-scales ocean</a:t>
            </a:r>
            <a:r>
              <a:rPr lang="en-US" sz="1300">
                <a:solidFill>
                  <a:srgbClr val="FF9900"/>
                </a:solidFill>
              </a:rPr>
              <a:t>, with</a:t>
            </a:r>
            <a:r>
              <a:rPr lang="en-US" sz="1800">
                <a:solidFill>
                  <a:srgbClr val="FF9900"/>
                </a:solidFill>
              </a:rPr>
              <a:t> Eric Bruneton </a:t>
            </a:r>
            <a:r>
              <a:rPr lang="en-US" sz="1300">
                <a:solidFill>
                  <a:srgbClr val="FF9900"/>
                </a:solidFill>
              </a:rPr>
              <a:t>[ EG’10</a:t>
            </a:r>
            <a:r>
              <a:rPr lang="en-US" sz="1300">
                <a:solidFill>
                  <a:schemeClr val="dk2"/>
                </a:solidFill>
              </a:rPr>
              <a:t> </a:t>
            </a:r>
            <a:r>
              <a:rPr lang="en-US" sz="1300">
                <a:solidFill>
                  <a:srgbClr val="666666"/>
                </a:solidFill>
              </a:rPr>
              <a:t>/ SCA’02 </a:t>
            </a:r>
            <a:r>
              <a:rPr lang="en-US" sz="1300">
                <a:solidFill>
                  <a:srgbClr val="FF9900"/>
                </a:solidFill>
              </a:rPr>
              <a:t>]</a:t>
            </a:r>
            <a:r>
              <a:rPr lang="en-US" sz="3200">
                <a:solidFill>
                  <a:schemeClr val="hlink"/>
                </a:solidFill>
              </a:rPr>
              <a:t> </a:t>
            </a:r>
            <a:endParaRPr sz="1600" b="1" u="none" strike="noStrike" cap="none">
              <a:solidFill>
                <a:srgbClr val="FF9900"/>
              </a:solidFill>
            </a:endParaRPr>
          </a:p>
        </p:txBody>
      </p:sp>
      <p:sp>
        <p:nvSpPr>
          <p:cNvPr id="481" name="Google Shape;481;p34"/>
          <p:cNvSpPr txBox="1"/>
          <p:nvPr/>
        </p:nvSpPr>
        <p:spPr>
          <a:xfrm>
            <a:off x="810277" y="4985417"/>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2"/>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ocean</a:t>
            </a:r>
            <a:endParaRPr sz="700" b="1">
              <a:solidFill>
                <a:srgbClr val="FF0000"/>
              </a:solidFill>
            </a:endParaRPr>
          </a:p>
        </p:txBody>
      </p:sp>
      <p:sp>
        <p:nvSpPr>
          <p:cNvPr id="482" name="Google Shape;482;p3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28</a:t>
            </a:fld>
            <a:endParaRPr/>
          </a:p>
        </p:txBody>
      </p:sp>
      <p:sp>
        <p:nvSpPr>
          <p:cNvPr id="483" name="Google Shape;483;p34"/>
          <p:cNvSpPr txBox="1"/>
          <p:nvPr/>
        </p:nvSpPr>
        <p:spPr>
          <a:xfrm>
            <a:off x="442000" y="5400023"/>
            <a:ext cx="6498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3"/>
              </a:rPr>
              <a:t>pdf</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487"/>
        <p:cNvGrpSpPr/>
        <p:nvPr/>
      </p:nvGrpSpPr>
      <p:grpSpPr>
        <a:xfrm>
          <a:off x="0" y="0"/>
          <a:ext cx="0" cy="0"/>
          <a:chOff x="0" y="0"/>
          <a:chExt cx="0" cy="0"/>
        </a:xfrm>
      </p:grpSpPr>
      <p:pic>
        <p:nvPicPr>
          <p:cNvPr id="488" name="Google Shape;488;p35"/>
          <p:cNvPicPr preferRelativeResize="0"/>
          <p:nvPr/>
        </p:nvPicPr>
        <p:blipFill rotWithShape="1">
          <a:blip r:embed="rId3">
            <a:alphaModFix/>
          </a:blip>
          <a:srcRect b="7398"/>
          <a:stretch/>
        </p:blipFill>
        <p:spPr>
          <a:xfrm>
            <a:off x="1196192" y="3517792"/>
            <a:ext cx="7595677" cy="2093333"/>
          </a:xfrm>
          <a:prstGeom prst="rect">
            <a:avLst/>
          </a:prstGeom>
          <a:noFill/>
          <a:ln>
            <a:noFill/>
          </a:ln>
        </p:spPr>
      </p:pic>
      <p:pic>
        <p:nvPicPr>
          <p:cNvPr id="489" name="Google Shape;489;p35"/>
          <p:cNvPicPr preferRelativeResize="0"/>
          <p:nvPr/>
        </p:nvPicPr>
        <p:blipFill>
          <a:blip r:embed="rId4">
            <a:alphaModFix/>
          </a:blip>
          <a:stretch>
            <a:fillRect/>
          </a:stretch>
        </p:blipFill>
        <p:spPr>
          <a:xfrm>
            <a:off x="44518" y="1362917"/>
            <a:ext cx="8182667" cy="2040354"/>
          </a:xfrm>
          <a:prstGeom prst="rect">
            <a:avLst/>
          </a:prstGeom>
          <a:noFill/>
          <a:ln>
            <a:noFill/>
          </a:ln>
        </p:spPr>
      </p:pic>
      <p:sp>
        <p:nvSpPr>
          <p:cNvPr id="490" name="Google Shape;490;p35"/>
          <p:cNvSpPr txBox="1"/>
          <p:nvPr/>
        </p:nvSpPr>
        <p:spPr>
          <a:xfrm>
            <a:off x="103200" y="4841438"/>
            <a:ext cx="7065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5"/>
              </a:rPr>
              <a:t>video</a:t>
            </a:r>
            <a:br>
              <a:rPr lang="en-US" sz="700" b="1">
                <a:solidFill>
                  <a:srgbClr val="FF0000"/>
                </a:solidFill>
              </a:rPr>
            </a:br>
            <a:r>
              <a:rPr lang="en-US" sz="700" b="1">
                <a:solidFill>
                  <a:srgbClr val="FF0000"/>
                </a:solidFill>
              </a:rPr>
              <a:t>   demo</a:t>
            </a:r>
            <a:endParaRPr sz="700" b="1">
              <a:solidFill>
                <a:srgbClr val="FF0000"/>
              </a:solidFill>
            </a:endParaRPr>
          </a:p>
        </p:txBody>
      </p:sp>
      <p:sp>
        <p:nvSpPr>
          <p:cNvPr id="491" name="Google Shape;491;p35"/>
          <p:cNvSpPr txBox="1"/>
          <p:nvPr/>
        </p:nvSpPr>
        <p:spPr>
          <a:xfrm>
            <a:off x="103200" y="5237542"/>
            <a:ext cx="7065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6"/>
              </a:rPr>
              <a:t>video</a:t>
            </a:r>
            <a:br>
              <a:rPr lang="en-US" sz="700" b="1">
                <a:solidFill>
                  <a:srgbClr val="FF0000"/>
                </a:solidFill>
              </a:rPr>
            </a:br>
            <a:r>
              <a:rPr lang="en-US" sz="700" b="1">
                <a:solidFill>
                  <a:srgbClr val="FF0000"/>
                </a:solidFill>
              </a:rPr>
              <a:t>    full</a:t>
            </a:r>
            <a:endParaRPr sz="700" b="1">
              <a:solidFill>
                <a:srgbClr val="FF0000"/>
              </a:solidFill>
            </a:endParaRPr>
          </a:p>
        </p:txBody>
      </p:sp>
      <p:sp>
        <p:nvSpPr>
          <p:cNvPr id="492" name="Google Shape;492;p35"/>
          <p:cNvSpPr txBox="1">
            <a:spLocks noGrp="1"/>
          </p:cNvSpPr>
          <p:nvPr>
            <p:ph type="body" idx="1"/>
          </p:nvPr>
        </p:nvSpPr>
        <p:spPr>
          <a:xfrm>
            <a:off x="178177" y="599313"/>
            <a:ext cx="8930100" cy="10530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b="1">
                <a:solidFill>
                  <a:srgbClr val="FFFF00"/>
                </a:solidFill>
              </a:rPr>
              <a:t>in Proland</a:t>
            </a:r>
            <a:r>
              <a:rPr lang="en-US">
                <a:solidFill>
                  <a:srgbClr val="FFFF00"/>
                </a:solidFill>
              </a:rPr>
              <a:t> ( ⇒  all scales, real-time, seamless LOD )</a:t>
            </a:r>
            <a:br>
              <a:rPr lang="en-US">
                <a:solidFill>
                  <a:srgbClr val="FFFF00"/>
                </a:solidFill>
              </a:rPr>
            </a:br>
            <a:r>
              <a:rPr lang="en-US">
                <a:solidFill>
                  <a:srgbClr val="D9D9D9"/>
                </a:solidFill>
              </a:rPr>
              <a:t>realism:  sun+sky , trees  silverlining &amp; transparency,</a:t>
            </a:r>
            <a:endParaRPr>
              <a:solidFill>
                <a:srgbClr val="D9D9D9"/>
              </a:solidFill>
            </a:endParaRPr>
          </a:p>
          <a:p>
            <a:pPr marL="0" marR="0" lvl="0" indent="0" algn="l" rtl="0">
              <a:lnSpc>
                <a:spcPct val="100000"/>
              </a:lnSpc>
              <a:spcBef>
                <a:spcPts val="0"/>
              </a:spcBef>
              <a:spcAft>
                <a:spcPts val="0"/>
              </a:spcAft>
              <a:buClr>
                <a:srgbClr val="00FFFF"/>
              </a:buClr>
              <a:buFont typeface="Arial"/>
              <a:buNone/>
            </a:pPr>
            <a:r>
              <a:rPr lang="en-US">
                <a:solidFill>
                  <a:srgbClr val="D9D9D9"/>
                </a:solidFill>
              </a:rPr>
              <a:t>               all-scales correlations ( hot spot ) + shadowing ( ambient occlusion )</a:t>
            </a:r>
            <a:endParaRPr>
              <a:solidFill>
                <a:srgbClr val="D9D9D9"/>
              </a:solidFill>
            </a:endParaRPr>
          </a:p>
        </p:txBody>
      </p:sp>
      <p:sp>
        <p:nvSpPr>
          <p:cNvPr id="493" name="Google Shape;493;p35"/>
          <p:cNvSpPr txBox="1">
            <a:spLocks noGrp="1"/>
          </p:cNvSpPr>
          <p:nvPr>
            <p:ph type="title" idx="4294967295"/>
          </p:nvPr>
        </p:nvSpPr>
        <p:spPr>
          <a:xfrm>
            <a:off x="732692" y="96563"/>
            <a:ext cx="77400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3000" b="1">
                <a:solidFill>
                  <a:srgbClr val="FF9900"/>
                </a:solidFill>
              </a:rPr>
              <a:t>Endless forest</a:t>
            </a:r>
            <a:r>
              <a:rPr lang="en-US" sz="1300">
                <a:solidFill>
                  <a:srgbClr val="FF9900"/>
                </a:solidFill>
              </a:rPr>
              <a:t>, with</a:t>
            </a:r>
            <a:r>
              <a:rPr lang="en-US" sz="1800">
                <a:solidFill>
                  <a:srgbClr val="FF9900"/>
                </a:solidFill>
              </a:rPr>
              <a:t> Eric Bruneton   </a:t>
            </a:r>
            <a:r>
              <a:rPr lang="en-US" sz="1300">
                <a:solidFill>
                  <a:srgbClr val="FF9900"/>
                </a:solidFill>
              </a:rPr>
              <a:t>[ EG’12 ]</a:t>
            </a:r>
            <a:endParaRPr sz="1300" b="1" u="none" strike="noStrike" cap="none">
              <a:solidFill>
                <a:srgbClr val="FF9900"/>
              </a:solidFill>
            </a:endParaRPr>
          </a:p>
        </p:txBody>
      </p:sp>
      <p:sp>
        <p:nvSpPr>
          <p:cNvPr id="494" name="Google Shape;494;p35"/>
          <p:cNvSpPr txBox="1"/>
          <p:nvPr/>
        </p:nvSpPr>
        <p:spPr>
          <a:xfrm>
            <a:off x="577708" y="4085250"/>
            <a:ext cx="834300" cy="772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photos:</a:t>
            </a:r>
            <a:endParaRPr sz="1300">
              <a:solidFill>
                <a:srgbClr val="FFFF00"/>
              </a:solidFill>
            </a:endParaRPr>
          </a:p>
          <a:p>
            <a:pPr marL="0" lvl="0" indent="0" algn="l" rtl="0">
              <a:spcBef>
                <a:spcPts val="0"/>
              </a:spcBef>
              <a:spcAft>
                <a:spcPts val="0"/>
              </a:spcAft>
              <a:buNone/>
            </a:pPr>
            <a:endParaRPr sz="1300">
              <a:solidFill>
                <a:srgbClr val="FFFF00"/>
              </a:solidFill>
            </a:endParaRPr>
          </a:p>
          <a:p>
            <a:pPr marL="0" lvl="0" indent="0" algn="l" rtl="0">
              <a:spcBef>
                <a:spcPts val="0"/>
              </a:spcBef>
              <a:spcAft>
                <a:spcPts val="0"/>
              </a:spcAft>
              <a:buNone/>
            </a:pPr>
            <a:endParaRPr sz="1300">
              <a:solidFill>
                <a:srgbClr val="FFFF00"/>
              </a:solidFill>
            </a:endParaRPr>
          </a:p>
          <a:p>
            <a:pPr marL="0" lvl="0" indent="0" algn="l" rtl="0">
              <a:spcBef>
                <a:spcPts val="0"/>
              </a:spcBef>
              <a:spcAft>
                <a:spcPts val="0"/>
              </a:spcAft>
              <a:buNone/>
            </a:pPr>
            <a:r>
              <a:rPr lang="en-US" sz="1300">
                <a:solidFill>
                  <a:srgbClr val="FFFF00"/>
                </a:solidFill>
              </a:rPr>
              <a:t>     our:</a:t>
            </a:r>
            <a:endParaRPr sz="1300">
              <a:solidFill>
                <a:srgbClr val="FFFF00"/>
              </a:solidFill>
            </a:endParaRPr>
          </a:p>
        </p:txBody>
      </p:sp>
      <p:sp>
        <p:nvSpPr>
          <p:cNvPr id="495" name="Google Shape;495;p3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5"/>
        <p:cNvGrpSpPr/>
        <p:nvPr/>
      </p:nvGrpSpPr>
      <p:grpSpPr>
        <a:xfrm>
          <a:off x="0" y="0"/>
          <a:ext cx="0" cy="0"/>
          <a:chOff x="0" y="0"/>
          <a:chExt cx="0" cy="0"/>
        </a:xfrm>
      </p:grpSpPr>
      <p:sp>
        <p:nvSpPr>
          <p:cNvPr id="86" name="Google Shape;86;p9"/>
          <p:cNvSpPr txBox="1">
            <a:spLocks noGrp="1"/>
          </p:cNvSpPr>
          <p:nvPr>
            <p:ph type="body" idx="1"/>
          </p:nvPr>
        </p:nvSpPr>
        <p:spPr>
          <a:xfrm>
            <a:off x="0" y="409354"/>
            <a:ext cx="4885500" cy="5305800"/>
          </a:xfrm>
          <a:prstGeom prst="rect">
            <a:avLst/>
          </a:prstGeom>
          <a:noFill/>
          <a:ln>
            <a:noFill/>
          </a:ln>
        </p:spPr>
        <p:txBody>
          <a:bodyPr spcFirstLastPara="1" wrap="square" lIns="81650" tIns="40825" rIns="81650" bIns="40825" anchor="t" anchorCtr="0">
            <a:noAutofit/>
          </a:bodyPr>
          <a:lstStyle/>
          <a:p>
            <a:pPr marL="0" marR="0" lvl="0" indent="0" algn="l" rtl="0">
              <a:lnSpc>
                <a:spcPct val="110000"/>
              </a:lnSpc>
              <a:spcBef>
                <a:spcPts val="600"/>
              </a:spcBef>
              <a:spcAft>
                <a:spcPts val="0"/>
              </a:spcAft>
              <a:buNone/>
            </a:pPr>
            <a:endParaRPr sz="1600" b="0" u="none" strike="noStrike" cap="none"/>
          </a:p>
          <a:p>
            <a:pPr marL="304800" marR="0" lvl="0" indent="-311150" algn="l" rtl="0">
              <a:lnSpc>
                <a:spcPct val="200000"/>
              </a:lnSpc>
              <a:spcBef>
                <a:spcPts val="600"/>
              </a:spcBef>
              <a:spcAft>
                <a:spcPts val="0"/>
              </a:spcAft>
              <a:buClr>
                <a:srgbClr val="FF3300"/>
              </a:buClr>
              <a:buSzPts val="2900"/>
              <a:buFont typeface="Arial"/>
              <a:buChar char="•"/>
            </a:pPr>
            <a:r>
              <a:rPr lang="en-US" sz="2900" b="0" u="none" strike="noStrike" cap="none">
                <a:solidFill>
                  <a:srgbClr val="FFFF00"/>
                </a:solidFill>
                <a:latin typeface="Arial"/>
                <a:ea typeface="Arial"/>
                <a:cs typeface="Arial"/>
                <a:sym typeface="Arial"/>
              </a:rPr>
              <a:t>Textur</a:t>
            </a:r>
            <a:r>
              <a:rPr lang="en-US" sz="2900">
                <a:solidFill>
                  <a:srgbClr val="FFFF00"/>
                </a:solidFill>
              </a:rPr>
              <a:t>al world</a:t>
            </a:r>
            <a:r>
              <a:rPr lang="en-US" sz="2900" b="0" u="none" strike="noStrike" cap="none">
                <a:solidFill>
                  <a:srgbClr val="FFFF00"/>
                </a:solidFill>
                <a:latin typeface="Arial"/>
                <a:ea typeface="Arial"/>
                <a:cs typeface="Arial"/>
                <a:sym typeface="Arial"/>
              </a:rPr>
              <a:t>:</a:t>
            </a:r>
            <a:r>
              <a:rPr lang="en-US" sz="2100" b="0" u="none" strike="noStrike" cap="none">
                <a:solidFill>
                  <a:schemeClr val="lt1"/>
                </a:solidFill>
                <a:latin typeface="Arial"/>
                <a:ea typeface="Arial"/>
                <a:cs typeface="Arial"/>
                <a:sym typeface="Arial"/>
              </a:rPr>
              <a:t> </a:t>
            </a:r>
            <a:endParaRPr sz="2100" b="0" u="none" strike="noStrike" cap="none">
              <a:solidFill>
                <a:schemeClr val="lt1"/>
              </a:solidFill>
              <a:latin typeface="Arial"/>
              <a:ea typeface="Arial"/>
              <a:cs typeface="Arial"/>
              <a:sym typeface="Arial"/>
            </a:endParaRPr>
          </a:p>
          <a:p>
            <a:pPr marL="304800" marR="0" lvl="0" indent="-311150" algn="l" rtl="0">
              <a:lnSpc>
                <a:spcPct val="200000"/>
              </a:lnSpc>
              <a:spcBef>
                <a:spcPts val="600"/>
              </a:spcBef>
              <a:spcAft>
                <a:spcPts val="0"/>
              </a:spcAft>
              <a:buClr>
                <a:srgbClr val="FF3300"/>
              </a:buClr>
              <a:buSzPts val="2900"/>
              <a:buFont typeface="Arial"/>
              <a:buChar char="•"/>
            </a:pPr>
            <a:r>
              <a:rPr lang="en-US" sz="2100" b="0" u="none" strike="noStrike" cap="none">
                <a:solidFill>
                  <a:schemeClr val="lt1"/>
                </a:solidFill>
                <a:latin typeface="Arial"/>
                <a:ea typeface="Arial"/>
                <a:cs typeface="Arial"/>
                <a:sym typeface="Arial"/>
              </a:rPr>
              <a:t> </a:t>
            </a:r>
            <a:r>
              <a:rPr lang="en-US" sz="2900">
                <a:solidFill>
                  <a:srgbClr val="FFFF00"/>
                </a:solidFill>
              </a:rPr>
              <a:t>Appearance filtering:</a:t>
            </a:r>
            <a:endParaRPr sz="2900">
              <a:solidFill>
                <a:srgbClr val="FFFF00"/>
              </a:solidFill>
            </a:endParaRPr>
          </a:p>
          <a:p>
            <a:pPr marL="304800" marR="0" lvl="0" indent="-311150" algn="l" rtl="0">
              <a:lnSpc>
                <a:spcPct val="200000"/>
              </a:lnSpc>
              <a:spcBef>
                <a:spcPts val="600"/>
              </a:spcBef>
              <a:spcAft>
                <a:spcPts val="0"/>
              </a:spcAft>
              <a:buClr>
                <a:srgbClr val="FF3300"/>
              </a:buClr>
              <a:buSzPts val="2900"/>
              <a:buFont typeface="Arial"/>
              <a:buChar char="•"/>
            </a:pPr>
            <a:r>
              <a:rPr lang="en-US" sz="2900">
                <a:solidFill>
                  <a:srgbClr val="FFFF00"/>
                </a:solidFill>
              </a:rPr>
              <a:t>SVO:</a:t>
            </a:r>
            <a:endParaRPr sz="2900">
              <a:solidFill>
                <a:srgbClr val="FFFF00"/>
              </a:solidFill>
            </a:endParaRPr>
          </a:p>
          <a:p>
            <a:pPr marL="304800" marR="0" lvl="0" indent="0" algn="l" rtl="0">
              <a:lnSpc>
                <a:spcPct val="200000"/>
              </a:lnSpc>
              <a:spcBef>
                <a:spcPts val="600"/>
              </a:spcBef>
              <a:spcAft>
                <a:spcPts val="0"/>
              </a:spcAft>
              <a:buNone/>
            </a:pPr>
            <a:r>
              <a:rPr lang="en-US" sz="2900">
                <a:solidFill>
                  <a:srgbClr val="FFFF00"/>
                </a:solidFill>
              </a:rPr>
              <a:t>smart voxels:</a:t>
            </a:r>
            <a:endParaRPr sz="1600" b="0" u="none" strike="noStrike" cap="none"/>
          </a:p>
          <a:p>
            <a:pPr marL="304800" marR="0" lvl="0" indent="0" algn="l" rtl="0">
              <a:lnSpc>
                <a:spcPct val="130000"/>
              </a:lnSpc>
              <a:spcBef>
                <a:spcPts val="600"/>
              </a:spcBef>
              <a:spcAft>
                <a:spcPts val="0"/>
              </a:spcAft>
              <a:buNone/>
            </a:pPr>
            <a:endParaRPr sz="1600" b="0" u="none" strike="noStrike" cap="none"/>
          </a:p>
        </p:txBody>
      </p:sp>
      <p:sp>
        <p:nvSpPr>
          <p:cNvPr id="87" name="Google Shape;87;p9"/>
          <p:cNvSpPr txBox="1">
            <a:spLocks noGrp="1"/>
          </p:cNvSpPr>
          <p:nvPr>
            <p:ph type="title"/>
          </p:nvPr>
        </p:nvSpPr>
        <p:spPr>
          <a:xfrm>
            <a:off x="154500" y="30375"/>
            <a:ext cx="4790100" cy="519000"/>
          </a:xfrm>
          <a:prstGeom prst="rect">
            <a:avLst/>
          </a:prstGeom>
          <a:noFill/>
          <a:ln>
            <a:noFill/>
          </a:ln>
        </p:spPr>
        <p:txBody>
          <a:bodyPr spcFirstLastPara="1" wrap="square" lIns="81650" tIns="40825" rIns="81650" bIns="40825" anchor="t" anchorCtr="0">
            <a:noAutofit/>
          </a:bodyPr>
          <a:lstStyle/>
          <a:p>
            <a:pPr marL="0" lvl="0" indent="0" algn="l" rtl="0">
              <a:spcBef>
                <a:spcPts val="0"/>
              </a:spcBef>
              <a:spcAft>
                <a:spcPts val="0"/>
              </a:spcAft>
              <a:buNone/>
            </a:pPr>
            <a:r>
              <a:rPr lang="en-US" sz="3200" b="1">
                <a:solidFill>
                  <a:srgbClr val="FF9900"/>
                </a:solidFill>
              </a:rPr>
              <a:t>Representations:</a:t>
            </a:r>
            <a:endParaRPr sz="3200" b="1">
              <a:solidFill>
                <a:srgbClr val="FF9900"/>
              </a:solidFill>
            </a:endParaRPr>
          </a:p>
        </p:txBody>
      </p:sp>
      <p:pic>
        <p:nvPicPr>
          <p:cNvPr id="88" name="Google Shape;88;p9"/>
          <p:cNvPicPr preferRelativeResize="0"/>
          <p:nvPr/>
        </p:nvPicPr>
        <p:blipFill>
          <a:blip r:embed="rId3">
            <a:alphaModFix/>
          </a:blip>
          <a:stretch>
            <a:fillRect/>
          </a:stretch>
        </p:blipFill>
        <p:spPr>
          <a:xfrm>
            <a:off x="4154350" y="129435"/>
            <a:ext cx="1050875" cy="1055980"/>
          </a:xfrm>
          <a:prstGeom prst="rect">
            <a:avLst/>
          </a:prstGeom>
          <a:noFill/>
          <a:ln>
            <a:noFill/>
          </a:ln>
        </p:spPr>
      </p:pic>
      <p:pic>
        <p:nvPicPr>
          <p:cNvPr id="89" name="Google Shape;89;p9"/>
          <p:cNvPicPr preferRelativeResize="0"/>
          <p:nvPr/>
        </p:nvPicPr>
        <p:blipFill>
          <a:blip r:embed="rId4">
            <a:alphaModFix/>
          </a:blip>
          <a:stretch>
            <a:fillRect/>
          </a:stretch>
        </p:blipFill>
        <p:spPr>
          <a:xfrm>
            <a:off x="5474937" y="226311"/>
            <a:ext cx="889001" cy="900897"/>
          </a:xfrm>
          <a:prstGeom prst="rect">
            <a:avLst/>
          </a:prstGeom>
          <a:noFill/>
          <a:ln>
            <a:noFill/>
          </a:ln>
        </p:spPr>
      </p:pic>
      <p:pic>
        <p:nvPicPr>
          <p:cNvPr id="90" name="Google Shape;90;p9"/>
          <p:cNvPicPr preferRelativeResize="0"/>
          <p:nvPr/>
        </p:nvPicPr>
        <p:blipFill>
          <a:blip r:embed="rId5">
            <a:alphaModFix/>
          </a:blip>
          <a:stretch>
            <a:fillRect/>
          </a:stretch>
        </p:blipFill>
        <p:spPr>
          <a:xfrm>
            <a:off x="6635348" y="251604"/>
            <a:ext cx="1066800" cy="900896"/>
          </a:xfrm>
          <a:prstGeom prst="rect">
            <a:avLst/>
          </a:prstGeom>
          <a:noFill/>
          <a:ln>
            <a:noFill/>
          </a:ln>
        </p:spPr>
      </p:pic>
      <p:pic>
        <p:nvPicPr>
          <p:cNvPr id="91" name="Google Shape;91;p9"/>
          <p:cNvPicPr preferRelativeResize="0"/>
          <p:nvPr/>
        </p:nvPicPr>
        <p:blipFill rotWithShape="1">
          <a:blip r:embed="rId6">
            <a:alphaModFix/>
          </a:blip>
          <a:srcRect b="14770"/>
          <a:stretch/>
        </p:blipFill>
        <p:spPr>
          <a:xfrm>
            <a:off x="5545269" y="4001969"/>
            <a:ext cx="2127738" cy="1666916"/>
          </a:xfrm>
          <a:prstGeom prst="rect">
            <a:avLst/>
          </a:prstGeom>
          <a:noFill/>
          <a:ln>
            <a:noFill/>
          </a:ln>
        </p:spPr>
      </p:pic>
      <p:pic>
        <p:nvPicPr>
          <p:cNvPr id="92" name="Google Shape;92;p9"/>
          <p:cNvPicPr preferRelativeResize="0"/>
          <p:nvPr/>
        </p:nvPicPr>
        <p:blipFill>
          <a:blip r:embed="rId7">
            <a:alphaModFix/>
          </a:blip>
          <a:stretch>
            <a:fillRect/>
          </a:stretch>
        </p:blipFill>
        <p:spPr>
          <a:xfrm>
            <a:off x="7842825" y="251605"/>
            <a:ext cx="1289844" cy="900896"/>
          </a:xfrm>
          <a:prstGeom prst="rect">
            <a:avLst/>
          </a:prstGeom>
          <a:noFill/>
          <a:ln>
            <a:noFill/>
          </a:ln>
        </p:spPr>
      </p:pic>
      <p:pic>
        <p:nvPicPr>
          <p:cNvPr id="93" name="Google Shape;93;p9"/>
          <p:cNvPicPr preferRelativeResize="0"/>
          <p:nvPr/>
        </p:nvPicPr>
        <p:blipFill>
          <a:blip r:embed="rId8">
            <a:alphaModFix/>
          </a:blip>
          <a:stretch>
            <a:fillRect/>
          </a:stretch>
        </p:blipFill>
        <p:spPr>
          <a:xfrm>
            <a:off x="7842825" y="1212016"/>
            <a:ext cx="1190625" cy="1141791"/>
          </a:xfrm>
          <a:prstGeom prst="rect">
            <a:avLst/>
          </a:prstGeom>
          <a:noFill/>
          <a:ln>
            <a:noFill/>
          </a:ln>
        </p:spPr>
      </p:pic>
      <p:pic>
        <p:nvPicPr>
          <p:cNvPr id="94" name="Google Shape;94;p9"/>
          <p:cNvPicPr preferRelativeResize="0"/>
          <p:nvPr/>
        </p:nvPicPr>
        <p:blipFill>
          <a:blip r:embed="rId9">
            <a:alphaModFix/>
          </a:blip>
          <a:stretch>
            <a:fillRect/>
          </a:stretch>
        </p:blipFill>
        <p:spPr>
          <a:xfrm>
            <a:off x="4646750" y="1333979"/>
            <a:ext cx="1190625" cy="1190625"/>
          </a:xfrm>
          <a:prstGeom prst="rect">
            <a:avLst/>
          </a:prstGeom>
          <a:noFill/>
          <a:ln>
            <a:noFill/>
          </a:ln>
        </p:spPr>
      </p:pic>
      <p:pic>
        <p:nvPicPr>
          <p:cNvPr id="95" name="Google Shape;95;p9"/>
          <p:cNvPicPr preferRelativeResize="0"/>
          <p:nvPr/>
        </p:nvPicPr>
        <p:blipFill>
          <a:blip r:embed="rId10">
            <a:alphaModFix/>
          </a:blip>
          <a:stretch>
            <a:fillRect/>
          </a:stretch>
        </p:blipFill>
        <p:spPr>
          <a:xfrm>
            <a:off x="6320681" y="2673167"/>
            <a:ext cx="1190625" cy="1190625"/>
          </a:xfrm>
          <a:prstGeom prst="rect">
            <a:avLst/>
          </a:prstGeom>
          <a:noFill/>
          <a:ln>
            <a:noFill/>
          </a:ln>
        </p:spPr>
      </p:pic>
      <p:pic>
        <p:nvPicPr>
          <p:cNvPr id="96" name="Google Shape;96;p9"/>
          <p:cNvPicPr preferRelativeResize="0"/>
          <p:nvPr/>
        </p:nvPicPr>
        <p:blipFill>
          <a:blip r:embed="rId11">
            <a:alphaModFix/>
          </a:blip>
          <a:stretch>
            <a:fillRect/>
          </a:stretch>
        </p:blipFill>
        <p:spPr>
          <a:xfrm>
            <a:off x="7700450" y="2586688"/>
            <a:ext cx="1494925" cy="1295043"/>
          </a:xfrm>
          <a:prstGeom prst="rect">
            <a:avLst/>
          </a:prstGeom>
          <a:noFill/>
          <a:ln>
            <a:noFill/>
          </a:ln>
        </p:spPr>
      </p:pic>
      <p:pic>
        <p:nvPicPr>
          <p:cNvPr id="97" name="Google Shape;97;p9"/>
          <p:cNvPicPr preferRelativeResize="0"/>
          <p:nvPr/>
        </p:nvPicPr>
        <p:blipFill rotWithShape="1">
          <a:blip r:embed="rId12">
            <a:alphaModFix/>
          </a:blip>
          <a:srcRect r="11284"/>
          <a:stretch/>
        </p:blipFill>
        <p:spPr>
          <a:xfrm>
            <a:off x="4700285" y="2673167"/>
            <a:ext cx="1486852" cy="1055978"/>
          </a:xfrm>
          <a:prstGeom prst="rect">
            <a:avLst/>
          </a:prstGeom>
          <a:noFill/>
          <a:ln>
            <a:noFill/>
          </a:ln>
        </p:spPr>
      </p:pic>
      <p:pic>
        <p:nvPicPr>
          <p:cNvPr id="98" name="Google Shape;98;p9"/>
          <p:cNvPicPr preferRelativeResize="0"/>
          <p:nvPr/>
        </p:nvPicPr>
        <p:blipFill>
          <a:blip r:embed="rId13">
            <a:alphaModFix/>
          </a:blip>
          <a:stretch>
            <a:fillRect/>
          </a:stretch>
        </p:blipFill>
        <p:spPr>
          <a:xfrm>
            <a:off x="2745442" y="2638896"/>
            <a:ext cx="1856475" cy="1190625"/>
          </a:xfrm>
          <a:prstGeom prst="rect">
            <a:avLst/>
          </a:prstGeom>
          <a:noFill/>
          <a:ln>
            <a:noFill/>
          </a:ln>
        </p:spPr>
      </p:pic>
      <p:pic>
        <p:nvPicPr>
          <p:cNvPr id="99" name="Google Shape;99;p9"/>
          <p:cNvPicPr preferRelativeResize="0"/>
          <p:nvPr/>
        </p:nvPicPr>
        <p:blipFill>
          <a:blip r:embed="rId14">
            <a:alphaModFix/>
          </a:blip>
          <a:stretch>
            <a:fillRect/>
          </a:stretch>
        </p:blipFill>
        <p:spPr>
          <a:xfrm>
            <a:off x="6207221" y="1214667"/>
            <a:ext cx="1190625" cy="1429251"/>
          </a:xfrm>
          <a:prstGeom prst="rect">
            <a:avLst/>
          </a:prstGeom>
          <a:noFill/>
          <a:ln>
            <a:noFill/>
          </a:ln>
        </p:spPr>
      </p:pic>
      <p:pic>
        <p:nvPicPr>
          <p:cNvPr id="100" name="Google Shape;100;p9"/>
          <p:cNvPicPr preferRelativeResize="0"/>
          <p:nvPr/>
        </p:nvPicPr>
        <p:blipFill>
          <a:blip r:embed="rId15">
            <a:alphaModFix/>
          </a:blip>
          <a:stretch>
            <a:fillRect/>
          </a:stretch>
        </p:blipFill>
        <p:spPr>
          <a:xfrm>
            <a:off x="3475125" y="3955854"/>
            <a:ext cx="1736937" cy="1759148"/>
          </a:xfrm>
          <a:prstGeom prst="rect">
            <a:avLst/>
          </a:prstGeom>
          <a:noFill/>
          <a:ln>
            <a:noFill/>
          </a:ln>
        </p:spPr>
      </p:pic>
      <p:sp>
        <p:nvSpPr>
          <p:cNvPr id="101" name="Google Shape;101;p9"/>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499"/>
        <p:cNvGrpSpPr/>
        <p:nvPr/>
      </p:nvGrpSpPr>
      <p:grpSpPr>
        <a:xfrm>
          <a:off x="0" y="0"/>
          <a:ext cx="0" cy="0"/>
          <a:chOff x="0" y="0"/>
          <a:chExt cx="0" cy="0"/>
        </a:xfrm>
      </p:grpSpPr>
      <p:sp>
        <p:nvSpPr>
          <p:cNvPr id="500" name="Google Shape;500;p36"/>
          <p:cNvSpPr txBox="1">
            <a:spLocks noGrp="1"/>
          </p:cNvSpPr>
          <p:nvPr>
            <p:ph type="title" idx="4294967295"/>
          </p:nvPr>
        </p:nvSpPr>
        <p:spPr>
          <a:xfrm>
            <a:off x="732692" y="96563"/>
            <a:ext cx="77400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3000" b="1">
                <a:solidFill>
                  <a:srgbClr val="FF9900"/>
                </a:solidFill>
              </a:rPr>
              <a:t>Endless forest</a:t>
            </a:r>
            <a:r>
              <a:rPr lang="en-US" sz="1300">
                <a:solidFill>
                  <a:srgbClr val="FF9900"/>
                </a:solidFill>
              </a:rPr>
              <a:t>, with</a:t>
            </a:r>
            <a:r>
              <a:rPr lang="en-US" sz="1800">
                <a:solidFill>
                  <a:srgbClr val="FF9900"/>
                </a:solidFill>
              </a:rPr>
              <a:t> Eric Bruneton   </a:t>
            </a:r>
            <a:r>
              <a:rPr lang="en-US" sz="1300">
                <a:solidFill>
                  <a:srgbClr val="FF9900"/>
                </a:solidFill>
              </a:rPr>
              <a:t>[ EG’12 ]</a:t>
            </a:r>
            <a:endParaRPr sz="1600" b="1" u="none" strike="noStrike" cap="none">
              <a:solidFill>
                <a:srgbClr val="FF9900"/>
              </a:solidFill>
            </a:endParaRPr>
          </a:p>
        </p:txBody>
      </p:sp>
      <p:pic>
        <p:nvPicPr>
          <p:cNvPr id="501" name="Google Shape;501;p36"/>
          <p:cNvPicPr preferRelativeResize="0"/>
          <p:nvPr/>
        </p:nvPicPr>
        <p:blipFill>
          <a:blip r:embed="rId3">
            <a:alphaModFix/>
          </a:blip>
          <a:stretch>
            <a:fillRect/>
          </a:stretch>
        </p:blipFill>
        <p:spPr>
          <a:xfrm>
            <a:off x="3120415" y="541521"/>
            <a:ext cx="3817938" cy="1825625"/>
          </a:xfrm>
          <a:prstGeom prst="rect">
            <a:avLst/>
          </a:prstGeom>
          <a:noFill/>
          <a:ln>
            <a:noFill/>
          </a:ln>
        </p:spPr>
      </p:pic>
      <p:sp>
        <p:nvSpPr>
          <p:cNvPr id="502" name="Google Shape;502;p36"/>
          <p:cNvSpPr txBox="1">
            <a:spLocks noGrp="1"/>
          </p:cNvSpPr>
          <p:nvPr>
            <p:ph type="body" idx="1"/>
          </p:nvPr>
        </p:nvSpPr>
        <p:spPr>
          <a:xfrm>
            <a:off x="93438" y="611521"/>
            <a:ext cx="2984400" cy="1083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800">
                <a:solidFill>
                  <a:srgbClr val="D9D9D9"/>
                </a:solidFill>
              </a:rPr>
              <a:t>- several tree species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Poisson-disk distribs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gaussian params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large scale: param maps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2100">
                <a:solidFill>
                  <a:srgbClr val="D9D9D9"/>
                </a:solidFill>
              </a:rPr>
              <a:t>  </a:t>
            </a:r>
            <a:endParaRPr sz="1800">
              <a:solidFill>
                <a:srgbClr val="D9D9D9"/>
              </a:solidFill>
            </a:endParaRPr>
          </a:p>
        </p:txBody>
      </p:sp>
      <p:sp>
        <p:nvSpPr>
          <p:cNvPr id="503" name="Google Shape;503;p36"/>
          <p:cNvSpPr txBox="1">
            <a:spLocks noGrp="1"/>
          </p:cNvSpPr>
          <p:nvPr>
            <p:ph type="body" idx="1"/>
          </p:nvPr>
        </p:nvSpPr>
        <p:spPr>
          <a:xfrm>
            <a:off x="4082308" y="605021"/>
            <a:ext cx="4560000" cy="4008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2100">
                <a:solidFill>
                  <a:srgbClr val="FFFF00"/>
                </a:solidFill>
              </a:rPr>
              <a:t>3 representations: near, mid, far    </a:t>
            </a:r>
            <a:endParaRPr sz="2100">
              <a:solidFill>
                <a:srgbClr val="FFFF00"/>
              </a:solidFill>
            </a:endParaRPr>
          </a:p>
        </p:txBody>
      </p:sp>
      <p:sp>
        <p:nvSpPr>
          <p:cNvPr id="504" name="Google Shape;504;p36"/>
          <p:cNvSpPr txBox="1">
            <a:spLocks noGrp="1"/>
          </p:cNvSpPr>
          <p:nvPr>
            <p:ph type="body" idx="1"/>
          </p:nvPr>
        </p:nvSpPr>
        <p:spPr>
          <a:xfrm>
            <a:off x="4389415" y="1695021"/>
            <a:ext cx="1335600" cy="400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forest dyn texture</a:t>
            </a:r>
            <a:br>
              <a:rPr lang="en-US" sz="1100">
                <a:solidFill>
                  <a:srgbClr val="0000FF"/>
                </a:solidFill>
              </a:rPr>
            </a:br>
            <a:r>
              <a:rPr lang="en-US" sz="1100">
                <a:solidFill>
                  <a:srgbClr val="0000FF"/>
                </a:solidFill>
              </a:rPr>
              <a:t>tree / ground</a:t>
            </a:r>
            <a:endParaRPr sz="1100">
              <a:solidFill>
                <a:srgbClr val="0000FF"/>
              </a:solidFill>
            </a:endParaRPr>
          </a:p>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 </a:t>
            </a:r>
            <a:endParaRPr sz="1100">
              <a:solidFill>
                <a:srgbClr val="0000FF"/>
              </a:solidFill>
            </a:endParaRPr>
          </a:p>
          <a:p>
            <a:pPr marL="0" marR="0" lvl="0" indent="0" algn="l" rtl="0">
              <a:lnSpc>
                <a:spcPct val="90000"/>
              </a:lnSpc>
              <a:spcBef>
                <a:spcPts val="0"/>
              </a:spcBef>
              <a:spcAft>
                <a:spcPts val="0"/>
              </a:spcAft>
              <a:buClr>
                <a:schemeClr val="lt2"/>
              </a:buClr>
              <a:buSzPts val="1000"/>
              <a:buFont typeface="Arial"/>
              <a:buNone/>
            </a:pPr>
            <a:endParaRPr sz="1100">
              <a:solidFill>
                <a:srgbClr val="0000FF"/>
              </a:solidFill>
            </a:endParaRPr>
          </a:p>
        </p:txBody>
      </p:sp>
      <p:sp>
        <p:nvSpPr>
          <p:cNvPr id="505" name="Google Shape;505;p36"/>
          <p:cNvSpPr txBox="1">
            <a:spLocks noGrp="1"/>
          </p:cNvSpPr>
          <p:nvPr>
            <p:ph type="body" idx="1"/>
          </p:nvPr>
        </p:nvSpPr>
        <p:spPr>
          <a:xfrm>
            <a:off x="2964946" y="2069399"/>
            <a:ext cx="1769100" cy="4008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chemeClr val="lt2"/>
              </a:buClr>
              <a:buSzPts val="1000"/>
              <a:buFont typeface="Arial"/>
              <a:buNone/>
            </a:pPr>
            <a:r>
              <a:rPr lang="en-US" sz="1100">
                <a:solidFill>
                  <a:srgbClr val="4A86E8"/>
                </a:solidFill>
              </a:rPr>
              <a:t>individuals with parallax</a:t>
            </a:r>
            <a:endParaRPr sz="1100">
              <a:solidFill>
                <a:srgbClr val="4A86E8"/>
              </a:solidFill>
            </a:endParaRPr>
          </a:p>
          <a:p>
            <a:pPr marL="0" marR="0" lvl="0" indent="0" algn="l" rtl="0">
              <a:lnSpc>
                <a:spcPct val="90000"/>
              </a:lnSpc>
              <a:spcBef>
                <a:spcPts val="0"/>
              </a:spcBef>
              <a:spcAft>
                <a:spcPts val="0"/>
              </a:spcAft>
              <a:buClr>
                <a:schemeClr val="lt2"/>
              </a:buClr>
              <a:buSzPts val="1000"/>
              <a:buFont typeface="Arial"/>
              <a:buNone/>
            </a:pPr>
            <a:r>
              <a:rPr lang="en-US" sz="1100">
                <a:solidFill>
                  <a:srgbClr val="4A86E8"/>
                </a:solidFill>
              </a:rPr>
              <a:t>and detailed shading</a:t>
            </a:r>
            <a:endParaRPr sz="1100">
              <a:solidFill>
                <a:srgbClr val="4A86E8"/>
              </a:solidFill>
            </a:endParaRPr>
          </a:p>
          <a:p>
            <a:pPr marL="0" marR="0" lvl="0" indent="0" algn="l" rtl="0">
              <a:lnSpc>
                <a:spcPct val="90000"/>
              </a:lnSpc>
              <a:spcBef>
                <a:spcPts val="0"/>
              </a:spcBef>
              <a:spcAft>
                <a:spcPts val="0"/>
              </a:spcAft>
              <a:buClr>
                <a:srgbClr val="00FFFF"/>
              </a:buClr>
              <a:buFont typeface="Arial"/>
              <a:buNone/>
            </a:pPr>
            <a:endParaRPr sz="1100">
              <a:solidFill>
                <a:srgbClr val="4A86E8"/>
              </a:solidFill>
            </a:endParaRPr>
          </a:p>
        </p:txBody>
      </p:sp>
      <p:sp>
        <p:nvSpPr>
          <p:cNvPr id="506" name="Google Shape;506;p36"/>
          <p:cNvSpPr txBox="1">
            <a:spLocks noGrp="1"/>
          </p:cNvSpPr>
          <p:nvPr>
            <p:ph type="body" idx="1"/>
          </p:nvPr>
        </p:nvSpPr>
        <p:spPr>
          <a:xfrm>
            <a:off x="5600677" y="1631521"/>
            <a:ext cx="987000" cy="284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forest dyn shader</a:t>
            </a:r>
            <a:endParaRPr sz="1100">
              <a:solidFill>
                <a:srgbClr val="0000FF"/>
              </a:solidFill>
            </a:endParaRPr>
          </a:p>
          <a:p>
            <a:pPr marL="0" marR="0" lvl="0" indent="0" algn="l" rtl="0">
              <a:lnSpc>
                <a:spcPct val="90000"/>
              </a:lnSpc>
              <a:spcBef>
                <a:spcPts val="0"/>
              </a:spcBef>
              <a:spcAft>
                <a:spcPts val="0"/>
              </a:spcAft>
              <a:buClr>
                <a:schemeClr val="lt2"/>
              </a:buClr>
              <a:buSzPts val="1000"/>
              <a:buFont typeface="Arial"/>
              <a:buNone/>
            </a:pPr>
            <a:endParaRPr sz="1100">
              <a:solidFill>
                <a:srgbClr val="0000FF"/>
              </a:solidFill>
            </a:endParaRPr>
          </a:p>
        </p:txBody>
      </p:sp>
      <p:sp>
        <p:nvSpPr>
          <p:cNvPr id="507" name="Google Shape;507;p3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30</a:t>
            </a:fld>
            <a:endParaRPr/>
          </a:p>
        </p:txBody>
      </p:sp>
      <p:sp>
        <p:nvSpPr>
          <p:cNvPr id="508" name="Google Shape;508;p36"/>
          <p:cNvSpPr txBox="1"/>
          <p:nvPr/>
        </p:nvSpPr>
        <p:spPr>
          <a:xfrm>
            <a:off x="8191315" y="5245854"/>
            <a:ext cx="4608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0000"/>
                </a:solidFill>
                <a:highlight>
                  <a:srgbClr val="000000"/>
                </a:highlight>
              </a:rPr>
              <a:t> </a:t>
            </a:r>
            <a:r>
              <a:rPr lang="en-US" sz="1300" u="sng">
                <a:solidFill>
                  <a:srgbClr val="FF0000"/>
                </a:solidFill>
                <a:highlight>
                  <a:srgbClr val="000000"/>
                </a:highlight>
                <a:hlinkClick r:id="rId4"/>
              </a:rPr>
              <a:t>pdf</a:t>
            </a:r>
            <a:endParaRPr sz="1300">
              <a:solidFill>
                <a:srgbClr val="FF0000"/>
              </a:solidFill>
              <a:highlight>
                <a:srgbClr val="0000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512"/>
        <p:cNvGrpSpPr/>
        <p:nvPr/>
      </p:nvGrpSpPr>
      <p:grpSpPr>
        <a:xfrm>
          <a:off x="0" y="0"/>
          <a:ext cx="0" cy="0"/>
          <a:chOff x="0" y="0"/>
          <a:chExt cx="0" cy="0"/>
        </a:xfrm>
      </p:grpSpPr>
      <p:sp>
        <p:nvSpPr>
          <p:cNvPr id="513" name="Google Shape;513;p37"/>
          <p:cNvSpPr txBox="1">
            <a:spLocks noGrp="1"/>
          </p:cNvSpPr>
          <p:nvPr>
            <p:ph type="title" idx="4294967295"/>
          </p:nvPr>
        </p:nvSpPr>
        <p:spPr>
          <a:xfrm>
            <a:off x="732692" y="96563"/>
            <a:ext cx="77400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3000" b="1">
                <a:solidFill>
                  <a:srgbClr val="FF9900"/>
                </a:solidFill>
              </a:rPr>
              <a:t>Endless forest</a:t>
            </a:r>
            <a:r>
              <a:rPr lang="en-US" sz="1300">
                <a:solidFill>
                  <a:srgbClr val="FF9900"/>
                </a:solidFill>
              </a:rPr>
              <a:t>, with</a:t>
            </a:r>
            <a:r>
              <a:rPr lang="en-US" sz="1800">
                <a:solidFill>
                  <a:srgbClr val="FF9900"/>
                </a:solidFill>
              </a:rPr>
              <a:t> Eric Bruneton   </a:t>
            </a:r>
            <a:r>
              <a:rPr lang="en-US" sz="1300">
                <a:solidFill>
                  <a:srgbClr val="FF9900"/>
                </a:solidFill>
              </a:rPr>
              <a:t>[ EG’12 ]</a:t>
            </a:r>
            <a:endParaRPr sz="1600" b="1" u="none" strike="noStrike" cap="none">
              <a:solidFill>
                <a:srgbClr val="FF9900"/>
              </a:solidFill>
            </a:endParaRPr>
          </a:p>
        </p:txBody>
      </p:sp>
      <p:pic>
        <p:nvPicPr>
          <p:cNvPr id="514" name="Google Shape;514;p37"/>
          <p:cNvPicPr preferRelativeResize="0"/>
          <p:nvPr/>
        </p:nvPicPr>
        <p:blipFill>
          <a:blip r:embed="rId3">
            <a:alphaModFix/>
          </a:blip>
          <a:stretch>
            <a:fillRect/>
          </a:stretch>
        </p:blipFill>
        <p:spPr>
          <a:xfrm>
            <a:off x="1272147" y="4613479"/>
            <a:ext cx="1114354" cy="1017625"/>
          </a:xfrm>
          <a:prstGeom prst="rect">
            <a:avLst/>
          </a:prstGeom>
          <a:noFill/>
          <a:ln>
            <a:noFill/>
          </a:ln>
        </p:spPr>
      </p:pic>
      <p:pic>
        <p:nvPicPr>
          <p:cNvPr id="515" name="Google Shape;515;p37"/>
          <p:cNvPicPr preferRelativeResize="0"/>
          <p:nvPr/>
        </p:nvPicPr>
        <p:blipFill>
          <a:blip r:embed="rId4">
            <a:alphaModFix/>
          </a:blip>
          <a:stretch>
            <a:fillRect/>
          </a:stretch>
        </p:blipFill>
        <p:spPr>
          <a:xfrm>
            <a:off x="0" y="2158188"/>
            <a:ext cx="2154188" cy="1017625"/>
          </a:xfrm>
          <a:prstGeom prst="rect">
            <a:avLst/>
          </a:prstGeom>
          <a:noFill/>
          <a:ln>
            <a:noFill/>
          </a:ln>
        </p:spPr>
      </p:pic>
      <p:pic>
        <p:nvPicPr>
          <p:cNvPr id="516" name="Google Shape;516;p37"/>
          <p:cNvPicPr preferRelativeResize="0"/>
          <p:nvPr/>
        </p:nvPicPr>
        <p:blipFill>
          <a:blip r:embed="rId5">
            <a:alphaModFix/>
          </a:blip>
          <a:stretch>
            <a:fillRect/>
          </a:stretch>
        </p:blipFill>
        <p:spPr>
          <a:xfrm>
            <a:off x="3120415" y="541521"/>
            <a:ext cx="3817938" cy="1825625"/>
          </a:xfrm>
          <a:prstGeom prst="rect">
            <a:avLst/>
          </a:prstGeom>
          <a:noFill/>
          <a:ln>
            <a:noFill/>
          </a:ln>
        </p:spPr>
      </p:pic>
      <p:sp>
        <p:nvSpPr>
          <p:cNvPr id="517" name="Google Shape;517;p37"/>
          <p:cNvSpPr txBox="1">
            <a:spLocks noGrp="1"/>
          </p:cNvSpPr>
          <p:nvPr>
            <p:ph type="body" idx="1"/>
          </p:nvPr>
        </p:nvSpPr>
        <p:spPr>
          <a:xfrm>
            <a:off x="93438" y="611521"/>
            <a:ext cx="2984400" cy="1083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800">
                <a:solidFill>
                  <a:srgbClr val="D9D9D9"/>
                </a:solidFill>
              </a:rPr>
              <a:t>- several tree species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Poisson-disk distribs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gaussian params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large scale: param maps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2100">
                <a:solidFill>
                  <a:srgbClr val="D9D9D9"/>
                </a:solidFill>
              </a:rPr>
              <a:t>  </a:t>
            </a:r>
            <a:endParaRPr sz="1800">
              <a:solidFill>
                <a:srgbClr val="D9D9D9"/>
              </a:solidFill>
            </a:endParaRPr>
          </a:p>
        </p:txBody>
      </p:sp>
      <p:pic>
        <p:nvPicPr>
          <p:cNvPr id="518" name="Google Shape;518;p37"/>
          <p:cNvPicPr preferRelativeResize="0"/>
          <p:nvPr/>
        </p:nvPicPr>
        <p:blipFill rotWithShape="1">
          <a:blip r:embed="rId6">
            <a:alphaModFix/>
          </a:blip>
          <a:srcRect r="61159"/>
          <a:stretch/>
        </p:blipFill>
        <p:spPr>
          <a:xfrm>
            <a:off x="862747" y="3583313"/>
            <a:ext cx="1159222" cy="962646"/>
          </a:xfrm>
          <a:prstGeom prst="rect">
            <a:avLst/>
          </a:prstGeom>
          <a:noFill/>
          <a:ln>
            <a:noFill/>
          </a:ln>
        </p:spPr>
      </p:pic>
      <p:sp>
        <p:nvSpPr>
          <p:cNvPr id="519" name="Google Shape;519;p37"/>
          <p:cNvSpPr txBox="1">
            <a:spLocks noGrp="1"/>
          </p:cNvSpPr>
          <p:nvPr>
            <p:ph type="body" idx="1"/>
          </p:nvPr>
        </p:nvSpPr>
        <p:spPr>
          <a:xfrm>
            <a:off x="4082308" y="605021"/>
            <a:ext cx="4560000" cy="4008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2100">
                <a:solidFill>
                  <a:srgbClr val="FFFF00"/>
                </a:solidFill>
              </a:rPr>
              <a:t>3 representations: near, mid, far    </a:t>
            </a:r>
            <a:endParaRPr sz="2100">
              <a:solidFill>
                <a:srgbClr val="FFFF00"/>
              </a:solidFill>
            </a:endParaRPr>
          </a:p>
        </p:txBody>
      </p:sp>
      <p:pic>
        <p:nvPicPr>
          <p:cNvPr id="520" name="Google Shape;520;p37"/>
          <p:cNvPicPr preferRelativeResize="0"/>
          <p:nvPr/>
        </p:nvPicPr>
        <p:blipFill>
          <a:blip r:embed="rId7">
            <a:alphaModFix/>
          </a:blip>
          <a:stretch>
            <a:fillRect/>
          </a:stretch>
        </p:blipFill>
        <p:spPr>
          <a:xfrm>
            <a:off x="1950138" y="2803646"/>
            <a:ext cx="738738" cy="712146"/>
          </a:xfrm>
          <a:prstGeom prst="rect">
            <a:avLst/>
          </a:prstGeom>
          <a:noFill/>
          <a:ln>
            <a:noFill/>
          </a:ln>
        </p:spPr>
      </p:pic>
      <p:sp>
        <p:nvSpPr>
          <p:cNvPr id="521" name="Google Shape;521;p37"/>
          <p:cNvSpPr txBox="1">
            <a:spLocks noGrp="1"/>
          </p:cNvSpPr>
          <p:nvPr>
            <p:ph type="body" idx="1"/>
          </p:nvPr>
        </p:nvSpPr>
        <p:spPr>
          <a:xfrm>
            <a:off x="538546" y="3242042"/>
            <a:ext cx="1622400" cy="2334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1300">
                <a:solidFill>
                  <a:srgbClr val="FFFF00"/>
                </a:solidFill>
              </a:rPr>
              <a:t>Zv,Zl → extinction</a:t>
            </a:r>
            <a:endParaRPr sz="1300">
              <a:solidFill>
                <a:srgbClr val="FFFF00"/>
              </a:solidFill>
            </a:endParaRPr>
          </a:p>
        </p:txBody>
      </p:sp>
      <p:sp>
        <p:nvSpPr>
          <p:cNvPr id="522" name="Google Shape;522;p37"/>
          <p:cNvSpPr txBox="1">
            <a:spLocks noGrp="1"/>
          </p:cNvSpPr>
          <p:nvPr>
            <p:ph type="body" idx="1"/>
          </p:nvPr>
        </p:nvSpPr>
        <p:spPr>
          <a:xfrm>
            <a:off x="280777" y="1920271"/>
            <a:ext cx="1861500" cy="3357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1400">
                <a:solidFill>
                  <a:srgbClr val="FFFF00"/>
                </a:solidFill>
              </a:rPr>
              <a:t>Near: ~Zmap IBR</a:t>
            </a:r>
            <a:endParaRPr sz="1800">
              <a:solidFill>
                <a:srgbClr val="FFFF00"/>
              </a:solidFill>
            </a:endParaRPr>
          </a:p>
        </p:txBody>
      </p:sp>
      <p:sp>
        <p:nvSpPr>
          <p:cNvPr id="523" name="Google Shape;523;p37"/>
          <p:cNvSpPr txBox="1">
            <a:spLocks noGrp="1"/>
          </p:cNvSpPr>
          <p:nvPr>
            <p:ph type="body" idx="1"/>
          </p:nvPr>
        </p:nvSpPr>
        <p:spPr>
          <a:xfrm>
            <a:off x="4389415" y="1695021"/>
            <a:ext cx="1335600" cy="400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forest dyn texture</a:t>
            </a:r>
            <a:br>
              <a:rPr lang="en-US" sz="1100">
                <a:solidFill>
                  <a:srgbClr val="0000FF"/>
                </a:solidFill>
              </a:rPr>
            </a:br>
            <a:r>
              <a:rPr lang="en-US" sz="1100">
                <a:solidFill>
                  <a:srgbClr val="0000FF"/>
                </a:solidFill>
              </a:rPr>
              <a:t>tree / ground</a:t>
            </a:r>
            <a:endParaRPr sz="1100">
              <a:solidFill>
                <a:srgbClr val="0000FF"/>
              </a:solidFill>
            </a:endParaRPr>
          </a:p>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 </a:t>
            </a:r>
            <a:endParaRPr sz="1100">
              <a:solidFill>
                <a:srgbClr val="0000FF"/>
              </a:solidFill>
            </a:endParaRPr>
          </a:p>
          <a:p>
            <a:pPr marL="0" marR="0" lvl="0" indent="0" algn="l" rtl="0">
              <a:lnSpc>
                <a:spcPct val="90000"/>
              </a:lnSpc>
              <a:spcBef>
                <a:spcPts val="0"/>
              </a:spcBef>
              <a:spcAft>
                <a:spcPts val="0"/>
              </a:spcAft>
              <a:buClr>
                <a:schemeClr val="lt2"/>
              </a:buClr>
              <a:buSzPts val="1000"/>
              <a:buFont typeface="Arial"/>
              <a:buNone/>
            </a:pPr>
            <a:endParaRPr sz="1100">
              <a:solidFill>
                <a:srgbClr val="0000FF"/>
              </a:solidFill>
            </a:endParaRPr>
          </a:p>
        </p:txBody>
      </p:sp>
      <p:sp>
        <p:nvSpPr>
          <p:cNvPr id="524" name="Google Shape;524;p37"/>
          <p:cNvSpPr txBox="1">
            <a:spLocks noGrp="1"/>
          </p:cNvSpPr>
          <p:nvPr>
            <p:ph type="body" idx="1"/>
          </p:nvPr>
        </p:nvSpPr>
        <p:spPr>
          <a:xfrm>
            <a:off x="2964946" y="2069399"/>
            <a:ext cx="1769100" cy="4008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chemeClr val="lt2"/>
              </a:buClr>
              <a:buSzPts val="1000"/>
              <a:buFont typeface="Arial"/>
              <a:buNone/>
            </a:pPr>
            <a:r>
              <a:rPr lang="en-US" sz="1100">
                <a:solidFill>
                  <a:srgbClr val="4A86E8"/>
                </a:solidFill>
              </a:rPr>
              <a:t>individuals with parallax</a:t>
            </a:r>
            <a:endParaRPr sz="1100">
              <a:solidFill>
                <a:srgbClr val="4A86E8"/>
              </a:solidFill>
            </a:endParaRPr>
          </a:p>
          <a:p>
            <a:pPr marL="0" marR="0" lvl="0" indent="0" algn="l" rtl="0">
              <a:lnSpc>
                <a:spcPct val="90000"/>
              </a:lnSpc>
              <a:spcBef>
                <a:spcPts val="0"/>
              </a:spcBef>
              <a:spcAft>
                <a:spcPts val="0"/>
              </a:spcAft>
              <a:buClr>
                <a:schemeClr val="lt2"/>
              </a:buClr>
              <a:buSzPts val="1000"/>
              <a:buFont typeface="Arial"/>
              <a:buNone/>
            </a:pPr>
            <a:r>
              <a:rPr lang="en-US" sz="1100">
                <a:solidFill>
                  <a:srgbClr val="4A86E8"/>
                </a:solidFill>
              </a:rPr>
              <a:t>and detailed shading</a:t>
            </a:r>
            <a:endParaRPr sz="1100">
              <a:solidFill>
                <a:srgbClr val="4A86E8"/>
              </a:solidFill>
            </a:endParaRPr>
          </a:p>
          <a:p>
            <a:pPr marL="0" marR="0" lvl="0" indent="0" algn="l" rtl="0">
              <a:lnSpc>
                <a:spcPct val="90000"/>
              </a:lnSpc>
              <a:spcBef>
                <a:spcPts val="0"/>
              </a:spcBef>
              <a:spcAft>
                <a:spcPts val="0"/>
              </a:spcAft>
              <a:buClr>
                <a:srgbClr val="00FFFF"/>
              </a:buClr>
              <a:buFont typeface="Arial"/>
              <a:buNone/>
            </a:pPr>
            <a:endParaRPr sz="1100">
              <a:solidFill>
                <a:srgbClr val="4A86E8"/>
              </a:solidFill>
            </a:endParaRPr>
          </a:p>
        </p:txBody>
      </p:sp>
      <p:sp>
        <p:nvSpPr>
          <p:cNvPr id="525" name="Google Shape;525;p37"/>
          <p:cNvSpPr txBox="1">
            <a:spLocks noGrp="1"/>
          </p:cNvSpPr>
          <p:nvPr>
            <p:ph type="body" idx="1"/>
          </p:nvPr>
        </p:nvSpPr>
        <p:spPr>
          <a:xfrm>
            <a:off x="5600677" y="1631521"/>
            <a:ext cx="987000" cy="284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forest dyn shader</a:t>
            </a:r>
            <a:endParaRPr sz="1100">
              <a:solidFill>
                <a:srgbClr val="0000FF"/>
              </a:solidFill>
            </a:endParaRPr>
          </a:p>
          <a:p>
            <a:pPr marL="0" marR="0" lvl="0" indent="0" algn="l" rtl="0">
              <a:lnSpc>
                <a:spcPct val="90000"/>
              </a:lnSpc>
              <a:spcBef>
                <a:spcPts val="0"/>
              </a:spcBef>
              <a:spcAft>
                <a:spcPts val="0"/>
              </a:spcAft>
              <a:buClr>
                <a:schemeClr val="lt2"/>
              </a:buClr>
              <a:buSzPts val="1000"/>
              <a:buFont typeface="Arial"/>
              <a:buNone/>
            </a:pPr>
            <a:endParaRPr sz="1100">
              <a:solidFill>
                <a:srgbClr val="0000FF"/>
              </a:solidFill>
            </a:endParaRPr>
          </a:p>
        </p:txBody>
      </p:sp>
      <p:sp>
        <p:nvSpPr>
          <p:cNvPr id="526" name="Google Shape;526;p3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31</a:t>
            </a:fld>
            <a:endParaRPr/>
          </a:p>
        </p:txBody>
      </p:sp>
      <p:sp>
        <p:nvSpPr>
          <p:cNvPr id="527" name="Google Shape;527;p37"/>
          <p:cNvSpPr txBox="1"/>
          <p:nvPr/>
        </p:nvSpPr>
        <p:spPr>
          <a:xfrm>
            <a:off x="8191315" y="5245854"/>
            <a:ext cx="4608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0000"/>
                </a:solidFill>
                <a:highlight>
                  <a:srgbClr val="000000"/>
                </a:highlight>
              </a:rPr>
              <a:t> </a:t>
            </a:r>
            <a:r>
              <a:rPr lang="en-US" sz="1300" u="sng">
                <a:solidFill>
                  <a:srgbClr val="FF0000"/>
                </a:solidFill>
                <a:highlight>
                  <a:srgbClr val="000000"/>
                </a:highlight>
                <a:hlinkClick r:id="rId8"/>
              </a:rPr>
              <a:t>pdf</a:t>
            </a:r>
            <a:endParaRPr sz="1300">
              <a:solidFill>
                <a:srgbClr val="FF0000"/>
              </a:solidFill>
              <a:highlight>
                <a:srgbClr val="000000"/>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531"/>
        <p:cNvGrpSpPr/>
        <p:nvPr/>
      </p:nvGrpSpPr>
      <p:grpSpPr>
        <a:xfrm>
          <a:off x="0" y="0"/>
          <a:ext cx="0" cy="0"/>
          <a:chOff x="0" y="0"/>
          <a:chExt cx="0" cy="0"/>
        </a:xfrm>
      </p:grpSpPr>
      <p:sp>
        <p:nvSpPr>
          <p:cNvPr id="532" name="Google Shape;532;p38"/>
          <p:cNvSpPr txBox="1">
            <a:spLocks noGrp="1"/>
          </p:cNvSpPr>
          <p:nvPr>
            <p:ph type="title" idx="4294967295"/>
          </p:nvPr>
        </p:nvSpPr>
        <p:spPr>
          <a:xfrm>
            <a:off x="732692" y="96563"/>
            <a:ext cx="77400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3000" b="1">
                <a:solidFill>
                  <a:srgbClr val="FF9900"/>
                </a:solidFill>
              </a:rPr>
              <a:t>Endless forest</a:t>
            </a:r>
            <a:r>
              <a:rPr lang="en-US" sz="1300">
                <a:solidFill>
                  <a:srgbClr val="FF9900"/>
                </a:solidFill>
              </a:rPr>
              <a:t>, with</a:t>
            </a:r>
            <a:r>
              <a:rPr lang="en-US" sz="1800">
                <a:solidFill>
                  <a:srgbClr val="FF9900"/>
                </a:solidFill>
              </a:rPr>
              <a:t> Eric Bruneton   </a:t>
            </a:r>
            <a:r>
              <a:rPr lang="en-US" sz="1300">
                <a:solidFill>
                  <a:srgbClr val="FF9900"/>
                </a:solidFill>
              </a:rPr>
              <a:t>[ EG’12 ]</a:t>
            </a:r>
            <a:endParaRPr sz="1600" b="1" u="none" strike="noStrike" cap="none">
              <a:solidFill>
                <a:srgbClr val="FF9900"/>
              </a:solidFill>
            </a:endParaRPr>
          </a:p>
        </p:txBody>
      </p:sp>
      <p:pic>
        <p:nvPicPr>
          <p:cNvPr id="533" name="Google Shape;533;p38"/>
          <p:cNvPicPr preferRelativeResize="0"/>
          <p:nvPr/>
        </p:nvPicPr>
        <p:blipFill>
          <a:blip r:embed="rId3">
            <a:alphaModFix/>
          </a:blip>
          <a:stretch>
            <a:fillRect/>
          </a:stretch>
        </p:blipFill>
        <p:spPr>
          <a:xfrm>
            <a:off x="3997708" y="2937792"/>
            <a:ext cx="4637125" cy="1730667"/>
          </a:xfrm>
          <a:prstGeom prst="rect">
            <a:avLst/>
          </a:prstGeom>
          <a:noFill/>
          <a:ln>
            <a:noFill/>
          </a:ln>
        </p:spPr>
      </p:pic>
      <p:pic>
        <p:nvPicPr>
          <p:cNvPr id="534" name="Google Shape;534;p38"/>
          <p:cNvPicPr preferRelativeResize="0"/>
          <p:nvPr/>
        </p:nvPicPr>
        <p:blipFill>
          <a:blip r:embed="rId4">
            <a:alphaModFix/>
          </a:blip>
          <a:stretch>
            <a:fillRect/>
          </a:stretch>
        </p:blipFill>
        <p:spPr>
          <a:xfrm>
            <a:off x="8191315" y="1901961"/>
            <a:ext cx="787729" cy="962646"/>
          </a:xfrm>
          <a:prstGeom prst="rect">
            <a:avLst/>
          </a:prstGeom>
          <a:noFill/>
          <a:ln>
            <a:noFill/>
          </a:ln>
        </p:spPr>
      </p:pic>
      <p:pic>
        <p:nvPicPr>
          <p:cNvPr id="535" name="Google Shape;535;p38"/>
          <p:cNvPicPr preferRelativeResize="0"/>
          <p:nvPr/>
        </p:nvPicPr>
        <p:blipFill>
          <a:blip r:embed="rId5">
            <a:alphaModFix/>
          </a:blip>
          <a:stretch>
            <a:fillRect/>
          </a:stretch>
        </p:blipFill>
        <p:spPr>
          <a:xfrm>
            <a:off x="1272147" y="4613479"/>
            <a:ext cx="1114354" cy="1017625"/>
          </a:xfrm>
          <a:prstGeom prst="rect">
            <a:avLst/>
          </a:prstGeom>
          <a:noFill/>
          <a:ln>
            <a:noFill/>
          </a:ln>
        </p:spPr>
      </p:pic>
      <p:pic>
        <p:nvPicPr>
          <p:cNvPr id="536" name="Google Shape;536;p38"/>
          <p:cNvPicPr preferRelativeResize="0"/>
          <p:nvPr/>
        </p:nvPicPr>
        <p:blipFill>
          <a:blip r:embed="rId6">
            <a:alphaModFix/>
          </a:blip>
          <a:stretch>
            <a:fillRect/>
          </a:stretch>
        </p:blipFill>
        <p:spPr>
          <a:xfrm>
            <a:off x="0" y="2158188"/>
            <a:ext cx="2154188" cy="1017625"/>
          </a:xfrm>
          <a:prstGeom prst="rect">
            <a:avLst/>
          </a:prstGeom>
          <a:noFill/>
          <a:ln>
            <a:noFill/>
          </a:ln>
        </p:spPr>
      </p:pic>
      <p:sp>
        <p:nvSpPr>
          <p:cNvPr id="537" name="Google Shape;537;p38"/>
          <p:cNvSpPr txBox="1">
            <a:spLocks noGrp="1"/>
          </p:cNvSpPr>
          <p:nvPr>
            <p:ph type="body" idx="1"/>
          </p:nvPr>
        </p:nvSpPr>
        <p:spPr>
          <a:xfrm>
            <a:off x="3580892" y="2506292"/>
            <a:ext cx="4728900" cy="4491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1400">
                <a:solidFill>
                  <a:srgbClr val="FFFF00"/>
                </a:solidFill>
              </a:rPr>
              <a:t>Mid &amp; far: masks*shaders </a:t>
            </a:r>
            <a:r>
              <a:rPr lang="en-US" sz="1300">
                <a:solidFill>
                  <a:srgbClr val="FFFF00"/>
                </a:solidFill>
              </a:rPr>
              <a:t>( ~ “</a:t>
            </a:r>
            <a:r>
              <a:rPr lang="en-US" sz="1300" i="1">
                <a:solidFill>
                  <a:srgbClr val="FFFF00"/>
                </a:solidFill>
              </a:rPr>
              <a:t>Fake Fur Rendering”</a:t>
            </a:r>
            <a:r>
              <a:rPr lang="en-US" sz="1300">
                <a:solidFill>
                  <a:srgbClr val="FFFF00"/>
                </a:solidFill>
              </a:rPr>
              <a:t> </a:t>
            </a:r>
            <a:r>
              <a:rPr lang="en-US" sz="1000">
                <a:solidFill>
                  <a:srgbClr val="FFFF00"/>
                </a:solidFill>
              </a:rPr>
              <a:t>[Sig97] </a:t>
            </a:r>
            <a:r>
              <a:rPr lang="en-US" sz="1300">
                <a:solidFill>
                  <a:srgbClr val="FFFF00"/>
                </a:solidFill>
              </a:rPr>
              <a:t>)</a:t>
            </a:r>
            <a:r>
              <a:rPr lang="en-US" sz="2100">
                <a:solidFill>
                  <a:srgbClr val="00FFFF"/>
                </a:solidFill>
              </a:rPr>
              <a:t>       </a:t>
            </a:r>
            <a:endParaRPr sz="1800">
              <a:solidFill>
                <a:srgbClr val="FFFF00"/>
              </a:solidFill>
            </a:endParaRPr>
          </a:p>
        </p:txBody>
      </p:sp>
      <p:pic>
        <p:nvPicPr>
          <p:cNvPr id="538" name="Google Shape;538;p38"/>
          <p:cNvPicPr preferRelativeResize="0"/>
          <p:nvPr/>
        </p:nvPicPr>
        <p:blipFill>
          <a:blip r:embed="rId7">
            <a:alphaModFix/>
          </a:blip>
          <a:stretch>
            <a:fillRect/>
          </a:stretch>
        </p:blipFill>
        <p:spPr>
          <a:xfrm>
            <a:off x="3120415" y="541521"/>
            <a:ext cx="3817938" cy="1825625"/>
          </a:xfrm>
          <a:prstGeom prst="rect">
            <a:avLst/>
          </a:prstGeom>
          <a:noFill/>
          <a:ln>
            <a:noFill/>
          </a:ln>
        </p:spPr>
      </p:pic>
      <p:sp>
        <p:nvSpPr>
          <p:cNvPr id="539" name="Google Shape;539;p38"/>
          <p:cNvSpPr txBox="1">
            <a:spLocks noGrp="1"/>
          </p:cNvSpPr>
          <p:nvPr>
            <p:ph type="body" idx="1"/>
          </p:nvPr>
        </p:nvSpPr>
        <p:spPr>
          <a:xfrm>
            <a:off x="93438" y="611521"/>
            <a:ext cx="2984400" cy="1083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800">
                <a:solidFill>
                  <a:srgbClr val="D9D9D9"/>
                </a:solidFill>
              </a:rPr>
              <a:t>- several tree species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Poisson-disk distribs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gaussian params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1800">
                <a:solidFill>
                  <a:srgbClr val="D9D9D9"/>
                </a:solidFill>
              </a:rPr>
              <a:t>- large scale: param maps</a:t>
            </a:r>
            <a:endParaRPr sz="1800">
              <a:solidFill>
                <a:srgbClr val="D9D9D9"/>
              </a:solidFill>
            </a:endParaRPr>
          </a:p>
          <a:p>
            <a:pPr marL="0" marR="0" lvl="0" indent="0" algn="l" rtl="0">
              <a:lnSpc>
                <a:spcPct val="100000"/>
              </a:lnSpc>
              <a:spcBef>
                <a:spcPts val="0"/>
              </a:spcBef>
              <a:spcAft>
                <a:spcPts val="0"/>
              </a:spcAft>
              <a:buClr>
                <a:srgbClr val="00FFFF"/>
              </a:buClr>
              <a:buFont typeface="Arial"/>
              <a:buNone/>
            </a:pPr>
            <a:r>
              <a:rPr lang="en-US" sz="2100">
                <a:solidFill>
                  <a:srgbClr val="D9D9D9"/>
                </a:solidFill>
              </a:rPr>
              <a:t>  </a:t>
            </a:r>
            <a:endParaRPr sz="1800">
              <a:solidFill>
                <a:srgbClr val="D9D9D9"/>
              </a:solidFill>
            </a:endParaRPr>
          </a:p>
        </p:txBody>
      </p:sp>
      <p:pic>
        <p:nvPicPr>
          <p:cNvPr id="540" name="Google Shape;540;p38"/>
          <p:cNvPicPr preferRelativeResize="0"/>
          <p:nvPr/>
        </p:nvPicPr>
        <p:blipFill>
          <a:blip r:embed="rId8">
            <a:alphaModFix/>
          </a:blip>
          <a:stretch>
            <a:fillRect/>
          </a:stretch>
        </p:blipFill>
        <p:spPr>
          <a:xfrm>
            <a:off x="862742" y="3583302"/>
            <a:ext cx="2694333" cy="962667"/>
          </a:xfrm>
          <a:prstGeom prst="rect">
            <a:avLst/>
          </a:prstGeom>
          <a:noFill/>
          <a:ln>
            <a:noFill/>
          </a:ln>
        </p:spPr>
      </p:pic>
      <p:sp>
        <p:nvSpPr>
          <p:cNvPr id="541" name="Google Shape;541;p38"/>
          <p:cNvSpPr txBox="1">
            <a:spLocks noGrp="1"/>
          </p:cNvSpPr>
          <p:nvPr>
            <p:ph type="body" idx="1"/>
          </p:nvPr>
        </p:nvSpPr>
        <p:spPr>
          <a:xfrm>
            <a:off x="4082308" y="605021"/>
            <a:ext cx="4560000" cy="4008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2100">
                <a:solidFill>
                  <a:srgbClr val="FFFF00"/>
                </a:solidFill>
              </a:rPr>
              <a:t>3 representations: near, mid, far    </a:t>
            </a:r>
            <a:endParaRPr sz="2100">
              <a:solidFill>
                <a:srgbClr val="FFFF00"/>
              </a:solidFill>
            </a:endParaRPr>
          </a:p>
        </p:txBody>
      </p:sp>
      <p:pic>
        <p:nvPicPr>
          <p:cNvPr id="542" name="Google Shape;542;p38"/>
          <p:cNvPicPr preferRelativeResize="0"/>
          <p:nvPr/>
        </p:nvPicPr>
        <p:blipFill>
          <a:blip r:embed="rId9">
            <a:alphaModFix/>
          </a:blip>
          <a:stretch>
            <a:fillRect/>
          </a:stretch>
        </p:blipFill>
        <p:spPr>
          <a:xfrm>
            <a:off x="1950138" y="2803646"/>
            <a:ext cx="738738" cy="712146"/>
          </a:xfrm>
          <a:prstGeom prst="rect">
            <a:avLst/>
          </a:prstGeom>
          <a:noFill/>
          <a:ln>
            <a:noFill/>
          </a:ln>
        </p:spPr>
      </p:pic>
      <p:sp>
        <p:nvSpPr>
          <p:cNvPr id="543" name="Google Shape;543;p38"/>
          <p:cNvSpPr txBox="1">
            <a:spLocks noGrp="1"/>
          </p:cNvSpPr>
          <p:nvPr>
            <p:ph type="body" idx="1"/>
          </p:nvPr>
        </p:nvSpPr>
        <p:spPr>
          <a:xfrm>
            <a:off x="538546" y="3242042"/>
            <a:ext cx="1622400" cy="2334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1300">
                <a:solidFill>
                  <a:srgbClr val="FFFF00"/>
                </a:solidFill>
              </a:rPr>
              <a:t>Zv,Zl → extinction</a:t>
            </a:r>
            <a:endParaRPr sz="1300">
              <a:solidFill>
                <a:srgbClr val="FFFF00"/>
              </a:solidFill>
            </a:endParaRPr>
          </a:p>
        </p:txBody>
      </p:sp>
      <p:sp>
        <p:nvSpPr>
          <p:cNvPr id="544" name="Google Shape;544;p38"/>
          <p:cNvSpPr txBox="1">
            <a:spLocks noGrp="1"/>
          </p:cNvSpPr>
          <p:nvPr>
            <p:ph type="body" idx="1"/>
          </p:nvPr>
        </p:nvSpPr>
        <p:spPr>
          <a:xfrm>
            <a:off x="280777" y="1920271"/>
            <a:ext cx="1861500" cy="3357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rgbClr val="00FFFF"/>
              </a:buClr>
              <a:buFont typeface="Arial"/>
              <a:buNone/>
            </a:pPr>
            <a:r>
              <a:rPr lang="en-US" sz="1400">
                <a:solidFill>
                  <a:srgbClr val="FFFF00"/>
                </a:solidFill>
              </a:rPr>
              <a:t>Near: ~Zmap IBR</a:t>
            </a:r>
            <a:endParaRPr sz="1800">
              <a:solidFill>
                <a:srgbClr val="FFFF00"/>
              </a:solidFill>
            </a:endParaRPr>
          </a:p>
        </p:txBody>
      </p:sp>
      <p:sp>
        <p:nvSpPr>
          <p:cNvPr id="545" name="Google Shape;545;p38"/>
          <p:cNvSpPr txBox="1">
            <a:spLocks noGrp="1"/>
          </p:cNvSpPr>
          <p:nvPr>
            <p:ph type="body" idx="1"/>
          </p:nvPr>
        </p:nvSpPr>
        <p:spPr>
          <a:xfrm>
            <a:off x="4389415" y="1695021"/>
            <a:ext cx="1335600" cy="400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forest dyn texture</a:t>
            </a:r>
            <a:br>
              <a:rPr lang="en-US" sz="1100">
                <a:solidFill>
                  <a:srgbClr val="0000FF"/>
                </a:solidFill>
              </a:rPr>
            </a:br>
            <a:r>
              <a:rPr lang="en-US" sz="1100">
                <a:solidFill>
                  <a:srgbClr val="0000FF"/>
                </a:solidFill>
              </a:rPr>
              <a:t>tree / ground</a:t>
            </a:r>
            <a:endParaRPr sz="1100">
              <a:solidFill>
                <a:srgbClr val="0000FF"/>
              </a:solidFill>
            </a:endParaRPr>
          </a:p>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 </a:t>
            </a:r>
            <a:endParaRPr sz="1100">
              <a:solidFill>
                <a:srgbClr val="0000FF"/>
              </a:solidFill>
            </a:endParaRPr>
          </a:p>
          <a:p>
            <a:pPr marL="0" marR="0" lvl="0" indent="0" algn="l" rtl="0">
              <a:lnSpc>
                <a:spcPct val="90000"/>
              </a:lnSpc>
              <a:spcBef>
                <a:spcPts val="0"/>
              </a:spcBef>
              <a:spcAft>
                <a:spcPts val="0"/>
              </a:spcAft>
              <a:buClr>
                <a:schemeClr val="lt2"/>
              </a:buClr>
              <a:buSzPts val="1000"/>
              <a:buFont typeface="Arial"/>
              <a:buNone/>
            </a:pPr>
            <a:endParaRPr sz="1100">
              <a:solidFill>
                <a:srgbClr val="0000FF"/>
              </a:solidFill>
            </a:endParaRPr>
          </a:p>
        </p:txBody>
      </p:sp>
      <p:sp>
        <p:nvSpPr>
          <p:cNvPr id="546" name="Google Shape;546;p38"/>
          <p:cNvSpPr txBox="1">
            <a:spLocks noGrp="1"/>
          </p:cNvSpPr>
          <p:nvPr>
            <p:ph type="body" idx="1"/>
          </p:nvPr>
        </p:nvSpPr>
        <p:spPr>
          <a:xfrm>
            <a:off x="2964946" y="2069399"/>
            <a:ext cx="1769100" cy="400800"/>
          </a:xfrm>
          <a:prstGeom prst="rect">
            <a:avLst/>
          </a:prstGeom>
          <a:noFill/>
          <a:ln>
            <a:noFill/>
          </a:ln>
        </p:spPr>
        <p:txBody>
          <a:bodyPr spcFirstLastPara="1" wrap="square" lIns="81650" tIns="40825" rIns="81650" bIns="40825" anchor="t" anchorCtr="0">
            <a:noAutofit/>
          </a:bodyPr>
          <a:lstStyle/>
          <a:p>
            <a:pPr marL="0" marR="0" lvl="0" indent="0" algn="l" rtl="0">
              <a:lnSpc>
                <a:spcPct val="90000"/>
              </a:lnSpc>
              <a:spcBef>
                <a:spcPts val="0"/>
              </a:spcBef>
              <a:spcAft>
                <a:spcPts val="0"/>
              </a:spcAft>
              <a:buClr>
                <a:schemeClr val="lt2"/>
              </a:buClr>
              <a:buSzPts val="1000"/>
              <a:buFont typeface="Arial"/>
              <a:buNone/>
            </a:pPr>
            <a:r>
              <a:rPr lang="en-US" sz="1100">
                <a:solidFill>
                  <a:srgbClr val="4A86E8"/>
                </a:solidFill>
              </a:rPr>
              <a:t>individuals with parallax</a:t>
            </a:r>
            <a:endParaRPr sz="1100">
              <a:solidFill>
                <a:srgbClr val="4A86E8"/>
              </a:solidFill>
            </a:endParaRPr>
          </a:p>
          <a:p>
            <a:pPr marL="0" marR="0" lvl="0" indent="0" algn="l" rtl="0">
              <a:lnSpc>
                <a:spcPct val="90000"/>
              </a:lnSpc>
              <a:spcBef>
                <a:spcPts val="0"/>
              </a:spcBef>
              <a:spcAft>
                <a:spcPts val="0"/>
              </a:spcAft>
              <a:buClr>
                <a:schemeClr val="lt2"/>
              </a:buClr>
              <a:buSzPts val="1000"/>
              <a:buFont typeface="Arial"/>
              <a:buNone/>
            </a:pPr>
            <a:r>
              <a:rPr lang="en-US" sz="1100">
                <a:solidFill>
                  <a:srgbClr val="4A86E8"/>
                </a:solidFill>
              </a:rPr>
              <a:t>and detailed shading</a:t>
            </a:r>
            <a:endParaRPr sz="1100">
              <a:solidFill>
                <a:srgbClr val="4A86E8"/>
              </a:solidFill>
            </a:endParaRPr>
          </a:p>
          <a:p>
            <a:pPr marL="0" marR="0" lvl="0" indent="0" algn="l" rtl="0">
              <a:lnSpc>
                <a:spcPct val="90000"/>
              </a:lnSpc>
              <a:spcBef>
                <a:spcPts val="0"/>
              </a:spcBef>
              <a:spcAft>
                <a:spcPts val="0"/>
              </a:spcAft>
              <a:buClr>
                <a:srgbClr val="00FFFF"/>
              </a:buClr>
              <a:buFont typeface="Arial"/>
              <a:buNone/>
            </a:pPr>
            <a:endParaRPr sz="1100">
              <a:solidFill>
                <a:srgbClr val="4A86E8"/>
              </a:solidFill>
            </a:endParaRPr>
          </a:p>
        </p:txBody>
      </p:sp>
      <p:sp>
        <p:nvSpPr>
          <p:cNvPr id="547" name="Google Shape;547;p38"/>
          <p:cNvSpPr txBox="1">
            <a:spLocks noGrp="1"/>
          </p:cNvSpPr>
          <p:nvPr>
            <p:ph type="body" idx="1"/>
          </p:nvPr>
        </p:nvSpPr>
        <p:spPr>
          <a:xfrm>
            <a:off x="5600677" y="1631521"/>
            <a:ext cx="987000" cy="284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lt2"/>
              </a:buClr>
              <a:buSzPts val="1000"/>
              <a:buFont typeface="Arial"/>
              <a:buNone/>
            </a:pPr>
            <a:r>
              <a:rPr lang="en-US" sz="1100">
                <a:solidFill>
                  <a:srgbClr val="0000FF"/>
                </a:solidFill>
              </a:rPr>
              <a:t>forest dyn shader</a:t>
            </a:r>
            <a:endParaRPr sz="1100">
              <a:solidFill>
                <a:srgbClr val="0000FF"/>
              </a:solidFill>
            </a:endParaRPr>
          </a:p>
          <a:p>
            <a:pPr marL="0" marR="0" lvl="0" indent="0" algn="l" rtl="0">
              <a:lnSpc>
                <a:spcPct val="90000"/>
              </a:lnSpc>
              <a:spcBef>
                <a:spcPts val="0"/>
              </a:spcBef>
              <a:spcAft>
                <a:spcPts val="0"/>
              </a:spcAft>
              <a:buClr>
                <a:schemeClr val="lt2"/>
              </a:buClr>
              <a:buSzPts val="1000"/>
              <a:buFont typeface="Arial"/>
              <a:buNone/>
            </a:pPr>
            <a:endParaRPr sz="1100">
              <a:solidFill>
                <a:srgbClr val="0000FF"/>
              </a:solidFill>
            </a:endParaRPr>
          </a:p>
        </p:txBody>
      </p:sp>
      <p:cxnSp>
        <p:nvCxnSpPr>
          <p:cNvPr id="548" name="Google Shape;548;p38"/>
          <p:cNvCxnSpPr/>
          <p:nvPr/>
        </p:nvCxnSpPr>
        <p:spPr>
          <a:xfrm flipH="1">
            <a:off x="2074708" y="2017542"/>
            <a:ext cx="2368200" cy="2017500"/>
          </a:xfrm>
          <a:prstGeom prst="straightConnector1">
            <a:avLst/>
          </a:prstGeom>
          <a:noFill/>
          <a:ln w="9525" cap="flat" cmpd="sng">
            <a:solidFill>
              <a:srgbClr val="999999"/>
            </a:solidFill>
            <a:prstDash val="solid"/>
            <a:round/>
            <a:headEnd type="none" w="med" len="med"/>
            <a:tailEnd type="none" w="med" len="med"/>
          </a:ln>
        </p:spPr>
      </p:cxnSp>
      <p:sp>
        <p:nvSpPr>
          <p:cNvPr id="549" name="Google Shape;549;p3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32</a:t>
            </a:fld>
            <a:endParaRPr/>
          </a:p>
        </p:txBody>
      </p:sp>
      <p:sp>
        <p:nvSpPr>
          <p:cNvPr id="550" name="Google Shape;550;p38"/>
          <p:cNvSpPr txBox="1"/>
          <p:nvPr/>
        </p:nvSpPr>
        <p:spPr>
          <a:xfrm>
            <a:off x="8191315" y="5245854"/>
            <a:ext cx="4608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0000"/>
                </a:solidFill>
                <a:highlight>
                  <a:srgbClr val="000000"/>
                </a:highlight>
              </a:rPr>
              <a:t> </a:t>
            </a:r>
            <a:r>
              <a:rPr lang="en-US" sz="1300" u="sng">
                <a:solidFill>
                  <a:srgbClr val="FF0000"/>
                </a:solidFill>
                <a:highlight>
                  <a:srgbClr val="000000"/>
                </a:highlight>
                <a:hlinkClick r:id="rId10"/>
              </a:rPr>
              <a:t>pdf</a:t>
            </a:r>
            <a:endParaRPr sz="1300">
              <a:solidFill>
                <a:srgbClr val="FF0000"/>
              </a:solidFill>
              <a:highlight>
                <a:srgbClr val="000000"/>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39"/>
          <p:cNvSpPr txBox="1">
            <a:spLocks noGrp="1"/>
          </p:cNvSpPr>
          <p:nvPr>
            <p:ph type="body" idx="1"/>
          </p:nvPr>
        </p:nvSpPr>
        <p:spPr>
          <a:xfrm>
            <a:off x="732692" y="1249104"/>
            <a:ext cx="7521900" cy="30552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a:solidFill>
                  <a:srgbClr val="FF9900"/>
                </a:solidFill>
              </a:rPr>
              <a:t>→ Deep  a priori-knowledge  allows deep LOD</a:t>
            </a:r>
            <a:endParaRPr sz="2700">
              <a:solidFill>
                <a:srgbClr val="FF9900"/>
              </a:solidFill>
            </a:endParaRPr>
          </a:p>
          <a:p>
            <a:pPr marL="0" lvl="0" indent="0" algn="l" rtl="0">
              <a:spcBef>
                <a:spcPts val="0"/>
              </a:spcBef>
              <a:spcAft>
                <a:spcPts val="0"/>
              </a:spcAft>
              <a:buNone/>
            </a:pPr>
            <a:endParaRPr sz="2700">
              <a:solidFill>
                <a:srgbClr val="FF9900"/>
              </a:solidFill>
            </a:endParaRPr>
          </a:p>
          <a:p>
            <a:pPr marL="0" lvl="0" indent="0" algn="l" rtl="0">
              <a:spcBef>
                <a:spcPts val="0"/>
              </a:spcBef>
              <a:spcAft>
                <a:spcPts val="0"/>
              </a:spcAft>
              <a:buNone/>
            </a:pPr>
            <a:endParaRPr sz="2700">
              <a:solidFill>
                <a:srgbClr val="FF9900"/>
              </a:solidFill>
            </a:endParaRPr>
          </a:p>
          <a:p>
            <a:pPr marL="0" lvl="0" indent="0" algn="l" rtl="0">
              <a:spcBef>
                <a:spcPts val="0"/>
              </a:spcBef>
              <a:spcAft>
                <a:spcPts val="0"/>
              </a:spcAft>
              <a:buNone/>
            </a:pPr>
            <a:r>
              <a:rPr lang="en-US" sz="2700">
                <a:solidFill>
                  <a:srgbClr val="FF9900"/>
                </a:solidFill>
              </a:rPr>
              <a:t>     </a:t>
            </a:r>
            <a:r>
              <a:rPr lang="en-US" sz="2700" b="1">
                <a:solidFill>
                  <a:srgbClr val="FF9900"/>
                </a:solidFill>
              </a:rPr>
              <a:t>What about more generic content ?</a:t>
            </a:r>
            <a:endParaRPr sz="2700" b="1">
              <a:solidFill>
                <a:srgbClr val="FF9900"/>
              </a:solidFill>
            </a:endParaRPr>
          </a:p>
        </p:txBody>
      </p:sp>
      <p:sp>
        <p:nvSpPr>
          <p:cNvPr id="556" name="Google Shape;556;p3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560"/>
        <p:cNvGrpSpPr/>
        <p:nvPr/>
      </p:nvGrpSpPr>
      <p:grpSpPr>
        <a:xfrm>
          <a:off x="0" y="0"/>
          <a:ext cx="0" cy="0"/>
          <a:chOff x="0" y="0"/>
          <a:chExt cx="0" cy="0"/>
        </a:xfrm>
      </p:grpSpPr>
      <p:sp>
        <p:nvSpPr>
          <p:cNvPr id="561" name="Google Shape;561;p40"/>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    Volumetric Textures</a:t>
            </a:r>
            <a:r>
              <a:rPr lang="en-US" sz="2900">
                <a:solidFill>
                  <a:srgbClr val="FFFFFF"/>
                </a:solidFill>
              </a:rPr>
              <a:t>    </a:t>
            </a:r>
            <a:endParaRPr sz="2700" b="0" u="none" strike="noStrike" cap="none"/>
          </a:p>
        </p:txBody>
      </p:sp>
      <p:sp>
        <p:nvSpPr>
          <p:cNvPr id="562" name="Google Shape;562;p40"/>
          <p:cNvSpPr txBox="1"/>
          <p:nvPr/>
        </p:nvSpPr>
        <p:spPr>
          <a:xfrm>
            <a:off x="4506917" y="46517"/>
            <a:ext cx="4597800" cy="620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i="1">
                <a:solidFill>
                  <a:srgbClr val="FF9900"/>
                </a:solidFill>
              </a:rPr>
              <a:t>“Rendering fur with three dimensional textures”</a:t>
            </a:r>
            <a:br>
              <a:rPr lang="en-US" sz="1300" i="1">
                <a:solidFill>
                  <a:srgbClr val="FF9900"/>
                </a:solidFill>
              </a:rPr>
            </a:br>
            <a:r>
              <a:rPr lang="en-US" sz="1300" i="1">
                <a:solidFill>
                  <a:srgbClr val="FF9900"/>
                </a:solidFill>
              </a:rPr>
              <a:t>                                                     </a:t>
            </a:r>
            <a:r>
              <a:rPr lang="en-US" sz="1300">
                <a:solidFill>
                  <a:srgbClr val="FF9900"/>
                </a:solidFill>
              </a:rPr>
              <a:t>Kajiya &amp; Kay   [ Sig’89 ]</a:t>
            </a:r>
            <a:endParaRPr sz="1300">
              <a:solidFill>
                <a:srgbClr val="FF9900"/>
              </a:solidFill>
            </a:endParaRPr>
          </a:p>
        </p:txBody>
      </p:sp>
      <p:pic>
        <p:nvPicPr>
          <p:cNvPr id="563" name="Google Shape;563;p40"/>
          <p:cNvPicPr preferRelativeResize="0"/>
          <p:nvPr/>
        </p:nvPicPr>
        <p:blipFill>
          <a:blip r:embed="rId3">
            <a:alphaModFix/>
          </a:blip>
          <a:stretch>
            <a:fillRect/>
          </a:stretch>
        </p:blipFill>
        <p:spPr>
          <a:xfrm>
            <a:off x="337846" y="709167"/>
            <a:ext cx="2343771" cy="3052062"/>
          </a:xfrm>
          <a:prstGeom prst="rect">
            <a:avLst/>
          </a:prstGeom>
          <a:noFill/>
          <a:ln>
            <a:noFill/>
          </a:ln>
        </p:spPr>
      </p:pic>
      <p:sp>
        <p:nvSpPr>
          <p:cNvPr id="564" name="Google Shape;564;p40"/>
          <p:cNvSpPr txBox="1"/>
          <p:nvPr/>
        </p:nvSpPr>
        <p:spPr>
          <a:xfrm>
            <a:off x="467550" y="3910375"/>
            <a:ext cx="4431900" cy="1602300"/>
          </a:xfrm>
          <a:prstGeom prst="rect">
            <a:avLst/>
          </a:prstGeom>
          <a:noFill/>
          <a:ln w="9525" cap="flat" cmpd="sng">
            <a:solidFill>
              <a:srgbClr val="FFFFFF"/>
            </a:solidFill>
            <a:prstDash val="solid"/>
            <a:round/>
            <a:headEnd type="none" w="sm" len="sm"/>
            <a:tailEnd type="none" w="sm" len="sm"/>
          </a:ln>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1600" b="1">
                <a:solidFill>
                  <a:srgbClr val="FFFF00"/>
                </a:solidFill>
              </a:rPr>
              <a:t>- </a:t>
            </a:r>
            <a:r>
              <a:rPr lang="en-US" sz="1600">
                <a:solidFill>
                  <a:srgbClr val="FFFF00"/>
                </a:solidFill>
              </a:rPr>
              <a:t>only for hairs</a:t>
            </a:r>
            <a:br>
              <a:rPr lang="en-US" sz="1600">
                <a:solidFill>
                  <a:srgbClr val="FFFF00"/>
                </a:solidFill>
              </a:rPr>
            </a:br>
            <a:r>
              <a:rPr lang="en-US" sz="1600" b="1">
                <a:solidFill>
                  <a:srgbClr val="FFFF00"/>
                </a:solidFill>
              </a:rPr>
              <a:t>-</a:t>
            </a:r>
            <a:r>
              <a:rPr lang="en-US" sz="1600">
                <a:solidFill>
                  <a:srgbClr val="FFFF00"/>
                </a:solidFill>
              </a:rPr>
              <a:t> not hierarchical / not filterable</a:t>
            </a:r>
            <a:endParaRPr sz="1600">
              <a:solidFill>
                <a:srgbClr val="FFFF00"/>
              </a:solidFill>
            </a:endParaRPr>
          </a:p>
          <a:p>
            <a:pPr marL="0" lvl="0" indent="0" algn="l" rtl="0">
              <a:lnSpc>
                <a:spcPct val="115000"/>
              </a:lnSpc>
              <a:spcBef>
                <a:spcPts val="0"/>
              </a:spcBef>
              <a:spcAft>
                <a:spcPts val="0"/>
              </a:spcAft>
              <a:buNone/>
            </a:pPr>
            <a:r>
              <a:rPr lang="en-US" sz="1600">
                <a:solidFill>
                  <a:srgbClr val="FFFF00"/>
                </a:solidFill>
              </a:rPr>
              <a:t>- stochastic ray-tracing</a:t>
            </a:r>
            <a:endParaRPr sz="1600">
              <a:solidFill>
                <a:srgbClr val="FFFF00"/>
              </a:solidFill>
            </a:endParaRPr>
          </a:p>
          <a:p>
            <a:pPr marL="0" lvl="0" indent="0" algn="l" rtl="0">
              <a:lnSpc>
                <a:spcPct val="150000"/>
              </a:lnSpc>
              <a:spcBef>
                <a:spcPts val="0"/>
              </a:spcBef>
              <a:spcAft>
                <a:spcPts val="0"/>
              </a:spcAft>
              <a:buNone/>
            </a:pPr>
            <a:r>
              <a:rPr lang="en-US" sz="1600">
                <a:solidFill>
                  <a:srgbClr val="FFFF00"/>
                </a:solidFill>
              </a:rPr>
              <a:t>→ static hierar. of details:  not for dyn. LOD</a:t>
            </a:r>
            <a:endParaRPr sz="1600">
              <a:solidFill>
                <a:srgbClr val="FFFF00"/>
              </a:solidFill>
            </a:endParaRPr>
          </a:p>
          <a:p>
            <a:pPr marL="0" lvl="0" indent="0" algn="l" rtl="0">
              <a:lnSpc>
                <a:spcPct val="115000"/>
              </a:lnSpc>
              <a:spcBef>
                <a:spcPts val="0"/>
              </a:spcBef>
              <a:spcAft>
                <a:spcPts val="0"/>
              </a:spcAft>
              <a:buNone/>
            </a:pPr>
            <a:r>
              <a:rPr lang="en-US" sz="1600">
                <a:solidFill>
                  <a:srgbClr val="FFFF00"/>
                </a:solidFill>
              </a:rPr>
              <a:t>→ PhD topic !  :-)</a:t>
            </a:r>
            <a:endParaRPr sz="1600">
              <a:solidFill>
                <a:srgbClr val="FFFF00"/>
              </a:solidFill>
            </a:endParaRPr>
          </a:p>
        </p:txBody>
      </p:sp>
      <p:pic>
        <p:nvPicPr>
          <p:cNvPr id="565" name="Google Shape;565;p40"/>
          <p:cNvPicPr preferRelativeResize="0"/>
          <p:nvPr/>
        </p:nvPicPr>
        <p:blipFill>
          <a:blip r:embed="rId4">
            <a:alphaModFix/>
          </a:blip>
          <a:stretch>
            <a:fillRect/>
          </a:stretch>
        </p:blipFill>
        <p:spPr>
          <a:xfrm>
            <a:off x="3003808" y="1204042"/>
            <a:ext cx="4150853" cy="1747677"/>
          </a:xfrm>
          <a:prstGeom prst="rect">
            <a:avLst/>
          </a:prstGeom>
          <a:noFill/>
          <a:ln>
            <a:noFill/>
          </a:ln>
        </p:spPr>
      </p:pic>
      <p:pic>
        <p:nvPicPr>
          <p:cNvPr id="566" name="Google Shape;566;p40"/>
          <p:cNvPicPr preferRelativeResize="0"/>
          <p:nvPr/>
        </p:nvPicPr>
        <p:blipFill>
          <a:blip r:embed="rId5">
            <a:alphaModFix/>
          </a:blip>
          <a:stretch>
            <a:fillRect/>
          </a:stretch>
        </p:blipFill>
        <p:spPr>
          <a:xfrm>
            <a:off x="4967322" y="2580812"/>
            <a:ext cx="2924508" cy="3052063"/>
          </a:xfrm>
          <a:prstGeom prst="rect">
            <a:avLst/>
          </a:prstGeom>
          <a:noFill/>
          <a:ln>
            <a:noFill/>
          </a:ln>
        </p:spPr>
      </p:pic>
      <p:sp>
        <p:nvSpPr>
          <p:cNvPr id="567" name="Google Shape;567;p4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571"/>
        <p:cNvGrpSpPr/>
        <p:nvPr/>
      </p:nvGrpSpPr>
      <p:grpSpPr>
        <a:xfrm>
          <a:off x="0" y="0"/>
          <a:ext cx="0" cy="0"/>
          <a:chOff x="0" y="0"/>
          <a:chExt cx="0" cy="0"/>
        </a:xfrm>
      </p:grpSpPr>
      <p:pic>
        <p:nvPicPr>
          <p:cNvPr id="572" name="Google Shape;572;p41"/>
          <p:cNvPicPr preferRelativeResize="0"/>
          <p:nvPr/>
        </p:nvPicPr>
        <p:blipFill>
          <a:blip r:embed="rId3">
            <a:alphaModFix/>
          </a:blip>
          <a:stretch>
            <a:fillRect/>
          </a:stretch>
        </p:blipFill>
        <p:spPr>
          <a:xfrm>
            <a:off x="253962" y="877145"/>
            <a:ext cx="3762020" cy="1583958"/>
          </a:xfrm>
          <a:prstGeom prst="rect">
            <a:avLst/>
          </a:prstGeom>
          <a:noFill/>
          <a:ln>
            <a:noFill/>
          </a:ln>
        </p:spPr>
      </p:pic>
      <p:sp>
        <p:nvSpPr>
          <p:cNvPr id="573" name="Google Shape;573;p41"/>
          <p:cNvSpPr txBox="1">
            <a:spLocks noGrp="1"/>
          </p:cNvSpPr>
          <p:nvPr>
            <p:ph type="title" idx="4294967295"/>
          </p:nvPr>
        </p:nvSpPr>
        <p:spPr>
          <a:xfrm>
            <a:off x="42438" y="0"/>
            <a:ext cx="9063300" cy="602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Volumetric Textures: generic, LOD</a:t>
            </a:r>
            <a:r>
              <a:rPr lang="en-US" sz="2900">
                <a:solidFill>
                  <a:srgbClr val="FF9900"/>
                </a:solidFill>
              </a:rPr>
              <a:t>  </a:t>
            </a:r>
            <a:r>
              <a:rPr lang="en-US" sz="1800" b="0" u="none" strike="noStrike" cap="none">
                <a:solidFill>
                  <a:srgbClr val="FF9900"/>
                </a:solidFill>
                <a:latin typeface="Arial"/>
                <a:ea typeface="Arial"/>
                <a:cs typeface="Arial"/>
                <a:sym typeface="Arial"/>
              </a:rPr>
              <a:t>my PhD </a:t>
            </a:r>
            <a:r>
              <a:rPr lang="en-US" sz="1300">
                <a:solidFill>
                  <a:srgbClr val="FF9900"/>
                </a:solidFill>
              </a:rPr>
              <a:t>[ </a:t>
            </a:r>
            <a:r>
              <a:rPr lang="en-US" sz="1300" b="0" u="none" strike="noStrike" cap="none">
                <a:solidFill>
                  <a:srgbClr val="FF9900"/>
                </a:solidFill>
                <a:latin typeface="Arial"/>
                <a:ea typeface="Arial"/>
                <a:cs typeface="Arial"/>
                <a:sym typeface="Arial"/>
              </a:rPr>
              <a:t>94,95,</a:t>
            </a:r>
            <a:r>
              <a:rPr lang="en-US" sz="1300">
                <a:solidFill>
                  <a:srgbClr val="FF9900"/>
                </a:solidFill>
              </a:rPr>
              <a:t>96, TVCG’98 ]</a:t>
            </a:r>
            <a:endParaRPr>
              <a:solidFill>
                <a:srgbClr val="FF9900"/>
              </a:solidFill>
            </a:endParaRPr>
          </a:p>
        </p:txBody>
      </p:sp>
      <p:pic>
        <p:nvPicPr>
          <p:cNvPr id="574" name="Google Shape;574;p41"/>
          <p:cNvPicPr preferRelativeResize="0"/>
          <p:nvPr/>
        </p:nvPicPr>
        <p:blipFill>
          <a:blip r:embed="rId4">
            <a:alphaModFix/>
          </a:blip>
          <a:stretch>
            <a:fillRect/>
          </a:stretch>
        </p:blipFill>
        <p:spPr>
          <a:xfrm>
            <a:off x="3868546" y="2601475"/>
            <a:ext cx="4728103" cy="1109926"/>
          </a:xfrm>
          <a:prstGeom prst="rect">
            <a:avLst/>
          </a:prstGeom>
          <a:noFill/>
          <a:ln>
            <a:noFill/>
          </a:ln>
        </p:spPr>
      </p:pic>
      <p:pic>
        <p:nvPicPr>
          <p:cNvPr id="575" name="Google Shape;575;p41"/>
          <p:cNvPicPr preferRelativeResize="0"/>
          <p:nvPr/>
        </p:nvPicPr>
        <p:blipFill>
          <a:blip r:embed="rId5">
            <a:alphaModFix/>
          </a:blip>
          <a:stretch>
            <a:fillRect/>
          </a:stretch>
        </p:blipFill>
        <p:spPr>
          <a:xfrm>
            <a:off x="7348903" y="620375"/>
            <a:ext cx="1620572" cy="1643063"/>
          </a:xfrm>
          <a:prstGeom prst="rect">
            <a:avLst/>
          </a:prstGeom>
          <a:noFill/>
          <a:ln>
            <a:noFill/>
          </a:ln>
        </p:spPr>
      </p:pic>
      <p:sp>
        <p:nvSpPr>
          <p:cNvPr id="576" name="Google Shape;576;p41"/>
          <p:cNvSpPr txBox="1"/>
          <p:nvPr/>
        </p:nvSpPr>
        <p:spPr>
          <a:xfrm>
            <a:off x="5080431" y="578104"/>
            <a:ext cx="2475000" cy="18195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Volume:</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multiscale (MIPmap)</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compress void (SVO)</a:t>
            </a:r>
            <a:endParaRPr sz="1600">
              <a:solidFill>
                <a:srgbClr val="FFFF00"/>
              </a:solidFill>
            </a:endParaRPr>
          </a:p>
          <a:p>
            <a:pPr marL="0" marR="0" lvl="0" indent="0" algn="l" rtl="0">
              <a:lnSpc>
                <a:spcPct val="150000"/>
              </a:lnSpc>
              <a:spcBef>
                <a:spcPts val="0"/>
              </a:spcBef>
              <a:spcAft>
                <a:spcPts val="0"/>
              </a:spcAft>
              <a:buClr>
                <a:srgbClr val="00FFFF"/>
              </a:buClr>
              <a:buFont typeface="Arial"/>
              <a:buNone/>
            </a:pPr>
            <a:r>
              <a:rPr lang="en-US" sz="1600">
                <a:solidFill>
                  <a:srgbClr val="FFFF00"/>
                </a:solidFill>
              </a:rPr>
              <a:t>→ octree of voxels</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Voxel data: </a:t>
            </a:r>
            <a:br>
              <a:rPr lang="en-US" sz="2100" b="0" u="none" strike="noStrike" cap="none">
                <a:solidFill>
                  <a:srgbClr val="FFFF00"/>
                </a:solidFill>
                <a:latin typeface="Arial"/>
                <a:ea typeface="Arial"/>
                <a:cs typeface="Arial"/>
                <a:sym typeface="Arial"/>
              </a:rPr>
            </a:br>
            <a:r>
              <a:rPr lang="en-US" sz="1600" b="0" u="none" strike="noStrike" cap="none">
                <a:solidFill>
                  <a:srgbClr val="FFFF00"/>
                </a:solidFill>
                <a:latin typeface="Arial"/>
                <a:ea typeface="Arial"/>
                <a:cs typeface="Arial"/>
                <a:sym typeface="Arial"/>
              </a:rPr>
              <a:t>- </a:t>
            </a:r>
            <a:r>
              <a:rPr lang="en-US" sz="1600">
                <a:solidFill>
                  <a:srgbClr val="FFFF00"/>
                </a:solidFill>
              </a:rPr>
              <a:t>“generic” </a:t>
            </a:r>
            <a:r>
              <a:rPr lang="en-US" sz="1600" b="0" u="none" strike="noStrike" cap="none">
                <a:solidFill>
                  <a:srgbClr val="FFFF00"/>
                </a:solidFill>
                <a:latin typeface="Arial"/>
                <a:ea typeface="Arial"/>
                <a:cs typeface="Arial"/>
                <a:sym typeface="Arial"/>
              </a:rPr>
              <a:t>r</a:t>
            </a:r>
            <a:r>
              <a:rPr lang="en-US" sz="1600">
                <a:solidFill>
                  <a:srgbClr val="FFFF00"/>
                </a:solidFill>
              </a:rPr>
              <a:t>e</a:t>
            </a:r>
            <a:r>
              <a:rPr lang="en-US" sz="1600" b="0" u="none" strike="noStrike" cap="none">
                <a:solidFill>
                  <a:srgbClr val="FFFF00"/>
                </a:solidFill>
                <a:latin typeface="Arial"/>
                <a:ea typeface="Arial"/>
                <a:cs typeface="Arial"/>
                <a:sym typeface="Arial"/>
              </a:rPr>
              <a:t>flectance</a:t>
            </a:r>
            <a:br>
              <a:rPr lang="en-US" sz="1600" b="0" u="none" strike="noStrike" cap="none">
                <a:solidFill>
                  <a:srgbClr val="FFFF00"/>
                </a:solidFill>
                <a:latin typeface="Arial"/>
                <a:ea typeface="Arial"/>
                <a:cs typeface="Arial"/>
                <a:sym typeface="Arial"/>
              </a:rPr>
            </a:br>
            <a:r>
              <a:rPr lang="en-US" sz="1600" b="0" u="none" strike="noStrike" cap="none">
                <a:solidFill>
                  <a:srgbClr val="FFFF00"/>
                </a:solidFill>
                <a:latin typeface="Arial"/>
                <a:ea typeface="Arial"/>
                <a:cs typeface="Arial"/>
                <a:sym typeface="Arial"/>
              </a:rPr>
              <a:t>- </a:t>
            </a:r>
            <a:r>
              <a:rPr lang="en-US" sz="1600">
                <a:solidFill>
                  <a:srgbClr val="FFFF00"/>
                </a:solidFill>
              </a:rPr>
              <a:t>viewdep opacity</a:t>
            </a:r>
            <a:br>
              <a:rPr lang="en-US" sz="1600">
                <a:solidFill>
                  <a:srgbClr val="FFFF00"/>
                </a:solidFill>
              </a:rPr>
            </a:br>
            <a:r>
              <a:rPr lang="en-US" sz="1600">
                <a:solidFill>
                  <a:srgbClr val="FFFF00"/>
                </a:solidFill>
              </a:rPr>
              <a:t>-  </a:t>
            </a:r>
            <a:endParaRPr sz="1600" b="0" u="none" strike="noStrike" cap="none">
              <a:solidFill>
                <a:srgbClr val="FFFF00"/>
              </a:solidFill>
            </a:endParaRPr>
          </a:p>
        </p:txBody>
      </p:sp>
      <p:sp>
        <p:nvSpPr>
          <p:cNvPr id="577" name="Google Shape;577;p41"/>
          <p:cNvSpPr txBox="1">
            <a:spLocks noGrp="1"/>
          </p:cNvSpPr>
          <p:nvPr>
            <p:ph type="body" idx="1"/>
          </p:nvPr>
        </p:nvSpPr>
        <p:spPr>
          <a:xfrm>
            <a:off x="784073" y="543656"/>
            <a:ext cx="4186500" cy="5067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tiling volumetric layer</a:t>
            </a:r>
            <a:endParaRPr sz="2100" u="none" strike="noStrike" cap="none">
              <a:solidFill>
                <a:srgbClr val="FFFF00"/>
              </a:solidFill>
            </a:endParaRPr>
          </a:p>
        </p:txBody>
      </p:sp>
      <p:sp>
        <p:nvSpPr>
          <p:cNvPr id="578" name="Google Shape;578;p41"/>
          <p:cNvSpPr txBox="1"/>
          <p:nvPr/>
        </p:nvSpPr>
        <p:spPr>
          <a:xfrm>
            <a:off x="7435385" y="3711392"/>
            <a:ext cx="7065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6"/>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flag</a:t>
            </a:r>
            <a:endParaRPr sz="700" b="1">
              <a:solidFill>
                <a:srgbClr val="FF0000"/>
              </a:solidFill>
            </a:endParaRPr>
          </a:p>
        </p:txBody>
      </p:sp>
      <p:sp>
        <p:nvSpPr>
          <p:cNvPr id="579" name="Google Shape;579;p41"/>
          <p:cNvSpPr txBox="1"/>
          <p:nvPr/>
        </p:nvSpPr>
        <p:spPr>
          <a:xfrm>
            <a:off x="8318954" y="3711392"/>
            <a:ext cx="7065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7"/>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lawn</a:t>
            </a:r>
            <a:endParaRPr sz="700" b="1">
              <a:solidFill>
                <a:srgbClr val="FF0000"/>
              </a:solidFill>
            </a:endParaRPr>
          </a:p>
        </p:txBody>
      </p:sp>
      <p:sp>
        <p:nvSpPr>
          <p:cNvPr id="580" name="Google Shape;580;p41"/>
          <p:cNvSpPr txBox="1"/>
          <p:nvPr/>
        </p:nvSpPr>
        <p:spPr>
          <a:xfrm>
            <a:off x="6551815" y="3711392"/>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8"/>
              </a:rPr>
              <a:t>video</a:t>
            </a:r>
            <a:br>
              <a:rPr lang="en-US" sz="700" b="1">
                <a:solidFill>
                  <a:srgbClr val="FF0000"/>
                </a:solidFill>
              </a:rPr>
            </a:br>
            <a:r>
              <a:rPr lang="en-US" sz="700" b="1">
                <a:solidFill>
                  <a:srgbClr val="FF0000"/>
                </a:solidFill>
              </a:rPr>
              <a:t>  forest </a:t>
            </a:r>
            <a:endParaRPr sz="700" b="1">
              <a:solidFill>
                <a:srgbClr val="FF0000"/>
              </a:solidFill>
            </a:endParaRPr>
          </a:p>
        </p:txBody>
      </p:sp>
      <p:sp>
        <p:nvSpPr>
          <p:cNvPr id="581" name="Google Shape;581;p41"/>
          <p:cNvSpPr txBox="1"/>
          <p:nvPr/>
        </p:nvSpPr>
        <p:spPr>
          <a:xfrm>
            <a:off x="5817854" y="3711392"/>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torus</a:t>
            </a:r>
            <a:endParaRPr sz="700" b="1">
              <a:solidFill>
                <a:srgbClr val="FF0000"/>
              </a:solidFill>
            </a:endParaRPr>
          </a:p>
        </p:txBody>
      </p:sp>
      <p:sp>
        <p:nvSpPr>
          <p:cNvPr id="582" name="Google Shape;582;p41"/>
          <p:cNvSpPr txBox="1"/>
          <p:nvPr/>
        </p:nvSpPr>
        <p:spPr>
          <a:xfrm>
            <a:off x="7011877" y="2587475"/>
            <a:ext cx="1794900" cy="381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1600" i="1">
                <a:solidFill>
                  <a:srgbClr val="0000FF"/>
                </a:solidFill>
              </a:rPr>
              <a:t>NDF of ellipsoid</a:t>
            </a:r>
            <a:br>
              <a:rPr lang="en-US" sz="1600" b="0" i="1" u="none" strike="noStrike" cap="none">
                <a:solidFill>
                  <a:srgbClr val="0000FF"/>
                </a:solidFill>
                <a:latin typeface="Arial"/>
                <a:ea typeface="Arial"/>
                <a:cs typeface="Arial"/>
                <a:sym typeface="Arial"/>
              </a:rPr>
            </a:br>
            <a:endParaRPr sz="1600" b="0" i="0" u="none" strike="noStrike" cap="none">
              <a:solidFill>
                <a:srgbClr val="0000FF"/>
              </a:solidFill>
            </a:endParaRPr>
          </a:p>
        </p:txBody>
      </p:sp>
      <p:pic>
        <p:nvPicPr>
          <p:cNvPr id="583" name="Google Shape;583;p41"/>
          <p:cNvPicPr preferRelativeResize="0"/>
          <p:nvPr/>
        </p:nvPicPr>
        <p:blipFill rotWithShape="1">
          <a:blip r:embed="rId10">
            <a:alphaModFix/>
          </a:blip>
          <a:srcRect l="55904" t="37007" r="32492" b="47200"/>
          <a:stretch/>
        </p:blipFill>
        <p:spPr>
          <a:xfrm>
            <a:off x="42438" y="3739104"/>
            <a:ext cx="783531" cy="722000"/>
          </a:xfrm>
          <a:prstGeom prst="rect">
            <a:avLst/>
          </a:prstGeom>
          <a:noFill/>
          <a:ln>
            <a:noFill/>
          </a:ln>
        </p:spPr>
      </p:pic>
      <p:sp>
        <p:nvSpPr>
          <p:cNvPr id="584" name="Google Shape;584;p41"/>
          <p:cNvSpPr txBox="1">
            <a:spLocks noGrp="1"/>
          </p:cNvSpPr>
          <p:nvPr>
            <p:ph type="body" idx="1"/>
          </p:nvPr>
        </p:nvSpPr>
        <p:spPr>
          <a:xfrm>
            <a:off x="-27900" y="3305979"/>
            <a:ext cx="1299300" cy="415200"/>
          </a:xfrm>
          <a:prstGeom prst="rect">
            <a:avLst/>
          </a:prstGeom>
          <a:noFill/>
          <a:ln>
            <a:noFill/>
          </a:ln>
        </p:spPr>
        <p:txBody>
          <a:bodyPr spcFirstLastPara="1" wrap="square" lIns="81650" tIns="40825" rIns="81650" bIns="40825" anchor="t" anchorCtr="0">
            <a:noAutofit/>
          </a:bodyPr>
          <a:lstStyle/>
          <a:p>
            <a:pPr marL="0" lvl="0" indent="0" algn="l" rtl="0">
              <a:lnSpc>
                <a:spcPct val="100000"/>
              </a:lnSpc>
              <a:spcBef>
                <a:spcPts val="0"/>
              </a:spcBef>
              <a:spcAft>
                <a:spcPts val="0"/>
              </a:spcAft>
              <a:buClr>
                <a:schemeClr val="lt2"/>
              </a:buClr>
              <a:buSzPts val="1000"/>
              <a:buFont typeface="Arial"/>
              <a:buNone/>
            </a:pPr>
            <a:r>
              <a:rPr lang="en-US" sz="1300">
                <a:solidFill>
                  <a:srgbClr val="FFFF00"/>
                </a:solidFill>
              </a:rPr>
              <a:t>impressionism</a:t>
            </a:r>
            <a:br>
              <a:rPr lang="en-US" sz="1300">
                <a:solidFill>
                  <a:srgbClr val="FFFF00"/>
                </a:solidFill>
              </a:rPr>
            </a:br>
            <a:r>
              <a:rPr lang="en-US" sz="1300">
                <a:solidFill>
                  <a:srgbClr val="FFFF00"/>
                </a:solidFill>
              </a:rPr>
              <a:t> illusion :</a:t>
            </a:r>
            <a:endParaRPr sz="1300" u="none" strike="noStrike" cap="none">
              <a:solidFill>
                <a:srgbClr val="FFFF00"/>
              </a:solidFill>
            </a:endParaRPr>
          </a:p>
        </p:txBody>
      </p:sp>
      <p:sp>
        <p:nvSpPr>
          <p:cNvPr id="585" name="Google Shape;585;p41"/>
          <p:cNvSpPr txBox="1">
            <a:spLocks noGrp="1"/>
          </p:cNvSpPr>
          <p:nvPr>
            <p:ph type="body" idx="1"/>
          </p:nvPr>
        </p:nvSpPr>
        <p:spPr>
          <a:xfrm>
            <a:off x="3981392" y="3727288"/>
            <a:ext cx="1706700" cy="288300"/>
          </a:xfrm>
          <a:prstGeom prst="rect">
            <a:avLst/>
          </a:prstGeom>
          <a:noFill/>
          <a:ln>
            <a:noFill/>
          </a:ln>
        </p:spPr>
        <p:txBody>
          <a:bodyPr spcFirstLastPara="1" wrap="square" lIns="81650" tIns="40825" rIns="81650" bIns="40825" anchor="t" anchorCtr="0">
            <a:noAutofit/>
          </a:bodyPr>
          <a:lstStyle/>
          <a:p>
            <a:pPr marL="0" lvl="0" indent="0" algn="l" rtl="0">
              <a:lnSpc>
                <a:spcPct val="100000"/>
              </a:lnSpc>
              <a:spcBef>
                <a:spcPts val="0"/>
              </a:spcBef>
              <a:spcAft>
                <a:spcPts val="0"/>
              </a:spcAft>
              <a:buClr>
                <a:schemeClr val="lt2"/>
              </a:buClr>
              <a:buSzPts val="1000"/>
              <a:buFont typeface="Arial"/>
              <a:buNone/>
            </a:pPr>
            <a:r>
              <a:rPr lang="en-US" sz="1300">
                <a:solidFill>
                  <a:srgbClr val="FFFF00"/>
                </a:solidFill>
              </a:rPr>
              <a:t>( → SGGX, GGX )</a:t>
            </a:r>
            <a:endParaRPr sz="1300" u="none" strike="noStrike" cap="none">
              <a:solidFill>
                <a:srgbClr val="FFFF00"/>
              </a:solidFill>
            </a:endParaRPr>
          </a:p>
        </p:txBody>
      </p:sp>
      <p:sp>
        <p:nvSpPr>
          <p:cNvPr id="586" name="Google Shape;586;p4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35</a:t>
            </a:fld>
            <a:endParaRPr/>
          </a:p>
        </p:txBody>
      </p:sp>
      <p:sp>
        <p:nvSpPr>
          <p:cNvPr id="587" name="Google Shape;587;p41"/>
          <p:cNvSpPr txBox="1"/>
          <p:nvPr/>
        </p:nvSpPr>
        <p:spPr>
          <a:xfrm>
            <a:off x="8436025" y="2263600"/>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t> </a:t>
            </a:r>
            <a:r>
              <a:rPr lang="en-US" sz="1300" b="1" u="sng">
                <a:solidFill>
                  <a:srgbClr val="FF0000"/>
                </a:solidFill>
                <a:hlinkClick r:id="rId11"/>
              </a:rPr>
              <a:t>pdfs</a:t>
            </a:r>
            <a:endParaRPr sz="700" b="1">
              <a:solidFill>
                <a:srgbClr val="FF0000"/>
              </a:solidFill>
            </a:endParaRPr>
          </a:p>
          <a:p>
            <a:pPr marL="0" lvl="0" indent="0" algn="l" rtl="0">
              <a:spcBef>
                <a:spcPts val="0"/>
              </a:spcBef>
              <a:spcAft>
                <a:spcPts val="0"/>
              </a:spcAft>
              <a:buNone/>
            </a:pPr>
            <a:r>
              <a:rPr lang="en-US" sz="700" b="1">
                <a:solidFill>
                  <a:srgbClr val="FF0000"/>
                </a:solidFill>
              </a:rPr>
              <a:t>+  videos</a:t>
            </a:r>
            <a:endParaRPr sz="700" b="1">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591"/>
        <p:cNvGrpSpPr/>
        <p:nvPr/>
      </p:nvGrpSpPr>
      <p:grpSpPr>
        <a:xfrm>
          <a:off x="0" y="0"/>
          <a:ext cx="0" cy="0"/>
          <a:chOff x="0" y="0"/>
          <a:chExt cx="0" cy="0"/>
        </a:xfrm>
      </p:grpSpPr>
      <p:pic>
        <p:nvPicPr>
          <p:cNvPr id="592" name="Google Shape;592;p42"/>
          <p:cNvPicPr preferRelativeResize="0"/>
          <p:nvPr/>
        </p:nvPicPr>
        <p:blipFill>
          <a:blip r:embed="rId3">
            <a:alphaModFix/>
          </a:blip>
          <a:stretch>
            <a:fillRect/>
          </a:stretch>
        </p:blipFill>
        <p:spPr>
          <a:xfrm>
            <a:off x="253962" y="877145"/>
            <a:ext cx="3762020" cy="1583958"/>
          </a:xfrm>
          <a:prstGeom prst="rect">
            <a:avLst/>
          </a:prstGeom>
          <a:noFill/>
          <a:ln>
            <a:noFill/>
          </a:ln>
        </p:spPr>
      </p:pic>
      <p:sp>
        <p:nvSpPr>
          <p:cNvPr id="593" name="Google Shape;593;p42"/>
          <p:cNvSpPr txBox="1">
            <a:spLocks noGrp="1"/>
          </p:cNvSpPr>
          <p:nvPr>
            <p:ph type="title" idx="4294967295"/>
          </p:nvPr>
        </p:nvSpPr>
        <p:spPr>
          <a:xfrm>
            <a:off x="42438" y="0"/>
            <a:ext cx="9063300" cy="602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Volumetric Textures: generic, LOD</a:t>
            </a:r>
            <a:r>
              <a:rPr lang="en-US" sz="2900">
                <a:solidFill>
                  <a:srgbClr val="FF9900"/>
                </a:solidFill>
              </a:rPr>
              <a:t>  </a:t>
            </a:r>
            <a:r>
              <a:rPr lang="en-US" sz="1800" b="0" u="none" strike="noStrike" cap="none">
                <a:solidFill>
                  <a:srgbClr val="FF9900"/>
                </a:solidFill>
                <a:latin typeface="Arial"/>
                <a:ea typeface="Arial"/>
                <a:cs typeface="Arial"/>
                <a:sym typeface="Arial"/>
              </a:rPr>
              <a:t>my PhD </a:t>
            </a:r>
            <a:r>
              <a:rPr lang="en-US" sz="1300">
                <a:solidFill>
                  <a:srgbClr val="FF9900"/>
                </a:solidFill>
              </a:rPr>
              <a:t>[ </a:t>
            </a:r>
            <a:r>
              <a:rPr lang="en-US" sz="1300" b="0" u="none" strike="noStrike" cap="none">
                <a:solidFill>
                  <a:srgbClr val="FF9900"/>
                </a:solidFill>
                <a:latin typeface="Arial"/>
                <a:ea typeface="Arial"/>
                <a:cs typeface="Arial"/>
                <a:sym typeface="Arial"/>
              </a:rPr>
              <a:t>94,95,</a:t>
            </a:r>
            <a:r>
              <a:rPr lang="en-US" sz="1300">
                <a:solidFill>
                  <a:srgbClr val="FF9900"/>
                </a:solidFill>
              </a:rPr>
              <a:t>96, TVCG’98 ]</a:t>
            </a:r>
            <a:endParaRPr>
              <a:solidFill>
                <a:srgbClr val="FF9900"/>
              </a:solidFill>
            </a:endParaRPr>
          </a:p>
        </p:txBody>
      </p:sp>
      <p:pic>
        <p:nvPicPr>
          <p:cNvPr id="594" name="Google Shape;594;p42"/>
          <p:cNvPicPr preferRelativeResize="0"/>
          <p:nvPr/>
        </p:nvPicPr>
        <p:blipFill>
          <a:blip r:embed="rId4">
            <a:alphaModFix/>
          </a:blip>
          <a:stretch>
            <a:fillRect/>
          </a:stretch>
        </p:blipFill>
        <p:spPr>
          <a:xfrm>
            <a:off x="3868546" y="2601475"/>
            <a:ext cx="4728103" cy="1109927"/>
          </a:xfrm>
          <a:prstGeom prst="rect">
            <a:avLst/>
          </a:prstGeom>
          <a:noFill/>
          <a:ln>
            <a:noFill/>
          </a:ln>
        </p:spPr>
      </p:pic>
      <p:pic>
        <p:nvPicPr>
          <p:cNvPr id="595" name="Google Shape;595;p42"/>
          <p:cNvPicPr preferRelativeResize="0"/>
          <p:nvPr/>
        </p:nvPicPr>
        <p:blipFill>
          <a:blip r:embed="rId5">
            <a:alphaModFix/>
          </a:blip>
          <a:stretch>
            <a:fillRect/>
          </a:stretch>
        </p:blipFill>
        <p:spPr>
          <a:xfrm>
            <a:off x="7348903" y="620375"/>
            <a:ext cx="1620572" cy="1643063"/>
          </a:xfrm>
          <a:prstGeom prst="rect">
            <a:avLst/>
          </a:prstGeom>
          <a:noFill/>
          <a:ln>
            <a:noFill/>
          </a:ln>
        </p:spPr>
      </p:pic>
      <p:sp>
        <p:nvSpPr>
          <p:cNvPr id="596" name="Google Shape;596;p42"/>
          <p:cNvSpPr txBox="1"/>
          <p:nvPr/>
        </p:nvSpPr>
        <p:spPr>
          <a:xfrm>
            <a:off x="5080431" y="578104"/>
            <a:ext cx="2475000" cy="18195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Volume:</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multiscale (MIPmap)</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compress void (SVO)</a:t>
            </a:r>
            <a:endParaRPr sz="1600">
              <a:solidFill>
                <a:srgbClr val="FFFF00"/>
              </a:solidFill>
            </a:endParaRPr>
          </a:p>
          <a:p>
            <a:pPr marL="0" marR="0" lvl="0" indent="0" algn="l" rtl="0">
              <a:lnSpc>
                <a:spcPct val="150000"/>
              </a:lnSpc>
              <a:spcBef>
                <a:spcPts val="0"/>
              </a:spcBef>
              <a:spcAft>
                <a:spcPts val="0"/>
              </a:spcAft>
              <a:buClr>
                <a:srgbClr val="00FFFF"/>
              </a:buClr>
              <a:buFont typeface="Arial"/>
              <a:buNone/>
            </a:pPr>
            <a:r>
              <a:rPr lang="en-US" sz="1600">
                <a:solidFill>
                  <a:srgbClr val="FFFF00"/>
                </a:solidFill>
              </a:rPr>
              <a:t>→ octree of voxels</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Voxel data: </a:t>
            </a:r>
            <a:br>
              <a:rPr lang="en-US" sz="2100" b="0" u="none" strike="noStrike" cap="none">
                <a:solidFill>
                  <a:srgbClr val="FFFF00"/>
                </a:solidFill>
                <a:latin typeface="Arial"/>
                <a:ea typeface="Arial"/>
                <a:cs typeface="Arial"/>
                <a:sym typeface="Arial"/>
              </a:rPr>
            </a:br>
            <a:r>
              <a:rPr lang="en-US" sz="1600" b="0" u="none" strike="noStrike" cap="none">
                <a:solidFill>
                  <a:srgbClr val="FFFF00"/>
                </a:solidFill>
                <a:latin typeface="Arial"/>
                <a:ea typeface="Arial"/>
                <a:cs typeface="Arial"/>
                <a:sym typeface="Arial"/>
              </a:rPr>
              <a:t>- </a:t>
            </a:r>
            <a:r>
              <a:rPr lang="en-US" sz="1600">
                <a:solidFill>
                  <a:srgbClr val="FFFF00"/>
                </a:solidFill>
              </a:rPr>
              <a:t>“generic” </a:t>
            </a:r>
            <a:r>
              <a:rPr lang="en-US" sz="1600" b="0" u="none" strike="noStrike" cap="none">
                <a:solidFill>
                  <a:srgbClr val="FFFF00"/>
                </a:solidFill>
                <a:latin typeface="Arial"/>
                <a:ea typeface="Arial"/>
                <a:cs typeface="Arial"/>
                <a:sym typeface="Arial"/>
              </a:rPr>
              <a:t>r</a:t>
            </a:r>
            <a:r>
              <a:rPr lang="en-US" sz="1600">
                <a:solidFill>
                  <a:srgbClr val="FFFF00"/>
                </a:solidFill>
              </a:rPr>
              <a:t>e</a:t>
            </a:r>
            <a:r>
              <a:rPr lang="en-US" sz="1600" b="0" u="none" strike="noStrike" cap="none">
                <a:solidFill>
                  <a:srgbClr val="FFFF00"/>
                </a:solidFill>
                <a:latin typeface="Arial"/>
                <a:ea typeface="Arial"/>
                <a:cs typeface="Arial"/>
                <a:sym typeface="Arial"/>
              </a:rPr>
              <a:t>flectance</a:t>
            </a:r>
            <a:br>
              <a:rPr lang="en-US" sz="1600" b="0" u="none" strike="noStrike" cap="none">
                <a:solidFill>
                  <a:srgbClr val="FFFF00"/>
                </a:solidFill>
                <a:latin typeface="Arial"/>
                <a:ea typeface="Arial"/>
                <a:cs typeface="Arial"/>
                <a:sym typeface="Arial"/>
              </a:rPr>
            </a:br>
            <a:r>
              <a:rPr lang="en-US" sz="1600" b="0" u="none" strike="noStrike" cap="none">
                <a:solidFill>
                  <a:srgbClr val="FFFF00"/>
                </a:solidFill>
                <a:latin typeface="Arial"/>
                <a:ea typeface="Arial"/>
                <a:cs typeface="Arial"/>
                <a:sym typeface="Arial"/>
              </a:rPr>
              <a:t>- </a:t>
            </a:r>
            <a:r>
              <a:rPr lang="en-US" sz="1600">
                <a:solidFill>
                  <a:srgbClr val="FFFF00"/>
                </a:solidFill>
              </a:rPr>
              <a:t>viewdep opacity</a:t>
            </a:r>
            <a:br>
              <a:rPr lang="en-US" sz="1600">
                <a:solidFill>
                  <a:srgbClr val="FFFF00"/>
                </a:solidFill>
              </a:rPr>
            </a:br>
            <a:r>
              <a:rPr lang="en-US" sz="1600">
                <a:solidFill>
                  <a:srgbClr val="FFFF00"/>
                </a:solidFill>
              </a:rPr>
              <a:t>-  </a:t>
            </a:r>
            <a:endParaRPr sz="1600" b="0" u="none" strike="noStrike" cap="none">
              <a:solidFill>
                <a:srgbClr val="FFFF00"/>
              </a:solidFill>
            </a:endParaRPr>
          </a:p>
        </p:txBody>
      </p:sp>
      <p:sp>
        <p:nvSpPr>
          <p:cNvPr id="597" name="Google Shape;597;p42"/>
          <p:cNvSpPr txBox="1">
            <a:spLocks noGrp="1"/>
          </p:cNvSpPr>
          <p:nvPr>
            <p:ph type="body" idx="1"/>
          </p:nvPr>
        </p:nvSpPr>
        <p:spPr>
          <a:xfrm>
            <a:off x="784073" y="543656"/>
            <a:ext cx="4186500" cy="5067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tiling volumetric layer</a:t>
            </a:r>
            <a:endParaRPr sz="2100" u="none" strike="noStrike" cap="none">
              <a:solidFill>
                <a:srgbClr val="FFFF00"/>
              </a:solidFill>
            </a:endParaRPr>
          </a:p>
        </p:txBody>
      </p:sp>
      <p:sp>
        <p:nvSpPr>
          <p:cNvPr id="598" name="Google Shape;598;p42"/>
          <p:cNvSpPr txBox="1"/>
          <p:nvPr/>
        </p:nvSpPr>
        <p:spPr>
          <a:xfrm>
            <a:off x="7435385" y="3711392"/>
            <a:ext cx="7065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6"/>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flag</a:t>
            </a:r>
            <a:endParaRPr sz="700" b="1">
              <a:solidFill>
                <a:srgbClr val="FF0000"/>
              </a:solidFill>
            </a:endParaRPr>
          </a:p>
        </p:txBody>
      </p:sp>
      <p:sp>
        <p:nvSpPr>
          <p:cNvPr id="599" name="Google Shape;599;p42"/>
          <p:cNvSpPr txBox="1"/>
          <p:nvPr/>
        </p:nvSpPr>
        <p:spPr>
          <a:xfrm>
            <a:off x="8318954" y="3711392"/>
            <a:ext cx="7065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7"/>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lawn</a:t>
            </a:r>
            <a:endParaRPr sz="700" b="1">
              <a:solidFill>
                <a:srgbClr val="FF0000"/>
              </a:solidFill>
            </a:endParaRPr>
          </a:p>
        </p:txBody>
      </p:sp>
      <p:sp>
        <p:nvSpPr>
          <p:cNvPr id="600" name="Google Shape;600;p42"/>
          <p:cNvSpPr txBox="1"/>
          <p:nvPr/>
        </p:nvSpPr>
        <p:spPr>
          <a:xfrm>
            <a:off x="6551815" y="3711392"/>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8"/>
              </a:rPr>
              <a:t>video</a:t>
            </a:r>
            <a:br>
              <a:rPr lang="en-US" sz="700" b="1">
                <a:solidFill>
                  <a:srgbClr val="FF0000"/>
                </a:solidFill>
              </a:rPr>
            </a:br>
            <a:r>
              <a:rPr lang="en-US" sz="700" b="1">
                <a:solidFill>
                  <a:srgbClr val="FF0000"/>
                </a:solidFill>
              </a:rPr>
              <a:t>  forest </a:t>
            </a:r>
            <a:endParaRPr sz="700" b="1">
              <a:solidFill>
                <a:srgbClr val="FF0000"/>
              </a:solidFill>
            </a:endParaRPr>
          </a:p>
        </p:txBody>
      </p:sp>
      <p:sp>
        <p:nvSpPr>
          <p:cNvPr id="601" name="Google Shape;601;p42"/>
          <p:cNvSpPr txBox="1"/>
          <p:nvPr/>
        </p:nvSpPr>
        <p:spPr>
          <a:xfrm>
            <a:off x="5817854" y="3711392"/>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video</a:t>
            </a:r>
            <a:endParaRPr sz="1300" b="1">
              <a:solidFill>
                <a:srgbClr val="FF0000"/>
              </a:solidFill>
            </a:endParaRPr>
          </a:p>
          <a:p>
            <a:pPr marL="0" lvl="0" indent="0" algn="l" rtl="0">
              <a:spcBef>
                <a:spcPts val="0"/>
              </a:spcBef>
              <a:spcAft>
                <a:spcPts val="0"/>
              </a:spcAft>
              <a:buNone/>
            </a:pPr>
            <a:r>
              <a:rPr lang="en-US" sz="700" b="1">
                <a:solidFill>
                  <a:srgbClr val="FF0000"/>
                </a:solidFill>
              </a:rPr>
              <a:t>   torus</a:t>
            </a:r>
            <a:endParaRPr sz="700" b="1">
              <a:solidFill>
                <a:srgbClr val="FF0000"/>
              </a:solidFill>
            </a:endParaRPr>
          </a:p>
        </p:txBody>
      </p:sp>
      <p:sp>
        <p:nvSpPr>
          <p:cNvPr id="602" name="Google Shape;602;p42"/>
          <p:cNvSpPr txBox="1"/>
          <p:nvPr/>
        </p:nvSpPr>
        <p:spPr>
          <a:xfrm>
            <a:off x="7011877" y="2587475"/>
            <a:ext cx="1794900" cy="381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1600" i="1">
                <a:solidFill>
                  <a:srgbClr val="0000FF"/>
                </a:solidFill>
              </a:rPr>
              <a:t>NDF of ellipsoid</a:t>
            </a:r>
            <a:br>
              <a:rPr lang="en-US" sz="1600" b="0" i="1" u="none" strike="noStrike" cap="none">
                <a:solidFill>
                  <a:srgbClr val="0000FF"/>
                </a:solidFill>
                <a:latin typeface="Arial"/>
                <a:ea typeface="Arial"/>
                <a:cs typeface="Arial"/>
                <a:sym typeface="Arial"/>
              </a:rPr>
            </a:br>
            <a:endParaRPr sz="1600" b="0" i="0" u="none" strike="noStrike" cap="none">
              <a:solidFill>
                <a:srgbClr val="0000FF"/>
              </a:solidFill>
            </a:endParaRPr>
          </a:p>
        </p:txBody>
      </p:sp>
      <p:pic>
        <p:nvPicPr>
          <p:cNvPr id="603" name="Google Shape;603;p42"/>
          <p:cNvPicPr preferRelativeResize="0"/>
          <p:nvPr/>
        </p:nvPicPr>
        <p:blipFill rotWithShape="1">
          <a:blip r:embed="rId10">
            <a:alphaModFix/>
          </a:blip>
          <a:srcRect l="8504" r="9326"/>
          <a:stretch/>
        </p:blipFill>
        <p:spPr>
          <a:xfrm>
            <a:off x="42436" y="4090479"/>
            <a:ext cx="1993941" cy="1643063"/>
          </a:xfrm>
          <a:prstGeom prst="rect">
            <a:avLst/>
          </a:prstGeom>
          <a:noFill/>
          <a:ln>
            <a:noFill/>
          </a:ln>
        </p:spPr>
      </p:pic>
      <p:pic>
        <p:nvPicPr>
          <p:cNvPr id="604" name="Google Shape;604;p42"/>
          <p:cNvPicPr preferRelativeResize="0"/>
          <p:nvPr/>
        </p:nvPicPr>
        <p:blipFill>
          <a:blip r:embed="rId11">
            <a:alphaModFix/>
          </a:blip>
          <a:stretch>
            <a:fillRect/>
          </a:stretch>
        </p:blipFill>
        <p:spPr>
          <a:xfrm>
            <a:off x="2069039" y="4126250"/>
            <a:ext cx="2111929" cy="1583958"/>
          </a:xfrm>
          <a:prstGeom prst="rect">
            <a:avLst/>
          </a:prstGeom>
          <a:noFill/>
          <a:ln>
            <a:noFill/>
          </a:ln>
        </p:spPr>
      </p:pic>
      <p:pic>
        <p:nvPicPr>
          <p:cNvPr id="605" name="Google Shape;605;p42"/>
          <p:cNvPicPr preferRelativeResize="0"/>
          <p:nvPr/>
        </p:nvPicPr>
        <p:blipFill>
          <a:blip r:embed="rId12">
            <a:alphaModFix/>
          </a:blip>
          <a:stretch>
            <a:fillRect/>
          </a:stretch>
        </p:blipFill>
        <p:spPr>
          <a:xfrm>
            <a:off x="4443055" y="4129146"/>
            <a:ext cx="2110139" cy="1583958"/>
          </a:xfrm>
          <a:prstGeom prst="rect">
            <a:avLst/>
          </a:prstGeom>
          <a:noFill/>
          <a:ln>
            <a:noFill/>
          </a:ln>
        </p:spPr>
      </p:pic>
      <p:pic>
        <p:nvPicPr>
          <p:cNvPr id="606" name="Google Shape;606;p42"/>
          <p:cNvPicPr preferRelativeResize="0"/>
          <p:nvPr/>
        </p:nvPicPr>
        <p:blipFill>
          <a:blip r:embed="rId13">
            <a:alphaModFix/>
          </a:blip>
          <a:stretch>
            <a:fillRect/>
          </a:stretch>
        </p:blipFill>
        <p:spPr>
          <a:xfrm>
            <a:off x="6815077" y="4122980"/>
            <a:ext cx="2068042" cy="1542394"/>
          </a:xfrm>
          <a:prstGeom prst="rect">
            <a:avLst/>
          </a:prstGeom>
          <a:noFill/>
          <a:ln>
            <a:noFill/>
          </a:ln>
        </p:spPr>
      </p:pic>
      <p:pic>
        <p:nvPicPr>
          <p:cNvPr id="607" name="Google Shape;607;p42"/>
          <p:cNvPicPr preferRelativeResize="0"/>
          <p:nvPr/>
        </p:nvPicPr>
        <p:blipFill rotWithShape="1">
          <a:blip r:embed="rId14">
            <a:alphaModFix/>
          </a:blip>
          <a:srcRect l="7476" r="5988" b="34891"/>
          <a:stretch/>
        </p:blipFill>
        <p:spPr>
          <a:xfrm>
            <a:off x="1240869" y="2648750"/>
            <a:ext cx="2207100" cy="1408771"/>
          </a:xfrm>
          <a:prstGeom prst="rect">
            <a:avLst/>
          </a:prstGeom>
          <a:noFill/>
          <a:ln>
            <a:noFill/>
          </a:ln>
        </p:spPr>
      </p:pic>
      <p:sp>
        <p:nvSpPr>
          <p:cNvPr id="608" name="Google Shape;608;p42"/>
          <p:cNvSpPr/>
          <p:nvPr/>
        </p:nvSpPr>
        <p:spPr>
          <a:xfrm>
            <a:off x="2972239" y="4151208"/>
            <a:ext cx="5873938" cy="506750"/>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FFFF00"/>
                </a:solidFill>
                <a:latin typeface="Arial"/>
              </a:rPr>
              <a:t>Differential cone tracing ( 3D MIP-mapping )</a:t>
            </a:r>
            <a:br>
              <a:rPr b="0" i="0">
                <a:ln w="9525" cap="flat" cmpd="sng">
                  <a:solidFill>
                    <a:srgbClr val="0000FF"/>
                  </a:solidFill>
                  <a:prstDash val="solid"/>
                  <a:round/>
                  <a:headEnd type="none" w="sm" len="sm"/>
                  <a:tailEnd type="none" w="sm" len="sm"/>
                </a:ln>
                <a:solidFill>
                  <a:srgbClr val="FFFF00"/>
                </a:solidFill>
                <a:latin typeface="Arial"/>
              </a:rPr>
            </a:br>
            <a:r>
              <a:rPr b="0" i="0">
                <a:ln w="9525" cap="flat" cmpd="sng">
                  <a:solidFill>
                    <a:srgbClr val="0000FF"/>
                  </a:solidFill>
                  <a:prstDash val="solid"/>
                  <a:round/>
                  <a:headEnd type="none" w="sm" len="sm"/>
                  <a:tailEnd type="none" w="sm" len="sm"/>
                </a:ln>
                <a:solidFill>
                  <a:srgbClr val="FFFF00"/>
                </a:solidFill>
                <a:latin typeface="Arial"/>
              </a:rPr>
              <a:t> 1 ray per pixel.  Is prefiltering shape appearance !</a:t>
            </a:r>
          </a:p>
        </p:txBody>
      </p:sp>
      <p:pic>
        <p:nvPicPr>
          <p:cNvPr id="609" name="Google Shape;609;p42"/>
          <p:cNvPicPr preferRelativeResize="0"/>
          <p:nvPr/>
        </p:nvPicPr>
        <p:blipFill rotWithShape="1">
          <a:blip r:embed="rId15">
            <a:alphaModFix/>
          </a:blip>
          <a:srcRect l="55904" t="37007" r="32492" b="47200"/>
          <a:stretch/>
        </p:blipFill>
        <p:spPr>
          <a:xfrm>
            <a:off x="42438" y="3739104"/>
            <a:ext cx="783531" cy="722000"/>
          </a:xfrm>
          <a:prstGeom prst="rect">
            <a:avLst/>
          </a:prstGeom>
          <a:noFill/>
          <a:ln>
            <a:noFill/>
          </a:ln>
        </p:spPr>
      </p:pic>
      <p:sp>
        <p:nvSpPr>
          <p:cNvPr id="610" name="Google Shape;610;p42"/>
          <p:cNvSpPr txBox="1">
            <a:spLocks noGrp="1"/>
          </p:cNvSpPr>
          <p:nvPr>
            <p:ph type="body" idx="1"/>
          </p:nvPr>
        </p:nvSpPr>
        <p:spPr>
          <a:xfrm>
            <a:off x="-27900" y="3305979"/>
            <a:ext cx="1299300" cy="415200"/>
          </a:xfrm>
          <a:prstGeom prst="rect">
            <a:avLst/>
          </a:prstGeom>
          <a:noFill/>
          <a:ln>
            <a:noFill/>
          </a:ln>
        </p:spPr>
        <p:txBody>
          <a:bodyPr spcFirstLastPara="1" wrap="square" lIns="81650" tIns="40825" rIns="81650" bIns="40825" anchor="t" anchorCtr="0">
            <a:noAutofit/>
          </a:bodyPr>
          <a:lstStyle/>
          <a:p>
            <a:pPr marL="0" lvl="0" indent="0" algn="l" rtl="0">
              <a:lnSpc>
                <a:spcPct val="100000"/>
              </a:lnSpc>
              <a:spcBef>
                <a:spcPts val="0"/>
              </a:spcBef>
              <a:spcAft>
                <a:spcPts val="0"/>
              </a:spcAft>
              <a:buClr>
                <a:schemeClr val="lt2"/>
              </a:buClr>
              <a:buSzPts val="1000"/>
              <a:buFont typeface="Arial"/>
              <a:buNone/>
            </a:pPr>
            <a:r>
              <a:rPr lang="en-US" sz="1300">
                <a:solidFill>
                  <a:srgbClr val="FFFF00"/>
                </a:solidFill>
              </a:rPr>
              <a:t>impressionism</a:t>
            </a:r>
            <a:br>
              <a:rPr lang="en-US" sz="1300">
                <a:solidFill>
                  <a:srgbClr val="FFFF00"/>
                </a:solidFill>
              </a:rPr>
            </a:br>
            <a:r>
              <a:rPr lang="en-US" sz="1300">
                <a:solidFill>
                  <a:srgbClr val="FFFF00"/>
                </a:solidFill>
              </a:rPr>
              <a:t> illusion :</a:t>
            </a:r>
            <a:endParaRPr sz="1300" u="none" strike="noStrike" cap="none">
              <a:solidFill>
                <a:srgbClr val="FFFF00"/>
              </a:solidFill>
            </a:endParaRPr>
          </a:p>
        </p:txBody>
      </p:sp>
      <p:sp>
        <p:nvSpPr>
          <p:cNvPr id="611" name="Google Shape;611;p42"/>
          <p:cNvSpPr txBox="1">
            <a:spLocks noGrp="1"/>
          </p:cNvSpPr>
          <p:nvPr>
            <p:ph type="body" idx="1"/>
          </p:nvPr>
        </p:nvSpPr>
        <p:spPr>
          <a:xfrm>
            <a:off x="3981392" y="3727288"/>
            <a:ext cx="1706700" cy="288300"/>
          </a:xfrm>
          <a:prstGeom prst="rect">
            <a:avLst/>
          </a:prstGeom>
          <a:noFill/>
          <a:ln>
            <a:noFill/>
          </a:ln>
        </p:spPr>
        <p:txBody>
          <a:bodyPr spcFirstLastPara="1" wrap="square" lIns="81650" tIns="40825" rIns="81650" bIns="40825" anchor="t" anchorCtr="0">
            <a:noAutofit/>
          </a:bodyPr>
          <a:lstStyle/>
          <a:p>
            <a:pPr marL="0" lvl="0" indent="0" algn="l" rtl="0">
              <a:lnSpc>
                <a:spcPct val="100000"/>
              </a:lnSpc>
              <a:spcBef>
                <a:spcPts val="0"/>
              </a:spcBef>
              <a:spcAft>
                <a:spcPts val="0"/>
              </a:spcAft>
              <a:buClr>
                <a:schemeClr val="lt2"/>
              </a:buClr>
              <a:buSzPts val="1000"/>
              <a:buFont typeface="Arial"/>
              <a:buNone/>
            </a:pPr>
            <a:r>
              <a:rPr lang="en-US" sz="1300">
                <a:solidFill>
                  <a:srgbClr val="FFFF00"/>
                </a:solidFill>
              </a:rPr>
              <a:t>( → SGGX, GGX )</a:t>
            </a:r>
            <a:endParaRPr sz="1300" u="none" strike="noStrike" cap="none">
              <a:solidFill>
                <a:srgbClr val="FFFF00"/>
              </a:solidFill>
            </a:endParaRPr>
          </a:p>
        </p:txBody>
      </p:sp>
      <p:sp>
        <p:nvSpPr>
          <p:cNvPr id="612" name="Google Shape;612;p4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36</a:t>
            </a:fld>
            <a:endParaRPr/>
          </a:p>
        </p:txBody>
      </p:sp>
      <p:sp>
        <p:nvSpPr>
          <p:cNvPr id="613" name="Google Shape;613;p42"/>
          <p:cNvSpPr txBox="1"/>
          <p:nvPr/>
        </p:nvSpPr>
        <p:spPr>
          <a:xfrm>
            <a:off x="8436025" y="2263600"/>
            <a:ext cx="6813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t> </a:t>
            </a:r>
            <a:r>
              <a:rPr lang="en-US" sz="1300" b="1" u="sng">
                <a:solidFill>
                  <a:srgbClr val="FF0000"/>
                </a:solidFill>
                <a:hlinkClick r:id="rId16"/>
              </a:rPr>
              <a:t>pdfs</a:t>
            </a:r>
            <a:endParaRPr sz="700" b="1">
              <a:solidFill>
                <a:srgbClr val="FF0000"/>
              </a:solidFill>
            </a:endParaRPr>
          </a:p>
          <a:p>
            <a:pPr marL="0" lvl="0" indent="0" algn="l" rtl="0">
              <a:spcBef>
                <a:spcPts val="0"/>
              </a:spcBef>
              <a:spcAft>
                <a:spcPts val="0"/>
              </a:spcAft>
              <a:buNone/>
            </a:pPr>
            <a:r>
              <a:rPr lang="en-US" sz="700" b="1">
                <a:solidFill>
                  <a:srgbClr val="FF0000"/>
                </a:solidFill>
              </a:rPr>
              <a:t>+  videos</a:t>
            </a:r>
            <a:endParaRPr sz="700" b="1">
              <a:solidFill>
                <a:srgbClr val="FF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617"/>
        <p:cNvGrpSpPr/>
        <p:nvPr/>
      </p:nvGrpSpPr>
      <p:grpSpPr>
        <a:xfrm>
          <a:off x="0" y="0"/>
          <a:ext cx="0" cy="0"/>
          <a:chOff x="0" y="0"/>
          <a:chExt cx="0" cy="0"/>
        </a:xfrm>
      </p:grpSpPr>
      <p:sp>
        <p:nvSpPr>
          <p:cNvPr id="618" name="Google Shape;618;p43"/>
          <p:cNvSpPr txBox="1">
            <a:spLocks noGrp="1"/>
          </p:cNvSpPr>
          <p:nvPr>
            <p:ph type="title" idx="4294967295"/>
          </p:nvPr>
        </p:nvSpPr>
        <p:spPr>
          <a:xfrm>
            <a:off x="91200" y="0"/>
            <a:ext cx="6674700" cy="602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Volumetric Textures: real-time</a:t>
            </a:r>
            <a:r>
              <a:rPr lang="en-US" sz="1800">
                <a:solidFill>
                  <a:srgbClr val="FF9900"/>
                </a:solidFill>
              </a:rPr>
              <a:t> ( Z-buff ):</a:t>
            </a:r>
            <a:endParaRPr sz="1300">
              <a:solidFill>
                <a:srgbClr val="FF9900"/>
              </a:solidFill>
            </a:endParaRPr>
          </a:p>
          <a:p>
            <a:pPr marL="0" marR="0" lvl="0" indent="0" algn="l" rtl="0">
              <a:lnSpc>
                <a:spcPct val="100000"/>
              </a:lnSpc>
              <a:spcBef>
                <a:spcPts val="0"/>
              </a:spcBef>
              <a:spcAft>
                <a:spcPts val="0"/>
              </a:spcAft>
              <a:buClr>
                <a:schemeClr val="hlink"/>
              </a:buClr>
              <a:buFont typeface="Arial"/>
              <a:buNone/>
            </a:pPr>
            <a:endParaRPr sz="1800">
              <a:solidFill>
                <a:srgbClr val="FFFF00"/>
              </a:solidFill>
            </a:endParaRPr>
          </a:p>
        </p:txBody>
      </p:sp>
      <p:pic>
        <p:nvPicPr>
          <p:cNvPr id="619" name="Google Shape;619;p43"/>
          <p:cNvPicPr preferRelativeResize="0"/>
          <p:nvPr/>
        </p:nvPicPr>
        <p:blipFill>
          <a:blip r:embed="rId3">
            <a:alphaModFix/>
          </a:blip>
          <a:stretch>
            <a:fillRect/>
          </a:stretch>
        </p:blipFill>
        <p:spPr>
          <a:xfrm>
            <a:off x="2230463" y="2016625"/>
            <a:ext cx="6224201" cy="1327167"/>
          </a:xfrm>
          <a:prstGeom prst="rect">
            <a:avLst/>
          </a:prstGeom>
          <a:noFill/>
          <a:ln>
            <a:noFill/>
          </a:ln>
        </p:spPr>
      </p:pic>
      <p:pic>
        <p:nvPicPr>
          <p:cNvPr id="620" name="Google Shape;620;p43"/>
          <p:cNvPicPr preferRelativeResize="0"/>
          <p:nvPr/>
        </p:nvPicPr>
        <p:blipFill>
          <a:blip r:embed="rId4">
            <a:alphaModFix/>
          </a:blip>
          <a:stretch>
            <a:fillRect/>
          </a:stretch>
        </p:blipFill>
        <p:spPr>
          <a:xfrm>
            <a:off x="91200" y="1655604"/>
            <a:ext cx="1950115" cy="1224333"/>
          </a:xfrm>
          <a:prstGeom prst="rect">
            <a:avLst/>
          </a:prstGeom>
          <a:noFill/>
          <a:ln>
            <a:noFill/>
          </a:ln>
        </p:spPr>
      </p:pic>
      <p:pic>
        <p:nvPicPr>
          <p:cNvPr id="621" name="Google Shape;621;p43"/>
          <p:cNvPicPr preferRelativeResize="0"/>
          <p:nvPr/>
        </p:nvPicPr>
        <p:blipFill>
          <a:blip r:embed="rId5">
            <a:alphaModFix/>
          </a:blip>
          <a:stretch>
            <a:fillRect/>
          </a:stretch>
        </p:blipFill>
        <p:spPr>
          <a:xfrm>
            <a:off x="7690962" y="669292"/>
            <a:ext cx="1152865" cy="1224333"/>
          </a:xfrm>
          <a:prstGeom prst="rect">
            <a:avLst/>
          </a:prstGeom>
          <a:noFill/>
          <a:ln>
            <a:noFill/>
          </a:ln>
        </p:spPr>
      </p:pic>
      <p:pic>
        <p:nvPicPr>
          <p:cNvPr id="622" name="Google Shape;622;p43"/>
          <p:cNvPicPr preferRelativeResize="0"/>
          <p:nvPr/>
        </p:nvPicPr>
        <p:blipFill>
          <a:blip r:embed="rId6">
            <a:alphaModFix/>
          </a:blip>
          <a:stretch>
            <a:fillRect/>
          </a:stretch>
        </p:blipFill>
        <p:spPr>
          <a:xfrm>
            <a:off x="6107240" y="697146"/>
            <a:ext cx="1387165" cy="1196479"/>
          </a:xfrm>
          <a:prstGeom prst="rect">
            <a:avLst/>
          </a:prstGeom>
          <a:noFill/>
          <a:ln>
            <a:noFill/>
          </a:ln>
        </p:spPr>
      </p:pic>
      <p:sp>
        <p:nvSpPr>
          <p:cNvPr id="623" name="Google Shape;623;p43"/>
          <p:cNvSpPr txBox="1"/>
          <p:nvPr/>
        </p:nvSpPr>
        <p:spPr>
          <a:xfrm>
            <a:off x="132254" y="665500"/>
            <a:ext cx="6018600" cy="573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800">
                <a:solidFill>
                  <a:srgbClr val="FFFF00"/>
                </a:solidFill>
              </a:rPr>
              <a:t>Volume as textured transparent slices → now real-time !</a:t>
            </a:r>
            <a:br>
              <a:rPr lang="en-US" sz="1800">
                <a:solidFill>
                  <a:srgbClr val="FFFF00"/>
                </a:solidFill>
              </a:rPr>
            </a:br>
            <a:r>
              <a:rPr lang="en-US" sz="1800">
                <a:solidFill>
                  <a:srgbClr val="FFFF00"/>
                </a:solidFill>
              </a:rPr>
              <a:t> </a:t>
            </a:r>
            <a:r>
              <a:rPr lang="en-US" sz="1800">
                <a:solidFill>
                  <a:srgbClr val="F9CB9C"/>
                </a:solidFill>
              </a:rPr>
              <a:t>( no phase function. Only RGBA filtering ) </a:t>
            </a:r>
            <a:r>
              <a:rPr lang="en-US" sz="1800">
                <a:solidFill>
                  <a:srgbClr val="FFFF00"/>
                </a:solidFill>
              </a:rPr>
              <a:t>          </a:t>
            </a:r>
            <a:endParaRPr sz="1800">
              <a:solidFill>
                <a:srgbClr val="FFFF00"/>
              </a:solidFill>
            </a:endParaRPr>
          </a:p>
        </p:txBody>
      </p:sp>
      <p:pic>
        <p:nvPicPr>
          <p:cNvPr id="624" name="Google Shape;624;p43"/>
          <p:cNvPicPr preferRelativeResize="0"/>
          <p:nvPr/>
        </p:nvPicPr>
        <p:blipFill rotWithShape="1">
          <a:blip r:embed="rId7">
            <a:alphaModFix/>
          </a:blip>
          <a:srcRect r="75536"/>
          <a:stretch/>
        </p:blipFill>
        <p:spPr>
          <a:xfrm>
            <a:off x="0" y="3531354"/>
            <a:ext cx="1049377" cy="1777438"/>
          </a:xfrm>
          <a:prstGeom prst="rect">
            <a:avLst/>
          </a:prstGeom>
          <a:noFill/>
          <a:ln>
            <a:noFill/>
          </a:ln>
        </p:spPr>
      </p:pic>
      <p:pic>
        <p:nvPicPr>
          <p:cNvPr id="625" name="Google Shape;625;p43"/>
          <p:cNvPicPr preferRelativeResize="0"/>
          <p:nvPr/>
        </p:nvPicPr>
        <p:blipFill>
          <a:blip r:embed="rId8">
            <a:alphaModFix/>
          </a:blip>
          <a:stretch>
            <a:fillRect/>
          </a:stretch>
        </p:blipFill>
        <p:spPr>
          <a:xfrm>
            <a:off x="3406206" y="3516750"/>
            <a:ext cx="2983041" cy="1832521"/>
          </a:xfrm>
          <a:prstGeom prst="rect">
            <a:avLst/>
          </a:prstGeom>
          <a:noFill/>
          <a:ln>
            <a:noFill/>
          </a:ln>
        </p:spPr>
      </p:pic>
      <p:sp>
        <p:nvSpPr>
          <p:cNvPr id="626" name="Google Shape;626;p43"/>
          <p:cNvSpPr txBox="1">
            <a:spLocks noGrp="1"/>
          </p:cNvSpPr>
          <p:nvPr>
            <p:ph type="body" idx="1"/>
          </p:nvPr>
        </p:nvSpPr>
        <p:spPr>
          <a:xfrm>
            <a:off x="2244529" y="1656125"/>
            <a:ext cx="3578400" cy="360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a:solidFill>
                  <a:srgbClr val="FFFF00"/>
                </a:solidFill>
              </a:rPr>
              <a:t>Tiled pattern on volumetric layer:</a:t>
            </a:r>
            <a:endParaRPr u="none" strike="noStrike" cap="none">
              <a:solidFill>
                <a:srgbClr val="FFFF00"/>
              </a:solidFill>
            </a:endParaRPr>
          </a:p>
        </p:txBody>
      </p:sp>
      <p:sp>
        <p:nvSpPr>
          <p:cNvPr id="627" name="Google Shape;627;p43"/>
          <p:cNvSpPr txBox="1">
            <a:spLocks noGrp="1"/>
          </p:cNvSpPr>
          <p:nvPr>
            <p:ph type="body" idx="1"/>
          </p:nvPr>
        </p:nvSpPr>
        <p:spPr>
          <a:xfrm>
            <a:off x="132255" y="3263625"/>
            <a:ext cx="1937100" cy="3606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a:solidFill>
                  <a:srgbClr val="FFFF00"/>
                </a:solidFill>
              </a:rPr>
              <a:t>As free objects:</a:t>
            </a:r>
            <a:endParaRPr u="none" strike="noStrike" cap="none">
              <a:solidFill>
                <a:srgbClr val="FFFF00"/>
              </a:solidFill>
            </a:endParaRPr>
          </a:p>
        </p:txBody>
      </p:sp>
      <p:pic>
        <p:nvPicPr>
          <p:cNvPr id="628" name="Google Shape;628;p43"/>
          <p:cNvPicPr preferRelativeResize="0"/>
          <p:nvPr/>
        </p:nvPicPr>
        <p:blipFill rotWithShape="1">
          <a:blip r:embed="rId7">
            <a:alphaModFix/>
          </a:blip>
          <a:srcRect l="36812" r="8456"/>
          <a:stretch/>
        </p:blipFill>
        <p:spPr>
          <a:xfrm>
            <a:off x="1025887" y="3531354"/>
            <a:ext cx="2347773" cy="1777438"/>
          </a:xfrm>
          <a:prstGeom prst="rect">
            <a:avLst/>
          </a:prstGeom>
          <a:noFill/>
          <a:ln>
            <a:noFill/>
          </a:ln>
        </p:spPr>
      </p:pic>
      <p:pic>
        <p:nvPicPr>
          <p:cNvPr id="629" name="Google Shape;629;p43"/>
          <p:cNvPicPr preferRelativeResize="0"/>
          <p:nvPr/>
        </p:nvPicPr>
        <p:blipFill>
          <a:blip r:embed="rId9">
            <a:alphaModFix/>
          </a:blip>
          <a:stretch>
            <a:fillRect/>
          </a:stretch>
        </p:blipFill>
        <p:spPr>
          <a:xfrm>
            <a:off x="6765923" y="3420348"/>
            <a:ext cx="2129687" cy="2266999"/>
          </a:xfrm>
          <a:prstGeom prst="rect">
            <a:avLst/>
          </a:prstGeom>
          <a:noFill/>
          <a:ln>
            <a:noFill/>
          </a:ln>
        </p:spPr>
      </p:pic>
      <p:sp>
        <p:nvSpPr>
          <p:cNvPr id="630" name="Google Shape;630;p43"/>
          <p:cNvSpPr txBox="1">
            <a:spLocks noGrp="1"/>
          </p:cNvSpPr>
          <p:nvPr>
            <p:ph type="title" idx="4294967295"/>
          </p:nvPr>
        </p:nvSpPr>
        <p:spPr>
          <a:xfrm>
            <a:off x="6795231" y="63500"/>
            <a:ext cx="2030100" cy="6021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100">
                <a:solidFill>
                  <a:srgbClr val="FF9900"/>
                </a:solidFill>
              </a:rPr>
              <a:t>with</a:t>
            </a:r>
            <a:r>
              <a:rPr lang="en-US">
                <a:solidFill>
                  <a:srgbClr val="FF9900"/>
                </a:solidFill>
              </a:rPr>
              <a:t> </a:t>
            </a:r>
            <a:r>
              <a:rPr lang="en-US" sz="1400">
                <a:solidFill>
                  <a:srgbClr val="FF9900"/>
                </a:solidFill>
              </a:rPr>
              <a:t>A Meyer</a:t>
            </a:r>
            <a:r>
              <a:rPr lang="en-US" sz="1300">
                <a:solidFill>
                  <a:srgbClr val="FF9900"/>
                </a:solidFill>
              </a:rPr>
              <a:t> [ 98 ]</a:t>
            </a:r>
            <a:r>
              <a:rPr lang="en-US" sz="1400">
                <a:solidFill>
                  <a:srgbClr val="FF9900"/>
                </a:solidFill>
              </a:rPr>
              <a:t>, </a:t>
            </a:r>
            <a:br>
              <a:rPr lang="en-US" sz="1400">
                <a:solidFill>
                  <a:srgbClr val="FF9900"/>
                </a:solidFill>
              </a:rPr>
            </a:br>
            <a:r>
              <a:rPr lang="en-US" sz="1400">
                <a:solidFill>
                  <a:srgbClr val="FF9900"/>
                </a:solidFill>
              </a:rPr>
              <a:t>  Ph Decaudin </a:t>
            </a:r>
            <a:r>
              <a:rPr lang="en-US" sz="1300">
                <a:solidFill>
                  <a:srgbClr val="FF9900"/>
                </a:solidFill>
              </a:rPr>
              <a:t>[ 04,09 ]</a:t>
            </a:r>
            <a:endParaRPr sz="1300">
              <a:solidFill>
                <a:srgbClr val="FF9900"/>
              </a:solidFill>
            </a:endParaRPr>
          </a:p>
          <a:p>
            <a:pPr marL="0" marR="0" lvl="0" indent="0" algn="l" rtl="0">
              <a:lnSpc>
                <a:spcPct val="100000"/>
              </a:lnSpc>
              <a:spcBef>
                <a:spcPts val="0"/>
              </a:spcBef>
              <a:spcAft>
                <a:spcPts val="0"/>
              </a:spcAft>
              <a:buClr>
                <a:schemeClr val="hlink"/>
              </a:buClr>
              <a:buFont typeface="Arial"/>
              <a:buNone/>
            </a:pPr>
            <a:endParaRPr sz="1800">
              <a:solidFill>
                <a:srgbClr val="FFFF00"/>
              </a:solidFill>
            </a:endParaRPr>
          </a:p>
        </p:txBody>
      </p:sp>
      <p:sp>
        <p:nvSpPr>
          <p:cNvPr id="631" name="Google Shape;631;p4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635"/>
        <p:cNvGrpSpPr/>
        <p:nvPr/>
      </p:nvGrpSpPr>
      <p:grpSpPr>
        <a:xfrm>
          <a:off x="0" y="0"/>
          <a:ext cx="0" cy="0"/>
          <a:chOff x="0" y="0"/>
          <a:chExt cx="0" cy="0"/>
        </a:xfrm>
      </p:grpSpPr>
      <p:pic>
        <p:nvPicPr>
          <p:cNvPr id="636" name="Google Shape;636;p44"/>
          <p:cNvPicPr preferRelativeResize="0"/>
          <p:nvPr/>
        </p:nvPicPr>
        <p:blipFill>
          <a:blip r:embed="rId3">
            <a:alphaModFix/>
          </a:blip>
          <a:stretch>
            <a:fillRect/>
          </a:stretch>
        </p:blipFill>
        <p:spPr>
          <a:xfrm>
            <a:off x="6701031" y="249250"/>
            <a:ext cx="2234501" cy="2244480"/>
          </a:xfrm>
          <a:prstGeom prst="rect">
            <a:avLst/>
          </a:prstGeom>
          <a:noFill/>
          <a:ln>
            <a:noFill/>
          </a:ln>
        </p:spPr>
      </p:pic>
      <p:sp>
        <p:nvSpPr>
          <p:cNvPr id="637" name="Google Shape;637;p44"/>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GigaVoxels</a:t>
            </a:r>
            <a:r>
              <a:rPr lang="en-US" sz="1300">
                <a:solidFill>
                  <a:srgbClr val="FF9900"/>
                </a:solidFill>
              </a:rPr>
              <a:t>,  with</a:t>
            </a:r>
            <a:r>
              <a:rPr lang="en-US" sz="1800">
                <a:solidFill>
                  <a:srgbClr val="FF9900"/>
                </a:solidFill>
              </a:rPr>
              <a:t> Cyril Crassin </a:t>
            </a:r>
            <a:r>
              <a:rPr lang="en-US" sz="1300">
                <a:solidFill>
                  <a:srgbClr val="FF9900"/>
                </a:solidFill>
              </a:rPr>
              <a:t>[ I3D’09 ]</a:t>
            </a:r>
            <a:endParaRPr sz="1300" b="0" u="none" strike="noStrike" cap="none">
              <a:solidFill>
                <a:srgbClr val="FF9900"/>
              </a:solidFill>
            </a:endParaRPr>
          </a:p>
        </p:txBody>
      </p:sp>
      <p:sp>
        <p:nvSpPr>
          <p:cNvPr id="638" name="Google Shape;638;p44"/>
          <p:cNvSpPr txBox="1">
            <a:spLocks noGrp="1"/>
          </p:cNvSpPr>
          <p:nvPr>
            <p:ph type="body" idx="1"/>
          </p:nvPr>
        </p:nvSpPr>
        <p:spPr>
          <a:xfrm>
            <a:off x="252046" y="543646"/>
            <a:ext cx="60312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GPU cone-tracing  full volumetric scene</a:t>
            </a:r>
            <a:endParaRPr sz="2100" u="none" strike="noStrike" cap="none">
              <a:solidFill>
                <a:srgbClr val="FFFF00"/>
              </a:solidFill>
            </a:endParaRPr>
          </a:p>
        </p:txBody>
      </p:sp>
      <p:pic>
        <p:nvPicPr>
          <p:cNvPr id="639" name="Google Shape;639;p44"/>
          <p:cNvPicPr preferRelativeResize="0"/>
          <p:nvPr/>
        </p:nvPicPr>
        <p:blipFill>
          <a:blip r:embed="rId4">
            <a:alphaModFix/>
          </a:blip>
          <a:stretch>
            <a:fillRect/>
          </a:stretch>
        </p:blipFill>
        <p:spPr>
          <a:xfrm>
            <a:off x="207877" y="940979"/>
            <a:ext cx="5153907" cy="1499900"/>
          </a:xfrm>
          <a:prstGeom prst="rect">
            <a:avLst/>
          </a:prstGeom>
          <a:noFill/>
          <a:ln>
            <a:noFill/>
          </a:ln>
        </p:spPr>
      </p:pic>
      <p:sp>
        <p:nvSpPr>
          <p:cNvPr id="640" name="Google Shape;640;p44"/>
          <p:cNvSpPr txBox="1"/>
          <p:nvPr/>
        </p:nvSpPr>
        <p:spPr>
          <a:xfrm>
            <a:off x="8190000" y="5137808"/>
            <a:ext cx="915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5"/>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C.Crassin</a:t>
            </a:r>
            <a:endParaRPr sz="700" b="1">
              <a:solidFill>
                <a:srgbClr val="FF0000"/>
              </a:solidFill>
            </a:endParaRPr>
          </a:p>
        </p:txBody>
      </p:sp>
      <p:sp>
        <p:nvSpPr>
          <p:cNvPr id="641" name="Google Shape;641;p44"/>
          <p:cNvSpPr txBox="1"/>
          <p:nvPr/>
        </p:nvSpPr>
        <p:spPr>
          <a:xfrm>
            <a:off x="8322923" y="4723058"/>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6"/>
              </a:rPr>
              <a:t>www</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642" name="Google Shape;642;p44"/>
          <p:cNvSpPr txBox="1"/>
          <p:nvPr/>
        </p:nvSpPr>
        <p:spPr>
          <a:xfrm>
            <a:off x="6635951" y="-4750"/>
            <a:ext cx="23367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a:solidFill>
                  <a:srgbClr val="FFFFFF"/>
                </a:solidFill>
              </a:rPr>
              <a:t>http://gigavoxels.inria.fr</a:t>
            </a:r>
            <a:endParaRPr sz="1600">
              <a:solidFill>
                <a:srgbClr val="FFFFFF"/>
              </a:solidFill>
            </a:endParaRPr>
          </a:p>
        </p:txBody>
      </p:sp>
      <p:sp>
        <p:nvSpPr>
          <p:cNvPr id="643" name="Google Shape;643;p4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647"/>
        <p:cNvGrpSpPr/>
        <p:nvPr/>
      </p:nvGrpSpPr>
      <p:grpSpPr>
        <a:xfrm>
          <a:off x="0" y="0"/>
          <a:ext cx="0" cy="0"/>
          <a:chOff x="0" y="0"/>
          <a:chExt cx="0" cy="0"/>
        </a:xfrm>
      </p:grpSpPr>
      <p:pic>
        <p:nvPicPr>
          <p:cNvPr id="648" name="Google Shape;648;p45"/>
          <p:cNvPicPr preferRelativeResize="0"/>
          <p:nvPr/>
        </p:nvPicPr>
        <p:blipFill>
          <a:blip r:embed="rId3">
            <a:alphaModFix/>
          </a:blip>
          <a:stretch>
            <a:fillRect/>
          </a:stretch>
        </p:blipFill>
        <p:spPr>
          <a:xfrm>
            <a:off x="6701031" y="249250"/>
            <a:ext cx="2234501" cy="2244480"/>
          </a:xfrm>
          <a:prstGeom prst="rect">
            <a:avLst/>
          </a:prstGeom>
          <a:noFill/>
          <a:ln>
            <a:noFill/>
          </a:ln>
        </p:spPr>
      </p:pic>
      <p:sp>
        <p:nvSpPr>
          <p:cNvPr id="649" name="Google Shape;649;p45"/>
          <p:cNvSpPr txBox="1"/>
          <p:nvPr/>
        </p:nvSpPr>
        <p:spPr>
          <a:xfrm>
            <a:off x="5361785" y="959104"/>
            <a:ext cx="3814200" cy="1643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Volume:</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multiscale</a:t>
            </a:r>
            <a:endParaRPr sz="1600">
              <a:solidFill>
                <a:srgbClr val="FFFF00"/>
              </a:solidFill>
            </a:endParaRPr>
          </a:p>
          <a:p>
            <a:pPr marL="0" lvl="0" indent="0" algn="l" rtl="0">
              <a:spcBef>
                <a:spcPts val="0"/>
              </a:spcBef>
              <a:spcAft>
                <a:spcPts val="0"/>
              </a:spcAft>
              <a:buClr>
                <a:srgbClr val="00FFFF"/>
              </a:buClr>
              <a:buFont typeface="Arial"/>
              <a:buNone/>
            </a:pPr>
            <a:r>
              <a:rPr lang="en-US" sz="1600">
                <a:solidFill>
                  <a:srgbClr val="FFFF00"/>
                </a:solidFill>
              </a:rPr>
              <a:t>- compress void (SVO)</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octree of bricks</a:t>
            </a:r>
            <a:br>
              <a:rPr lang="en-US" sz="1600">
                <a:solidFill>
                  <a:srgbClr val="FFFF00"/>
                </a:solidFill>
              </a:rPr>
            </a:br>
            <a:r>
              <a:rPr lang="en-US" sz="1600">
                <a:solidFill>
                  <a:srgbClr val="FFFF00"/>
                </a:solidFill>
              </a:rPr>
              <a:t>    + out of core</a:t>
            </a:r>
            <a:br>
              <a:rPr lang="en-US" sz="1600">
                <a:solidFill>
                  <a:srgbClr val="FFFF00"/>
                </a:solidFill>
              </a:rPr>
            </a:br>
            <a:endParaRPr sz="4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9CB9C"/>
                </a:solidFill>
              </a:rPr>
              <a:t>- ( hardcoded gradient phase function )</a:t>
            </a:r>
            <a:endParaRPr sz="1600">
              <a:solidFill>
                <a:srgbClr val="F9CB9C"/>
              </a:solidFill>
            </a:endParaRPr>
          </a:p>
        </p:txBody>
      </p:sp>
      <p:sp>
        <p:nvSpPr>
          <p:cNvPr id="650" name="Google Shape;650;p45"/>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GigaVoxels</a:t>
            </a:r>
            <a:r>
              <a:rPr lang="en-US" sz="1300">
                <a:solidFill>
                  <a:srgbClr val="FF9900"/>
                </a:solidFill>
              </a:rPr>
              <a:t>,  with</a:t>
            </a:r>
            <a:r>
              <a:rPr lang="en-US" sz="1800">
                <a:solidFill>
                  <a:srgbClr val="FF9900"/>
                </a:solidFill>
              </a:rPr>
              <a:t> Cyril Crassin </a:t>
            </a:r>
            <a:r>
              <a:rPr lang="en-US" sz="1300">
                <a:solidFill>
                  <a:srgbClr val="FF9900"/>
                </a:solidFill>
              </a:rPr>
              <a:t>[ I3D’09 ]</a:t>
            </a:r>
            <a:endParaRPr sz="1300" b="0" u="none" strike="noStrike" cap="none">
              <a:solidFill>
                <a:srgbClr val="FF9900"/>
              </a:solidFill>
            </a:endParaRPr>
          </a:p>
        </p:txBody>
      </p:sp>
      <p:sp>
        <p:nvSpPr>
          <p:cNvPr id="651" name="Google Shape;651;p45"/>
          <p:cNvSpPr txBox="1">
            <a:spLocks noGrp="1"/>
          </p:cNvSpPr>
          <p:nvPr>
            <p:ph type="body" idx="1"/>
          </p:nvPr>
        </p:nvSpPr>
        <p:spPr>
          <a:xfrm>
            <a:off x="252046" y="543646"/>
            <a:ext cx="60312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GPU cone-tracing  full volumetric scene</a:t>
            </a:r>
            <a:endParaRPr sz="2100" u="none" strike="noStrike" cap="none">
              <a:solidFill>
                <a:srgbClr val="FFFF00"/>
              </a:solidFill>
            </a:endParaRPr>
          </a:p>
        </p:txBody>
      </p:sp>
      <p:pic>
        <p:nvPicPr>
          <p:cNvPr id="652" name="Google Shape;652;p45"/>
          <p:cNvPicPr preferRelativeResize="0"/>
          <p:nvPr/>
        </p:nvPicPr>
        <p:blipFill>
          <a:blip r:embed="rId4">
            <a:alphaModFix/>
          </a:blip>
          <a:stretch>
            <a:fillRect/>
          </a:stretch>
        </p:blipFill>
        <p:spPr>
          <a:xfrm>
            <a:off x="207877" y="940979"/>
            <a:ext cx="5153907" cy="1499900"/>
          </a:xfrm>
          <a:prstGeom prst="rect">
            <a:avLst/>
          </a:prstGeom>
          <a:noFill/>
          <a:ln>
            <a:noFill/>
          </a:ln>
        </p:spPr>
      </p:pic>
      <p:pic>
        <p:nvPicPr>
          <p:cNvPr id="653" name="Google Shape;653;p45"/>
          <p:cNvPicPr preferRelativeResize="0"/>
          <p:nvPr/>
        </p:nvPicPr>
        <p:blipFill>
          <a:blip r:embed="rId5">
            <a:alphaModFix/>
          </a:blip>
          <a:stretch>
            <a:fillRect/>
          </a:stretch>
        </p:blipFill>
        <p:spPr>
          <a:xfrm>
            <a:off x="4677347" y="2755375"/>
            <a:ext cx="2853499" cy="1629227"/>
          </a:xfrm>
          <a:prstGeom prst="rect">
            <a:avLst/>
          </a:prstGeom>
          <a:noFill/>
          <a:ln>
            <a:noFill/>
          </a:ln>
        </p:spPr>
      </p:pic>
      <p:sp>
        <p:nvSpPr>
          <p:cNvPr id="654" name="Google Shape;654;p45"/>
          <p:cNvSpPr txBox="1">
            <a:spLocks noGrp="1"/>
          </p:cNvSpPr>
          <p:nvPr>
            <p:ph type="body" idx="1"/>
          </p:nvPr>
        </p:nvSpPr>
        <p:spPr>
          <a:xfrm>
            <a:off x="4699194" y="2710076"/>
            <a:ext cx="3252300" cy="3513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200">
                <a:solidFill>
                  <a:srgbClr val="0000FF"/>
                </a:solidFill>
              </a:rPr>
              <a:t>Differential cone tracing  </a:t>
            </a:r>
            <a:r>
              <a:rPr lang="en-US" sz="1200" b="1">
                <a:solidFill>
                  <a:srgbClr val="0000FF"/>
                </a:solidFill>
              </a:rPr>
              <a:t>1 ray per pixel</a:t>
            </a:r>
            <a:r>
              <a:rPr lang="en-US" sz="1200">
                <a:solidFill>
                  <a:srgbClr val="0000FF"/>
                </a:solidFill>
              </a:rPr>
              <a:t>.</a:t>
            </a:r>
            <a:endParaRPr sz="1200">
              <a:solidFill>
                <a:srgbClr val="0000FF"/>
              </a:solidFill>
            </a:endParaRPr>
          </a:p>
        </p:txBody>
      </p:sp>
      <p:sp>
        <p:nvSpPr>
          <p:cNvPr id="655" name="Google Shape;655;p45"/>
          <p:cNvSpPr txBox="1"/>
          <p:nvPr/>
        </p:nvSpPr>
        <p:spPr>
          <a:xfrm>
            <a:off x="8190000" y="5137808"/>
            <a:ext cx="915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6"/>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C.Crassin</a:t>
            </a:r>
            <a:endParaRPr sz="700" b="1">
              <a:solidFill>
                <a:srgbClr val="FF0000"/>
              </a:solidFill>
            </a:endParaRPr>
          </a:p>
        </p:txBody>
      </p:sp>
      <p:sp>
        <p:nvSpPr>
          <p:cNvPr id="656" name="Google Shape;656;p45"/>
          <p:cNvSpPr txBox="1"/>
          <p:nvPr/>
        </p:nvSpPr>
        <p:spPr>
          <a:xfrm>
            <a:off x="8322923" y="4723058"/>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7"/>
              </a:rPr>
              <a:t>www</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657" name="Google Shape;657;p45"/>
          <p:cNvSpPr txBox="1"/>
          <p:nvPr/>
        </p:nvSpPr>
        <p:spPr>
          <a:xfrm>
            <a:off x="6635951" y="-4750"/>
            <a:ext cx="23367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a:solidFill>
                  <a:srgbClr val="FFFFFF"/>
                </a:solidFill>
              </a:rPr>
              <a:t>http://gigavoxels.inria.fr</a:t>
            </a:r>
            <a:endParaRPr sz="1600">
              <a:solidFill>
                <a:srgbClr val="FFFFFF"/>
              </a:solidFill>
            </a:endParaRPr>
          </a:p>
        </p:txBody>
      </p:sp>
      <p:sp>
        <p:nvSpPr>
          <p:cNvPr id="658" name="Google Shape;658;p4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39</a:t>
            </a:fld>
            <a:endParaRPr/>
          </a:p>
        </p:txBody>
      </p:sp>
      <p:sp>
        <p:nvSpPr>
          <p:cNvPr id="659" name="Google Shape;659;p45"/>
          <p:cNvSpPr txBox="1">
            <a:spLocks noGrp="1"/>
          </p:cNvSpPr>
          <p:nvPr>
            <p:ph type="body" idx="1"/>
          </p:nvPr>
        </p:nvSpPr>
        <p:spPr>
          <a:xfrm>
            <a:off x="1096108" y="2766146"/>
            <a:ext cx="38928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 ”volumetric PROLAND”</a:t>
            </a:r>
            <a:endParaRPr sz="2100" u="none" strike="noStrike" cap="none">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5"/>
        <p:cNvGrpSpPr/>
        <p:nvPr/>
      </p:nvGrpSpPr>
      <p:grpSpPr>
        <a:xfrm>
          <a:off x="0" y="0"/>
          <a:ext cx="0" cy="0"/>
          <a:chOff x="0" y="0"/>
          <a:chExt cx="0" cy="0"/>
        </a:xfrm>
      </p:grpSpPr>
      <p:sp>
        <p:nvSpPr>
          <p:cNvPr id="106" name="Google Shape;106;p10"/>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07" name="Google Shape;107;p10"/>
          <p:cNvSpPr txBox="1">
            <a:spLocks noGrp="1"/>
          </p:cNvSpPr>
          <p:nvPr>
            <p:ph type="ctrTitle"/>
          </p:nvPr>
        </p:nvSpPr>
        <p:spPr>
          <a:xfrm>
            <a:off x="130525" y="114554"/>
            <a:ext cx="9013500" cy="37902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08" name="Google Shape;108;p10"/>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a:t>
            </a:fld>
            <a:endParaRPr/>
          </a:p>
        </p:txBody>
      </p:sp>
      <p:sp>
        <p:nvSpPr>
          <p:cNvPr id="109" name="Google Shape;109;p10"/>
          <p:cNvSpPr txBox="1"/>
          <p:nvPr/>
        </p:nvSpPr>
        <p:spPr>
          <a:xfrm>
            <a:off x="4045950" y="5377492"/>
            <a:ext cx="888000" cy="3375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00FFFF"/>
                </a:solidFill>
              </a:rPr>
              <a:t>( photo )</a:t>
            </a:r>
            <a:endParaRPr sz="1300">
              <a:solidFill>
                <a:srgbClr val="00FFFF"/>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663"/>
        <p:cNvGrpSpPr/>
        <p:nvPr/>
      </p:nvGrpSpPr>
      <p:grpSpPr>
        <a:xfrm>
          <a:off x="0" y="0"/>
          <a:ext cx="0" cy="0"/>
          <a:chOff x="0" y="0"/>
          <a:chExt cx="0" cy="0"/>
        </a:xfrm>
      </p:grpSpPr>
      <p:pic>
        <p:nvPicPr>
          <p:cNvPr id="664" name="Google Shape;664;p46"/>
          <p:cNvPicPr preferRelativeResize="0"/>
          <p:nvPr/>
        </p:nvPicPr>
        <p:blipFill>
          <a:blip r:embed="rId3">
            <a:alphaModFix/>
          </a:blip>
          <a:stretch>
            <a:fillRect/>
          </a:stretch>
        </p:blipFill>
        <p:spPr>
          <a:xfrm>
            <a:off x="6701031" y="249250"/>
            <a:ext cx="2234501" cy="2244480"/>
          </a:xfrm>
          <a:prstGeom prst="rect">
            <a:avLst/>
          </a:prstGeom>
          <a:noFill/>
          <a:ln>
            <a:noFill/>
          </a:ln>
        </p:spPr>
      </p:pic>
      <p:sp>
        <p:nvSpPr>
          <p:cNvPr id="665" name="Google Shape;665;p46"/>
          <p:cNvSpPr txBox="1"/>
          <p:nvPr/>
        </p:nvSpPr>
        <p:spPr>
          <a:xfrm>
            <a:off x="5361785" y="959104"/>
            <a:ext cx="3814200" cy="1643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Volume:</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multiscale</a:t>
            </a:r>
            <a:endParaRPr sz="1600">
              <a:solidFill>
                <a:srgbClr val="FFFF00"/>
              </a:solidFill>
            </a:endParaRPr>
          </a:p>
          <a:p>
            <a:pPr marL="0" lvl="0" indent="0" algn="l" rtl="0">
              <a:spcBef>
                <a:spcPts val="0"/>
              </a:spcBef>
              <a:spcAft>
                <a:spcPts val="0"/>
              </a:spcAft>
              <a:buClr>
                <a:srgbClr val="00FFFF"/>
              </a:buClr>
              <a:buFont typeface="Arial"/>
              <a:buNone/>
            </a:pPr>
            <a:r>
              <a:rPr lang="en-US" sz="1600">
                <a:solidFill>
                  <a:srgbClr val="FFFF00"/>
                </a:solidFill>
              </a:rPr>
              <a:t>- compress void (SVO)</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octree of bricks</a:t>
            </a:r>
            <a:br>
              <a:rPr lang="en-US" sz="1600">
                <a:solidFill>
                  <a:srgbClr val="FFFF00"/>
                </a:solidFill>
              </a:rPr>
            </a:br>
            <a:r>
              <a:rPr lang="en-US" sz="1600">
                <a:solidFill>
                  <a:srgbClr val="FFFF00"/>
                </a:solidFill>
              </a:rPr>
              <a:t>    + out of core</a:t>
            </a:r>
            <a:br>
              <a:rPr lang="en-US" sz="1600">
                <a:solidFill>
                  <a:srgbClr val="FFFF00"/>
                </a:solidFill>
              </a:rPr>
            </a:br>
            <a:endParaRPr sz="1600">
              <a:solidFill>
                <a:srgbClr val="F9CB9C"/>
              </a:solidFill>
            </a:endParaRPr>
          </a:p>
        </p:txBody>
      </p:sp>
      <p:sp>
        <p:nvSpPr>
          <p:cNvPr id="666" name="Google Shape;666;p46"/>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GigaVoxels</a:t>
            </a:r>
            <a:r>
              <a:rPr lang="en-US" sz="1300">
                <a:solidFill>
                  <a:srgbClr val="FF9900"/>
                </a:solidFill>
              </a:rPr>
              <a:t>,  with</a:t>
            </a:r>
            <a:r>
              <a:rPr lang="en-US" sz="1800">
                <a:solidFill>
                  <a:srgbClr val="FF9900"/>
                </a:solidFill>
              </a:rPr>
              <a:t> Cyril Crassin </a:t>
            </a:r>
            <a:r>
              <a:rPr lang="en-US" sz="1300">
                <a:solidFill>
                  <a:srgbClr val="FF9900"/>
                </a:solidFill>
              </a:rPr>
              <a:t>[ I3D’09 ]</a:t>
            </a:r>
            <a:endParaRPr sz="1300" b="0" u="none" strike="noStrike" cap="none">
              <a:solidFill>
                <a:srgbClr val="FF9900"/>
              </a:solidFill>
            </a:endParaRPr>
          </a:p>
        </p:txBody>
      </p:sp>
      <p:sp>
        <p:nvSpPr>
          <p:cNvPr id="667" name="Google Shape;667;p46"/>
          <p:cNvSpPr txBox="1">
            <a:spLocks noGrp="1"/>
          </p:cNvSpPr>
          <p:nvPr>
            <p:ph type="body" idx="1"/>
          </p:nvPr>
        </p:nvSpPr>
        <p:spPr>
          <a:xfrm>
            <a:off x="252046" y="543646"/>
            <a:ext cx="60312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GPU cone-tracing  full volumetric scene</a:t>
            </a:r>
            <a:endParaRPr sz="2100" u="none" strike="noStrike" cap="none">
              <a:solidFill>
                <a:srgbClr val="FFFF00"/>
              </a:solidFill>
            </a:endParaRPr>
          </a:p>
        </p:txBody>
      </p:sp>
      <p:pic>
        <p:nvPicPr>
          <p:cNvPr id="668" name="Google Shape;668;p46"/>
          <p:cNvPicPr preferRelativeResize="0"/>
          <p:nvPr/>
        </p:nvPicPr>
        <p:blipFill>
          <a:blip r:embed="rId4">
            <a:alphaModFix/>
          </a:blip>
          <a:stretch>
            <a:fillRect/>
          </a:stretch>
        </p:blipFill>
        <p:spPr>
          <a:xfrm>
            <a:off x="0" y="4188012"/>
            <a:ext cx="3252184" cy="1528384"/>
          </a:xfrm>
          <a:prstGeom prst="rect">
            <a:avLst/>
          </a:prstGeom>
          <a:noFill/>
          <a:ln>
            <a:noFill/>
          </a:ln>
        </p:spPr>
      </p:pic>
      <p:pic>
        <p:nvPicPr>
          <p:cNvPr id="669" name="Google Shape;669;p46"/>
          <p:cNvPicPr preferRelativeResize="0"/>
          <p:nvPr/>
        </p:nvPicPr>
        <p:blipFill>
          <a:blip r:embed="rId5">
            <a:alphaModFix/>
          </a:blip>
          <a:stretch>
            <a:fillRect/>
          </a:stretch>
        </p:blipFill>
        <p:spPr>
          <a:xfrm>
            <a:off x="207877" y="940979"/>
            <a:ext cx="5153907" cy="1499900"/>
          </a:xfrm>
          <a:prstGeom prst="rect">
            <a:avLst/>
          </a:prstGeom>
          <a:noFill/>
          <a:ln>
            <a:noFill/>
          </a:ln>
        </p:spPr>
      </p:pic>
      <p:pic>
        <p:nvPicPr>
          <p:cNvPr id="670" name="Google Shape;670;p46"/>
          <p:cNvPicPr preferRelativeResize="0"/>
          <p:nvPr/>
        </p:nvPicPr>
        <p:blipFill>
          <a:blip r:embed="rId6">
            <a:alphaModFix/>
          </a:blip>
          <a:stretch>
            <a:fillRect/>
          </a:stretch>
        </p:blipFill>
        <p:spPr>
          <a:xfrm>
            <a:off x="467894" y="2501375"/>
            <a:ext cx="4044477" cy="1654625"/>
          </a:xfrm>
          <a:prstGeom prst="rect">
            <a:avLst/>
          </a:prstGeom>
          <a:noFill/>
          <a:ln>
            <a:noFill/>
          </a:ln>
        </p:spPr>
      </p:pic>
      <p:pic>
        <p:nvPicPr>
          <p:cNvPr id="671" name="Google Shape;671;p46"/>
          <p:cNvPicPr preferRelativeResize="0"/>
          <p:nvPr/>
        </p:nvPicPr>
        <p:blipFill>
          <a:blip r:embed="rId7">
            <a:alphaModFix/>
          </a:blip>
          <a:stretch>
            <a:fillRect/>
          </a:stretch>
        </p:blipFill>
        <p:spPr>
          <a:xfrm>
            <a:off x="4677347" y="2501375"/>
            <a:ext cx="2853499" cy="1629227"/>
          </a:xfrm>
          <a:prstGeom prst="rect">
            <a:avLst/>
          </a:prstGeom>
          <a:noFill/>
          <a:ln>
            <a:noFill/>
          </a:ln>
        </p:spPr>
      </p:pic>
      <p:sp>
        <p:nvSpPr>
          <p:cNvPr id="672" name="Google Shape;672;p46"/>
          <p:cNvSpPr txBox="1">
            <a:spLocks noGrp="1"/>
          </p:cNvSpPr>
          <p:nvPr>
            <p:ph type="body" idx="1"/>
          </p:nvPr>
        </p:nvSpPr>
        <p:spPr>
          <a:xfrm>
            <a:off x="4699194" y="2456076"/>
            <a:ext cx="3252300" cy="3513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200">
                <a:solidFill>
                  <a:srgbClr val="0000FF"/>
                </a:solidFill>
              </a:rPr>
              <a:t>Differential cone tracing  </a:t>
            </a:r>
            <a:r>
              <a:rPr lang="en-US" sz="1200" b="1">
                <a:solidFill>
                  <a:srgbClr val="0000FF"/>
                </a:solidFill>
              </a:rPr>
              <a:t>1 ray per pixel</a:t>
            </a:r>
            <a:r>
              <a:rPr lang="en-US" sz="1200">
                <a:solidFill>
                  <a:srgbClr val="0000FF"/>
                </a:solidFill>
              </a:rPr>
              <a:t>.</a:t>
            </a:r>
            <a:endParaRPr sz="1200">
              <a:solidFill>
                <a:srgbClr val="0000FF"/>
              </a:solidFill>
            </a:endParaRPr>
          </a:p>
        </p:txBody>
      </p:sp>
      <p:sp>
        <p:nvSpPr>
          <p:cNvPr id="673" name="Google Shape;673;p46"/>
          <p:cNvSpPr txBox="1"/>
          <p:nvPr/>
        </p:nvSpPr>
        <p:spPr>
          <a:xfrm>
            <a:off x="8190000" y="5137808"/>
            <a:ext cx="915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8"/>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C.Crassin</a:t>
            </a:r>
            <a:endParaRPr sz="700" b="1">
              <a:solidFill>
                <a:srgbClr val="FF0000"/>
              </a:solidFill>
            </a:endParaRPr>
          </a:p>
        </p:txBody>
      </p:sp>
      <p:sp>
        <p:nvSpPr>
          <p:cNvPr id="674" name="Google Shape;674;p46"/>
          <p:cNvSpPr txBox="1"/>
          <p:nvPr/>
        </p:nvSpPr>
        <p:spPr>
          <a:xfrm>
            <a:off x="8322923" y="4723058"/>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www</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675" name="Google Shape;675;p46"/>
          <p:cNvSpPr txBox="1"/>
          <p:nvPr/>
        </p:nvSpPr>
        <p:spPr>
          <a:xfrm>
            <a:off x="6635951" y="-4750"/>
            <a:ext cx="23367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a:solidFill>
                  <a:srgbClr val="FFFFFF"/>
                </a:solidFill>
              </a:rPr>
              <a:t>http://gigavoxels.inria.fr</a:t>
            </a:r>
            <a:endParaRPr sz="1600">
              <a:solidFill>
                <a:srgbClr val="FFFFFF"/>
              </a:solidFill>
            </a:endParaRPr>
          </a:p>
        </p:txBody>
      </p:sp>
      <p:sp>
        <p:nvSpPr>
          <p:cNvPr id="676" name="Google Shape;676;p4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680"/>
        <p:cNvGrpSpPr/>
        <p:nvPr/>
      </p:nvGrpSpPr>
      <p:grpSpPr>
        <a:xfrm>
          <a:off x="0" y="0"/>
          <a:ext cx="0" cy="0"/>
          <a:chOff x="0" y="0"/>
          <a:chExt cx="0" cy="0"/>
        </a:xfrm>
      </p:grpSpPr>
      <p:pic>
        <p:nvPicPr>
          <p:cNvPr id="681" name="Google Shape;681;p47"/>
          <p:cNvPicPr preferRelativeResize="0"/>
          <p:nvPr/>
        </p:nvPicPr>
        <p:blipFill>
          <a:blip r:embed="rId3">
            <a:alphaModFix/>
          </a:blip>
          <a:stretch>
            <a:fillRect/>
          </a:stretch>
        </p:blipFill>
        <p:spPr>
          <a:xfrm>
            <a:off x="6701031" y="249250"/>
            <a:ext cx="2234501" cy="2244480"/>
          </a:xfrm>
          <a:prstGeom prst="rect">
            <a:avLst/>
          </a:prstGeom>
          <a:noFill/>
          <a:ln>
            <a:noFill/>
          </a:ln>
        </p:spPr>
      </p:pic>
      <p:pic>
        <p:nvPicPr>
          <p:cNvPr id="682" name="Google Shape;682;p47"/>
          <p:cNvPicPr preferRelativeResize="0"/>
          <p:nvPr/>
        </p:nvPicPr>
        <p:blipFill>
          <a:blip r:embed="rId4">
            <a:alphaModFix/>
          </a:blip>
          <a:stretch>
            <a:fillRect/>
          </a:stretch>
        </p:blipFill>
        <p:spPr>
          <a:xfrm>
            <a:off x="3496269" y="3832688"/>
            <a:ext cx="1884791" cy="1883708"/>
          </a:xfrm>
          <a:prstGeom prst="rect">
            <a:avLst/>
          </a:prstGeom>
          <a:noFill/>
          <a:ln>
            <a:noFill/>
          </a:ln>
        </p:spPr>
      </p:pic>
      <p:sp>
        <p:nvSpPr>
          <p:cNvPr id="683" name="Google Shape;683;p47"/>
          <p:cNvSpPr txBox="1"/>
          <p:nvPr/>
        </p:nvSpPr>
        <p:spPr>
          <a:xfrm>
            <a:off x="5361785" y="959104"/>
            <a:ext cx="3814200" cy="1643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Volume:</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multiscale</a:t>
            </a:r>
            <a:endParaRPr sz="1600">
              <a:solidFill>
                <a:srgbClr val="FFFF00"/>
              </a:solidFill>
            </a:endParaRPr>
          </a:p>
          <a:p>
            <a:pPr marL="0" lvl="0" indent="0" algn="l" rtl="0">
              <a:spcBef>
                <a:spcPts val="0"/>
              </a:spcBef>
              <a:spcAft>
                <a:spcPts val="0"/>
              </a:spcAft>
              <a:buClr>
                <a:srgbClr val="00FFFF"/>
              </a:buClr>
              <a:buFont typeface="Arial"/>
              <a:buNone/>
            </a:pPr>
            <a:r>
              <a:rPr lang="en-US" sz="1600">
                <a:solidFill>
                  <a:srgbClr val="FFFF00"/>
                </a:solidFill>
              </a:rPr>
              <a:t>- compress void (SVO)</a:t>
            </a:r>
            <a:endParaRPr sz="16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octree of bricks</a:t>
            </a:r>
            <a:br>
              <a:rPr lang="en-US" sz="1600">
                <a:solidFill>
                  <a:srgbClr val="FFFF00"/>
                </a:solidFill>
              </a:rPr>
            </a:br>
            <a:r>
              <a:rPr lang="en-US" sz="1600">
                <a:solidFill>
                  <a:srgbClr val="FFFF00"/>
                </a:solidFill>
              </a:rPr>
              <a:t>    + out of core</a:t>
            </a:r>
            <a:br>
              <a:rPr lang="en-US" sz="1600">
                <a:solidFill>
                  <a:srgbClr val="FFFF00"/>
                </a:solidFill>
              </a:rPr>
            </a:br>
            <a:endParaRPr sz="4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9CB9C"/>
                </a:solidFill>
              </a:rPr>
              <a:t>- </a:t>
            </a:r>
            <a:endParaRPr sz="1600">
              <a:solidFill>
                <a:srgbClr val="F9CB9C"/>
              </a:solidFill>
            </a:endParaRPr>
          </a:p>
        </p:txBody>
      </p:sp>
      <p:sp>
        <p:nvSpPr>
          <p:cNvPr id="684" name="Google Shape;684;p47"/>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GigaVoxels</a:t>
            </a:r>
            <a:r>
              <a:rPr lang="en-US" sz="1300">
                <a:solidFill>
                  <a:srgbClr val="FF9900"/>
                </a:solidFill>
              </a:rPr>
              <a:t>,  with</a:t>
            </a:r>
            <a:r>
              <a:rPr lang="en-US" sz="1800">
                <a:solidFill>
                  <a:srgbClr val="FF9900"/>
                </a:solidFill>
              </a:rPr>
              <a:t> Cyril Crassin </a:t>
            </a:r>
            <a:r>
              <a:rPr lang="en-US" sz="1300">
                <a:solidFill>
                  <a:srgbClr val="FF9900"/>
                </a:solidFill>
              </a:rPr>
              <a:t>[ I3D’09 ]</a:t>
            </a:r>
            <a:endParaRPr sz="1300" b="0" u="none" strike="noStrike" cap="none">
              <a:solidFill>
                <a:srgbClr val="FF9900"/>
              </a:solidFill>
            </a:endParaRPr>
          </a:p>
        </p:txBody>
      </p:sp>
      <p:sp>
        <p:nvSpPr>
          <p:cNvPr id="685" name="Google Shape;685;p47"/>
          <p:cNvSpPr txBox="1">
            <a:spLocks noGrp="1"/>
          </p:cNvSpPr>
          <p:nvPr>
            <p:ph type="body" idx="1"/>
          </p:nvPr>
        </p:nvSpPr>
        <p:spPr>
          <a:xfrm>
            <a:off x="252046" y="543646"/>
            <a:ext cx="60312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GPU cone-tracing  full volumetric scene</a:t>
            </a:r>
            <a:endParaRPr sz="2100" u="none" strike="noStrike" cap="none">
              <a:solidFill>
                <a:srgbClr val="FFFF00"/>
              </a:solidFill>
            </a:endParaRPr>
          </a:p>
        </p:txBody>
      </p:sp>
      <p:pic>
        <p:nvPicPr>
          <p:cNvPr id="686" name="Google Shape;686;p47"/>
          <p:cNvPicPr preferRelativeResize="0"/>
          <p:nvPr/>
        </p:nvPicPr>
        <p:blipFill>
          <a:blip r:embed="rId5">
            <a:alphaModFix/>
          </a:blip>
          <a:stretch>
            <a:fillRect/>
          </a:stretch>
        </p:blipFill>
        <p:spPr>
          <a:xfrm>
            <a:off x="0" y="4188012"/>
            <a:ext cx="3252184" cy="1528384"/>
          </a:xfrm>
          <a:prstGeom prst="rect">
            <a:avLst/>
          </a:prstGeom>
          <a:noFill/>
          <a:ln>
            <a:noFill/>
          </a:ln>
        </p:spPr>
      </p:pic>
      <p:pic>
        <p:nvPicPr>
          <p:cNvPr id="687" name="Google Shape;687;p47"/>
          <p:cNvPicPr preferRelativeResize="0"/>
          <p:nvPr/>
        </p:nvPicPr>
        <p:blipFill>
          <a:blip r:embed="rId6">
            <a:alphaModFix/>
          </a:blip>
          <a:stretch>
            <a:fillRect/>
          </a:stretch>
        </p:blipFill>
        <p:spPr>
          <a:xfrm>
            <a:off x="207877" y="940979"/>
            <a:ext cx="5153907" cy="1499900"/>
          </a:xfrm>
          <a:prstGeom prst="rect">
            <a:avLst/>
          </a:prstGeom>
          <a:noFill/>
          <a:ln>
            <a:noFill/>
          </a:ln>
        </p:spPr>
      </p:pic>
      <p:pic>
        <p:nvPicPr>
          <p:cNvPr id="688" name="Google Shape;688;p47"/>
          <p:cNvPicPr preferRelativeResize="0"/>
          <p:nvPr/>
        </p:nvPicPr>
        <p:blipFill>
          <a:blip r:embed="rId7">
            <a:alphaModFix/>
          </a:blip>
          <a:stretch>
            <a:fillRect/>
          </a:stretch>
        </p:blipFill>
        <p:spPr>
          <a:xfrm>
            <a:off x="467894" y="2501375"/>
            <a:ext cx="4044477" cy="1654625"/>
          </a:xfrm>
          <a:prstGeom prst="rect">
            <a:avLst/>
          </a:prstGeom>
          <a:noFill/>
          <a:ln>
            <a:noFill/>
          </a:ln>
        </p:spPr>
      </p:pic>
      <p:pic>
        <p:nvPicPr>
          <p:cNvPr id="689" name="Google Shape;689;p47"/>
          <p:cNvPicPr preferRelativeResize="0"/>
          <p:nvPr/>
        </p:nvPicPr>
        <p:blipFill>
          <a:blip r:embed="rId8">
            <a:alphaModFix/>
          </a:blip>
          <a:stretch>
            <a:fillRect/>
          </a:stretch>
        </p:blipFill>
        <p:spPr>
          <a:xfrm>
            <a:off x="4677347" y="2501375"/>
            <a:ext cx="2853499" cy="1629227"/>
          </a:xfrm>
          <a:prstGeom prst="rect">
            <a:avLst/>
          </a:prstGeom>
          <a:noFill/>
          <a:ln>
            <a:noFill/>
          </a:ln>
        </p:spPr>
      </p:pic>
      <p:sp>
        <p:nvSpPr>
          <p:cNvPr id="690" name="Google Shape;690;p47"/>
          <p:cNvSpPr txBox="1"/>
          <p:nvPr/>
        </p:nvSpPr>
        <p:spPr>
          <a:xfrm>
            <a:off x="5302685" y="4344021"/>
            <a:ext cx="2324100" cy="4233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1300">
                <a:solidFill>
                  <a:srgbClr val="FFFF00"/>
                </a:solidFill>
              </a:rPr>
              <a:t>DoF </a:t>
            </a:r>
            <a:r>
              <a:rPr lang="en-US" sz="900">
                <a:solidFill>
                  <a:srgbClr val="FFFF00"/>
                </a:solidFill>
              </a:rPr>
              <a:t>and</a:t>
            </a:r>
            <a:r>
              <a:rPr lang="en-US" sz="1300">
                <a:solidFill>
                  <a:srgbClr val="FFFF00"/>
                </a:solidFill>
              </a:rPr>
              <a:t> soft shadow = blurry </a:t>
            </a:r>
            <a:br>
              <a:rPr lang="en-US" sz="1300">
                <a:solidFill>
                  <a:srgbClr val="FFFF00"/>
                </a:solidFill>
              </a:rPr>
            </a:br>
            <a:r>
              <a:rPr lang="en-US" sz="1300">
                <a:solidFill>
                  <a:srgbClr val="FFFF00"/>
                </a:solidFill>
              </a:rPr>
              <a:t>                             ⇒  faster ! </a:t>
            </a:r>
            <a:endParaRPr sz="1300" b="0" u="none" strike="noStrike" cap="none">
              <a:solidFill>
                <a:srgbClr val="FFFF00"/>
              </a:solidFill>
            </a:endParaRPr>
          </a:p>
        </p:txBody>
      </p:sp>
      <p:sp>
        <p:nvSpPr>
          <p:cNvPr id="691" name="Google Shape;691;p47"/>
          <p:cNvSpPr txBox="1">
            <a:spLocks noGrp="1"/>
          </p:cNvSpPr>
          <p:nvPr>
            <p:ph type="body" idx="1"/>
          </p:nvPr>
        </p:nvSpPr>
        <p:spPr>
          <a:xfrm>
            <a:off x="4699194" y="2456076"/>
            <a:ext cx="3252300" cy="3513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200">
                <a:solidFill>
                  <a:srgbClr val="0000FF"/>
                </a:solidFill>
              </a:rPr>
              <a:t>Differential cone tracing  </a:t>
            </a:r>
            <a:r>
              <a:rPr lang="en-US" sz="1200" b="1">
                <a:solidFill>
                  <a:srgbClr val="0000FF"/>
                </a:solidFill>
              </a:rPr>
              <a:t>1 ray per pixel</a:t>
            </a:r>
            <a:r>
              <a:rPr lang="en-US" sz="1200">
                <a:solidFill>
                  <a:srgbClr val="0000FF"/>
                </a:solidFill>
              </a:rPr>
              <a:t>.</a:t>
            </a:r>
            <a:endParaRPr sz="1200">
              <a:solidFill>
                <a:srgbClr val="0000FF"/>
              </a:solidFill>
            </a:endParaRPr>
          </a:p>
        </p:txBody>
      </p:sp>
      <p:sp>
        <p:nvSpPr>
          <p:cNvPr id="692" name="Google Shape;692;p47"/>
          <p:cNvSpPr txBox="1"/>
          <p:nvPr/>
        </p:nvSpPr>
        <p:spPr>
          <a:xfrm>
            <a:off x="8190000" y="5137808"/>
            <a:ext cx="915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C.Crassin</a:t>
            </a:r>
            <a:endParaRPr sz="700" b="1">
              <a:solidFill>
                <a:srgbClr val="FF0000"/>
              </a:solidFill>
            </a:endParaRPr>
          </a:p>
        </p:txBody>
      </p:sp>
      <p:sp>
        <p:nvSpPr>
          <p:cNvPr id="693" name="Google Shape;693;p47"/>
          <p:cNvSpPr txBox="1"/>
          <p:nvPr/>
        </p:nvSpPr>
        <p:spPr>
          <a:xfrm>
            <a:off x="8322923" y="4723058"/>
            <a:ext cx="649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0"/>
              </a:rPr>
              <a:t>www</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694" name="Google Shape;694;p47"/>
          <p:cNvSpPr txBox="1"/>
          <p:nvPr/>
        </p:nvSpPr>
        <p:spPr>
          <a:xfrm>
            <a:off x="6635951" y="-4750"/>
            <a:ext cx="23367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a:solidFill>
                  <a:srgbClr val="FFFFFF"/>
                </a:solidFill>
              </a:rPr>
              <a:t>http://gigavoxels.inria.fr</a:t>
            </a:r>
            <a:endParaRPr sz="1600">
              <a:solidFill>
                <a:srgbClr val="FFFFFF"/>
              </a:solidFill>
            </a:endParaRPr>
          </a:p>
        </p:txBody>
      </p:sp>
      <p:sp>
        <p:nvSpPr>
          <p:cNvPr id="695" name="Google Shape;695;p4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699"/>
        <p:cNvGrpSpPr/>
        <p:nvPr/>
      </p:nvGrpSpPr>
      <p:grpSpPr>
        <a:xfrm>
          <a:off x="0" y="0"/>
          <a:ext cx="0" cy="0"/>
          <a:chOff x="0" y="0"/>
          <a:chExt cx="0" cy="0"/>
        </a:xfrm>
      </p:grpSpPr>
      <p:sp>
        <p:nvSpPr>
          <p:cNvPr id="700" name="Google Shape;700;p48"/>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GI-Voxels</a:t>
            </a:r>
            <a:r>
              <a:rPr lang="en-US" sz="1300">
                <a:solidFill>
                  <a:srgbClr val="FF9900"/>
                </a:solidFill>
              </a:rPr>
              <a:t>,  with</a:t>
            </a:r>
            <a:r>
              <a:rPr lang="en-US" sz="1800">
                <a:solidFill>
                  <a:srgbClr val="FF9900"/>
                </a:solidFill>
              </a:rPr>
              <a:t> Cyril Crassin </a:t>
            </a:r>
            <a:r>
              <a:rPr lang="en-US" sz="1300">
                <a:solidFill>
                  <a:srgbClr val="FF9900"/>
                </a:solidFill>
              </a:rPr>
              <a:t>[ CGF’11 ]</a:t>
            </a:r>
            <a:endParaRPr sz="1300" b="0" u="none" strike="noStrike" cap="none">
              <a:solidFill>
                <a:srgbClr val="FF9900"/>
              </a:solidFill>
            </a:endParaRPr>
          </a:p>
        </p:txBody>
      </p:sp>
      <p:pic>
        <p:nvPicPr>
          <p:cNvPr id="701" name="Google Shape;701;p48"/>
          <p:cNvPicPr preferRelativeResize="0"/>
          <p:nvPr/>
        </p:nvPicPr>
        <p:blipFill rotWithShape="1">
          <a:blip r:embed="rId3">
            <a:alphaModFix/>
          </a:blip>
          <a:srcRect l="22263"/>
          <a:stretch/>
        </p:blipFill>
        <p:spPr>
          <a:xfrm>
            <a:off x="746515" y="915375"/>
            <a:ext cx="2852539" cy="2561291"/>
          </a:xfrm>
          <a:prstGeom prst="rect">
            <a:avLst/>
          </a:prstGeom>
          <a:noFill/>
          <a:ln>
            <a:noFill/>
          </a:ln>
        </p:spPr>
      </p:pic>
      <p:pic>
        <p:nvPicPr>
          <p:cNvPr id="702" name="Google Shape;702;p48"/>
          <p:cNvPicPr preferRelativeResize="0"/>
          <p:nvPr/>
        </p:nvPicPr>
        <p:blipFill>
          <a:blip r:embed="rId4">
            <a:alphaModFix/>
          </a:blip>
          <a:stretch>
            <a:fillRect/>
          </a:stretch>
        </p:blipFill>
        <p:spPr>
          <a:xfrm>
            <a:off x="5891815" y="1888333"/>
            <a:ext cx="2263583" cy="1588333"/>
          </a:xfrm>
          <a:prstGeom prst="rect">
            <a:avLst/>
          </a:prstGeom>
          <a:noFill/>
          <a:ln>
            <a:noFill/>
          </a:ln>
        </p:spPr>
      </p:pic>
      <p:sp>
        <p:nvSpPr>
          <p:cNvPr id="703" name="Google Shape;703;p48"/>
          <p:cNvSpPr txBox="1">
            <a:spLocks noGrp="1"/>
          </p:cNvSpPr>
          <p:nvPr>
            <p:ph type="body" idx="1"/>
          </p:nvPr>
        </p:nvSpPr>
        <p:spPr>
          <a:xfrm>
            <a:off x="816854" y="543646"/>
            <a:ext cx="57006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 reflectance + multiple scattering</a:t>
            </a:r>
            <a:endParaRPr sz="2100" u="none" strike="noStrike" cap="none">
              <a:solidFill>
                <a:srgbClr val="FFFF00"/>
              </a:solidFill>
            </a:endParaRPr>
          </a:p>
        </p:txBody>
      </p:sp>
      <p:sp>
        <p:nvSpPr>
          <p:cNvPr id="704" name="Google Shape;704;p48"/>
          <p:cNvSpPr txBox="1"/>
          <p:nvPr/>
        </p:nvSpPr>
        <p:spPr>
          <a:xfrm>
            <a:off x="8461765" y="472116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5"/>
              </a:rPr>
              <a:t>pdf</a:t>
            </a:r>
            <a:br>
              <a:rPr lang="en-US" sz="700" b="1">
                <a:solidFill>
                  <a:srgbClr val="FF0000"/>
                </a:solidFill>
              </a:rPr>
            </a:br>
            <a:r>
              <a:rPr lang="en-US" sz="700" b="1">
                <a:solidFill>
                  <a:srgbClr val="FF0000"/>
                </a:solidFill>
              </a:rPr>
              <a:t>  </a:t>
            </a:r>
            <a:endParaRPr sz="700" b="1">
              <a:solidFill>
                <a:srgbClr val="FF0000"/>
              </a:solidFill>
            </a:endParaRPr>
          </a:p>
        </p:txBody>
      </p:sp>
      <p:sp>
        <p:nvSpPr>
          <p:cNvPr id="705" name="Google Shape;705;p48"/>
          <p:cNvSpPr txBox="1">
            <a:spLocks noGrp="1"/>
          </p:cNvSpPr>
          <p:nvPr>
            <p:ph type="body" idx="1"/>
          </p:nvPr>
        </p:nvSpPr>
        <p:spPr>
          <a:xfrm>
            <a:off x="5891810" y="1905868"/>
            <a:ext cx="3252300" cy="3513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000" i="1">
                <a:solidFill>
                  <a:srgbClr val="0000FF"/>
                </a:solidFill>
              </a:rPr>
              <a:t>Differential cone tracing  </a:t>
            </a:r>
            <a:r>
              <a:rPr lang="en-US" sz="1000" b="1" i="1">
                <a:solidFill>
                  <a:srgbClr val="0000FF"/>
                </a:solidFill>
              </a:rPr>
              <a:t>1 ray per pixel</a:t>
            </a:r>
            <a:r>
              <a:rPr lang="en-US" sz="1000" i="1">
                <a:solidFill>
                  <a:srgbClr val="0000FF"/>
                </a:solidFill>
              </a:rPr>
              <a:t>.</a:t>
            </a:r>
            <a:endParaRPr sz="1000" i="1">
              <a:solidFill>
                <a:srgbClr val="0000FF"/>
              </a:solidFill>
            </a:endParaRPr>
          </a:p>
        </p:txBody>
      </p:sp>
      <p:pic>
        <p:nvPicPr>
          <p:cNvPr id="706" name="Google Shape;706;p48"/>
          <p:cNvPicPr preferRelativeResize="0"/>
          <p:nvPr/>
        </p:nvPicPr>
        <p:blipFill>
          <a:blip r:embed="rId6">
            <a:alphaModFix/>
          </a:blip>
          <a:stretch>
            <a:fillRect/>
          </a:stretch>
        </p:blipFill>
        <p:spPr>
          <a:xfrm>
            <a:off x="0" y="3540167"/>
            <a:ext cx="4099827" cy="2174834"/>
          </a:xfrm>
          <a:prstGeom prst="rect">
            <a:avLst/>
          </a:prstGeom>
          <a:noFill/>
          <a:ln>
            <a:noFill/>
          </a:ln>
        </p:spPr>
      </p:pic>
      <p:sp>
        <p:nvSpPr>
          <p:cNvPr id="707" name="Google Shape;707;p48"/>
          <p:cNvSpPr txBox="1"/>
          <p:nvPr/>
        </p:nvSpPr>
        <p:spPr>
          <a:xfrm>
            <a:off x="8452465" y="509501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7"/>
              </a:rPr>
              <a:t>video</a:t>
            </a:r>
            <a:br>
              <a:rPr lang="en-US" sz="700" b="1">
                <a:solidFill>
                  <a:srgbClr val="FF0000"/>
                </a:solidFill>
              </a:rPr>
            </a:br>
            <a:r>
              <a:rPr lang="en-US" sz="700" b="1">
                <a:solidFill>
                  <a:srgbClr val="FF0000"/>
                </a:solidFill>
              </a:rPr>
              <a:t>  GI voxels </a:t>
            </a:r>
            <a:endParaRPr sz="700" b="1">
              <a:solidFill>
                <a:srgbClr val="FF0000"/>
              </a:solidFill>
            </a:endParaRPr>
          </a:p>
        </p:txBody>
      </p:sp>
      <p:sp>
        <p:nvSpPr>
          <p:cNvPr id="708" name="Google Shape;708;p48"/>
          <p:cNvSpPr txBox="1">
            <a:spLocks noGrp="1"/>
          </p:cNvSpPr>
          <p:nvPr>
            <p:ph type="sldNum" idx="12"/>
          </p:nvPr>
        </p:nvSpPr>
        <p:spPr>
          <a:xfrm>
            <a:off x="84805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712"/>
        <p:cNvGrpSpPr/>
        <p:nvPr/>
      </p:nvGrpSpPr>
      <p:grpSpPr>
        <a:xfrm>
          <a:off x="0" y="0"/>
          <a:ext cx="0" cy="0"/>
          <a:chOff x="0" y="0"/>
          <a:chExt cx="0" cy="0"/>
        </a:xfrm>
      </p:grpSpPr>
      <p:sp>
        <p:nvSpPr>
          <p:cNvPr id="713" name="Google Shape;713;p49"/>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GI-Voxels</a:t>
            </a:r>
            <a:r>
              <a:rPr lang="en-US" sz="1300">
                <a:solidFill>
                  <a:srgbClr val="FF9900"/>
                </a:solidFill>
              </a:rPr>
              <a:t>,  with</a:t>
            </a:r>
            <a:r>
              <a:rPr lang="en-US" sz="1800">
                <a:solidFill>
                  <a:srgbClr val="FF9900"/>
                </a:solidFill>
              </a:rPr>
              <a:t> Cyril Crassin </a:t>
            </a:r>
            <a:r>
              <a:rPr lang="en-US" sz="1300">
                <a:solidFill>
                  <a:srgbClr val="FF9900"/>
                </a:solidFill>
              </a:rPr>
              <a:t>[ CGF’11 ]</a:t>
            </a:r>
            <a:endParaRPr sz="1300" b="0" u="none" strike="noStrike" cap="none">
              <a:solidFill>
                <a:srgbClr val="FF9900"/>
              </a:solidFill>
            </a:endParaRPr>
          </a:p>
        </p:txBody>
      </p:sp>
      <p:pic>
        <p:nvPicPr>
          <p:cNvPr id="714" name="Google Shape;714;p49"/>
          <p:cNvPicPr preferRelativeResize="0"/>
          <p:nvPr/>
        </p:nvPicPr>
        <p:blipFill rotWithShape="1">
          <a:blip r:embed="rId3">
            <a:alphaModFix/>
          </a:blip>
          <a:srcRect l="22263"/>
          <a:stretch/>
        </p:blipFill>
        <p:spPr>
          <a:xfrm>
            <a:off x="746515" y="915375"/>
            <a:ext cx="2852539" cy="2561291"/>
          </a:xfrm>
          <a:prstGeom prst="rect">
            <a:avLst/>
          </a:prstGeom>
          <a:noFill/>
          <a:ln>
            <a:noFill/>
          </a:ln>
        </p:spPr>
      </p:pic>
      <p:pic>
        <p:nvPicPr>
          <p:cNvPr id="715" name="Google Shape;715;p49"/>
          <p:cNvPicPr preferRelativeResize="0"/>
          <p:nvPr/>
        </p:nvPicPr>
        <p:blipFill>
          <a:blip r:embed="rId4">
            <a:alphaModFix/>
          </a:blip>
          <a:stretch>
            <a:fillRect/>
          </a:stretch>
        </p:blipFill>
        <p:spPr>
          <a:xfrm>
            <a:off x="6636646" y="-17542"/>
            <a:ext cx="2263583" cy="1588333"/>
          </a:xfrm>
          <a:prstGeom prst="rect">
            <a:avLst/>
          </a:prstGeom>
          <a:noFill/>
          <a:ln>
            <a:noFill/>
          </a:ln>
        </p:spPr>
      </p:pic>
      <p:sp>
        <p:nvSpPr>
          <p:cNvPr id="716" name="Google Shape;716;p49"/>
          <p:cNvSpPr txBox="1">
            <a:spLocks noGrp="1"/>
          </p:cNvSpPr>
          <p:nvPr>
            <p:ph type="body" idx="1"/>
          </p:nvPr>
        </p:nvSpPr>
        <p:spPr>
          <a:xfrm>
            <a:off x="816854" y="543646"/>
            <a:ext cx="57006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FF00"/>
                </a:solidFill>
              </a:rPr>
              <a:t>+ reflectance + multiple scattering</a:t>
            </a:r>
            <a:endParaRPr sz="2100" u="none" strike="noStrike" cap="none">
              <a:solidFill>
                <a:srgbClr val="FFFF00"/>
              </a:solidFill>
            </a:endParaRPr>
          </a:p>
        </p:txBody>
      </p:sp>
      <p:pic>
        <p:nvPicPr>
          <p:cNvPr id="717" name="Google Shape;717;p49"/>
          <p:cNvPicPr preferRelativeResize="0"/>
          <p:nvPr/>
        </p:nvPicPr>
        <p:blipFill>
          <a:blip r:embed="rId5">
            <a:alphaModFix/>
          </a:blip>
          <a:stretch>
            <a:fillRect/>
          </a:stretch>
        </p:blipFill>
        <p:spPr>
          <a:xfrm>
            <a:off x="4622123" y="2514856"/>
            <a:ext cx="4018751" cy="1459937"/>
          </a:xfrm>
          <a:prstGeom prst="rect">
            <a:avLst/>
          </a:prstGeom>
          <a:noFill/>
          <a:ln>
            <a:noFill/>
          </a:ln>
        </p:spPr>
      </p:pic>
      <p:sp>
        <p:nvSpPr>
          <p:cNvPr id="718" name="Google Shape;718;p49"/>
          <p:cNvSpPr txBox="1"/>
          <p:nvPr/>
        </p:nvSpPr>
        <p:spPr>
          <a:xfrm>
            <a:off x="8461765" y="472116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6"/>
              </a:rPr>
              <a:t>pdf</a:t>
            </a:r>
            <a:br>
              <a:rPr lang="en-US" sz="700" b="1">
                <a:solidFill>
                  <a:srgbClr val="FF0000"/>
                </a:solidFill>
              </a:rPr>
            </a:br>
            <a:r>
              <a:rPr lang="en-US" sz="700" b="1">
                <a:solidFill>
                  <a:srgbClr val="FF0000"/>
                </a:solidFill>
              </a:rPr>
              <a:t>  </a:t>
            </a:r>
            <a:endParaRPr sz="700" b="1">
              <a:solidFill>
                <a:srgbClr val="FF0000"/>
              </a:solidFill>
            </a:endParaRPr>
          </a:p>
        </p:txBody>
      </p:sp>
      <p:sp>
        <p:nvSpPr>
          <p:cNvPr id="719" name="Google Shape;719;p49"/>
          <p:cNvSpPr txBox="1">
            <a:spLocks noGrp="1"/>
          </p:cNvSpPr>
          <p:nvPr>
            <p:ph type="body" idx="1"/>
          </p:nvPr>
        </p:nvSpPr>
        <p:spPr>
          <a:xfrm>
            <a:off x="6636640" y="-7"/>
            <a:ext cx="3252300" cy="3513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000" i="1">
                <a:solidFill>
                  <a:srgbClr val="0000FF"/>
                </a:solidFill>
              </a:rPr>
              <a:t>Differential cone tracing  </a:t>
            </a:r>
            <a:r>
              <a:rPr lang="en-US" sz="1000" b="1" i="1">
                <a:solidFill>
                  <a:srgbClr val="0000FF"/>
                </a:solidFill>
              </a:rPr>
              <a:t>1 ray per pixel</a:t>
            </a:r>
            <a:r>
              <a:rPr lang="en-US" sz="1000" i="1">
                <a:solidFill>
                  <a:srgbClr val="0000FF"/>
                </a:solidFill>
              </a:rPr>
              <a:t>.</a:t>
            </a:r>
            <a:endParaRPr sz="1000" i="1">
              <a:solidFill>
                <a:srgbClr val="0000FF"/>
              </a:solidFill>
            </a:endParaRPr>
          </a:p>
        </p:txBody>
      </p:sp>
      <p:pic>
        <p:nvPicPr>
          <p:cNvPr id="720" name="Google Shape;720;p49"/>
          <p:cNvPicPr preferRelativeResize="0"/>
          <p:nvPr/>
        </p:nvPicPr>
        <p:blipFill>
          <a:blip r:embed="rId7">
            <a:alphaModFix/>
          </a:blip>
          <a:stretch>
            <a:fillRect/>
          </a:stretch>
        </p:blipFill>
        <p:spPr>
          <a:xfrm>
            <a:off x="0" y="3540167"/>
            <a:ext cx="4099827" cy="2174834"/>
          </a:xfrm>
          <a:prstGeom prst="rect">
            <a:avLst/>
          </a:prstGeom>
          <a:noFill/>
          <a:ln>
            <a:noFill/>
          </a:ln>
        </p:spPr>
      </p:pic>
      <p:sp>
        <p:nvSpPr>
          <p:cNvPr id="721" name="Google Shape;721;p49"/>
          <p:cNvSpPr txBox="1"/>
          <p:nvPr/>
        </p:nvSpPr>
        <p:spPr>
          <a:xfrm>
            <a:off x="8452465" y="509501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8"/>
              </a:rPr>
              <a:t>video</a:t>
            </a:r>
            <a:br>
              <a:rPr lang="en-US" sz="700" b="1">
                <a:solidFill>
                  <a:srgbClr val="FF0000"/>
                </a:solidFill>
              </a:rPr>
            </a:br>
            <a:r>
              <a:rPr lang="en-US" sz="700" b="1">
                <a:solidFill>
                  <a:srgbClr val="FF0000"/>
                </a:solidFill>
              </a:rPr>
              <a:t>  GI voxels </a:t>
            </a:r>
            <a:endParaRPr sz="700" b="1">
              <a:solidFill>
                <a:srgbClr val="FF0000"/>
              </a:solidFill>
            </a:endParaRPr>
          </a:p>
        </p:txBody>
      </p:sp>
      <p:sp>
        <p:nvSpPr>
          <p:cNvPr id="722" name="Google Shape;722;p49"/>
          <p:cNvSpPr txBox="1">
            <a:spLocks noGrp="1"/>
          </p:cNvSpPr>
          <p:nvPr>
            <p:ph type="sldNum" idx="12"/>
          </p:nvPr>
        </p:nvSpPr>
        <p:spPr>
          <a:xfrm>
            <a:off x="84043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726"/>
        <p:cNvGrpSpPr/>
        <p:nvPr/>
      </p:nvGrpSpPr>
      <p:grpSpPr>
        <a:xfrm>
          <a:off x="0" y="0"/>
          <a:ext cx="0" cy="0"/>
          <a:chOff x="0" y="0"/>
          <a:chExt cx="0" cy="0"/>
        </a:xfrm>
      </p:grpSpPr>
      <p:sp>
        <p:nvSpPr>
          <p:cNvPr id="727" name="Google Shape;727;p50"/>
          <p:cNvSpPr txBox="1">
            <a:spLocks noGrp="1"/>
          </p:cNvSpPr>
          <p:nvPr>
            <p:ph type="title" idx="4294967295"/>
          </p:nvPr>
        </p:nvSpPr>
        <p:spPr>
          <a:xfrm>
            <a:off x="252046" y="0"/>
            <a:ext cx="8853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i="1">
                <a:solidFill>
                  <a:srgbClr val="FF9900"/>
                </a:solidFill>
              </a:rPr>
              <a:t>GI-Voxels</a:t>
            </a:r>
            <a:r>
              <a:rPr lang="en-US" sz="1300" i="1">
                <a:solidFill>
                  <a:srgbClr val="FF9900"/>
                </a:solidFill>
              </a:rPr>
              <a:t>,  with</a:t>
            </a:r>
            <a:r>
              <a:rPr lang="en-US" sz="1800" i="1">
                <a:solidFill>
                  <a:srgbClr val="FF9900"/>
                </a:solidFill>
              </a:rPr>
              <a:t> Cyril Crassin </a:t>
            </a:r>
            <a:r>
              <a:rPr lang="en-US" sz="1300">
                <a:solidFill>
                  <a:srgbClr val="FF9900"/>
                </a:solidFill>
              </a:rPr>
              <a:t>[ CGF’11 ]</a:t>
            </a:r>
            <a:endParaRPr sz="1300" b="0" u="none" strike="noStrike" cap="none">
              <a:solidFill>
                <a:srgbClr val="FF9900"/>
              </a:solidFill>
            </a:endParaRPr>
          </a:p>
        </p:txBody>
      </p:sp>
      <p:sp>
        <p:nvSpPr>
          <p:cNvPr id="728" name="Google Shape;728;p50"/>
          <p:cNvSpPr txBox="1"/>
          <p:nvPr/>
        </p:nvSpPr>
        <p:spPr>
          <a:xfrm>
            <a:off x="4447338" y="1475500"/>
            <a:ext cx="3908700" cy="1020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i="1" u="none" strike="noStrike" cap="none">
                <a:solidFill>
                  <a:srgbClr val="FFFF00"/>
                </a:solidFill>
                <a:latin typeface="Arial"/>
                <a:ea typeface="Arial"/>
                <a:cs typeface="Arial"/>
                <a:sym typeface="Arial"/>
              </a:rPr>
              <a:t>Voxel data:  </a:t>
            </a:r>
            <a:r>
              <a:rPr lang="en-US" sz="1800" b="0" i="1" u="none" strike="noStrike" cap="none">
                <a:solidFill>
                  <a:srgbClr val="FFFF00"/>
                </a:solidFill>
                <a:latin typeface="Arial"/>
                <a:ea typeface="Arial"/>
                <a:cs typeface="Arial"/>
                <a:sym typeface="Arial"/>
              </a:rPr>
              <a:t>( smart vo</a:t>
            </a:r>
            <a:r>
              <a:rPr lang="en-US" sz="1800" i="1">
                <a:solidFill>
                  <a:srgbClr val="FFFF00"/>
                </a:solidFill>
              </a:rPr>
              <a:t>xels )</a:t>
            </a:r>
            <a:br>
              <a:rPr lang="en-US" sz="2100" b="0" i="1" u="none" strike="noStrike" cap="none">
                <a:solidFill>
                  <a:srgbClr val="FFFF00"/>
                </a:solidFill>
                <a:latin typeface="Arial"/>
                <a:ea typeface="Arial"/>
                <a:cs typeface="Arial"/>
                <a:sym typeface="Arial"/>
              </a:rPr>
            </a:br>
            <a:r>
              <a:rPr lang="en-US" sz="1600" b="0" i="1" u="none" strike="noStrike" cap="none">
                <a:solidFill>
                  <a:srgbClr val="FFFF00"/>
                </a:solidFill>
                <a:latin typeface="Arial"/>
                <a:ea typeface="Arial"/>
                <a:cs typeface="Arial"/>
                <a:sym typeface="Arial"/>
              </a:rPr>
              <a:t>- vie</a:t>
            </a:r>
            <a:r>
              <a:rPr lang="en-US" sz="1600" i="1">
                <a:solidFill>
                  <a:srgbClr val="FFFF00"/>
                </a:solidFill>
              </a:rPr>
              <a:t>wdep opacity</a:t>
            </a:r>
            <a:r>
              <a:rPr lang="en-US" sz="1300" i="1">
                <a:solidFill>
                  <a:srgbClr val="FFFF00"/>
                </a:solidFill>
              </a:rPr>
              <a:t> ( 6 dir )</a:t>
            </a:r>
            <a:br>
              <a:rPr lang="en-US" sz="1600" b="0" i="1" u="none" strike="noStrike" cap="none">
                <a:solidFill>
                  <a:srgbClr val="FFFF00"/>
                </a:solidFill>
                <a:latin typeface="Arial"/>
                <a:ea typeface="Arial"/>
                <a:cs typeface="Arial"/>
                <a:sym typeface="Arial"/>
              </a:rPr>
            </a:br>
            <a:r>
              <a:rPr lang="en-US" sz="1600" b="0" i="1" u="none" strike="noStrike" cap="none">
                <a:solidFill>
                  <a:srgbClr val="FFFF00"/>
                </a:solidFill>
                <a:latin typeface="Arial"/>
                <a:ea typeface="Arial"/>
                <a:cs typeface="Arial"/>
                <a:sym typeface="Arial"/>
              </a:rPr>
              <a:t>- col, r</a:t>
            </a:r>
            <a:r>
              <a:rPr lang="en-US" sz="1600" i="1">
                <a:solidFill>
                  <a:srgbClr val="FFFF00"/>
                </a:solidFill>
              </a:rPr>
              <a:t>e</a:t>
            </a:r>
            <a:r>
              <a:rPr lang="en-US" sz="1600" b="0" i="1" u="none" strike="noStrike" cap="none">
                <a:solidFill>
                  <a:srgbClr val="FFFF00"/>
                </a:solidFill>
                <a:latin typeface="Arial"/>
                <a:ea typeface="Arial"/>
                <a:cs typeface="Arial"/>
                <a:sym typeface="Arial"/>
              </a:rPr>
              <a:t>flectance</a:t>
            </a:r>
            <a:r>
              <a:rPr lang="en-US" sz="1300" b="0" i="1" u="none" strike="noStrike" cap="none">
                <a:solidFill>
                  <a:srgbClr val="FFFF00"/>
                </a:solidFill>
                <a:latin typeface="Arial"/>
                <a:ea typeface="Arial"/>
                <a:cs typeface="Arial"/>
                <a:sym typeface="Arial"/>
              </a:rPr>
              <a:t> ( lobes )</a:t>
            </a:r>
            <a:r>
              <a:rPr lang="en-US" sz="1600" b="0" i="1" u="none" strike="noStrike" cap="none">
                <a:solidFill>
                  <a:srgbClr val="FFFF00"/>
                </a:solidFill>
                <a:latin typeface="Arial"/>
                <a:ea typeface="Arial"/>
                <a:cs typeface="Arial"/>
                <a:sym typeface="Arial"/>
              </a:rPr>
              <a:t> &amp; li</a:t>
            </a:r>
            <a:r>
              <a:rPr lang="en-US" sz="1600" i="1">
                <a:solidFill>
                  <a:srgbClr val="FFFF00"/>
                </a:solidFill>
              </a:rPr>
              <a:t>ght</a:t>
            </a:r>
            <a:r>
              <a:rPr lang="en-US" sz="1300" i="1">
                <a:solidFill>
                  <a:srgbClr val="FFFF00"/>
                </a:solidFill>
              </a:rPr>
              <a:t> ( 6 dir )</a:t>
            </a:r>
            <a:endParaRPr sz="1300" i="1">
              <a:solidFill>
                <a:srgbClr val="FFFF00"/>
              </a:solidFill>
            </a:endParaRPr>
          </a:p>
          <a:p>
            <a:pPr marL="0" marR="0" lvl="0" indent="0" algn="l" rtl="0">
              <a:lnSpc>
                <a:spcPct val="100000"/>
              </a:lnSpc>
              <a:spcBef>
                <a:spcPts val="0"/>
              </a:spcBef>
              <a:spcAft>
                <a:spcPts val="0"/>
              </a:spcAft>
              <a:buNone/>
            </a:pPr>
            <a:r>
              <a:rPr lang="en-US" sz="1300" i="1">
                <a:solidFill>
                  <a:srgbClr val="F9CB9C"/>
                </a:solidFill>
              </a:rPr>
              <a:t>-  no reflectance LOD</a:t>
            </a:r>
            <a:endParaRPr sz="1300" i="1">
              <a:solidFill>
                <a:srgbClr val="F9CB9C"/>
              </a:solidFill>
            </a:endParaRPr>
          </a:p>
        </p:txBody>
      </p:sp>
      <p:pic>
        <p:nvPicPr>
          <p:cNvPr id="729" name="Google Shape;729;p50"/>
          <p:cNvPicPr preferRelativeResize="0"/>
          <p:nvPr/>
        </p:nvPicPr>
        <p:blipFill rotWithShape="1">
          <a:blip r:embed="rId3">
            <a:alphaModFix/>
          </a:blip>
          <a:srcRect l="22263"/>
          <a:stretch/>
        </p:blipFill>
        <p:spPr>
          <a:xfrm>
            <a:off x="746515" y="915375"/>
            <a:ext cx="2852539" cy="2561291"/>
          </a:xfrm>
          <a:prstGeom prst="rect">
            <a:avLst/>
          </a:prstGeom>
          <a:noFill/>
          <a:ln>
            <a:noFill/>
          </a:ln>
        </p:spPr>
      </p:pic>
      <p:pic>
        <p:nvPicPr>
          <p:cNvPr id="730" name="Google Shape;730;p50"/>
          <p:cNvPicPr preferRelativeResize="0"/>
          <p:nvPr/>
        </p:nvPicPr>
        <p:blipFill>
          <a:blip r:embed="rId4">
            <a:alphaModFix/>
          </a:blip>
          <a:stretch>
            <a:fillRect/>
          </a:stretch>
        </p:blipFill>
        <p:spPr>
          <a:xfrm>
            <a:off x="6636646" y="-17542"/>
            <a:ext cx="2263583" cy="1588333"/>
          </a:xfrm>
          <a:prstGeom prst="rect">
            <a:avLst/>
          </a:prstGeom>
          <a:noFill/>
          <a:ln>
            <a:noFill/>
          </a:ln>
        </p:spPr>
      </p:pic>
      <p:sp>
        <p:nvSpPr>
          <p:cNvPr id="731" name="Google Shape;731;p50"/>
          <p:cNvSpPr txBox="1">
            <a:spLocks noGrp="1"/>
          </p:cNvSpPr>
          <p:nvPr>
            <p:ph type="body" idx="1"/>
          </p:nvPr>
        </p:nvSpPr>
        <p:spPr>
          <a:xfrm>
            <a:off x="816854" y="543646"/>
            <a:ext cx="57006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i="1">
                <a:solidFill>
                  <a:srgbClr val="FFFF00"/>
                </a:solidFill>
              </a:rPr>
              <a:t>+ reflectance + multiple scattering</a:t>
            </a:r>
            <a:endParaRPr sz="2100" i="0" u="none" strike="noStrike" cap="none">
              <a:solidFill>
                <a:srgbClr val="FFFF00"/>
              </a:solidFill>
            </a:endParaRPr>
          </a:p>
        </p:txBody>
      </p:sp>
      <p:pic>
        <p:nvPicPr>
          <p:cNvPr id="732" name="Google Shape;732;p50"/>
          <p:cNvPicPr preferRelativeResize="0"/>
          <p:nvPr/>
        </p:nvPicPr>
        <p:blipFill>
          <a:blip r:embed="rId5">
            <a:alphaModFix/>
          </a:blip>
          <a:stretch>
            <a:fillRect/>
          </a:stretch>
        </p:blipFill>
        <p:spPr>
          <a:xfrm>
            <a:off x="4622123" y="2514856"/>
            <a:ext cx="4018751" cy="1459937"/>
          </a:xfrm>
          <a:prstGeom prst="rect">
            <a:avLst/>
          </a:prstGeom>
          <a:noFill/>
          <a:ln>
            <a:noFill/>
          </a:ln>
        </p:spPr>
      </p:pic>
      <p:sp>
        <p:nvSpPr>
          <p:cNvPr id="733" name="Google Shape;733;p50"/>
          <p:cNvSpPr txBox="1"/>
          <p:nvPr/>
        </p:nvSpPr>
        <p:spPr>
          <a:xfrm>
            <a:off x="8461765" y="472116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6"/>
              </a:rPr>
              <a:t>pdf</a:t>
            </a:r>
            <a:br>
              <a:rPr lang="en-US" sz="700" b="1">
                <a:solidFill>
                  <a:srgbClr val="FF0000"/>
                </a:solidFill>
              </a:rPr>
            </a:br>
            <a:r>
              <a:rPr lang="en-US" sz="700" b="1">
                <a:solidFill>
                  <a:srgbClr val="FF0000"/>
                </a:solidFill>
              </a:rPr>
              <a:t>  </a:t>
            </a:r>
            <a:endParaRPr sz="700" b="1">
              <a:solidFill>
                <a:srgbClr val="FF0000"/>
              </a:solidFill>
            </a:endParaRPr>
          </a:p>
        </p:txBody>
      </p:sp>
      <p:pic>
        <p:nvPicPr>
          <p:cNvPr id="734" name="Google Shape;734;p50"/>
          <p:cNvPicPr preferRelativeResize="0"/>
          <p:nvPr/>
        </p:nvPicPr>
        <p:blipFill>
          <a:blip r:embed="rId7">
            <a:alphaModFix/>
          </a:blip>
          <a:stretch>
            <a:fillRect/>
          </a:stretch>
        </p:blipFill>
        <p:spPr>
          <a:xfrm>
            <a:off x="8081446" y="1570792"/>
            <a:ext cx="1016400" cy="1019999"/>
          </a:xfrm>
          <a:prstGeom prst="rect">
            <a:avLst/>
          </a:prstGeom>
          <a:noFill/>
          <a:ln>
            <a:noFill/>
          </a:ln>
        </p:spPr>
      </p:pic>
      <p:sp>
        <p:nvSpPr>
          <p:cNvPr id="735" name="Google Shape;735;p50"/>
          <p:cNvSpPr txBox="1">
            <a:spLocks noGrp="1"/>
          </p:cNvSpPr>
          <p:nvPr>
            <p:ph type="body" idx="1"/>
          </p:nvPr>
        </p:nvSpPr>
        <p:spPr>
          <a:xfrm>
            <a:off x="6636640" y="-7"/>
            <a:ext cx="3252300" cy="3513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1000" i="1">
                <a:solidFill>
                  <a:srgbClr val="0000FF"/>
                </a:solidFill>
              </a:rPr>
              <a:t>Differential cone tracing  </a:t>
            </a:r>
            <a:r>
              <a:rPr lang="en-US" sz="1000" b="1" i="1">
                <a:solidFill>
                  <a:srgbClr val="0000FF"/>
                </a:solidFill>
              </a:rPr>
              <a:t>1 ray per pixel</a:t>
            </a:r>
            <a:r>
              <a:rPr lang="en-US" sz="1000" i="1">
                <a:solidFill>
                  <a:srgbClr val="0000FF"/>
                </a:solidFill>
              </a:rPr>
              <a:t>.</a:t>
            </a:r>
            <a:endParaRPr sz="1000" i="1">
              <a:solidFill>
                <a:srgbClr val="0000FF"/>
              </a:solidFill>
            </a:endParaRPr>
          </a:p>
        </p:txBody>
      </p:sp>
      <p:pic>
        <p:nvPicPr>
          <p:cNvPr id="736" name="Google Shape;736;p50"/>
          <p:cNvPicPr preferRelativeResize="0"/>
          <p:nvPr/>
        </p:nvPicPr>
        <p:blipFill>
          <a:blip r:embed="rId8">
            <a:alphaModFix/>
          </a:blip>
          <a:stretch>
            <a:fillRect/>
          </a:stretch>
        </p:blipFill>
        <p:spPr>
          <a:xfrm>
            <a:off x="0" y="3540167"/>
            <a:ext cx="4099827" cy="2174834"/>
          </a:xfrm>
          <a:prstGeom prst="rect">
            <a:avLst/>
          </a:prstGeom>
          <a:noFill/>
          <a:ln>
            <a:noFill/>
          </a:ln>
        </p:spPr>
      </p:pic>
      <p:sp>
        <p:nvSpPr>
          <p:cNvPr id="737" name="Google Shape;737;p50"/>
          <p:cNvSpPr txBox="1"/>
          <p:nvPr/>
        </p:nvSpPr>
        <p:spPr>
          <a:xfrm>
            <a:off x="8452465" y="509501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video</a:t>
            </a:r>
            <a:br>
              <a:rPr lang="en-US" sz="700" b="1">
                <a:solidFill>
                  <a:srgbClr val="FF0000"/>
                </a:solidFill>
              </a:rPr>
            </a:br>
            <a:r>
              <a:rPr lang="en-US" sz="700" b="1">
                <a:solidFill>
                  <a:srgbClr val="FF0000"/>
                </a:solidFill>
              </a:rPr>
              <a:t>  GI voxels </a:t>
            </a:r>
            <a:endParaRPr sz="700" b="1">
              <a:solidFill>
                <a:srgbClr val="FF0000"/>
              </a:solidFill>
            </a:endParaRPr>
          </a:p>
        </p:txBody>
      </p:sp>
      <p:sp>
        <p:nvSpPr>
          <p:cNvPr id="738" name="Google Shape;738;p50"/>
          <p:cNvSpPr txBox="1">
            <a:spLocks noGrp="1"/>
          </p:cNvSpPr>
          <p:nvPr>
            <p:ph type="sldNum" idx="12"/>
          </p:nvPr>
        </p:nvSpPr>
        <p:spPr>
          <a:xfrm>
            <a:off x="84043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51"/>
          <p:cNvSpPr txBox="1">
            <a:spLocks noGrp="1"/>
          </p:cNvSpPr>
          <p:nvPr>
            <p:ph type="title" idx="4294967295"/>
          </p:nvPr>
        </p:nvSpPr>
        <p:spPr>
          <a:xfrm>
            <a:off x="844062" y="96563"/>
            <a:ext cx="81159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Smarter voxels: correlation</a:t>
            </a:r>
            <a:r>
              <a:rPr lang="en-US" sz="1800">
                <a:solidFill>
                  <a:srgbClr val="FF9900"/>
                </a:solidFill>
              </a:rPr>
              <a:t>, with G. Loubet </a:t>
            </a:r>
            <a:r>
              <a:rPr lang="en-US" sz="1300">
                <a:solidFill>
                  <a:srgbClr val="FF9900"/>
                </a:solidFill>
              </a:rPr>
              <a:t>[ EG’18 ]</a:t>
            </a:r>
            <a:endParaRPr sz="1300">
              <a:solidFill>
                <a:srgbClr val="FF9900"/>
              </a:solidFill>
            </a:endParaRPr>
          </a:p>
        </p:txBody>
      </p:sp>
      <p:sp>
        <p:nvSpPr>
          <p:cNvPr id="744" name="Google Shape;744;p51"/>
          <p:cNvSpPr txBox="1">
            <a:spLocks noGrp="1"/>
          </p:cNvSpPr>
          <p:nvPr>
            <p:ph type="body" idx="1"/>
          </p:nvPr>
        </p:nvSpPr>
        <p:spPr>
          <a:xfrm>
            <a:off x="451338" y="553281"/>
            <a:ext cx="6707100" cy="795900"/>
          </a:xfrm>
          <a:prstGeom prst="rect">
            <a:avLst/>
          </a:prstGeom>
        </p:spPr>
        <p:txBody>
          <a:bodyPr spcFirstLastPara="1" wrap="square" lIns="81650" tIns="81650" rIns="81650" bIns="81650" anchor="t" anchorCtr="0">
            <a:noAutofit/>
          </a:bodyPr>
          <a:lstStyle/>
          <a:p>
            <a:pPr marL="406400" lvl="0" indent="-285750" algn="l" rtl="0">
              <a:spcBef>
                <a:spcPts val="0"/>
              </a:spcBef>
              <a:spcAft>
                <a:spcPts val="0"/>
              </a:spcAft>
              <a:buClr>
                <a:srgbClr val="FFFF00"/>
              </a:buClr>
              <a:buSzPts val="1300"/>
              <a:buChar char="-"/>
            </a:pPr>
            <a:r>
              <a:rPr lang="en-US">
                <a:solidFill>
                  <a:srgbClr val="FFFF00"/>
                </a:solidFill>
              </a:rPr>
              <a:t>silhouette issue</a:t>
            </a:r>
            <a:endParaRPr>
              <a:solidFill>
                <a:srgbClr val="FFFF00"/>
              </a:solidFill>
            </a:endParaRPr>
          </a:p>
          <a:p>
            <a:pPr marL="406400" lvl="0" indent="-285750" algn="l" rtl="0">
              <a:spcBef>
                <a:spcPts val="0"/>
              </a:spcBef>
              <a:spcAft>
                <a:spcPts val="0"/>
              </a:spcAft>
              <a:buClr>
                <a:srgbClr val="554A00"/>
              </a:buClr>
              <a:buSzPts val="1300"/>
              <a:buChar char="-"/>
            </a:pPr>
            <a:endParaRPr>
              <a:solidFill>
                <a:srgbClr val="554A00"/>
              </a:solidFill>
            </a:endParaRPr>
          </a:p>
        </p:txBody>
      </p:sp>
      <p:sp>
        <p:nvSpPr>
          <p:cNvPr id="745" name="Google Shape;745;p51"/>
          <p:cNvSpPr txBox="1"/>
          <p:nvPr/>
        </p:nvSpPr>
        <p:spPr>
          <a:xfrm>
            <a:off x="3926354" y="5434458"/>
            <a:ext cx="1596600" cy="3378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renderer: Mitsuba</a:t>
            </a:r>
            <a:endParaRPr sz="1300">
              <a:solidFill>
                <a:srgbClr val="FFFF00"/>
              </a:solidFill>
            </a:endParaRPr>
          </a:p>
        </p:txBody>
      </p:sp>
      <p:grpSp>
        <p:nvGrpSpPr>
          <p:cNvPr id="746" name="Google Shape;746;p51"/>
          <p:cNvGrpSpPr/>
          <p:nvPr/>
        </p:nvGrpSpPr>
        <p:grpSpPr>
          <a:xfrm>
            <a:off x="1424463" y="1142333"/>
            <a:ext cx="1353417" cy="1498386"/>
            <a:chOff x="1030600" y="1216352"/>
            <a:chExt cx="1529976" cy="1876265"/>
          </a:xfrm>
        </p:grpSpPr>
        <p:pic>
          <p:nvPicPr>
            <p:cNvPr id="747" name="Google Shape;747;p51"/>
            <p:cNvPicPr preferRelativeResize="0"/>
            <p:nvPr/>
          </p:nvPicPr>
          <p:blipFill rotWithShape="1">
            <a:blip r:embed="rId3">
              <a:alphaModFix/>
            </a:blip>
            <a:srcRect l="515" t="2603" r="80182" b="22360"/>
            <a:stretch/>
          </p:blipFill>
          <p:spPr>
            <a:xfrm>
              <a:off x="1030600" y="1216352"/>
              <a:ext cx="1529976" cy="1515418"/>
            </a:xfrm>
            <a:prstGeom prst="rect">
              <a:avLst/>
            </a:prstGeom>
            <a:noFill/>
            <a:ln>
              <a:noFill/>
            </a:ln>
          </p:spPr>
        </p:pic>
        <p:pic>
          <p:nvPicPr>
            <p:cNvPr id="748" name="Google Shape;748;p51"/>
            <p:cNvPicPr preferRelativeResize="0"/>
            <p:nvPr/>
          </p:nvPicPr>
          <p:blipFill rotWithShape="1">
            <a:blip r:embed="rId3">
              <a:alphaModFix/>
            </a:blip>
            <a:srcRect l="515" t="81605" r="80182"/>
            <a:stretch/>
          </p:blipFill>
          <p:spPr>
            <a:xfrm>
              <a:off x="1030600" y="2721100"/>
              <a:ext cx="1529976" cy="371517"/>
            </a:xfrm>
            <a:prstGeom prst="rect">
              <a:avLst/>
            </a:prstGeom>
            <a:noFill/>
            <a:ln>
              <a:noFill/>
            </a:ln>
          </p:spPr>
        </p:pic>
      </p:grpSp>
      <p:sp>
        <p:nvSpPr>
          <p:cNvPr id="749" name="Google Shape;749;p5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45</a:t>
            </a:fld>
            <a:endParaRPr/>
          </a:p>
        </p:txBody>
      </p:sp>
      <p:pic>
        <p:nvPicPr>
          <p:cNvPr id="750" name="Google Shape;750;p51"/>
          <p:cNvPicPr preferRelativeResize="0"/>
          <p:nvPr/>
        </p:nvPicPr>
        <p:blipFill>
          <a:blip r:embed="rId4">
            <a:alphaModFix/>
          </a:blip>
          <a:stretch>
            <a:fillRect/>
          </a:stretch>
        </p:blipFill>
        <p:spPr>
          <a:xfrm>
            <a:off x="51442" y="1166215"/>
            <a:ext cx="1143000" cy="1143000"/>
          </a:xfrm>
          <a:prstGeom prst="rect">
            <a:avLst/>
          </a:prstGeom>
          <a:noFill/>
          <a:ln>
            <a:noFill/>
          </a:ln>
        </p:spPr>
      </p:pic>
      <p:sp>
        <p:nvSpPr>
          <p:cNvPr id="751" name="Google Shape;751;p51"/>
          <p:cNvSpPr txBox="1"/>
          <p:nvPr/>
        </p:nvSpPr>
        <p:spPr>
          <a:xfrm>
            <a:off x="51449" y="2321550"/>
            <a:ext cx="1143000" cy="337800"/>
          </a:xfrm>
          <a:prstGeom prst="rect">
            <a:avLst/>
          </a:prstGeom>
          <a:solidFill>
            <a:srgbClr val="FFFFFF"/>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100" b="1">
                <a:highlight>
                  <a:srgbClr val="FFFFFF"/>
                </a:highlight>
              </a:rPr>
              <a:t>    Silhouette</a:t>
            </a:r>
            <a:endParaRPr sz="1100" b="1">
              <a:highlight>
                <a:srgbClr val="FFFFFF"/>
              </a:highlight>
            </a:endParaRPr>
          </a:p>
        </p:txBody>
      </p:sp>
      <p:grpSp>
        <p:nvGrpSpPr>
          <p:cNvPr id="752" name="Google Shape;752;p51"/>
          <p:cNvGrpSpPr/>
          <p:nvPr/>
        </p:nvGrpSpPr>
        <p:grpSpPr>
          <a:xfrm rot="-8275511">
            <a:off x="-117217" y="832072"/>
            <a:ext cx="1531533" cy="966213"/>
            <a:chOff x="5340588" y="4254088"/>
            <a:chExt cx="2669826" cy="1684339"/>
          </a:xfrm>
        </p:grpSpPr>
        <p:grpSp>
          <p:nvGrpSpPr>
            <p:cNvPr id="753" name="Google Shape;753;p51"/>
            <p:cNvGrpSpPr/>
            <p:nvPr/>
          </p:nvGrpSpPr>
          <p:grpSpPr>
            <a:xfrm>
              <a:off x="6501383" y="4831315"/>
              <a:ext cx="869134" cy="603263"/>
              <a:chOff x="5459000" y="4115925"/>
              <a:chExt cx="1716300" cy="1196475"/>
            </a:xfrm>
          </p:grpSpPr>
          <p:cxnSp>
            <p:nvCxnSpPr>
              <p:cNvPr id="754" name="Google Shape;754;p51"/>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755" name="Google Shape;755;p51"/>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756" name="Google Shape;756;p51"/>
            <p:cNvGrpSpPr/>
            <p:nvPr/>
          </p:nvGrpSpPr>
          <p:grpSpPr>
            <a:xfrm>
              <a:off x="7370514" y="5379826"/>
              <a:ext cx="639900" cy="558600"/>
              <a:chOff x="7370514" y="5379826"/>
              <a:chExt cx="639900" cy="558600"/>
            </a:xfrm>
          </p:grpSpPr>
          <p:sp>
            <p:nvSpPr>
              <p:cNvPr id="757" name="Google Shape;757;p51"/>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758" name="Google Shape;758;p51"/>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grpSp>
        <p:grpSp>
          <p:nvGrpSpPr>
            <p:cNvPr id="759" name="Google Shape;759;p51"/>
            <p:cNvGrpSpPr/>
            <p:nvPr/>
          </p:nvGrpSpPr>
          <p:grpSpPr>
            <a:xfrm>
              <a:off x="5340588" y="4254088"/>
              <a:ext cx="1312688" cy="742413"/>
              <a:chOff x="5340588" y="4254088"/>
              <a:chExt cx="1312688" cy="742413"/>
            </a:xfrm>
          </p:grpSpPr>
          <p:cxnSp>
            <p:nvCxnSpPr>
              <p:cNvPr id="760" name="Google Shape;760;p51"/>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761" name="Google Shape;761;p51"/>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sp>
        <p:nvSpPr>
          <p:cNvPr id="762" name="Google Shape;762;p51"/>
          <p:cNvSpPr txBox="1"/>
          <p:nvPr/>
        </p:nvSpPr>
        <p:spPr>
          <a:xfrm>
            <a:off x="1528546" y="2391761"/>
            <a:ext cx="1137900" cy="2217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100">
                <a:highlight>
                  <a:srgbClr val="FFFFFF"/>
                </a:highlight>
              </a:rPr>
              <a:t>  uncorrelated </a:t>
            </a:r>
            <a:endParaRPr sz="1100">
              <a:highlight>
                <a:srgbClr val="FFFFFF"/>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2"/>
          <p:cNvSpPr txBox="1">
            <a:spLocks noGrp="1"/>
          </p:cNvSpPr>
          <p:nvPr>
            <p:ph type="title" idx="4294967295"/>
          </p:nvPr>
        </p:nvSpPr>
        <p:spPr>
          <a:xfrm>
            <a:off x="844062" y="96563"/>
            <a:ext cx="81159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Smarter voxels: correlation</a:t>
            </a:r>
            <a:r>
              <a:rPr lang="en-US" sz="1800">
                <a:solidFill>
                  <a:srgbClr val="FF9900"/>
                </a:solidFill>
              </a:rPr>
              <a:t>, with G. Loubet </a:t>
            </a:r>
            <a:r>
              <a:rPr lang="en-US" sz="1300">
                <a:solidFill>
                  <a:srgbClr val="FF9900"/>
                </a:solidFill>
              </a:rPr>
              <a:t>[ EG’18 ]</a:t>
            </a:r>
            <a:endParaRPr sz="1300">
              <a:solidFill>
                <a:srgbClr val="FF9900"/>
              </a:solidFill>
            </a:endParaRPr>
          </a:p>
        </p:txBody>
      </p:sp>
      <p:sp>
        <p:nvSpPr>
          <p:cNvPr id="768" name="Google Shape;768;p52"/>
          <p:cNvSpPr txBox="1">
            <a:spLocks noGrp="1"/>
          </p:cNvSpPr>
          <p:nvPr>
            <p:ph type="body" idx="1"/>
          </p:nvPr>
        </p:nvSpPr>
        <p:spPr>
          <a:xfrm>
            <a:off x="451338" y="553281"/>
            <a:ext cx="6707100" cy="795900"/>
          </a:xfrm>
          <a:prstGeom prst="rect">
            <a:avLst/>
          </a:prstGeom>
        </p:spPr>
        <p:txBody>
          <a:bodyPr spcFirstLastPara="1" wrap="square" lIns="81650" tIns="81650" rIns="81650" bIns="81650" anchor="t" anchorCtr="0">
            <a:noAutofit/>
          </a:bodyPr>
          <a:lstStyle/>
          <a:p>
            <a:pPr marL="406400" lvl="0" indent="-285750" algn="l" rtl="0">
              <a:spcBef>
                <a:spcPts val="0"/>
              </a:spcBef>
              <a:spcAft>
                <a:spcPts val="0"/>
              </a:spcAft>
              <a:buClr>
                <a:srgbClr val="FFFF00"/>
              </a:buClr>
              <a:buSzPts val="1300"/>
              <a:buChar char="-"/>
            </a:pPr>
            <a:r>
              <a:rPr lang="en-US">
                <a:solidFill>
                  <a:srgbClr val="FFFF00"/>
                </a:solidFill>
              </a:rPr>
              <a:t>silhouette issue</a:t>
            </a:r>
            <a:endParaRPr>
              <a:solidFill>
                <a:srgbClr val="FFFF00"/>
              </a:solidFill>
            </a:endParaRPr>
          </a:p>
          <a:p>
            <a:pPr marL="406400" lvl="0" indent="-285750" algn="l" rtl="0">
              <a:spcBef>
                <a:spcPts val="0"/>
              </a:spcBef>
              <a:spcAft>
                <a:spcPts val="0"/>
              </a:spcAft>
              <a:buClr>
                <a:srgbClr val="FFFF00"/>
              </a:buClr>
              <a:buSzPts val="1300"/>
              <a:buChar char="-"/>
            </a:pPr>
            <a:r>
              <a:rPr lang="en-US">
                <a:solidFill>
                  <a:srgbClr val="FFFF00"/>
                </a:solidFill>
              </a:rPr>
              <a:t>self-shadowing issue</a:t>
            </a:r>
            <a:endParaRPr>
              <a:solidFill>
                <a:srgbClr val="FFFF00"/>
              </a:solidFill>
            </a:endParaRPr>
          </a:p>
        </p:txBody>
      </p:sp>
      <p:pic>
        <p:nvPicPr>
          <p:cNvPr id="769" name="Google Shape;769;p52"/>
          <p:cNvPicPr preferRelativeResize="0"/>
          <p:nvPr/>
        </p:nvPicPr>
        <p:blipFill>
          <a:blip r:embed="rId3">
            <a:alphaModFix/>
          </a:blip>
          <a:stretch>
            <a:fillRect/>
          </a:stretch>
        </p:blipFill>
        <p:spPr>
          <a:xfrm>
            <a:off x="660046" y="2756542"/>
            <a:ext cx="7063251" cy="2868625"/>
          </a:xfrm>
          <a:prstGeom prst="rect">
            <a:avLst/>
          </a:prstGeom>
          <a:noFill/>
          <a:ln>
            <a:noFill/>
          </a:ln>
        </p:spPr>
      </p:pic>
      <p:sp>
        <p:nvSpPr>
          <p:cNvPr id="770" name="Google Shape;770;p52"/>
          <p:cNvSpPr txBox="1"/>
          <p:nvPr/>
        </p:nvSpPr>
        <p:spPr>
          <a:xfrm>
            <a:off x="3778725" y="5434450"/>
            <a:ext cx="1744200" cy="3378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 renderer: Mitsuba )</a:t>
            </a:r>
            <a:endParaRPr sz="1300">
              <a:solidFill>
                <a:srgbClr val="FFFF00"/>
              </a:solidFill>
            </a:endParaRPr>
          </a:p>
        </p:txBody>
      </p:sp>
      <p:grpSp>
        <p:nvGrpSpPr>
          <p:cNvPr id="771" name="Google Shape;771;p52"/>
          <p:cNvGrpSpPr/>
          <p:nvPr/>
        </p:nvGrpSpPr>
        <p:grpSpPr>
          <a:xfrm>
            <a:off x="1424483" y="599078"/>
            <a:ext cx="7641768" cy="2041489"/>
            <a:chOff x="1543151" y="718922"/>
            <a:chExt cx="8278376" cy="2449885"/>
          </a:xfrm>
        </p:grpSpPr>
        <p:grpSp>
          <p:nvGrpSpPr>
            <p:cNvPr id="772" name="Google Shape;772;p52"/>
            <p:cNvGrpSpPr/>
            <p:nvPr/>
          </p:nvGrpSpPr>
          <p:grpSpPr>
            <a:xfrm>
              <a:off x="1543151" y="1370773"/>
              <a:ext cx="7535017" cy="1798034"/>
              <a:chOff x="1030600" y="1216350"/>
              <a:chExt cx="7862900" cy="1876275"/>
            </a:xfrm>
          </p:grpSpPr>
          <p:pic>
            <p:nvPicPr>
              <p:cNvPr id="773" name="Google Shape;773;p52"/>
              <p:cNvPicPr preferRelativeResize="0"/>
              <p:nvPr/>
            </p:nvPicPr>
            <p:blipFill rotWithShape="1">
              <a:blip r:embed="rId4">
                <a:alphaModFix/>
              </a:blip>
              <a:srcRect l="515" t="2603" r="287" b="22360"/>
              <a:stretch/>
            </p:blipFill>
            <p:spPr>
              <a:xfrm>
                <a:off x="1030600" y="1216350"/>
                <a:ext cx="7862900" cy="1515425"/>
              </a:xfrm>
              <a:prstGeom prst="rect">
                <a:avLst/>
              </a:prstGeom>
              <a:noFill/>
              <a:ln>
                <a:noFill/>
              </a:ln>
            </p:spPr>
          </p:pic>
          <p:pic>
            <p:nvPicPr>
              <p:cNvPr id="774" name="Google Shape;774;p52"/>
              <p:cNvPicPr preferRelativeResize="0"/>
              <p:nvPr/>
            </p:nvPicPr>
            <p:blipFill rotWithShape="1">
              <a:blip r:embed="rId4">
                <a:alphaModFix/>
              </a:blip>
              <a:srcRect l="515" t="81604" r="287"/>
              <a:stretch/>
            </p:blipFill>
            <p:spPr>
              <a:xfrm>
                <a:off x="1030600" y="2721100"/>
                <a:ext cx="7862900" cy="371525"/>
              </a:xfrm>
              <a:prstGeom prst="rect">
                <a:avLst/>
              </a:prstGeom>
              <a:noFill/>
              <a:ln>
                <a:noFill/>
              </a:ln>
            </p:spPr>
          </p:pic>
        </p:grpSp>
        <p:grpSp>
          <p:nvGrpSpPr>
            <p:cNvPr id="775" name="Google Shape;775;p52"/>
            <p:cNvGrpSpPr/>
            <p:nvPr/>
          </p:nvGrpSpPr>
          <p:grpSpPr>
            <a:xfrm rot="-7945318">
              <a:off x="7854564" y="1183023"/>
              <a:ext cx="1741796" cy="1098864"/>
              <a:chOff x="5340588" y="4254088"/>
              <a:chExt cx="2669826" cy="1684339"/>
            </a:xfrm>
          </p:grpSpPr>
          <p:grpSp>
            <p:nvGrpSpPr>
              <p:cNvPr id="776" name="Google Shape;776;p52"/>
              <p:cNvGrpSpPr/>
              <p:nvPr/>
            </p:nvGrpSpPr>
            <p:grpSpPr>
              <a:xfrm>
                <a:off x="6501383" y="4831315"/>
                <a:ext cx="869134" cy="603263"/>
                <a:chOff x="5459000" y="4115925"/>
                <a:chExt cx="1716300" cy="1196475"/>
              </a:xfrm>
            </p:grpSpPr>
            <p:cxnSp>
              <p:nvCxnSpPr>
                <p:cNvPr id="777" name="Google Shape;777;p52"/>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778" name="Google Shape;778;p52"/>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779" name="Google Shape;779;p52"/>
              <p:cNvGrpSpPr/>
              <p:nvPr/>
            </p:nvGrpSpPr>
            <p:grpSpPr>
              <a:xfrm>
                <a:off x="7370514" y="5379826"/>
                <a:ext cx="639900" cy="558600"/>
                <a:chOff x="7370514" y="5379826"/>
                <a:chExt cx="639900" cy="558600"/>
              </a:xfrm>
            </p:grpSpPr>
            <p:sp>
              <p:nvSpPr>
                <p:cNvPr id="780" name="Google Shape;780;p52"/>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781" name="Google Shape;781;p52"/>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grpSp>
          <p:grpSp>
            <p:nvGrpSpPr>
              <p:cNvPr id="782" name="Google Shape;782;p52"/>
              <p:cNvGrpSpPr/>
              <p:nvPr/>
            </p:nvGrpSpPr>
            <p:grpSpPr>
              <a:xfrm>
                <a:off x="5340588" y="4254088"/>
                <a:ext cx="1312688" cy="742413"/>
                <a:chOff x="5340588" y="4254088"/>
                <a:chExt cx="1312688" cy="742413"/>
              </a:xfrm>
            </p:grpSpPr>
            <p:cxnSp>
              <p:nvCxnSpPr>
                <p:cNvPr id="783" name="Google Shape;783;p52"/>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784" name="Google Shape;784;p52"/>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sp>
          <p:nvSpPr>
            <p:cNvPr id="785" name="Google Shape;785;p52"/>
            <p:cNvSpPr/>
            <p:nvPr/>
          </p:nvSpPr>
          <p:spPr>
            <a:xfrm>
              <a:off x="9433027" y="1337759"/>
              <a:ext cx="388500" cy="3885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nvGrpSpPr>
            <p:cNvPr id="786" name="Google Shape;786;p52"/>
            <p:cNvGrpSpPr/>
            <p:nvPr/>
          </p:nvGrpSpPr>
          <p:grpSpPr>
            <a:xfrm rot="-3356382">
              <a:off x="8267448" y="1487950"/>
              <a:ext cx="1324376" cy="770180"/>
              <a:chOff x="5340588" y="4254088"/>
              <a:chExt cx="2029930" cy="1180490"/>
            </a:xfrm>
          </p:grpSpPr>
          <p:grpSp>
            <p:nvGrpSpPr>
              <p:cNvPr id="787" name="Google Shape;787;p52"/>
              <p:cNvGrpSpPr/>
              <p:nvPr/>
            </p:nvGrpSpPr>
            <p:grpSpPr>
              <a:xfrm>
                <a:off x="6501383" y="4831315"/>
                <a:ext cx="869134" cy="603263"/>
                <a:chOff x="5459000" y="4115925"/>
                <a:chExt cx="1716300" cy="1196475"/>
              </a:xfrm>
            </p:grpSpPr>
            <p:cxnSp>
              <p:nvCxnSpPr>
                <p:cNvPr id="788" name="Google Shape;788;p52"/>
                <p:cNvCxnSpPr/>
                <p:nvPr/>
              </p:nvCxnSpPr>
              <p:spPr>
                <a:xfrm rot="10800000">
                  <a:off x="5661500" y="4115925"/>
                  <a:ext cx="1513800" cy="1176000"/>
                </a:xfrm>
                <a:prstGeom prst="straightConnector1">
                  <a:avLst/>
                </a:prstGeom>
                <a:noFill/>
                <a:ln w="9525" cap="flat" cmpd="sng">
                  <a:solidFill>
                    <a:srgbClr val="FFFF00"/>
                  </a:solidFill>
                  <a:prstDash val="solid"/>
                  <a:round/>
                  <a:headEnd type="none" w="med" len="med"/>
                  <a:tailEnd type="none" w="med" len="med"/>
                </a:ln>
              </p:spPr>
            </p:cxnSp>
            <p:cxnSp>
              <p:nvCxnSpPr>
                <p:cNvPr id="789" name="Google Shape;789;p52"/>
                <p:cNvCxnSpPr/>
                <p:nvPr/>
              </p:nvCxnSpPr>
              <p:spPr>
                <a:xfrm rot="10800000">
                  <a:off x="5459000" y="4464600"/>
                  <a:ext cx="1716300" cy="847800"/>
                </a:xfrm>
                <a:prstGeom prst="straightConnector1">
                  <a:avLst/>
                </a:prstGeom>
                <a:noFill/>
                <a:ln w="9525" cap="flat" cmpd="sng">
                  <a:solidFill>
                    <a:srgbClr val="FFFF00"/>
                  </a:solidFill>
                  <a:prstDash val="solid"/>
                  <a:round/>
                  <a:headEnd type="none" w="med" len="med"/>
                  <a:tailEnd type="none" w="med" len="med"/>
                </a:ln>
              </p:spPr>
            </p:cxnSp>
          </p:grpSp>
          <p:grpSp>
            <p:nvGrpSpPr>
              <p:cNvPr id="790" name="Google Shape;790;p52"/>
              <p:cNvGrpSpPr/>
              <p:nvPr/>
            </p:nvGrpSpPr>
            <p:grpSpPr>
              <a:xfrm>
                <a:off x="5340588" y="4254088"/>
                <a:ext cx="1312688" cy="742413"/>
                <a:chOff x="5340588" y="4254088"/>
                <a:chExt cx="1312688" cy="742413"/>
              </a:xfrm>
            </p:grpSpPr>
            <p:cxnSp>
              <p:nvCxnSpPr>
                <p:cNvPr id="791" name="Google Shape;791;p52"/>
                <p:cNvCxnSpPr/>
                <p:nvPr/>
              </p:nvCxnSpPr>
              <p:spPr>
                <a:xfrm rot="10800000">
                  <a:off x="5865175" y="4254088"/>
                  <a:ext cx="788100" cy="614100"/>
                </a:xfrm>
                <a:prstGeom prst="straightConnector1">
                  <a:avLst/>
                </a:prstGeom>
                <a:noFill/>
                <a:ln w="9525" cap="flat" cmpd="sng">
                  <a:solidFill>
                    <a:srgbClr val="FFFF00"/>
                  </a:solidFill>
                  <a:prstDash val="dash"/>
                  <a:round/>
                  <a:headEnd type="none" w="med" len="med"/>
                  <a:tailEnd type="none" w="med" len="med"/>
                </a:ln>
              </p:spPr>
            </p:cxnSp>
            <p:cxnSp>
              <p:nvCxnSpPr>
                <p:cNvPr id="792" name="Google Shape;792;p52"/>
                <p:cNvCxnSpPr/>
                <p:nvPr/>
              </p:nvCxnSpPr>
              <p:spPr>
                <a:xfrm rot="10800000">
                  <a:off x="5340588" y="4464300"/>
                  <a:ext cx="1146300" cy="532200"/>
                </a:xfrm>
                <a:prstGeom prst="straightConnector1">
                  <a:avLst/>
                </a:prstGeom>
                <a:noFill/>
                <a:ln w="9525" cap="flat" cmpd="sng">
                  <a:solidFill>
                    <a:srgbClr val="FFFF00"/>
                  </a:solidFill>
                  <a:prstDash val="dash"/>
                  <a:round/>
                  <a:headEnd type="none" w="med" len="med"/>
                  <a:tailEnd type="none" w="med" len="med"/>
                </a:ln>
              </p:spPr>
            </p:cxnSp>
          </p:grpSp>
        </p:grpSp>
      </p:grpSp>
      <p:sp>
        <p:nvSpPr>
          <p:cNvPr id="793" name="Google Shape;793;p5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46</a:t>
            </a:fld>
            <a:endParaRPr/>
          </a:p>
        </p:txBody>
      </p:sp>
      <p:pic>
        <p:nvPicPr>
          <p:cNvPr id="794" name="Google Shape;794;p52"/>
          <p:cNvPicPr preferRelativeResize="0"/>
          <p:nvPr/>
        </p:nvPicPr>
        <p:blipFill>
          <a:blip r:embed="rId5">
            <a:alphaModFix/>
          </a:blip>
          <a:stretch>
            <a:fillRect/>
          </a:stretch>
        </p:blipFill>
        <p:spPr>
          <a:xfrm>
            <a:off x="51442" y="1166215"/>
            <a:ext cx="1143000" cy="1143000"/>
          </a:xfrm>
          <a:prstGeom prst="rect">
            <a:avLst/>
          </a:prstGeom>
          <a:noFill/>
          <a:ln>
            <a:noFill/>
          </a:ln>
        </p:spPr>
      </p:pic>
      <p:sp>
        <p:nvSpPr>
          <p:cNvPr id="795" name="Google Shape;795;p52"/>
          <p:cNvSpPr txBox="1"/>
          <p:nvPr/>
        </p:nvSpPr>
        <p:spPr>
          <a:xfrm>
            <a:off x="51449" y="2321550"/>
            <a:ext cx="1137900" cy="337800"/>
          </a:xfrm>
          <a:prstGeom prst="rect">
            <a:avLst/>
          </a:prstGeom>
          <a:solidFill>
            <a:srgbClr val="FFFFFF"/>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100" b="1">
                <a:highlight>
                  <a:srgbClr val="FFFFFF"/>
                </a:highlight>
              </a:rPr>
              <a:t>    Silhouette</a:t>
            </a:r>
            <a:endParaRPr sz="1100" b="1">
              <a:highlight>
                <a:srgbClr val="FFFFFF"/>
              </a:highlight>
            </a:endParaRPr>
          </a:p>
        </p:txBody>
      </p:sp>
      <p:grpSp>
        <p:nvGrpSpPr>
          <p:cNvPr id="796" name="Google Shape;796;p52"/>
          <p:cNvGrpSpPr/>
          <p:nvPr/>
        </p:nvGrpSpPr>
        <p:grpSpPr>
          <a:xfrm rot="-8275511">
            <a:off x="-117217" y="832072"/>
            <a:ext cx="1531533" cy="966213"/>
            <a:chOff x="5340588" y="4254088"/>
            <a:chExt cx="2669826" cy="1684339"/>
          </a:xfrm>
        </p:grpSpPr>
        <p:grpSp>
          <p:nvGrpSpPr>
            <p:cNvPr id="797" name="Google Shape;797;p52"/>
            <p:cNvGrpSpPr/>
            <p:nvPr/>
          </p:nvGrpSpPr>
          <p:grpSpPr>
            <a:xfrm>
              <a:off x="6501383" y="4831315"/>
              <a:ext cx="869134" cy="603263"/>
              <a:chOff x="5459000" y="4115925"/>
              <a:chExt cx="1716300" cy="1196475"/>
            </a:xfrm>
          </p:grpSpPr>
          <p:cxnSp>
            <p:nvCxnSpPr>
              <p:cNvPr id="798" name="Google Shape;798;p52"/>
              <p:cNvCxnSpPr/>
              <p:nvPr/>
            </p:nvCxnSpPr>
            <p:spPr>
              <a:xfrm rot="10800000">
                <a:off x="5661500" y="4115925"/>
                <a:ext cx="1513800" cy="1176000"/>
              </a:xfrm>
              <a:prstGeom prst="straightConnector1">
                <a:avLst/>
              </a:prstGeom>
              <a:noFill/>
              <a:ln w="9525" cap="flat" cmpd="sng">
                <a:solidFill>
                  <a:srgbClr val="FF9900"/>
                </a:solidFill>
                <a:prstDash val="solid"/>
                <a:round/>
                <a:headEnd type="none" w="med" len="med"/>
                <a:tailEnd type="none" w="med" len="med"/>
              </a:ln>
            </p:spPr>
          </p:cxnSp>
          <p:cxnSp>
            <p:nvCxnSpPr>
              <p:cNvPr id="799" name="Google Shape;799;p52"/>
              <p:cNvCxnSpPr/>
              <p:nvPr/>
            </p:nvCxnSpPr>
            <p:spPr>
              <a:xfrm rot="10800000">
                <a:off x="5459000" y="4464600"/>
                <a:ext cx="1716300" cy="847800"/>
              </a:xfrm>
              <a:prstGeom prst="straightConnector1">
                <a:avLst/>
              </a:prstGeom>
              <a:noFill/>
              <a:ln w="9525" cap="flat" cmpd="sng">
                <a:solidFill>
                  <a:srgbClr val="FF9900"/>
                </a:solidFill>
                <a:prstDash val="solid"/>
                <a:round/>
                <a:headEnd type="none" w="med" len="med"/>
                <a:tailEnd type="none" w="med" len="med"/>
              </a:ln>
            </p:spPr>
          </p:cxnSp>
        </p:grpSp>
        <p:grpSp>
          <p:nvGrpSpPr>
            <p:cNvPr id="800" name="Google Shape;800;p52"/>
            <p:cNvGrpSpPr/>
            <p:nvPr/>
          </p:nvGrpSpPr>
          <p:grpSpPr>
            <a:xfrm>
              <a:off x="7370514" y="5379826"/>
              <a:ext cx="639900" cy="558600"/>
              <a:chOff x="7370514" y="5379826"/>
              <a:chExt cx="639900" cy="558600"/>
            </a:xfrm>
          </p:grpSpPr>
          <p:sp>
            <p:nvSpPr>
              <p:cNvPr id="801" name="Google Shape;801;p52"/>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802" name="Google Shape;802;p52"/>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grpSp>
        <p:grpSp>
          <p:nvGrpSpPr>
            <p:cNvPr id="803" name="Google Shape;803;p52"/>
            <p:cNvGrpSpPr/>
            <p:nvPr/>
          </p:nvGrpSpPr>
          <p:grpSpPr>
            <a:xfrm>
              <a:off x="5340588" y="4254088"/>
              <a:ext cx="1312688" cy="742413"/>
              <a:chOff x="5340588" y="4254088"/>
              <a:chExt cx="1312688" cy="742413"/>
            </a:xfrm>
          </p:grpSpPr>
          <p:cxnSp>
            <p:nvCxnSpPr>
              <p:cNvPr id="804" name="Google Shape;804;p52"/>
              <p:cNvCxnSpPr/>
              <p:nvPr/>
            </p:nvCxnSpPr>
            <p:spPr>
              <a:xfrm rot="10800000">
                <a:off x="5865175" y="4254088"/>
                <a:ext cx="788100" cy="614100"/>
              </a:xfrm>
              <a:prstGeom prst="straightConnector1">
                <a:avLst/>
              </a:prstGeom>
              <a:noFill/>
              <a:ln w="9525" cap="flat" cmpd="sng">
                <a:solidFill>
                  <a:srgbClr val="FF9900"/>
                </a:solidFill>
                <a:prstDash val="dash"/>
                <a:round/>
                <a:headEnd type="none" w="med" len="med"/>
                <a:tailEnd type="none" w="med" len="med"/>
              </a:ln>
            </p:spPr>
          </p:cxnSp>
          <p:cxnSp>
            <p:nvCxnSpPr>
              <p:cNvPr id="805" name="Google Shape;805;p52"/>
              <p:cNvCxnSpPr/>
              <p:nvPr/>
            </p:nvCxnSpPr>
            <p:spPr>
              <a:xfrm rot="10800000">
                <a:off x="5340588" y="4464300"/>
                <a:ext cx="1146300" cy="532200"/>
              </a:xfrm>
              <a:prstGeom prst="straightConnector1">
                <a:avLst/>
              </a:prstGeom>
              <a:noFill/>
              <a:ln w="9525" cap="flat" cmpd="sng">
                <a:solidFill>
                  <a:srgbClr val="FF9900"/>
                </a:solidFill>
                <a:prstDash val="dash"/>
                <a:round/>
                <a:headEnd type="none" w="med" len="med"/>
                <a:tailEnd type="none" w="med" len="med"/>
              </a:ln>
            </p:spPr>
          </p:cxnSp>
        </p:grpSp>
      </p:grpSp>
      <p:sp>
        <p:nvSpPr>
          <p:cNvPr id="806" name="Google Shape;806;p52"/>
          <p:cNvSpPr txBox="1"/>
          <p:nvPr/>
        </p:nvSpPr>
        <p:spPr>
          <a:xfrm>
            <a:off x="1528546" y="2391761"/>
            <a:ext cx="1137900" cy="2217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100">
                <a:highlight>
                  <a:srgbClr val="FFFFFF"/>
                </a:highlight>
              </a:rPr>
              <a:t>  uncorrelated </a:t>
            </a:r>
            <a:endParaRPr sz="1100">
              <a:highlight>
                <a:srgbClr val="FFFFFF"/>
              </a:highlight>
            </a:endParaRPr>
          </a:p>
        </p:txBody>
      </p:sp>
      <p:sp>
        <p:nvSpPr>
          <p:cNvPr id="807" name="Google Shape;807;p52"/>
          <p:cNvSpPr txBox="1"/>
          <p:nvPr/>
        </p:nvSpPr>
        <p:spPr>
          <a:xfrm>
            <a:off x="8461765" y="4721167"/>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6"/>
              </a:rPr>
              <a:t>pdf</a:t>
            </a:r>
            <a:br>
              <a:rPr lang="en-US" sz="700" b="1">
                <a:solidFill>
                  <a:srgbClr val="FF0000"/>
                </a:solidFill>
              </a:rPr>
            </a:br>
            <a:r>
              <a:rPr lang="en-US" sz="700" b="1">
                <a:solidFill>
                  <a:srgbClr val="FF0000"/>
                </a:solidFill>
              </a:rPr>
              <a:t>  </a:t>
            </a:r>
            <a:endParaRPr sz="700" b="1">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53"/>
          <p:cNvSpPr txBox="1">
            <a:spLocks noGrp="1"/>
          </p:cNvSpPr>
          <p:nvPr>
            <p:ph type="title" idx="4294967295"/>
          </p:nvPr>
        </p:nvSpPr>
        <p:spPr>
          <a:xfrm>
            <a:off x="621462" y="96563"/>
            <a:ext cx="63180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Mixing mesh and volumes</a:t>
            </a:r>
            <a:endParaRPr sz="2900" b="1">
              <a:solidFill>
                <a:srgbClr val="FF9900"/>
              </a:solidFill>
            </a:endParaRPr>
          </a:p>
        </p:txBody>
      </p:sp>
      <p:sp>
        <p:nvSpPr>
          <p:cNvPr id="813" name="Google Shape;813;p53"/>
          <p:cNvSpPr txBox="1">
            <a:spLocks noGrp="1"/>
          </p:cNvSpPr>
          <p:nvPr>
            <p:ph type="body" idx="1"/>
          </p:nvPr>
        </p:nvSpPr>
        <p:spPr>
          <a:xfrm>
            <a:off x="787950" y="1115577"/>
            <a:ext cx="8184000" cy="3622677"/>
          </a:xfrm>
          <a:prstGeom prst="rect">
            <a:avLst/>
          </a:prstGeom>
        </p:spPr>
        <p:txBody>
          <a:bodyPr spcFirstLastPara="1" wrap="square" lIns="81650" tIns="81650" rIns="81650" bIns="81650" anchor="t" anchorCtr="0">
            <a:noAutofit/>
          </a:bodyPr>
          <a:lstStyle/>
          <a:p>
            <a:pPr marL="406400" lvl="0" indent="-361950" algn="l" rtl="0">
              <a:lnSpc>
                <a:spcPct val="115000"/>
              </a:lnSpc>
              <a:spcBef>
                <a:spcPts val="0"/>
              </a:spcBef>
              <a:spcAft>
                <a:spcPts val="0"/>
              </a:spcAft>
              <a:buClr>
                <a:srgbClr val="FFFF00"/>
              </a:buClr>
              <a:buSzPts val="2500"/>
              <a:buChar char="-"/>
            </a:pPr>
            <a:r>
              <a:rPr lang="en-US" sz="2500" dirty="0">
                <a:solidFill>
                  <a:srgbClr val="FFFF00"/>
                </a:solidFill>
              </a:rPr>
              <a:t>Because  source data  is often mesh</a:t>
            </a:r>
            <a:endParaRPr sz="2500" dirty="0">
              <a:solidFill>
                <a:srgbClr val="FFFF00"/>
              </a:solidFill>
            </a:endParaRPr>
          </a:p>
          <a:p>
            <a:pPr marL="406400" lvl="0" indent="-361950" algn="l" rtl="0">
              <a:spcBef>
                <a:spcPts val="0"/>
              </a:spcBef>
              <a:spcAft>
                <a:spcPts val="0"/>
              </a:spcAft>
              <a:buClr>
                <a:srgbClr val="FFFF00"/>
              </a:buClr>
              <a:buSzPts val="2500"/>
              <a:buChar char="-"/>
            </a:pPr>
            <a:r>
              <a:rPr lang="en-US" sz="2500" dirty="0">
                <a:solidFill>
                  <a:srgbClr val="FFFF00"/>
                </a:solidFill>
              </a:rPr>
              <a:t>Animated meshes</a:t>
            </a:r>
            <a:endParaRPr sz="2500" dirty="0">
              <a:solidFill>
                <a:srgbClr val="FFFF00"/>
              </a:solidFill>
            </a:endParaRPr>
          </a:p>
          <a:p>
            <a:pPr marL="406400" lvl="0" indent="-361950" algn="l" rtl="0">
              <a:lnSpc>
                <a:spcPct val="200000"/>
              </a:lnSpc>
              <a:spcBef>
                <a:spcPts val="0"/>
              </a:spcBef>
              <a:spcAft>
                <a:spcPts val="0"/>
              </a:spcAft>
              <a:buClr>
                <a:srgbClr val="FFFF00"/>
              </a:buClr>
              <a:buSzPts val="2500"/>
              <a:buChar char="-"/>
            </a:pPr>
            <a:r>
              <a:rPr lang="en-US" sz="2500" dirty="0">
                <a:solidFill>
                  <a:srgbClr val="FFFF00"/>
                </a:solidFill>
              </a:rPr>
              <a:t>Because  host render engine  is often  mesh based </a:t>
            </a:r>
            <a:endParaRPr sz="2500" dirty="0">
              <a:solidFill>
                <a:srgbClr val="FFFF00"/>
              </a:solidFill>
            </a:endParaRPr>
          </a:p>
          <a:p>
            <a:pPr marL="406400" lvl="0" indent="-361950" algn="l" rtl="0">
              <a:lnSpc>
                <a:spcPct val="200000"/>
              </a:lnSpc>
              <a:spcBef>
                <a:spcPts val="0"/>
              </a:spcBef>
              <a:spcAft>
                <a:spcPts val="0"/>
              </a:spcAft>
              <a:buClr>
                <a:srgbClr val="FFFF00"/>
              </a:buClr>
              <a:buSzPts val="2500"/>
              <a:buChar char="-"/>
            </a:pPr>
            <a:r>
              <a:rPr lang="en-US" sz="2500" dirty="0">
                <a:solidFill>
                  <a:srgbClr val="FFFF00"/>
                </a:solidFill>
              </a:rPr>
              <a:t>For efficiency ( walls... )</a:t>
            </a:r>
            <a:endParaRPr sz="2500" dirty="0">
              <a:solidFill>
                <a:srgbClr val="FFFF00"/>
              </a:solidFill>
            </a:endParaRPr>
          </a:p>
          <a:p>
            <a:pPr marL="406400" lvl="0" indent="0" algn="l" rtl="0">
              <a:spcBef>
                <a:spcPts val="0"/>
              </a:spcBef>
              <a:spcAft>
                <a:spcPts val="0"/>
              </a:spcAft>
              <a:buNone/>
            </a:pPr>
            <a:r>
              <a:rPr lang="en-US" sz="2500" dirty="0">
                <a:solidFill>
                  <a:srgbClr val="FFFF00"/>
                </a:solidFill>
              </a:rPr>
              <a:t>and precision ( walls... )</a:t>
            </a:r>
            <a:endParaRPr sz="2500" dirty="0">
              <a:solidFill>
                <a:srgbClr val="FFFF00"/>
              </a:solidFill>
            </a:endParaRPr>
          </a:p>
          <a:p>
            <a:pPr marL="406400" lvl="0" indent="0" algn="l" rtl="0">
              <a:lnSpc>
                <a:spcPct val="200000"/>
              </a:lnSpc>
              <a:spcBef>
                <a:spcPts val="0"/>
              </a:spcBef>
              <a:spcAft>
                <a:spcPts val="0"/>
              </a:spcAft>
              <a:buNone/>
            </a:pPr>
            <a:endParaRPr sz="2500" dirty="0">
              <a:solidFill>
                <a:srgbClr val="FFFF00"/>
              </a:solidFill>
            </a:endParaRPr>
          </a:p>
        </p:txBody>
      </p:sp>
      <p:sp>
        <p:nvSpPr>
          <p:cNvPr id="814" name="Google Shape;814;p5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4"/>
          <p:cNvSpPr txBox="1">
            <a:spLocks noGrp="1"/>
          </p:cNvSpPr>
          <p:nvPr>
            <p:ph type="title" idx="4294967295"/>
          </p:nvPr>
        </p:nvSpPr>
        <p:spPr>
          <a:xfrm>
            <a:off x="621462" y="96563"/>
            <a:ext cx="77328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Mixing mesh and Volumes</a:t>
            </a:r>
            <a:r>
              <a:rPr lang="en-US" sz="1300">
                <a:solidFill>
                  <a:srgbClr val="FF9900"/>
                </a:solidFill>
              </a:rPr>
              <a:t>, with</a:t>
            </a:r>
            <a:r>
              <a:rPr lang="en-US" sz="1800">
                <a:solidFill>
                  <a:srgbClr val="FF9900"/>
                </a:solidFill>
              </a:rPr>
              <a:t> C. Crassin, G. Loubet</a:t>
            </a:r>
            <a:endParaRPr sz="2900" b="1">
              <a:solidFill>
                <a:srgbClr val="FF9900"/>
              </a:solidFill>
            </a:endParaRPr>
          </a:p>
        </p:txBody>
      </p:sp>
      <p:pic>
        <p:nvPicPr>
          <p:cNvPr id="820" name="Google Shape;820;p54"/>
          <p:cNvPicPr preferRelativeResize="0"/>
          <p:nvPr/>
        </p:nvPicPr>
        <p:blipFill>
          <a:blip r:embed="rId3">
            <a:alphaModFix/>
          </a:blip>
          <a:stretch>
            <a:fillRect/>
          </a:stretch>
        </p:blipFill>
        <p:spPr>
          <a:xfrm>
            <a:off x="6637315" y="656521"/>
            <a:ext cx="2262980" cy="2262980"/>
          </a:xfrm>
          <a:prstGeom prst="rect">
            <a:avLst/>
          </a:prstGeom>
          <a:noFill/>
          <a:ln>
            <a:noFill/>
          </a:ln>
        </p:spPr>
      </p:pic>
      <p:sp>
        <p:nvSpPr>
          <p:cNvPr id="821" name="Google Shape;821;p54"/>
          <p:cNvSpPr txBox="1">
            <a:spLocks noGrp="1"/>
          </p:cNvSpPr>
          <p:nvPr>
            <p:ph type="body" idx="1"/>
          </p:nvPr>
        </p:nvSpPr>
        <p:spPr>
          <a:xfrm>
            <a:off x="99646" y="838271"/>
            <a:ext cx="7101000" cy="2453100"/>
          </a:xfrm>
          <a:prstGeom prst="rect">
            <a:avLst/>
          </a:prstGeom>
        </p:spPr>
        <p:txBody>
          <a:bodyPr spcFirstLastPara="1" wrap="square" lIns="81650" tIns="81650" rIns="81650" bIns="81650" anchor="t" anchorCtr="0">
            <a:noAutofit/>
          </a:bodyPr>
          <a:lstStyle/>
          <a:p>
            <a:pPr marL="406400" lvl="0" indent="-336550" algn="l" rtl="0">
              <a:spcBef>
                <a:spcPts val="0"/>
              </a:spcBef>
              <a:spcAft>
                <a:spcPts val="0"/>
              </a:spcAft>
              <a:buClr>
                <a:srgbClr val="FFFF00"/>
              </a:buClr>
              <a:buSzPts val="2100"/>
              <a:buChar char="-"/>
            </a:pPr>
            <a:r>
              <a:rPr lang="en-US" sz="2100">
                <a:solidFill>
                  <a:srgbClr val="FFFF00"/>
                </a:solidFill>
              </a:rPr>
              <a:t>Z-buffer + GI-Voxel in fragment shader</a:t>
            </a:r>
            <a:endParaRPr sz="2100">
              <a:solidFill>
                <a:srgbClr val="FFFF00"/>
              </a:solidFill>
            </a:endParaRPr>
          </a:p>
          <a:p>
            <a:pPr marL="0" lvl="0" indent="0" algn="l" rtl="0">
              <a:spcBef>
                <a:spcPts val="0"/>
              </a:spcBef>
              <a:spcAft>
                <a:spcPts val="0"/>
              </a:spcAft>
              <a:buNone/>
            </a:pPr>
            <a:r>
              <a:rPr lang="en-US" sz="1300">
                <a:solidFill>
                  <a:schemeClr val="dk2"/>
                </a:solidFill>
              </a:rPr>
              <a:t>                                                                                               CC [ CGF’11 ]</a:t>
            </a:r>
            <a:endParaRPr sz="25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dynamic voxelization</a:t>
            </a:r>
            <a:endParaRPr sz="2100">
              <a:solidFill>
                <a:srgbClr val="FFFF00"/>
              </a:solidFill>
            </a:endParaRPr>
          </a:p>
          <a:p>
            <a:pPr marL="406400" lvl="0" indent="0" algn="l" rtl="0">
              <a:lnSpc>
                <a:spcPct val="115000"/>
              </a:lnSpc>
              <a:spcBef>
                <a:spcPts val="0"/>
              </a:spcBef>
              <a:spcAft>
                <a:spcPts val="0"/>
              </a:spcAft>
              <a:buNone/>
            </a:pPr>
            <a:endParaRPr sz="1100">
              <a:solidFill>
                <a:srgbClr val="FFFF00"/>
              </a:solidFill>
            </a:endParaRPr>
          </a:p>
          <a:p>
            <a:pPr marL="406400" lvl="0" indent="0" algn="l" rtl="0">
              <a:spcBef>
                <a:spcPts val="0"/>
              </a:spcBef>
              <a:spcAft>
                <a:spcPts val="0"/>
              </a:spcAft>
              <a:buNone/>
            </a:pPr>
            <a:endParaRPr sz="1300">
              <a:solidFill>
                <a:srgbClr val="FFFF00"/>
              </a:solidFill>
            </a:endParaRPr>
          </a:p>
        </p:txBody>
      </p:sp>
      <p:sp>
        <p:nvSpPr>
          <p:cNvPr id="822" name="Google Shape;822;p5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48</a:t>
            </a:fld>
            <a:endParaRPr/>
          </a:p>
        </p:txBody>
      </p:sp>
      <p:sp>
        <p:nvSpPr>
          <p:cNvPr id="823" name="Google Shape;823;p54"/>
          <p:cNvSpPr txBox="1"/>
          <p:nvPr/>
        </p:nvSpPr>
        <p:spPr>
          <a:xfrm>
            <a:off x="8227390" y="2976642"/>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4"/>
              </a:rPr>
              <a:t>video</a:t>
            </a:r>
            <a:br>
              <a:rPr lang="en-US" sz="700" b="1">
                <a:solidFill>
                  <a:srgbClr val="FF0000"/>
                </a:solidFill>
              </a:rPr>
            </a:br>
            <a:r>
              <a:rPr lang="en-US" sz="700" b="1">
                <a:solidFill>
                  <a:srgbClr val="FF0000"/>
                </a:solidFill>
              </a:rPr>
              <a:t>  GI voxels </a:t>
            </a:r>
            <a:endParaRPr sz="700" b="1">
              <a:solidFill>
                <a:srgbClr val="FF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55"/>
          <p:cNvSpPr txBox="1"/>
          <p:nvPr/>
        </p:nvSpPr>
        <p:spPr>
          <a:xfrm>
            <a:off x="3932415" y="3970542"/>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3"/>
              </a:rPr>
              <a:t>pdf</a:t>
            </a:r>
            <a:br>
              <a:rPr lang="en-US" sz="700" b="1">
                <a:solidFill>
                  <a:srgbClr val="FF0000"/>
                </a:solidFill>
              </a:rPr>
            </a:br>
            <a:r>
              <a:rPr lang="en-US" sz="700" b="1">
                <a:solidFill>
                  <a:srgbClr val="FF0000"/>
                </a:solidFill>
              </a:rPr>
              <a:t>  </a:t>
            </a:r>
            <a:endParaRPr sz="700" b="1">
              <a:solidFill>
                <a:srgbClr val="FF0000"/>
              </a:solidFill>
            </a:endParaRPr>
          </a:p>
        </p:txBody>
      </p:sp>
      <p:sp>
        <p:nvSpPr>
          <p:cNvPr id="829" name="Google Shape;829;p55"/>
          <p:cNvSpPr txBox="1"/>
          <p:nvPr/>
        </p:nvSpPr>
        <p:spPr>
          <a:xfrm>
            <a:off x="3932415" y="4638992"/>
            <a:ext cx="6729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4"/>
              </a:rPr>
              <a:t>video</a:t>
            </a:r>
            <a:br>
              <a:rPr lang="en-US" sz="700" b="1">
                <a:solidFill>
                  <a:srgbClr val="FF0000"/>
                </a:solidFill>
              </a:rPr>
            </a:br>
            <a:r>
              <a:rPr lang="en-US" sz="700" b="1">
                <a:solidFill>
                  <a:srgbClr val="FF0000"/>
                </a:solidFill>
              </a:rPr>
              <a:t>  </a:t>
            </a:r>
            <a:endParaRPr sz="700" b="1">
              <a:solidFill>
                <a:srgbClr val="FF0000"/>
              </a:solidFill>
            </a:endParaRPr>
          </a:p>
        </p:txBody>
      </p:sp>
      <p:sp>
        <p:nvSpPr>
          <p:cNvPr id="830" name="Google Shape;830;p55"/>
          <p:cNvSpPr txBox="1">
            <a:spLocks noGrp="1"/>
          </p:cNvSpPr>
          <p:nvPr>
            <p:ph type="title" idx="4294967295"/>
          </p:nvPr>
        </p:nvSpPr>
        <p:spPr>
          <a:xfrm>
            <a:off x="621462" y="96563"/>
            <a:ext cx="77328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2900" b="1">
                <a:solidFill>
                  <a:srgbClr val="FF9900"/>
                </a:solidFill>
              </a:rPr>
              <a:t>Mixing mesh and Volumes</a:t>
            </a:r>
            <a:r>
              <a:rPr lang="en-US" sz="1300">
                <a:solidFill>
                  <a:srgbClr val="FF9900"/>
                </a:solidFill>
              </a:rPr>
              <a:t>, with</a:t>
            </a:r>
            <a:r>
              <a:rPr lang="en-US" sz="1800">
                <a:solidFill>
                  <a:srgbClr val="FF9900"/>
                </a:solidFill>
              </a:rPr>
              <a:t> C. Crassin, G. Loubet</a:t>
            </a:r>
            <a:endParaRPr sz="2900" b="1">
              <a:solidFill>
                <a:srgbClr val="FF9900"/>
              </a:solidFill>
            </a:endParaRPr>
          </a:p>
        </p:txBody>
      </p:sp>
      <p:pic>
        <p:nvPicPr>
          <p:cNvPr id="831" name="Google Shape;831;p55"/>
          <p:cNvPicPr preferRelativeResize="0"/>
          <p:nvPr/>
        </p:nvPicPr>
        <p:blipFill>
          <a:blip r:embed="rId5">
            <a:alphaModFix/>
          </a:blip>
          <a:stretch>
            <a:fillRect/>
          </a:stretch>
        </p:blipFill>
        <p:spPr>
          <a:xfrm>
            <a:off x="4582660" y="3192187"/>
            <a:ext cx="4186667" cy="2453063"/>
          </a:xfrm>
          <a:prstGeom prst="rect">
            <a:avLst/>
          </a:prstGeom>
          <a:noFill/>
          <a:ln>
            <a:noFill/>
          </a:ln>
        </p:spPr>
      </p:pic>
      <p:pic>
        <p:nvPicPr>
          <p:cNvPr id="832" name="Google Shape;832;p55"/>
          <p:cNvPicPr preferRelativeResize="0"/>
          <p:nvPr/>
        </p:nvPicPr>
        <p:blipFill>
          <a:blip r:embed="rId6">
            <a:alphaModFix/>
          </a:blip>
          <a:stretch>
            <a:fillRect/>
          </a:stretch>
        </p:blipFill>
        <p:spPr>
          <a:xfrm>
            <a:off x="374215" y="4198104"/>
            <a:ext cx="2998730" cy="913959"/>
          </a:xfrm>
          <a:prstGeom prst="rect">
            <a:avLst/>
          </a:prstGeom>
          <a:noFill/>
          <a:ln>
            <a:noFill/>
          </a:ln>
        </p:spPr>
      </p:pic>
      <p:pic>
        <p:nvPicPr>
          <p:cNvPr id="833" name="Google Shape;833;p55"/>
          <p:cNvPicPr preferRelativeResize="0"/>
          <p:nvPr/>
        </p:nvPicPr>
        <p:blipFill>
          <a:blip r:embed="rId7">
            <a:alphaModFix/>
          </a:blip>
          <a:stretch>
            <a:fillRect/>
          </a:stretch>
        </p:blipFill>
        <p:spPr>
          <a:xfrm>
            <a:off x="0" y="3424062"/>
            <a:ext cx="3990354" cy="1973438"/>
          </a:xfrm>
          <a:prstGeom prst="rect">
            <a:avLst/>
          </a:prstGeom>
          <a:noFill/>
          <a:ln>
            <a:noFill/>
          </a:ln>
        </p:spPr>
      </p:pic>
      <p:sp>
        <p:nvSpPr>
          <p:cNvPr id="834" name="Google Shape;834;p55"/>
          <p:cNvSpPr txBox="1"/>
          <p:nvPr/>
        </p:nvSpPr>
        <p:spPr>
          <a:xfrm>
            <a:off x="3000801" y="5307450"/>
            <a:ext cx="1766100" cy="3378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00FFFF"/>
                </a:solidFill>
              </a:rPr>
              <a:t>( renderer: Mitsuba )</a:t>
            </a:r>
            <a:endParaRPr sz="1300">
              <a:solidFill>
                <a:srgbClr val="00FFFF"/>
              </a:solidFill>
            </a:endParaRPr>
          </a:p>
        </p:txBody>
      </p:sp>
      <p:sp>
        <p:nvSpPr>
          <p:cNvPr id="835" name="Google Shape;835;p55"/>
          <p:cNvSpPr txBox="1">
            <a:spLocks noGrp="1"/>
          </p:cNvSpPr>
          <p:nvPr>
            <p:ph type="body" idx="1"/>
          </p:nvPr>
        </p:nvSpPr>
        <p:spPr>
          <a:xfrm>
            <a:off x="99646" y="838271"/>
            <a:ext cx="7101000" cy="2453100"/>
          </a:xfrm>
          <a:prstGeom prst="rect">
            <a:avLst/>
          </a:prstGeom>
        </p:spPr>
        <p:txBody>
          <a:bodyPr spcFirstLastPara="1" wrap="square" lIns="81650" tIns="81650" rIns="81650" bIns="81650" anchor="t" anchorCtr="0">
            <a:noAutofit/>
          </a:bodyPr>
          <a:lstStyle/>
          <a:p>
            <a:pPr marL="406400" lvl="0" indent="-336550" algn="l" rtl="0">
              <a:spcBef>
                <a:spcPts val="0"/>
              </a:spcBef>
              <a:spcAft>
                <a:spcPts val="0"/>
              </a:spcAft>
              <a:buClr>
                <a:srgbClr val="554A00"/>
              </a:buClr>
              <a:buSzPts val="2100"/>
              <a:buChar char="-"/>
            </a:pPr>
            <a:r>
              <a:rPr lang="en-US" sz="2100">
                <a:solidFill>
                  <a:srgbClr val="554A00"/>
                </a:solidFill>
              </a:rPr>
              <a:t>Z-buffer + GI-Voxel in fragment shader</a:t>
            </a:r>
            <a:endParaRPr sz="2100">
              <a:solidFill>
                <a:srgbClr val="554A00"/>
              </a:solidFill>
            </a:endParaRPr>
          </a:p>
          <a:p>
            <a:pPr marL="0" lvl="0" indent="0" algn="l" rtl="0">
              <a:spcBef>
                <a:spcPts val="0"/>
              </a:spcBef>
              <a:spcAft>
                <a:spcPts val="0"/>
              </a:spcAft>
              <a:buNone/>
            </a:pPr>
            <a:r>
              <a:rPr lang="en-US" sz="1300">
                <a:solidFill>
                  <a:srgbClr val="554A00"/>
                </a:solidFill>
              </a:rPr>
              <a:t>                                                                                               CC [ CGF’11 ]</a:t>
            </a:r>
            <a:endParaRPr sz="2500">
              <a:solidFill>
                <a:srgbClr val="554A00"/>
              </a:solidFill>
            </a:endParaRPr>
          </a:p>
          <a:p>
            <a:pPr marL="406400" lvl="0" indent="-336550" algn="l" rtl="0">
              <a:lnSpc>
                <a:spcPct val="115000"/>
              </a:lnSpc>
              <a:spcBef>
                <a:spcPts val="0"/>
              </a:spcBef>
              <a:spcAft>
                <a:spcPts val="0"/>
              </a:spcAft>
              <a:buClr>
                <a:srgbClr val="554A00"/>
              </a:buClr>
              <a:buSzPts val="2100"/>
              <a:buChar char="-"/>
            </a:pPr>
            <a:r>
              <a:rPr lang="en-US" sz="2100">
                <a:solidFill>
                  <a:srgbClr val="554A00"/>
                </a:solidFill>
              </a:rPr>
              <a:t>dynamic voxelization</a:t>
            </a:r>
            <a:endParaRPr sz="2100">
              <a:solidFill>
                <a:srgbClr val="554A00"/>
              </a:solidFill>
            </a:endParaRPr>
          </a:p>
          <a:p>
            <a:pPr marL="406400" lvl="0" indent="0" algn="l" rtl="0">
              <a:lnSpc>
                <a:spcPct val="115000"/>
              </a:lnSpc>
              <a:spcBef>
                <a:spcPts val="0"/>
              </a:spcBef>
              <a:spcAft>
                <a:spcPts val="0"/>
              </a:spcAft>
              <a:buNone/>
            </a:pPr>
            <a:endParaRPr sz="1100">
              <a:solidFill>
                <a:srgbClr val="FFFF00"/>
              </a:solidFill>
            </a:endParaRPr>
          </a:p>
          <a:p>
            <a:pPr marL="406400" lvl="0" indent="-336550" algn="l" rtl="0">
              <a:spcBef>
                <a:spcPts val="0"/>
              </a:spcBef>
              <a:spcAft>
                <a:spcPts val="0"/>
              </a:spcAft>
              <a:buClr>
                <a:srgbClr val="FFFF00"/>
              </a:buClr>
              <a:buSzPts val="2100"/>
              <a:buChar char="-"/>
            </a:pPr>
            <a:r>
              <a:rPr lang="en-US" sz="2100">
                <a:solidFill>
                  <a:srgbClr val="FF9900"/>
                </a:solidFill>
              </a:rPr>
              <a:t>geom LOD + appearance filtering </a:t>
            </a:r>
            <a:br>
              <a:rPr lang="en-US" sz="2100">
                <a:solidFill>
                  <a:srgbClr val="FF9900"/>
                </a:solidFill>
              </a:rPr>
            </a:br>
            <a:r>
              <a:rPr lang="en-US" sz="2100">
                <a:solidFill>
                  <a:srgbClr val="FFFF00"/>
                </a:solidFill>
              </a:rPr>
              <a:t>continuous transition </a:t>
            </a:r>
            <a:r>
              <a:rPr lang="en-US" sz="1800">
                <a:solidFill>
                  <a:srgbClr val="FFFF00"/>
                </a:solidFill>
              </a:rPr>
              <a:t>( progressive aggregation ) :</a:t>
            </a:r>
            <a:br>
              <a:rPr lang="en-US" sz="2500">
                <a:solidFill>
                  <a:srgbClr val="FFFF00"/>
                </a:solidFill>
              </a:rPr>
            </a:br>
            <a:r>
              <a:rPr lang="en-US" sz="1800">
                <a:solidFill>
                  <a:srgbClr val="FFFF00"/>
                </a:solidFill>
              </a:rPr>
              <a:t>     mesh + brdf </a:t>
            </a:r>
            <a:r>
              <a:rPr lang="en-US" sz="1300">
                <a:solidFill>
                  <a:srgbClr val="FFFF00"/>
                </a:solidFill>
              </a:rPr>
              <a:t>(GGX)</a:t>
            </a:r>
            <a:r>
              <a:rPr lang="en-US" sz="1800">
                <a:solidFill>
                  <a:srgbClr val="FFFF00"/>
                </a:solidFill>
              </a:rPr>
              <a:t>  + col</a:t>
            </a:r>
            <a:br>
              <a:rPr lang="en-US" sz="1800">
                <a:solidFill>
                  <a:srgbClr val="FFFF00"/>
                </a:solidFill>
              </a:rPr>
            </a:br>
            <a:r>
              <a:rPr lang="en-US" sz="1800">
                <a:solidFill>
                  <a:srgbClr val="FFFF00"/>
                </a:solidFill>
              </a:rPr>
              <a:t>→ voxels + phase-func </a:t>
            </a:r>
            <a:r>
              <a:rPr lang="en-US" sz="1300">
                <a:solidFill>
                  <a:srgbClr val="FFFF00"/>
                </a:solidFill>
              </a:rPr>
              <a:t>(SGGX)</a:t>
            </a:r>
            <a:r>
              <a:rPr lang="en-US" sz="1800">
                <a:solidFill>
                  <a:srgbClr val="FFFF00"/>
                </a:solidFill>
              </a:rPr>
              <a:t>  + col     </a:t>
            </a:r>
            <a:r>
              <a:rPr lang="en-US" sz="1300">
                <a:solidFill>
                  <a:srgbClr val="FFFF00"/>
                </a:solidFill>
              </a:rPr>
              <a:t>GL [ EG’17 ]</a:t>
            </a:r>
            <a:br>
              <a:rPr lang="en-US" sz="1300">
                <a:solidFill>
                  <a:srgbClr val="FFFF00"/>
                </a:solidFill>
              </a:rPr>
            </a:br>
            <a:endParaRPr sz="1300">
              <a:solidFill>
                <a:srgbClr val="FFFF00"/>
              </a:solidFill>
            </a:endParaRPr>
          </a:p>
        </p:txBody>
      </p:sp>
      <p:sp>
        <p:nvSpPr>
          <p:cNvPr id="836" name="Google Shape;836;p5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3"/>
        <p:cNvGrpSpPr/>
        <p:nvPr/>
      </p:nvGrpSpPr>
      <p:grpSpPr>
        <a:xfrm>
          <a:off x="0" y="0"/>
          <a:ext cx="0" cy="0"/>
          <a:chOff x="0" y="0"/>
          <a:chExt cx="0" cy="0"/>
        </a:xfrm>
      </p:grpSpPr>
      <p:sp>
        <p:nvSpPr>
          <p:cNvPr id="114" name="Google Shape;114;p11"/>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15" name="Google Shape;115;p11"/>
          <p:cNvSpPr txBox="1">
            <a:spLocks noGrp="1"/>
          </p:cNvSpPr>
          <p:nvPr>
            <p:ph type="ctrTitle"/>
          </p:nvPr>
        </p:nvSpPr>
        <p:spPr>
          <a:xfrm>
            <a:off x="130525" y="114554"/>
            <a:ext cx="9013500" cy="37902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ultra-detailed  +  ultra large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16" name="Google Shape;116;p11"/>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56"/>
          <p:cNvSpPr txBox="1">
            <a:spLocks noGrp="1"/>
          </p:cNvSpPr>
          <p:nvPr>
            <p:ph type="body" idx="1"/>
          </p:nvPr>
        </p:nvSpPr>
        <p:spPr>
          <a:xfrm>
            <a:off x="789623" y="1048417"/>
            <a:ext cx="7583700" cy="3730200"/>
          </a:xfrm>
          <a:prstGeom prst="rect">
            <a:avLst/>
          </a:prstGeom>
        </p:spPr>
        <p:txBody>
          <a:bodyPr spcFirstLastPara="1" wrap="square" lIns="81650" tIns="81650" rIns="81650" bIns="81650" anchor="t" anchorCtr="0">
            <a:noAutofit/>
          </a:bodyPr>
          <a:lstStyle/>
          <a:p>
            <a:pPr marL="0" lvl="0" indent="0" algn="l" rtl="0">
              <a:lnSpc>
                <a:spcPct val="100000"/>
              </a:lnSpc>
              <a:spcBef>
                <a:spcPts val="0"/>
              </a:spcBef>
              <a:spcAft>
                <a:spcPts val="0"/>
              </a:spcAft>
              <a:buNone/>
            </a:pPr>
            <a:r>
              <a:rPr lang="en-US" sz="2900">
                <a:solidFill>
                  <a:srgbClr val="FF9900"/>
                </a:solidFill>
              </a:rPr>
              <a:t>LOD → Filtering shape into shading:</a:t>
            </a:r>
            <a:endParaRPr sz="2900">
              <a:solidFill>
                <a:srgbClr val="FF9900"/>
              </a:solidFill>
            </a:endParaRPr>
          </a:p>
          <a:p>
            <a:pPr marL="0" lvl="0" indent="0" algn="l" rtl="0">
              <a:lnSpc>
                <a:spcPct val="100000"/>
              </a:lnSpc>
              <a:spcBef>
                <a:spcPts val="0"/>
              </a:spcBef>
              <a:spcAft>
                <a:spcPts val="0"/>
              </a:spcAft>
              <a:buNone/>
            </a:pPr>
            <a:endParaRPr sz="2900">
              <a:solidFill>
                <a:srgbClr val="FF9900"/>
              </a:solidFill>
            </a:endParaRPr>
          </a:p>
          <a:p>
            <a:pPr marL="0" lvl="0" indent="0" algn="l" rtl="0">
              <a:lnSpc>
                <a:spcPct val="100000"/>
              </a:lnSpc>
              <a:spcBef>
                <a:spcPts val="0"/>
              </a:spcBef>
              <a:spcAft>
                <a:spcPts val="0"/>
              </a:spcAft>
              <a:buNone/>
            </a:pPr>
            <a:endParaRPr sz="2900">
              <a:solidFill>
                <a:srgbClr val="FF9900"/>
              </a:solidFill>
            </a:endParaRPr>
          </a:p>
          <a:p>
            <a:pPr marL="812800" lvl="0" indent="-387350" algn="l" rtl="0">
              <a:lnSpc>
                <a:spcPct val="100000"/>
              </a:lnSpc>
              <a:spcBef>
                <a:spcPts val="0"/>
              </a:spcBef>
              <a:spcAft>
                <a:spcPts val="0"/>
              </a:spcAft>
              <a:buClr>
                <a:srgbClr val="FF9900"/>
              </a:buClr>
              <a:buSzPts val="2900"/>
              <a:buChar char="-"/>
            </a:pPr>
            <a:r>
              <a:rPr lang="en-US" sz="2900">
                <a:solidFill>
                  <a:srgbClr val="FF9900"/>
                </a:solidFill>
              </a:rPr>
              <a:t>That’s it for volumes.</a:t>
            </a:r>
            <a:endParaRPr sz="2900">
              <a:solidFill>
                <a:srgbClr val="FF9900"/>
              </a:solidFill>
            </a:endParaRPr>
          </a:p>
          <a:p>
            <a:pPr marL="0" lvl="0" indent="0" algn="l" rtl="0">
              <a:lnSpc>
                <a:spcPct val="100000"/>
              </a:lnSpc>
              <a:spcBef>
                <a:spcPts val="0"/>
              </a:spcBef>
              <a:spcAft>
                <a:spcPts val="0"/>
              </a:spcAft>
              <a:buNone/>
            </a:pPr>
            <a:endParaRPr sz="2900">
              <a:solidFill>
                <a:srgbClr val="FF9900"/>
              </a:solidFill>
            </a:endParaRPr>
          </a:p>
          <a:p>
            <a:pPr marL="812800" lvl="0" indent="-387350" algn="l" rtl="0">
              <a:lnSpc>
                <a:spcPct val="115000"/>
              </a:lnSpc>
              <a:spcBef>
                <a:spcPts val="0"/>
              </a:spcBef>
              <a:spcAft>
                <a:spcPts val="0"/>
              </a:spcAft>
              <a:buClr>
                <a:srgbClr val="FF9900"/>
              </a:buClr>
              <a:buSzPts val="2900"/>
              <a:buChar char="-"/>
            </a:pPr>
            <a:r>
              <a:rPr lang="en-US" sz="2900" b="1">
                <a:solidFill>
                  <a:srgbClr val="FF9900"/>
                </a:solidFill>
              </a:rPr>
              <a:t>What can we do for surfaces ?</a:t>
            </a:r>
            <a:endParaRPr sz="2900" b="1">
              <a:solidFill>
                <a:srgbClr val="FF9900"/>
              </a:solidFill>
            </a:endParaRPr>
          </a:p>
          <a:p>
            <a:pPr marL="0" lvl="0" indent="0" algn="l" rtl="0">
              <a:lnSpc>
                <a:spcPct val="200000"/>
              </a:lnSpc>
              <a:spcBef>
                <a:spcPts val="0"/>
              </a:spcBef>
              <a:spcAft>
                <a:spcPts val="0"/>
              </a:spcAft>
              <a:buNone/>
            </a:pPr>
            <a:r>
              <a:rPr lang="en-US" sz="2000">
                <a:solidFill>
                  <a:srgbClr val="FF9900"/>
                </a:solidFill>
              </a:rPr>
              <a:t>                                                       → </a:t>
            </a:r>
            <a:r>
              <a:rPr lang="en-US" sz="2100">
                <a:solidFill>
                  <a:srgbClr val="FF9900"/>
                </a:solidFill>
              </a:rPr>
              <a:t>heightfield</a:t>
            </a:r>
            <a:endParaRPr sz="2100">
              <a:solidFill>
                <a:srgbClr val="FF9900"/>
              </a:solidFill>
            </a:endParaRPr>
          </a:p>
        </p:txBody>
      </p:sp>
      <p:sp>
        <p:nvSpPr>
          <p:cNvPr id="842" name="Google Shape;842;p5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846"/>
        <p:cNvGrpSpPr/>
        <p:nvPr/>
      </p:nvGrpSpPr>
      <p:grpSpPr>
        <a:xfrm>
          <a:off x="0" y="0"/>
          <a:ext cx="0" cy="0"/>
          <a:chOff x="0" y="0"/>
          <a:chExt cx="0" cy="0"/>
        </a:xfrm>
      </p:grpSpPr>
      <p:sp>
        <p:nvSpPr>
          <p:cNvPr id="847" name="Google Shape;847;p57"/>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848" name="Google Shape;848;p57"/>
          <p:cNvSpPr txBox="1"/>
          <p:nvPr/>
        </p:nvSpPr>
        <p:spPr>
          <a:xfrm>
            <a:off x="109477" y="804417"/>
            <a:ext cx="5839500" cy="26766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000" b="1">
                <a:solidFill>
                  <a:srgbClr val="FFFF00"/>
                </a:solidFill>
              </a:rPr>
              <a:t>-</a:t>
            </a:r>
            <a:r>
              <a:rPr lang="en-US" sz="2000">
                <a:solidFill>
                  <a:srgbClr val="FFFF00"/>
                </a:solidFill>
              </a:rPr>
              <a:t> Small scale relief + visibility </a:t>
            </a:r>
            <a:endParaRPr sz="20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000">
                <a:solidFill>
                  <a:srgbClr val="FFFF00"/>
                </a:solidFill>
              </a:rPr>
              <a:t>   →  </a:t>
            </a:r>
            <a:r>
              <a:rPr lang="en-US" sz="2000" b="1">
                <a:solidFill>
                  <a:srgbClr val="FFFF00"/>
                </a:solidFill>
              </a:rPr>
              <a:t>all is view-dep and light-dep !</a:t>
            </a:r>
            <a:endParaRPr sz="2000" b="1">
              <a:solidFill>
                <a:srgbClr val="FFFF00"/>
              </a:solidFill>
            </a:endParaRPr>
          </a:p>
          <a:p>
            <a:pPr marL="0" marR="0" lvl="0" indent="0" algn="l" rtl="0">
              <a:lnSpc>
                <a:spcPct val="150000"/>
              </a:lnSpc>
              <a:spcBef>
                <a:spcPts val="0"/>
              </a:spcBef>
              <a:spcAft>
                <a:spcPts val="0"/>
              </a:spcAft>
              <a:buClr>
                <a:srgbClr val="00FFFF"/>
              </a:buClr>
              <a:buFont typeface="Arial"/>
              <a:buNone/>
            </a:pPr>
            <a:endParaRPr sz="2000" b="1">
              <a:solidFill>
                <a:srgbClr val="FFFF00"/>
              </a:solidFill>
            </a:endParaRPr>
          </a:p>
          <a:p>
            <a:pPr marL="0" marR="0" lvl="0" indent="0" algn="l" rtl="0">
              <a:lnSpc>
                <a:spcPct val="115000"/>
              </a:lnSpc>
              <a:spcBef>
                <a:spcPts val="0"/>
              </a:spcBef>
              <a:spcAft>
                <a:spcPts val="0"/>
              </a:spcAft>
              <a:buClr>
                <a:srgbClr val="00FFFF"/>
              </a:buClr>
              <a:buFont typeface="Arial"/>
              <a:buNone/>
            </a:pPr>
            <a:endParaRPr sz="2100">
              <a:solidFill>
                <a:srgbClr val="554A00"/>
              </a:solidFill>
            </a:endParaRPr>
          </a:p>
        </p:txBody>
      </p:sp>
      <p:pic>
        <p:nvPicPr>
          <p:cNvPr id="849" name="Google Shape;849;p57"/>
          <p:cNvPicPr preferRelativeResize="0"/>
          <p:nvPr/>
        </p:nvPicPr>
        <p:blipFill>
          <a:blip r:embed="rId3">
            <a:alphaModFix/>
          </a:blip>
          <a:stretch>
            <a:fillRect/>
          </a:stretch>
        </p:blipFill>
        <p:spPr>
          <a:xfrm>
            <a:off x="5949046" y="2140428"/>
            <a:ext cx="2827730" cy="1403980"/>
          </a:xfrm>
          <a:prstGeom prst="rect">
            <a:avLst/>
          </a:prstGeom>
          <a:noFill/>
          <a:ln>
            <a:noFill/>
          </a:ln>
        </p:spPr>
      </p:pic>
      <p:pic>
        <p:nvPicPr>
          <p:cNvPr id="850" name="Google Shape;850;p57"/>
          <p:cNvPicPr preferRelativeResize="0"/>
          <p:nvPr/>
        </p:nvPicPr>
        <p:blipFill>
          <a:blip r:embed="rId4">
            <a:alphaModFix/>
          </a:blip>
          <a:stretch>
            <a:fillRect/>
          </a:stretch>
        </p:blipFill>
        <p:spPr>
          <a:xfrm>
            <a:off x="5949046" y="502750"/>
            <a:ext cx="2827729" cy="1597875"/>
          </a:xfrm>
          <a:prstGeom prst="rect">
            <a:avLst/>
          </a:prstGeom>
          <a:noFill/>
          <a:ln>
            <a:noFill/>
          </a:ln>
        </p:spPr>
      </p:pic>
      <p:sp>
        <p:nvSpPr>
          <p:cNvPr id="851" name="Google Shape;851;p57"/>
          <p:cNvSpPr txBox="1"/>
          <p:nvPr/>
        </p:nvSpPr>
        <p:spPr>
          <a:xfrm>
            <a:off x="8038685" y="5259467"/>
            <a:ext cx="1105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5"/>
              </a:rPr>
              <a:t>video</a:t>
            </a:r>
            <a:r>
              <a:rPr lang="en-US" sz="900" u="sng">
                <a:solidFill>
                  <a:srgbClr val="FF0000"/>
                </a:solidFill>
                <a:hlinkClick r:id="rId5"/>
              </a:rPr>
              <a:t> + </a:t>
            </a:r>
            <a:r>
              <a:rPr lang="en-US" sz="1300" b="1" u="sng">
                <a:solidFill>
                  <a:srgbClr val="FF0000"/>
                </a:solidFill>
                <a:hlinkClick r:id="rId5"/>
              </a:rPr>
              <a:t>pdf</a:t>
            </a:r>
            <a:br>
              <a:rPr lang="en-US" sz="700" b="1">
                <a:solidFill>
                  <a:srgbClr val="0000FF"/>
                </a:solidFill>
              </a:rPr>
            </a:br>
            <a:r>
              <a:rPr lang="en-US" sz="700" b="1">
                <a:solidFill>
                  <a:srgbClr val="0000FF"/>
                </a:solidFill>
              </a:rPr>
              <a:t>  </a:t>
            </a:r>
            <a:endParaRPr sz="700" b="1">
              <a:solidFill>
                <a:srgbClr val="0000FF"/>
              </a:solidFill>
            </a:endParaRPr>
          </a:p>
        </p:txBody>
      </p:sp>
      <p:sp>
        <p:nvSpPr>
          <p:cNvPr id="852" name="Google Shape;852;p57"/>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853" name="Google Shape;853;p5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51</a:t>
            </a:fld>
            <a:endParaRPr/>
          </a:p>
        </p:txBody>
      </p:sp>
      <p:grpSp>
        <p:nvGrpSpPr>
          <p:cNvPr id="854" name="Google Shape;854;p57"/>
          <p:cNvGrpSpPr/>
          <p:nvPr/>
        </p:nvGrpSpPr>
        <p:grpSpPr>
          <a:xfrm>
            <a:off x="4519359" y="892631"/>
            <a:ext cx="1371634" cy="1247721"/>
            <a:chOff x="4895850" y="1071200"/>
            <a:chExt cx="1485900" cy="1497325"/>
          </a:xfrm>
        </p:grpSpPr>
        <p:pic>
          <p:nvPicPr>
            <p:cNvPr id="855" name="Google Shape;855;p57"/>
            <p:cNvPicPr preferRelativeResize="0"/>
            <p:nvPr/>
          </p:nvPicPr>
          <p:blipFill>
            <a:blip r:embed="rId6">
              <a:alphaModFix/>
            </a:blip>
            <a:stretch>
              <a:fillRect/>
            </a:stretch>
          </p:blipFill>
          <p:spPr>
            <a:xfrm>
              <a:off x="4895850" y="1711275"/>
              <a:ext cx="1485900" cy="857250"/>
            </a:xfrm>
            <a:prstGeom prst="rect">
              <a:avLst/>
            </a:prstGeom>
            <a:noFill/>
            <a:ln>
              <a:noFill/>
            </a:ln>
          </p:spPr>
        </p:pic>
        <p:cxnSp>
          <p:nvCxnSpPr>
            <p:cNvPr id="856" name="Google Shape;856;p57"/>
            <p:cNvCxnSpPr/>
            <p:nvPr/>
          </p:nvCxnSpPr>
          <p:spPr>
            <a:xfrm flipH="1">
              <a:off x="5867475" y="1411400"/>
              <a:ext cx="123900" cy="776100"/>
            </a:xfrm>
            <a:prstGeom prst="straightConnector1">
              <a:avLst/>
            </a:prstGeom>
            <a:noFill/>
            <a:ln w="19050" cap="flat" cmpd="sng">
              <a:solidFill>
                <a:schemeClr val="dk2"/>
              </a:solidFill>
              <a:prstDash val="solid"/>
              <a:round/>
              <a:headEnd type="none" w="med" len="med"/>
              <a:tailEnd type="triangle" w="med" len="med"/>
            </a:ln>
          </p:spPr>
        </p:cxnSp>
        <p:cxnSp>
          <p:nvCxnSpPr>
            <p:cNvPr id="857" name="Google Shape;857;p57"/>
            <p:cNvCxnSpPr/>
            <p:nvPr/>
          </p:nvCxnSpPr>
          <p:spPr>
            <a:xfrm>
              <a:off x="5281675" y="1658200"/>
              <a:ext cx="675600" cy="337800"/>
            </a:xfrm>
            <a:prstGeom prst="straightConnector1">
              <a:avLst/>
            </a:prstGeom>
            <a:noFill/>
            <a:ln w="19050" cap="flat" cmpd="sng">
              <a:solidFill>
                <a:srgbClr val="00FFFF"/>
              </a:solidFill>
              <a:prstDash val="solid"/>
              <a:round/>
              <a:headEnd type="none" w="med" len="med"/>
              <a:tailEnd type="triangle" w="med" len="med"/>
            </a:ln>
          </p:spPr>
        </p:cxnSp>
        <p:grpSp>
          <p:nvGrpSpPr>
            <p:cNvPr id="858" name="Google Shape;858;p57"/>
            <p:cNvGrpSpPr/>
            <p:nvPr/>
          </p:nvGrpSpPr>
          <p:grpSpPr>
            <a:xfrm rot="10447875">
              <a:off x="4944736" y="1407127"/>
              <a:ext cx="279116" cy="261338"/>
              <a:chOff x="7370514" y="5379826"/>
              <a:chExt cx="639900" cy="558600"/>
            </a:xfrm>
          </p:grpSpPr>
          <p:sp>
            <p:nvSpPr>
              <p:cNvPr id="859" name="Google Shape;859;p57"/>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860" name="Google Shape;860;p57"/>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grpSp>
        <p:sp>
          <p:nvSpPr>
            <p:cNvPr id="861" name="Google Shape;861;p57"/>
            <p:cNvSpPr/>
            <p:nvPr/>
          </p:nvSpPr>
          <p:spPr>
            <a:xfrm>
              <a:off x="5867475" y="1071200"/>
              <a:ext cx="266400" cy="2664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865"/>
        <p:cNvGrpSpPr/>
        <p:nvPr/>
      </p:nvGrpSpPr>
      <p:grpSpPr>
        <a:xfrm>
          <a:off x="0" y="0"/>
          <a:ext cx="0" cy="0"/>
          <a:chOff x="0" y="0"/>
          <a:chExt cx="0" cy="0"/>
        </a:xfrm>
      </p:grpSpPr>
      <p:sp>
        <p:nvSpPr>
          <p:cNvPr id="866" name="Google Shape;866;p58"/>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867" name="Google Shape;867;p58"/>
          <p:cNvSpPr txBox="1"/>
          <p:nvPr/>
        </p:nvSpPr>
        <p:spPr>
          <a:xfrm>
            <a:off x="109477" y="804417"/>
            <a:ext cx="5839500" cy="26766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000" b="1">
                <a:solidFill>
                  <a:srgbClr val="FFFF00"/>
                </a:solidFill>
              </a:rPr>
              <a:t>-</a:t>
            </a:r>
            <a:r>
              <a:rPr lang="en-US" sz="2000">
                <a:solidFill>
                  <a:srgbClr val="FFFF00"/>
                </a:solidFill>
              </a:rPr>
              <a:t> Small scale relief + visibility </a:t>
            </a:r>
            <a:endParaRPr sz="20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000">
                <a:solidFill>
                  <a:srgbClr val="FFFF00"/>
                </a:solidFill>
              </a:rPr>
              <a:t>   →  </a:t>
            </a:r>
            <a:r>
              <a:rPr lang="en-US" sz="2000" b="1">
                <a:solidFill>
                  <a:srgbClr val="FFFF00"/>
                </a:solidFill>
              </a:rPr>
              <a:t>all is view-dep and light-dep !</a:t>
            </a:r>
            <a:endParaRPr sz="2000" b="1">
              <a:solidFill>
                <a:srgbClr val="FFFF00"/>
              </a:solidFill>
            </a:endParaRPr>
          </a:p>
          <a:p>
            <a:pPr marL="0" marR="0" lvl="0" indent="0" algn="l" rtl="0">
              <a:lnSpc>
                <a:spcPct val="150000"/>
              </a:lnSpc>
              <a:spcBef>
                <a:spcPts val="0"/>
              </a:spcBef>
              <a:spcAft>
                <a:spcPts val="0"/>
              </a:spcAft>
              <a:buClr>
                <a:srgbClr val="00FFFF"/>
              </a:buClr>
              <a:buFont typeface="Arial"/>
              <a:buNone/>
            </a:pPr>
            <a:endParaRPr sz="2000" b="1">
              <a:solidFill>
                <a:srgbClr val="FFFF00"/>
              </a:solidFill>
            </a:endParaRPr>
          </a:p>
          <a:p>
            <a:pPr marL="0" marR="0" lvl="0" indent="0" algn="l" rtl="0">
              <a:lnSpc>
                <a:spcPct val="115000"/>
              </a:lnSpc>
              <a:spcBef>
                <a:spcPts val="0"/>
              </a:spcBef>
              <a:spcAft>
                <a:spcPts val="0"/>
              </a:spcAft>
              <a:buClr>
                <a:srgbClr val="00FFFF"/>
              </a:buClr>
              <a:buFont typeface="Arial"/>
              <a:buNone/>
            </a:pPr>
            <a:r>
              <a:rPr lang="en-US" sz="2100" b="1">
                <a:solidFill>
                  <a:srgbClr val="FFFF00"/>
                </a:solidFill>
              </a:rPr>
              <a:t>-</a:t>
            </a:r>
            <a:r>
              <a:rPr lang="en-US" sz="2100">
                <a:solidFill>
                  <a:srgbClr val="FFFF00"/>
                </a:solidFill>
              </a:rPr>
              <a:t> </a:t>
            </a:r>
            <a:r>
              <a:rPr lang="en-US" sz="2100" b="1">
                <a:solidFill>
                  <a:srgbClr val="FFFF00"/>
                </a:solidFill>
              </a:rPr>
              <a:t>Correlations everywhere !</a:t>
            </a:r>
            <a:endParaRPr sz="2100" b="1">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light and colors    → + content correlation</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normals                →  missing in all bumps</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visibility                 → microfacet models</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 occlusion</a:t>
            </a: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2100">
                <a:solidFill>
                  <a:srgbClr val="FFFF00"/>
                </a:solidFill>
              </a:rPr>
              <a:t>...</a:t>
            </a:r>
            <a:endParaRPr sz="2100">
              <a:solidFill>
                <a:srgbClr val="FFFF00"/>
              </a:solidFill>
            </a:endParaRPr>
          </a:p>
        </p:txBody>
      </p:sp>
      <p:pic>
        <p:nvPicPr>
          <p:cNvPr id="868" name="Google Shape;868;p58"/>
          <p:cNvPicPr preferRelativeResize="0"/>
          <p:nvPr/>
        </p:nvPicPr>
        <p:blipFill>
          <a:blip r:embed="rId3">
            <a:alphaModFix/>
          </a:blip>
          <a:stretch>
            <a:fillRect/>
          </a:stretch>
        </p:blipFill>
        <p:spPr>
          <a:xfrm>
            <a:off x="5949046" y="2140428"/>
            <a:ext cx="2827730" cy="1403980"/>
          </a:xfrm>
          <a:prstGeom prst="rect">
            <a:avLst/>
          </a:prstGeom>
          <a:noFill/>
          <a:ln>
            <a:noFill/>
          </a:ln>
        </p:spPr>
      </p:pic>
      <p:pic>
        <p:nvPicPr>
          <p:cNvPr id="869" name="Google Shape;869;p58"/>
          <p:cNvPicPr preferRelativeResize="0"/>
          <p:nvPr/>
        </p:nvPicPr>
        <p:blipFill>
          <a:blip r:embed="rId4">
            <a:alphaModFix/>
          </a:blip>
          <a:stretch>
            <a:fillRect/>
          </a:stretch>
        </p:blipFill>
        <p:spPr>
          <a:xfrm>
            <a:off x="6700659" y="3662854"/>
            <a:ext cx="1869334" cy="1874104"/>
          </a:xfrm>
          <a:prstGeom prst="rect">
            <a:avLst/>
          </a:prstGeom>
          <a:noFill/>
          <a:ln>
            <a:noFill/>
          </a:ln>
        </p:spPr>
      </p:pic>
      <p:pic>
        <p:nvPicPr>
          <p:cNvPr id="870" name="Google Shape;870;p58"/>
          <p:cNvPicPr preferRelativeResize="0"/>
          <p:nvPr/>
        </p:nvPicPr>
        <p:blipFill>
          <a:blip r:embed="rId5">
            <a:alphaModFix/>
          </a:blip>
          <a:stretch>
            <a:fillRect/>
          </a:stretch>
        </p:blipFill>
        <p:spPr>
          <a:xfrm>
            <a:off x="5994508" y="3662854"/>
            <a:ext cx="637500" cy="1874104"/>
          </a:xfrm>
          <a:prstGeom prst="rect">
            <a:avLst/>
          </a:prstGeom>
          <a:noFill/>
          <a:ln>
            <a:noFill/>
          </a:ln>
        </p:spPr>
      </p:pic>
      <p:pic>
        <p:nvPicPr>
          <p:cNvPr id="871" name="Google Shape;871;p58"/>
          <p:cNvPicPr preferRelativeResize="0"/>
          <p:nvPr/>
        </p:nvPicPr>
        <p:blipFill>
          <a:blip r:embed="rId6">
            <a:alphaModFix/>
          </a:blip>
          <a:stretch>
            <a:fillRect/>
          </a:stretch>
        </p:blipFill>
        <p:spPr>
          <a:xfrm>
            <a:off x="5949046" y="502750"/>
            <a:ext cx="2827729" cy="1597875"/>
          </a:xfrm>
          <a:prstGeom prst="rect">
            <a:avLst/>
          </a:prstGeom>
          <a:noFill/>
          <a:ln>
            <a:noFill/>
          </a:ln>
        </p:spPr>
      </p:pic>
      <p:sp>
        <p:nvSpPr>
          <p:cNvPr id="872" name="Google Shape;872;p58"/>
          <p:cNvSpPr txBox="1"/>
          <p:nvPr/>
        </p:nvSpPr>
        <p:spPr>
          <a:xfrm>
            <a:off x="8038685" y="5259467"/>
            <a:ext cx="1105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7"/>
              </a:rPr>
              <a:t>video</a:t>
            </a:r>
            <a:r>
              <a:rPr lang="en-US" sz="900" u="sng">
                <a:solidFill>
                  <a:srgbClr val="FF0000"/>
                </a:solidFill>
                <a:hlinkClick r:id="rId7"/>
              </a:rPr>
              <a:t> + </a:t>
            </a:r>
            <a:r>
              <a:rPr lang="en-US" sz="1300" b="1" u="sng">
                <a:solidFill>
                  <a:srgbClr val="FF0000"/>
                </a:solidFill>
                <a:hlinkClick r:id="rId7"/>
              </a:rPr>
              <a:t>pdf</a:t>
            </a:r>
            <a:br>
              <a:rPr lang="en-US" sz="700" b="1">
                <a:solidFill>
                  <a:srgbClr val="0000FF"/>
                </a:solidFill>
              </a:rPr>
            </a:br>
            <a:r>
              <a:rPr lang="en-US" sz="700" b="1">
                <a:solidFill>
                  <a:srgbClr val="0000FF"/>
                </a:solidFill>
              </a:rPr>
              <a:t>  </a:t>
            </a:r>
            <a:endParaRPr sz="700" b="1">
              <a:solidFill>
                <a:srgbClr val="0000FF"/>
              </a:solidFill>
            </a:endParaRPr>
          </a:p>
        </p:txBody>
      </p:sp>
      <p:sp>
        <p:nvSpPr>
          <p:cNvPr id="873" name="Google Shape;873;p58"/>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874" name="Google Shape;874;p5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52</a:t>
            </a:fld>
            <a:endParaRPr/>
          </a:p>
        </p:txBody>
      </p:sp>
      <p:grpSp>
        <p:nvGrpSpPr>
          <p:cNvPr id="875" name="Google Shape;875;p58"/>
          <p:cNvGrpSpPr/>
          <p:nvPr/>
        </p:nvGrpSpPr>
        <p:grpSpPr>
          <a:xfrm>
            <a:off x="4519359" y="892631"/>
            <a:ext cx="1371634" cy="1247721"/>
            <a:chOff x="4895850" y="1071200"/>
            <a:chExt cx="1485900" cy="1497325"/>
          </a:xfrm>
        </p:grpSpPr>
        <p:pic>
          <p:nvPicPr>
            <p:cNvPr id="876" name="Google Shape;876;p58"/>
            <p:cNvPicPr preferRelativeResize="0"/>
            <p:nvPr/>
          </p:nvPicPr>
          <p:blipFill>
            <a:blip r:embed="rId8">
              <a:alphaModFix/>
            </a:blip>
            <a:stretch>
              <a:fillRect/>
            </a:stretch>
          </p:blipFill>
          <p:spPr>
            <a:xfrm>
              <a:off x="4895850" y="1711275"/>
              <a:ext cx="1485900" cy="857250"/>
            </a:xfrm>
            <a:prstGeom prst="rect">
              <a:avLst/>
            </a:prstGeom>
            <a:noFill/>
            <a:ln>
              <a:noFill/>
            </a:ln>
          </p:spPr>
        </p:pic>
        <p:cxnSp>
          <p:nvCxnSpPr>
            <p:cNvPr id="877" name="Google Shape;877;p58"/>
            <p:cNvCxnSpPr/>
            <p:nvPr/>
          </p:nvCxnSpPr>
          <p:spPr>
            <a:xfrm flipH="1">
              <a:off x="5867475" y="1411400"/>
              <a:ext cx="123900" cy="776100"/>
            </a:xfrm>
            <a:prstGeom prst="straightConnector1">
              <a:avLst/>
            </a:prstGeom>
            <a:noFill/>
            <a:ln w="19050" cap="flat" cmpd="sng">
              <a:solidFill>
                <a:schemeClr val="dk2"/>
              </a:solidFill>
              <a:prstDash val="solid"/>
              <a:round/>
              <a:headEnd type="none" w="med" len="med"/>
              <a:tailEnd type="triangle" w="med" len="med"/>
            </a:ln>
          </p:spPr>
        </p:cxnSp>
        <p:cxnSp>
          <p:nvCxnSpPr>
            <p:cNvPr id="878" name="Google Shape;878;p58"/>
            <p:cNvCxnSpPr/>
            <p:nvPr/>
          </p:nvCxnSpPr>
          <p:spPr>
            <a:xfrm>
              <a:off x="5281675" y="1658200"/>
              <a:ext cx="675600" cy="337800"/>
            </a:xfrm>
            <a:prstGeom prst="straightConnector1">
              <a:avLst/>
            </a:prstGeom>
            <a:noFill/>
            <a:ln w="19050" cap="flat" cmpd="sng">
              <a:solidFill>
                <a:srgbClr val="00FFFF"/>
              </a:solidFill>
              <a:prstDash val="solid"/>
              <a:round/>
              <a:headEnd type="none" w="med" len="med"/>
              <a:tailEnd type="triangle" w="med" len="med"/>
            </a:ln>
          </p:spPr>
        </p:cxnSp>
        <p:grpSp>
          <p:nvGrpSpPr>
            <p:cNvPr id="879" name="Google Shape;879;p58"/>
            <p:cNvGrpSpPr/>
            <p:nvPr/>
          </p:nvGrpSpPr>
          <p:grpSpPr>
            <a:xfrm rot="10447875">
              <a:off x="4944736" y="1407127"/>
              <a:ext cx="279116" cy="261338"/>
              <a:chOff x="7370514" y="5379826"/>
              <a:chExt cx="639900" cy="558600"/>
            </a:xfrm>
          </p:grpSpPr>
          <p:sp>
            <p:nvSpPr>
              <p:cNvPr id="880" name="Google Shape;880;p58"/>
              <p:cNvSpPr/>
              <p:nvPr/>
            </p:nvSpPr>
            <p:spPr>
              <a:xfrm rot="7533198">
                <a:off x="7562510" y="5357481"/>
                <a:ext cx="255908" cy="603290"/>
              </a:xfrm>
              <a:prstGeom prst="triangle">
                <a:avLst>
                  <a:gd name="adj" fmla="val 48326"/>
                </a:avLst>
              </a:prstGeom>
              <a:solidFill>
                <a:srgbClr val="FFFFFF"/>
              </a:solidFill>
              <a:ln w="9525" cap="flat" cmpd="sng">
                <a:solidFill>
                  <a:srgbClr val="00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sz="1300">
                  <a:solidFill>
                    <a:srgbClr val="FFFFFF"/>
                  </a:solidFill>
                </a:endParaRPr>
              </a:p>
            </p:txBody>
          </p:sp>
          <p:sp>
            <p:nvSpPr>
              <p:cNvPr id="881" name="Google Shape;881;p58"/>
              <p:cNvSpPr/>
              <p:nvPr/>
            </p:nvSpPr>
            <p:spPr>
              <a:xfrm rot="1853501">
                <a:off x="7428098" y="5396030"/>
                <a:ext cx="81805" cy="201837"/>
              </a:xfrm>
              <a:prstGeom prst="ellipse">
                <a:avLst/>
              </a:prstGeom>
              <a:solidFill>
                <a:srgbClr val="00FFFF"/>
              </a:solidFill>
              <a:ln>
                <a:noFill/>
              </a:ln>
            </p:spPr>
            <p:txBody>
              <a:bodyPr spcFirstLastPara="1" wrap="square" lIns="81650" tIns="81650" rIns="81650" bIns="81650" anchor="ctr" anchorCtr="0">
                <a:noAutofit/>
              </a:bodyPr>
              <a:lstStyle/>
              <a:p>
                <a:pPr marL="0" lvl="0" indent="0" algn="l" rtl="0">
                  <a:spcBef>
                    <a:spcPts val="0"/>
                  </a:spcBef>
                  <a:spcAft>
                    <a:spcPts val="0"/>
                  </a:spcAft>
                  <a:buNone/>
                </a:pPr>
                <a:endParaRPr sz="1300"/>
              </a:p>
            </p:txBody>
          </p:sp>
        </p:grpSp>
        <p:sp>
          <p:nvSpPr>
            <p:cNvPr id="882" name="Google Shape;882;p58"/>
            <p:cNvSpPr/>
            <p:nvPr/>
          </p:nvSpPr>
          <p:spPr>
            <a:xfrm>
              <a:off x="5867475" y="1071200"/>
              <a:ext cx="266400" cy="2664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886"/>
        <p:cNvGrpSpPr/>
        <p:nvPr/>
      </p:nvGrpSpPr>
      <p:grpSpPr>
        <a:xfrm>
          <a:off x="0" y="0"/>
          <a:ext cx="0" cy="0"/>
          <a:chOff x="0" y="0"/>
          <a:chExt cx="0" cy="0"/>
        </a:xfrm>
      </p:grpSpPr>
      <p:pic>
        <p:nvPicPr>
          <p:cNvPr id="887" name="Google Shape;887;p59"/>
          <p:cNvPicPr preferRelativeResize="0"/>
          <p:nvPr/>
        </p:nvPicPr>
        <p:blipFill>
          <a:blip r:embed="rId3">
            <a:alphaModFix/>
          </a:blip>
          <a:stretch>
            <a:fillRect/>
          </a:stretch>
        </p:blipFill>
        <p:spPr>
          <a:xfrm>
            <a:off x="3701377" y="731833"/>
            <a:ext cx="2794200" cy="1121896"/>
          </a:xfrm>
          <a:prstGeom prst="rect">
            <a:avLst/>
          </a:prstGeom>
          <a:noFill/>
          <a:ln>
            <a:noFill/>
          </a:ln>
        </p:spPr>
      </p:pic>
      <p:pic>
        <p:nvPicPr>
          <p:cNvPr id="888" name="Google Shape;888;p59"/>
          <p:cNvPicPr preferRelativeResize="0"/>
          <p:nvPr/>
        </p:nvPicPr>
        <p:blipFill>
          <a:blip r:embed="rId4">
            <a:alphaModFix/>
          </a:blip>
          <a:stretch>
            <a:fillRect/>
          </a:stretch>
        </p:blipFill>
        <p:spPr>
          <a:xfrm>
            <a:off x="6543854" y="731833"/>
            <a:ext cx="2600146" cy="1121896"/>
          </a:xfrm>
          <a:prstGeom prst="rect">
            <a:avLst/>
          </a:prstGeom>
          <a:noFill/>
          <a:ln>
            <a:noFill/>
          </a:ln>
        </p:spPr>
      </p:pic>
      <p:pic>
        <p:nvPicPr>
          <p:cNvPr id="889" name="Google Shape;889;p59"/>
          <p:cNvPicPr preferRelativeResize="0"/>
          <p:nvPr/>
        </p:nvPicPr>
        <p:blipFill>
          <a:blip r:embed="rId5">
            <a:alphaModFix/>
          </a:blip>
          <a:stretch>
            <a:fillRect/>
          </a:stretch>
        </p:blipFill>
        <p:spPr>
          <a:xfrm>
            <a:off x="3701377" y="2175229"/>
            <a:ext cx="4913479" cy="1478667"/>
          </a:xfrm>
          <a:prstGeom prst="rect">
            <a:avLst/>
          </a:prstGeom>
          <a:noFill/>
          <a:ln>
            <a:noFill/>
          </a:ln>
        </p:spPr>
      </p:pic>
      <p:sp>
        <p:nvSpPr>
          <p:cNvPr id="890" name="Google Shape;890;p59"/>
          <p:cNvSpPr txBox="1"/>
          <p:nvPr/>
        </p:nvSpPr>
        <p:spPr>
          <a:xfrm>
            <a:off x="279854" y="705667"/>
            <a:ext cx="3819000" cy="18564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500">
                <a:solidFill>
                  <a:srgbClr val="FF9900"/>
                </a:solidFill>
              </a:rPr>
              <a:t>content correlation</a:t>
            </a:r>
            <a:endParaRPr sz="2500">
              <a:solidFill>
                <a:srgbClr val="FF9900"/>
              </a:solidFill>
            </a:endParaRPr>
          </a:p>
          <a:p>
            <a:pPr marL="0" marR="0" lvl="0" indent="0" algn="l" rtl="0">
              <a:lnSpc>
                <a:spcPct val="100000"/>
              </a:lnSpc>
              <a:spcBef>
                <a:spcPts val="0"/>
              </a:spcBef>
              <a:spcAft>
                <a:spcPts val="0"/>
              </a:spcAft>
              <a:buClr>
                <a:srgbClr val="00FFFF"/>
              </a:buClr>
              <a:buFont typeface="Arial"/>
              <a:buNone/>
            </a:pPr>
            <a:endParaRPr sz="600">
              <a:solidFill>
                <a:srgbClr val="FF9900"/>
              </a:solidFill>
            </a:endParaRPr>
          </a:p>
          <a:p>
            <a:pPr marL="0" marR="0" lvl="0" indent="0" algn="l" rtl="0">
              <a:lnSpc>
                <a:spcPct val="100000"/>
              </a:lnSpc>
              <a:spcBef>
                <a:spcPts val="0"/>
              </a:spcBef>
              <a:spcAft>
                <a:spcPts val="0"/>
              </a:spcAft>
              <a:buClr>
                <a:srgbClr val="00FFFF"/>
              </a:buClr>
              <a:buFont typeface="Arial"/>
              <a:buNone/>
            </a:pPr>
            <a:r>
              <a:rPr lang="en-US" sz="1800">
                <a:solidFill>
                  <a:srgbClr val="FF9900"/>
                </a:solidFill>
              </a:rPr>
              <a:t>ex: color-height,</a:t>
            </a:r>
            <a:endParaRPr sz="1800">
              <a:solidFill>
                <a:srgbClr val="FF9900"/>
              </a:solidFill>
            </a:endParaRPr>
          </a:p>
          <a:p>
            <a:pPr marL="0" marR="0" lvl="0" indent="0" algn="l" rtl="0">
              <a:lnSpc>
                <a:spcPct val="100000"/>
              </a:lnSpc>
              <a:spcBef>
                <a:spcPts val="0"/>
              </a:spcBef>
              <a:spcAft>
                <a:spcPts val="0"/>
              </a:spcAft>
              <a:buClr>
                <a:srgbClr val="00FFFF"/>
              </a:buClr>
              <a:buFont typeface="Arial"/>
              <a:buNone/>
            </a:pPr>
            <a:r>
              <a:rPr lang="en-US" sz="1800">
                <a:solidFill>
                  <a:srgbClr val="FF9900"/>
                </a:solidFill>
              </a:rPr>
              <a:t>     color-orientation</a:t>
            </a:r>
            <a:endParaRPr sz="1800">
              <a:solidFill>
                <a:srgbClr val="FF9900"/>
              </a:solidFill>
            </a:endParaRPr>
          </a:p>
          <a:p>
            <a:pPr marL="0" marR="0" lvl="0" indent="0" algn="l" rtl="0">
              <a:lnSpc>
                <a:spcPct val="100000"/>
              </a:lnSpc>
              <a:spcBef>
                <a:spcPts val="0"/>
              </a:spcBef>
              <a:spcAft>
                <a:spcPts val="0"/>
              </a:spcAft>
              <a:buClr>
                <a:srgbClr val="00FFFF"/>
              </a:buClr>
              <a:buFont typeface="Arial"/>
              <a:buNone/>
            </a:pPr>
            <a:endParaRPr sz="21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FFFF00"/>
                </a:solidFill>
              </a:rPr>
              <a:t>⇒ pixel integral not separable</a:t>
            </a:r>
            <a:br>
              <a:rPr lang="en-US" sz="1800">
                <a:solidFill>
                  <a:srgbClr val="FFFF00"/>
                </a:solidFill>
              </a:rPr>
            </a:br>
            <a:r>
              <a:rPr lang="en-US" sz="1800">
                <a:solidFill>
                  <a:srgbClr val="FFFF00"/>
                </a:solidFill>
              </a:rPr>
              <a:t>    </a:t>
            </a:r>
            <a:r>
              <a:rPr lang="en-US" sz="1300">
                <a:solidFill>
                  <a:srgbClr val="FFFF00"/>
                </a:solidFill>
              </a:rPr>
              <a:t>( or : why MIPmapping is so wrong )</a:t>
            </a:r>
            <a:endParaRPr sz="1300">
              <a:solidFill>
                <a:srgbClr val="FFFF00"/>
              </a:solidFill>
            </a:endParaRPr>
          </a:p>
        </p:txBody>
      </p:sp>
      <p:pic>
        <p:nvPicPr>
          <p:cNvPr id="891" name="Google Shape;891;p59"/>
          <p:cNvPicPr preferRelativeResize="0"/>
          <p:nvPr/>
        </p:nvPicPr>
        <p:blipFill>
          <a:blip r:embed="rId6">
            <a:alphaModFix/>
          </a:blip>
          <a:stretch>
            <a:fillRect/>
          </a:stretch>
        </p:blipFill>
        <p:spPr>
          <a:xfrm>
            <a:off x="42554" y="3492963"/>
            <a:ext cx="3611608" cy="890521"/>
          </a:xfrm>
          <a:prstGeom prst="rect">
            <a:avLst/>
          </a:prstGeom>
          <a:noFill/>
          <a:ln>
            <a:noFill/>
          </a:ln>
        </p:spPr>
      </p:pic>
      <p:pic>
        <p:nvPicPr>
          <p:cNvPr id="892" name="Google Shape;892;p59"/>
          <p:cNvPicPr preferRelativeResize="0"/>
          <p:nvPr/>
        </p:nvPicPr>
        <p:blipFill>
          <a:blip r:embed="rId7">
            <a:alphaModFix/>
          </a:blip>
          <a:stretch>
            <a:fillRect/>
          </a:stretch>
        </p:blipFill>
        <p:spPr>
          <a:xfrm>
            <a:off x="252046" y="4501754"/>
            <a:ext cx="2880785" cy="698729"/>
          </a:xfrm>
          <a:prstGeom prst="rect">
            <a:avLst/>
          </a:prstGeom>
          <a:noFill/>
          <a:ln>
            <a:noFill/>
          </a:ln>
        </p:spPr>
      </p:pic>
      <p:grpSp>
        <p:nvGrpSpPr>
          <p:cNvPr id="893" name="Google Shape;893;p59"/>
          <p:cNvGrpSpPr/>
          <p:nvPr/>
        </p:nvGrpSpPr>
        <p:grpSpPr>
          <a:xfrm>
            <a:off x="0" y="2687079"/>
            <a:ext cx="3654252" cy="727262"/>
            <a:chOff x="0" y="1365270"/>
            <a:chExt cx="3958675" cy="872750"/>
          </a:xfrm>
        </p:grpSpPr>
        <p:pic>
          <p:nvPicPr>
            <p:cNvPr id="894" name="Google Shape;894;p59"/>
            <p:cNvPicPr preferRelativeResize="0"/>
            <p:nvPr/>
          </p:nvPicPr>
          <p:blipFill>
            <a:blip r:embed="rId8">
              <a:alphaModFix/>
            </a:blip>
            <a:stretch>
              <a:fillRect/>
            </a:stretch>
          </p:blipFill>
          <p:spPr>
            <a:xfrm>
              <a:off x="0" y="1365270"/>
              <a:ext cx="3958675" cy="872750"/>
            </a:xfrm>
            <a:prstGeom prst="rect">
              <a:avLst/>
            </a:prstGeom>
            <a:noFill/>
            <a:ln>
              <a:noFill/>
            </a:ln>
          </p:spPr>
        </p:pic>
        <p:sp>
          <p:nvSpPr>
            <p:cNvPr id="895" name="Google Shape;895;p59"/>
            <p:cNvSpPr/>
            <p:nvPr/>
          </p:nvSpPr>
          <p:spPr>
            <a:xfrm>
              <a:off x="1155850" y="1447700"/>
              <a:ext cx="366000" cy="3045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896" name="Google Shape;896;p59"/>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897" name="Google Shape;897;p59"/>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898" name="Google Shape;898;p59"/>
          <p:cNvSpPr txBox="1"/>
          <p:nvPr/>
        </p:nvSpPr>
        <p:spPr>
          <a:xfrm>
            <a:off x="8038685" y="5259467"/>
            <a:ext cx="1105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9"/>
              </a:rPr>
              <a:t>video</a:t>
            </a:r>
            <a:r>
              <a:rPr lang="en-US" sz="900" u="sng">
                <a:solidFill>
                  <a:srgbClr val="FF0000"/>
                </a:solidFill>
                <a:hlinkClick r:id="rId9"/>
              </a:rPr>
              <a:t> + </a:t>
            </a:r>
            <a:r>
              <a:rPr lang="en-US" sz="1300" b="1" u="sng">
                <a:solidFill>
                  <a:srgbClr val="FF0000"/>
                </a:solidFill>
                <a:hlinkClick r:id="rId9"/>
              </a:rPr>
              <a:t>pdf</a:t>
            </a:r>
            <a:br>
              <a:rPr lang="en-US" sz="700" b="1">
                <a:solidFill>
                  <a:srgbClr val="0000FF"/>
                </a:solidFill>
              </a:rPr>
            </a:br>
            <a:r>
              <a:rPr lang="en-US" sz="700" b="1">
                <a:solidFill>
                  <a:srgbClr val="0000FF"/>
                </a:solidFill>
              </a:rPr>
              <a:t>  </a:t>
            </a:r>
            <a:endParaRPr sz="700" b="1">
              <a:solidFill>
                <a:srgbClr val="0000FF"/>
              </a:solidFill>
            </a:endParaRPr>
          </a:p>
        </p:txBody>
      </p:sp>
      <p:sp>
        <p:nvSpPr>
          <p:cNvPr id="899" name="Google Shape;899;p5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53</a:t>
            </a:fld>
            <a:endParaRPr/>
          </a:p>
        </p:txBody>
      </p:sp>
      <p:pic>
        <p:nvPicPr>
          <p:cNvPr id="900" name="Google Shape;900;p59"/>
          <p:cNvPicPr preferRelativeResize="0"/>
          <p:nvPr/>
        </p:nvPicPr>
        <p:blipFill>
          <a:blip r:embed="rId10">
            <a:alphaModFix/>
          </a:blip>
          <a:stretch>
            <a:fillRect/>
          </a:stretch>
        </p:blipFill>
        <p:spPr>
          <a:xfrm>
            <a:off x="3911054" y="4043045"/>
            <a:ext cx="1407196" cy="1616125"/>
          </a:xfrm>
          <a:prstGeom prst="rect">
            <a:avLst/>
          </a:prstGeom>
          <a:noFill/>
          <a:ln>
            <a:noFill/>
          </a:ln>
        </p:spPr>
      </p:pic>
      <p:sp>
        <p:nvSpPr>
          <p:cNvPr id="901" name="Google Shape;901;p59"/>
          <p:cNvSpPr txBox="1"/>
          <p:nvPr/>
        </p:nvSpPr>
        <p:spPr>
          <a:xfrm>
            <a:off x="580025" y="3430700"/>
            <a:ext cx="3267000" cy="3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00FFFF"/>
                </a:solidFill>
              </a:rPr>
              <a:t>color            masking            BRDF           shadowing</a:t>
            </a:r>
            <a:endParaRPr sz="1000">
              <a:solidFill>
                <a:srgbClr val="00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905"/>
        <p:cNvGrpSpPr/>
        <p:nvPr/>
      </p:nvGrpSpPr>
      <p:grpSpPr>
        <a:xfrm>
          <a:off x="0" y="0"/>
          <a:ext cx="0" cy="0"/>
          <a:chOff x="0" y="0"/>
          <a:chExt cx="0" cy="0"/>
        </a:xfrm>
      </p:grpSpPr>
      <p:pic>
        <p:nvPicPr>
          <p:cNvPr id="906" name="Google Shape;906;p60"/>
          <p:cNvPicPr preferRelativeResize="0"/>
          <p:nvPr/>
        </p:nvPicPr>
        <p:blipFill>
          <a:blip r:embed="rId3">
            <a:alphaModFix/>
          </a:blip>
          <a:stretch>
            <a:fillRect/>
          </a:stretch>
        </p:blipFill>
        <p:spPr>
          <a:xfrm>
            <a:off x="4372684" y="1801437"/>
            <a:ext cx="4088583" cy="1912095"/>
          </a:xfrm>
          <a:prstGeom prst="rect">
            <a:avLst/>
          </a:prstGeom>
          <a:noFill/>
          <a:ln>
            <a:noFill/>
          </a:ln>
        </p:spPr>
      </p:pic>
      <p:pic>
        <p:nvPicPr>
          <p:cNvPr id="907" name="Google Shape;907;p60"/>
          <p:cNvPicPr preferRelativeResize="0"/>
          <p:nvPr/>
        </p:nvPicPr>
        <p:blipFill>
          <a:blip r:embed="rId4">
            <a:alphaModFix/>
          </a:blip>
          <a:stretch>
            <a:fillRect/>
          </a:stretch>
        </p:blipFill>
        <p:spPr>
          <a:xfrm>
            <a:off x="7124675" y="1122127"/>
            <a:ext cx="1521795" cy="610454"/>
          </a:xfrm>
          <a:prstGeom prst="rect">
            <a:avLst/>
          </a:prstGeom>
          <a:noFill/>
          <a:ln>
            <a:noFill/>
          </a:ln>
        </p:spPr>
      </p:pic>
      <p:pic>
        <p:nvPicPr>
          <p:cNvPr id="908" name="Google Shape;908;p60"/>
          <p:cNvPicPr preferRelativeResize="0"/>
          <p:nvPr/>
        </p:nvPicPr>
        <p:blipFill>
          <a:blip r:embed="rId5">
            <a:alphaModFix/>
          </a:blip>
          <a:stretch>
            <a:fillRect/>
          </a:stretch>
        </p:blipFill>
        <p:spPr>
          <a:xfrm>
            <a:off x="5325957" y="1097760"/>
            <a:ext cx="1744059" cy="659187"/>
          </a:xfrm>
          <a:prstGeom prst="rect">
            <a:avLst/>
          </a:prstGeom>
          <a:noFill/>
          <a:ln>
            <a:noFill/>
          </a:ln>
        </p:spPr>
      </p:pic>
      <p:sp>
        <p:nvSpPr>
          <p:cNvPr id="909" name="Google Shape;909;p60"/>
          <p:cNvSpPr txBox="1"/>
          <p:nvPr/>
        </p:nvSpPr>
        <p:spPr>
          <a:xfrm>
            <a:off x="279854" y="769167"/>
            <a:ext cx="5534100" cy="13749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9900"/>
                </a:solidFill>
              </a:rPr>
              <a:t>BTW, even  </a:t>
            </a:r>
            <a:r>
              <a:rPr lang="en-US" sz="1800">
                <a:solidFill>
                  <a:srgbClr val="FF9900"/>
                </a:solidFill>
                <a:latin typeface="Courier New"/>
                <a:ea typeface="Courier New"/>
                <a:cs typeface="Courier New"/>
                <a:sym typeface="Courier New"/>
              </a:rPr>
              <a:t>color(texture)</a:t>
            </a:r>
            <a:r>
              <a:rPr lang="en-US" sz="2100">
                <a:solidFill>
                  <a:srgbClr val="FF9900"/>
                </a:solidFill>
              </a:rPr>
              <a:t>  is an issue</a:t>
            </a:r>
            <a:endParaRPr sz="2100">
              <a:solidFill>
                <a:srgbClr val="FF99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 also all f(noise): LUT, clamp, abs...</a:t>
            </a: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FFFF00"/>
                </a:solidFill>
              </a:rPr>
              <a:t>since</a:t>
            </a:r>
            <a:endParaRPr sz="18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00FFFF"/>
                </a:solidFill>
              </a:rPr>
              <a:t>   </a:t>
            </a:r>
            <a:r>
              <a:rPr lang="en-US" sz="1800">
                <a:solidFill>
                  <a:srgbClr val="1155CC"/>
                </a:solidFill>
              </a:rPr>
              <a:t>average(LUT(text.))</a:t>
            </a:r>
            <a:r>
              <a:rPr lang="en-US" sz="1800">
                <a:solidFill>
                  <a:srgbClr val="00FFFF"/>
                </a:solidFill>
              </a:rPr>
              <a:t> </a:t>
            </a:r>
            <a:r>
              <a:rPr lang="en-US" sz="1800">
                <a:solidFill>
                  <a:srgbClr val="FFFFFF"/>
                </a:solidFill>
              </a:rPr>
              <a:t>#</a:t>
            </a:r>
            <a:r>
              <a:rPr lang="en-US" sz="1800">
                <a:solidFill>
                  <a:srgbClr val="00FFFF"/>
                </a:solidFill>
              </a:rPr>
              <a:t> </a:t>
            </a:r>
            <a:r>
              <a:rPr lang="en-US" sz="1800">
                <a:solidFill>
                  <a:srgbClr val="83D061"/>
                </a:solidFill>
              </a:rPr>
              <a:t>LUT(average(text.))</a:t>
            </a:r>
            <a:endParaRPr sz="1800">
              <a:solidFill>
                <a:srgbClr val="83D061"/>
              </a:solidFill>
            </a:endParaRPr>
          </a:p>
          <a:p>
            <a:pPr marL="0" marR="0" lvl="0" indent="0" algn="l" rtl="0">
              <a:lnSpc>
                <a:spcPct val="100000"/>
              </a:lnSpc>
              <a:spcBef>
                <a:spcPts val="0"/>
              </a:spcBef>
              <a:spcAft>
                <a:spcPts val="0"/>
              </a:spcAft>
              <a:buClr>
                <a:srgbClr val="00FFFF"/>
              </a:buClr>
              <a:buFont typeface="Arial"/>
              <a:buNone/>
            </a:pPr>
            <a:endParaRPr sz="1800">
              <a:solidFill>
                <a:srgbClr val="00FFFF"/>
              </a:solidFill>
            </a:endParaRPr>
          </a:p>
          <a:p>
            <a:pPr marL="0" marR="0" lvl="0" indent="0" algn="l" rtl="0">
              <a:lnSpc>
                <a:spcPct val="100000"/>
              </a:lnSpc>
              <a:spcBef>
                <a:spcPts val="0"/>
              </a:spcBef>
              <a:spcAft>
                <a:spcPts val="0"/>
              </a:spcAft>
              <a:buClr>
                <a:srgbClr val="00FFFF"/>
              </a:buClr>
              <a:buFont typeface="Arial"/>
              <a:buNone/>
            </a:pPr>
            <a:endParaRPr sz="1800">
              <a:solidFill>
                <a:srgbClr val="00FFFF"/>
              </a:solidFill>
            </a:endParaRPr>
          </a:p>
        </p:txBody>
      </p:sp>
      <p:sp>
        <p:nvSpPr>
          <p:cNvPr id="910" name="Google Shape;910;p60"/>
          <p:cNvSpPr txBox="1"/>
          <p:nvPr/>
        </p:nvSpPr>
        <p:spPr>
          <a:xfrm>
            <a:off x="3654260" y="2149512"/>
            <a:ext cx="826800" cy="305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900">
                <a:solidFill>
                  <a:srgbClr val="00FF00"/>
                </a:solidFill>
              </a:rPr>
              <a:t>LUT ( 0.5 )</a:t>
            </a:r>
            <a:endParaRPr sz="900">
              <a:solidFill>
                <a:srgbClr val="00FF00"/>
              </a:solidFill>
            </a:endParaRPr>
          </a:p>
        </p:txBody>
      </p:sp>
      <p:sp>
        <p:nvSpPr>
          <p:cNvPr id="911" name="Google Shape;911;p60"/>
          <p:cNvSpPr txBox="1"/>
          <p:nvPr/>
        </p:nvSpPr>
        <p:spPr>
          <a:xfrm>
            <a:off x="6766131" y="4214000"/>
            <a:ext cx="3376200" cy="3810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endParaRPr/>
          </a:p>
        </p:txBody>
      </p:sp>
      <p:sp>
        <p:nvSpPr>
          <p:cNvPr id="912" name="Google Shape;912;p60"/>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913" name="Google Shape;913;p60"/>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914" name="Google Shape;914;p60"/>
          <p:cNvSpPr/>
          <p:nvPr/>
        </p:nvSpPr>
        <p:spPr>
          <a:xfrm>
            <a:off x="7323735"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15" name="Google Shape;915;p60"/>
          <p:cNvSpPr/>
          <p:nvPr/>
        </p:nvSpPr>
        <p:spPr>
          <a:xfrm>
            <a:off x="6906708"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16" name="Google Shape;916;p60"/>
          <p:cNvSpPr/>
          <p:nvPr/>
        </p:nvSpPr>
        <p:spPr>
          <a:xfrm>
            <a:off x="6488797"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17" name="Google Shape;917;p6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921"/>
        <p:cNvGrpSpPr/>
        <p:nvPr/>
      </p:nvGrpSpPr>
      <p:grpSpPr>
        <a:xfrm>
          <a:off x="0" y="0"/>
          <a:ext cx="0" cy="0"/>
          <a:chOff x="0" y="0"/>
          <a:chExt cx="0" cy="0"/>
        </a:xfrm>
      </p:grpSpPr>
      <p:sp>
        <p:nvSpPr>
          <p:cNvPr id="922" name="Google Shape;922;p61"/>
          <p:cNvSpPr txBox="1"/>
          <p:nvPr/>
        </p:nvSpPr>
        <p:spPr>
          <a:xfrm>
            <a:off x="252046" y="2596958"/>
            <a:ext cx="5802900" cy="2602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 Idea:</a:t>
            </a:r>
            <a:r>
              <a:rPr lang="en-US" sz="2100">
                <a:solidFill>
                  <a:srgbClr val="FFFF00"/>
                </a:solidFill>
              </a:rPr>
              <a:t>    use stat distrib</a:t>
            </a:r>
            <a:endParaRPr sz="2100">
              <a:solidFill>
                <a:srgbClr val="FFFF00"/>
              </a:solidFill>
            </a:endParaRPr>
          </a:p>
          <a:p>
            <a:pPr marL="0" lvl="0" indent="0" algn="l" rtl="0">
              <a:spcBef>
                <a:spcPts val="0"/>
              </a:spcBef>
              <a:spcAft>
                <a:spcPts val="0"/>
              </a:spcAft>
              <a:buNone/>
            </a:pPr>
            <a:endParaRPr sz="900">
              <a:solidFill>
                <a:srgbClr val="FFFF00"/>
              </a:solidFill>
            </a:endParaRPr>
          </a:p>
          <a:p>
            <a:pPr marL="0" lvl="0" indent="0" algn="l" rtl="0">
              <a:spcBef>
                <a:spcPts val="0"/>
              </a:spcBef>
              <a:spcAft>
                <a:spcPts val="0"/>
              </a:spcAft>
              <a:buNone/>
            </a:pPr>
            <a:r>
              <a:rPr lang="en-US" sz="2100" b="1">
                <a:solidFill>
                  <a:srgbClr val="FF9900"/>
                </a:solidFill>
              </a:rPr>
              <a:t>1:</a:t>
            </a:r>
            <a:r>
              <a:rPr lang="en-US" sz="2100">
                <a:solidFill>
                  <a:srgbClr val="FFFF00"/>
                </a:solidFill>
              </a:rPr>
              <a:t> average = &lt; LUT, histogram &gt;</a:t>
            </a:r>
            <a:endParaRPr sz="2100">
              <a:solidFill>
                <a:srgbClr val="FFFF00"/>
              </a:solidFill>
            </a:endParaRPr>
          </a:p>
          <a:p>
            <a:pPr marL="0" lvl="0" indent="0" algn="l" rtl="0">
              <a:spcBef>
                <a:spcPts val="0"/>
              </a:spcBef>
              <a:spcAft>
                <a:spcPts val="0"/>
              </a:spcAft>
              <a:buNone/>
            </a:pPr>
            <a:endParaRPr sz="800">
              <a:solidFill>
                <a:srgbClr val="FFFF00"/>
              </a:solidFill>
            </a:endParaRPr>
          </a:p>
          <a:p>
            <a:pPr marL="0" lvl="0" indent="0" algn="l" rtl="0">
              <a:spcBef>
                <a:spcPts val="0"/>
              </a:spcBef>
              <a:spcAft>
                <a:spcPts val="0"/>
              </a:spcAft>
              <a:buNone/>
            </a:pPr>
            <a:endParaRPr sz="2100">
              <a:solidFill>
                <a:srgbClr val="554A00"/>
              </a:solidFill>
            </a:endParaRPr>
          </a:p>
          <a:p>
            <a:pPr marL="0" lvl="0" indent="0" algn="l" rtl="0">
              <a:spcBef>
                <a:spcPts val="0"/>
              </a:spcBef>
              <a:spcAft>
                <a:spcPts val="0"/>
              </a:spcAft>
              <a:buNone/>
            </a:pPr>
            <a:endParaRPr sz="2100">
              <a:solidFill>
                <a:srgbClr val="FFFF00"/>
              </a:solidFill>
            </a:endParaRPr>
          </a:p>
          <a:p>
            <a:pPr marL="0" lvl="0" indent="0" algn="l" rtl="0">
              <a:spcBef>
                <a:spcPts val="0"/>
              </a:spcBef>
              <a:spcAft>
                <a:spcPts val="0"/>
              </a:spcAft>
              <a:buNone/>
            </a:pPr>
            <a:endParaRPr sz="2100">
              <a:solidFill>
                <a:srgbClr val="FFFF00"/>
              </a:solidFill>
            </a:endParaRPr>
          </a:p>
          <a:p>
            <a:pPr marL="0" lvl="0" indent="0" algn="l" rtl="0">
              <a:spcBef>
                <a:spcPts val="0"/>
              </a:spcBef>
              <a:spcAft>
                <a:spcPts val="0"/>
              </a:spcAft>
              <a:buNone/>
            </a:pPr>
            <a:endParaRPr sz="2700">
              <a:solidFill>
                <a:srgbClr val="FFFF00"/>
              </a:solidFill>
            </a:endParaRPr>
          </a:p>
          <a:p>
            <a:pPr marL="0" lvl="0" indent="0" algn="l" rtl="0">
              <a:spcBef>
                <a:spcPts val="0"/>
              </a:spcBef>
              <a:spcAft>
                <a:spcPts val="0"/>
              </a:spcAft>
              <a:buNone/>
            </a:pPr>
            <a:endParaRPr sz="2100">
              <a:solidFill>
                <a:srgbClr val="554A00"/>
              </a:solidFill>
            </a:endParaRPr>
          </a:p>
          <a:p>
            <a:pPr marL="0" lvl="0" indent="0" algn="l" rtl="0">
              <a:spcBef>
                <a:spcPts val="0"/>
              </a:spcBef>
              <a:spcAft>
                <a:spcPts val="0"/>
              </a:spcAft>
              <a:buNone/>
            </a:pPr>
            <a:endParaRPr sz="2100">
              <a:solidFill>
                <a:srgbClr val="FFFF00"/>
              </a:solidFill>
            </a:endParaRPr>
          </a:p>
        </p:txBody>
      </p:sp>
      <p:pic>
        <p:nvPicPr>
          <p:cNvPr id="923" name="Google Shape;923;p61"/>
          <p:cNvPicPr preferRelativeResize="0"/>
          <p:nvPr/>
        </p:nvPicPr>
        <p:blipFill>
          <a:blip r:embed="rId3">
            <a:alphaModFix/>
          </a:blip>
          <a:stretch>
            <a:fillRect/>
          </a:stretch>
        </p:blipFill>
        <p:spPr>
          <a:xfrm>
            <a:off x="4372684" y="1801437"/>
            <a:ext cx="4088583" cy="1912095"/>
          </a:xfrm>
          <a:prstGeom prst="rect">
            <a:avLst/>
          </a:prstGeom>
          <a:noFill/>
          <a:ln>
            <a:noFill/>
          </a:ln>
        </p:spPr>
      </p:pic>
      <p:pic>
        <p:nvPicPr>
          <p:cNvPr id="924" name="Google Shape;924;p61"/>
          <p:cNvPicPr preferRelativeResize="0"/>
          <p:nvPr/>
        </p:nvPicPr>
        <p:blipFill>
          <a:blip r:embed="rId4">
            <a:alphaModFix/>
          </a:blip>
          <a:stretch>
            <a:fillRect/>
          </a:stretch>
        </p:blipFill>
        <p:spPr>
          <a:xfrm>
            <a:off x="702231" y="3888803"/>
            <a:ext cx="2265600" cy="921541"/>
          </a:xfrm>
          <a:prstGeom prst="rect">
            <a:avLst/>
          </a:prstGeom>
          <a:noFill/>
          <a:ln>
            <a:noFill/>
          </a:ln>
        </p:spPr>
      </p:pic>
      <p:pic>
        <p:nvPicPr>
          <p:cNvPr id="925" name="Google Shape;925;p61"/>
          <p:cNvPicPr preferRelativeResize="0"/>
          <p:nvPr/>
        </p:nvPicPr>
        <p:blipFill>
          <a:blip r:embed="rId5">
            <a:alphaModFix/>
          </a:blip>
          <a:stretch>
            <a:fillRect/>
          </a:stretch>
        </p:blipFill>
        <p:spPr>
          <a:xfrm>
            <a:off x="7124675" y="1122127"/>
            <a:ext cx="1521795" cy="610454"/>
          </a:xfrm>
          <a:prstGeom prst="rect">
            <a:avLst/>
          </a:prstGeom>
          <a:noFill/>
          <a:ln>
            <a:noFill/>
          </a:ln>
        </p:spPr>
      </p:pic>
      <p:pic>
        <p:nvPicPr>
          <p:cNvPr id="926" name="Google Shape;926;p61"/>
          <p:cNvPicPr preferRelativeResize="0"/>
          <p:nvPr/>
        </p:nvPicPr>
        <p:blipFill>
          <a:blip r:embed="rId6">
            <a:alphaModFix/>
          </a:blip>
          <a:stretch>
            <a:fillRect/>
          </a:stretch>
        </p:blipFill>
        <p:spPr>
          <a:xfrm>
            <a:off x="5325957" y="1097760"/>
            <a:ext cx="1744059" cy="659187"/>
          </a:xfrm>
          <a:prstGeom prst="rect">
            <a:avLst/>
          </a:prstGeom>
          <a:noFill/>
          <a:ln>
            <a:noFill/>
          </a:ln>
        </p:spPr>
      </p:pic>
      <p:sp>
        <p:nvSpPr>
          <p:cNvPr id="927" name="Google Shape;927;p61"/>
          <p:cNvSpPr txBox="1"/>
          <p:nvPr/>
        </p:nvSpPr>
        <p:spPr>
          <a:xfrm>
            <a:off x="279854" y="769167"/>
            <a:ext cx="5534100" cy="13749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9900"/>
                </a:solidFill>
              </a:rPr>
              <a:t>BTW, even  </a:t>
            </a:r>
            <a:r>
              <a:rPr lang="en-US" sz="1800">
                <a:solidFill>
                  <a:srgbClr val="FF9900"/>
                </a:solidFill>
                <a:latin typeface="Courier New"/>
                <a:ea typeface="Courier New"/>
                <a:cs typeface="Courier New"/>
                <a:sym typeface="Courier New"/>
              </a:rPr>
              <a:t>color(texture)</a:t>
            </a:r>
            <a:r>
              <a:rPr lang="en-US" sz="2100">
                <a:solidFill>
                  <a:srgbClr val="FF9900"/>
                </a:solidFill>
              </a:rPr>
              <a:t>  is an issue</a:t>
            </a:r>
            <a:endParaRPr sz="2100">
              <a:solidFill>
                <a:srgbClr val="FF99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 also all f(noise): LUT, clamp, abs...</a:t>
            </a: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FFFF00"/>
                </a:solidFill>
              </a:rPr>
              <a:t>since</a:t>
            </a:r>
            <a:endParaRPr sz="18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00FFFF"/>
                </a:solidFill>
              </a:rPr>
              <a:t>   </a:t>
            </a:r>
            <a:r>
              <a:rPr lang="en-US" sz="1800">
                <a:solidFill>
                  <a:srgbClr val="1155CC"/>
                </a:solidFill>
              </a:rPr>
              <a:t>average(LUT(text.))</a:t>
            </a:r>
            <a:r>
              <a:rPr lang="en-US" sz="1800">
                <a:solidFill>
                  <a:srgbClr val="00FFFF"/>
                </a:solidFill>
              </a:rPr>
              <a:t> </a:t>
            </a:r>
            <a:r>
              <a:rPr lang="en-US" sz="1800">
                <a:solidFill>
                  <a:srgbClr val="FFFFFF"/>
                </a:solidFill>
              </a:rPr>
              <a:t>#</a:t>
            </a:r>
            <a:r>
              <a:rPr lang="en-US" sz="1800">
                <a:solidFill>
                  <a:srgbClr val="00FFFF"/>
                </a:solidFill>
              </a:rPr>
              <a:t> </a:t>
            </a:r>
            <a:r>
              <a:rPr lang="en-US" sz="1800">
                <a:solidFill>
                  <a:srgbClr val="83D061"/>
                </a:solidFill>
              </a:rPr>
              <a:t>LUT(average(text.))</a:t>
            </a:r>
            <a:endParaRPr sz="1800">
              <a:solidFill>
                <a:srgbClr val="83D061"/>
              </a:solidFill>
            </a:endParaRPr>
          </a:p>
          <a:p>
            <a:pPr marL="0" marR="0" lvl="0" indent="0" algn="l" rtl="0">
              <a:lnSpc>
                <a:spcPct val="100000"/>
              </a:lnSpc>
              <a:spcBef>
                <a:spcPts val="0"/>
              </a:spcBef>
              <a:spcAft>
                <a:spcPts val="0"/>
              </a:spcAft>
              <a:buClr>
                <a:srgbClr val="00FFFF"/>
              </a:buClr>
              <a:buFont typeface="Arial"/>
              <a:buNone/>
            </a:pPr>
            <a:endParaRPr sz="1800">
              <a:solidFill>
                <a:srgbClr val="00FFFF"/>
              </a:solidFill>
            </a:endParaRPr>
          </a:p>
          <a:p>
            <a:pPr marL="0" marR="0" lvl="0" indent="0" algn="l" rtl="0">
              <a:lnSpc>
                <a:spcPct val="100000"/>
              </a:lnSpc>
              <a:spcBef>
                <a:spcPts val="0"/>
              </a:spcBef>
              <a:spcAft>
                <a:spcPts val="0"/>
              </a:spcAft>
              <a:buClr>
                <a:srgbClr val="00FFFF"/>
              </a:buClr>
              <a:buFont typeface="Arial"/>
              <a:buNone/>
            </a:pPr>
            <a:endParaRPr sz="1800">
              <a:solidFill>
                <a:srgbClr val="00FFFF"/>
              </a:solidFill>
            </a:endParaRPr>
          </a:p>
        </p:txBody>
      </p:sp>
      <p:sp>
        <p:nvSpPr>
          <p:cNvPr id="928" name="Google Shape;928;p61"/>
          <p:cNvSpPr txBox="1"/>
          <p:nvPr/>
        </p:nvSpPr>
        <p:spPr>
          <a:xfrm>
            <a:off x="3654260" y="2149512"/>
            <a:ext cx="826800" cy="305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900">
                <a:solidFill>
                  <a:srgbClr val="00FF00"/>
                </a:solidFill>
              </a:rPr>
              <a:t>LUT ( 0.5 )</a:t>
            </a:r>
            <a:endParaRPr sz="900">
              <a:solidFill>
                <a:srgbClr val="00FF00"/>
              </a:solidFill>
            </a:endParaRPr>
          </a:p>
        </p:txBody>
      </p:sp>
      <p:sp>
        <p:nvSpPr>
          <p:cNvPr id="929" name="Google Shape;929;p61"/>
          <p:cNvSpPr txBox="1"/>
          <p:nvPr/>
        </p:nvSpPr>
        <p:spPr>
          <a:xfrm>
            <a:off x="6766131" y="4214000"/>
            <a:ext cx="3376200" cy="3810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endParaRPr/>
          </a:p>
        </p:txBody>
      </p:sp>
      <p:sp>
        <p:nvSpPr>
          <p:cNvPr id="930" name="Google Shape;930;p61"/>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931" name="Google Shape;931;p61"/>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932" name="Google Shape;932;p61"/>
          <p:cNvSpPr/>
          <p:nvPr/>
        </p:nvSpPr>
        <p:spPr>
          <a:xfrm>
            <a:off x="7323735"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33" name="Google Shape;933;p61"/>
          <p:cNvSpPr/>
          <p:nvPr/>
        </p:nvSpPr>
        <p:spPr>
          <a:xfrm>
            <a:off x="6906708"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34" name="Google Shape;934;p61"/>
          <p:cNvSpPr/>
          <p:nvPr/>
        </p:nvSpPr>
        <p:spPr>
          <a:xfrm>
            <a:off x="6488797"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35" name="Google Shape;935;p6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939"/>
        <p:cNvGrpSpPr/>
        <p:nvPr/>
      </p:nvGrpSpPr>
      <p:grpSpPr>
        <a:xfrm>
          <a:off x="0" y="0"/>
          <a:ext cx="0" cy="0"/>
          <a:chOff x="0" y="0"/>
          <a:chExt cx="0" cy="0"/>
        </a:xfrm>
      </p:grpSpPr>
      <p:sp>
        <p:nvSpPr>
          <p:cNvPr id="940" name="Google Shape;940;p62"/>
          <p:cNvSpPr txBox="1"/>
          <p:nvPr/>
        </p:nvSpPr>
        <p:spPr>
          <a:xfrm>
            <a:off x="252046" y="2596958"/>
            <a:ext cx="5802900" cy="2602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 Idea:</a:t>
            </a:r>
            <a:r>
              <a:rPr lang="en-US" sz="2100">
                <a:solidFill>
                  <a:srgbClr val="FFFF00"/>
                </a:solidFill>
              </a:rPr>
              <a:t>    use stat distrib</a:t>
            </a:r>
            <a:endParaRPr sz="2100">
              <a:solidFill>
                <a:srgbClr val="FFFF00"/>
              </a:solidFill>
            </a:endParaRPr>
          </a:p>
          <a:p>
            <a:pPr marL="0" lvl="0" indent="0" algn="l" rtl="0">
              <a:spcBef>
                <a:spcPts val="0"/>
              </a:spcBef>
              <a:spcAft>
                <a:spcPts val="0"/>
              </a:spcAft>
              <a:buNone/>
            </a:pPr>
            <a:endParaRPr sz="900">
              <a:solidFill>
                <a:srgbClr val="FFFF00"/>
              </a:solidFill>
            </a:endParaRPr>
          </a:p>
          <a:p>
            <a:pPr marL="0" lvl="0" indent="0" algn="l" rtl="0">
              <a:spcBef>
                <a:spcPts val="0"/>
              </a:spcBef>
              <a:spcAft>
                <a:spcPts val="0"/>
              </a:spcAft>
              <a:buNone/>
            </a:pPr>
            <a:r>
              <a:rPr lang="en-US" sz="2100" b="1">
                <a:solidFill>
                  <a:srgbClr val="FF9900"/>
                </a:solidFill>
              </a:rPr>
              <a:t>1:</a:t>
            </a:r>
            <a:r>
              <a:rPr lang="en-US" sz="2100">
                <a:solidFill>
                  <a:srgbClr val="FFFF00"/>
                </a:solidFill>
              </a:rPr>
              <a:t> average = &lt; LUT, histogram &gt;</a:t>
            </a:r>
            <a:endParaRPr sz="2100">
              <a:solidFill>
                <a:srgbClr val="FFFF00"/>
              </a:solidFill>
            </a:endParaRPr>
          </a:p>
          <a:p>
            <a:pPr marL="0" lvl="0" indent="0" algn="l" rtl="0">
              <a:spcBef>
                <a:spcPts val="0"/>
              </a:spcBef>
              <a:spcAft>
                <a:spcPts val="0"/>
              </a:spcAft>
              <a:buNone/>
            </a:pPr>
            <a:endParaRPr sz="800">
              <a:solidFill>
                <a:srgbClr val="FFFF00"/>
              </a:solidFill>
            </a:endParaRPr>
          </a:p>
          <a:p>
            <a:pPr marL="0" lvl="0" indent="0" algn="l" rtl="0">
              <a:spcBef>
                <a:spcPts val="0"/>
              </a:spcBef>
              <a:spcAft>
                <a:spcPts val="0"/>
              </a:spcAft>
              <a:buNone/>
            </a:pPr>
            <a:r>
              <a:rPr lang="en-US" sz="2100" b="1">
                <a:solidFill>
                  <a:srgbClr val="FF9900"/>
                </a:solidFill>
              </a:rPr>
              <a:t>2:</a:t>
            </a:r>
            <a:r>
              <a:rPr lang="en-US" sz="2100">
                <a:solidFill>
                  <a:srgbClr val="FFFF00"/>
                </a:solidFill>
              </a:rPr>
              <a:t> histogram ~ gaussian</a:t>
            </a:r>
            <a:endParaRPr sz="2100">
              <a:solidFill>
                <a:srgbClr val="FFFF00"/>
              </a:solidFill>
            </a:endParaRPr>
          </a:p>
          <a:p>
            <a:pPr marL="0" lvl="0" indent="0" algn="l" rtl="0">
              <a:spcBef>
                <a:spcPts val="0"/>
              </a:spcBef>
              <a:spcAft>
                <a:spcPts val="0"/>
              </a:spcAft>
              <a:buNone/>
            </a:pPr>
            <a:endParaRPr sz="2100">
              <a:solidFill>
                <a:srgbClr val="FFFF00"/>
              </a:solidFill>
            </a:endParaRPr>
          </a:p>
          <a:p>
            <a:pPr marL="0" lvl="0" indent="0" algn="l" rtl="0">
              <a:spcBef>
                <a:spcPts val="0"/>
              </a:spcBef>
              <a:spcAft>
                <a:spcPts val="0"/>
              </a:spcAft>
              <a:buNone/>
            </a:pPr>
            <a:endParaRPr sz="2100">
              <a:solidFill>
                <a:srgbClr val="FFFF00"/>
              </a:solidFill>
            </a:endParaRPr>
          </a:p>
          <a:p>
            <a:pPr marL="0" lvl="0" indent="0" algn="l" rtl="0">
              <a:spcBef>
                <a:spcPts val="0"/>
              </a:spcBef>
              <a:spcAft>
                <a:spcPts val="0"/>
              </a:spcAft>
              <a:buNone/>
            </a:pPr>
            <a:endParaRPr sz="2700">
              <a:solidFill>
                <a:srgbClr val="FFFF00"/>
              </a:solidFill>
            </a:endParaRPr>
          </a:p>
          <a:p>
            <a:pPr marL="0" lvl="0" indent="0" algn="l" rtl="0">
              <a:spcBef>
                <a:spcPts val="0"/>
              </a:spcBef>
              <a:spcAft>
                <a:spcPts val="0"/>
              </a:spcAft>
              <a:buNone/>
            </a:pPr>
            <a:r>
              <a:rPr lang="en-US" sz="2100" b="1">
                <a:solidFill>
                  <a:srgbClr val="FF9900"/>
                </a:solidFill>
              </a:rPr>
              <a:t>3:</a:t>
            </a:r>
            <a:r>
              <a:rPr lang="en-US" sz="2100">
                <a:solidFill>
                  <a:srgbClr val="FFFF00"/>
                </a:solidFill>
              </a:rPr>
              <a:t> simply precompute iLUT(v,σ)</a:t>
            </a:r>
            <a:endParaRPr sz="2100">
              <a:solidFill>
                <a:srgbClr val="FFFF00"/>
              </a:solidFill>
            </a:endParaRPr>
          </a:p>
          <a:p>
            <a:pPr marL="0" lvl="0" indent="0" algn="l" rtl="0">
              <a:spcBef>
                <a:spcPts val="0"/>
              </a:spcBef>
              <a:spcAft>
                <a:spcPts val="0"/>
              </a:spcAft>
              <a:buNone/>
            </a:pPr>
            <a:endParaRPr sz="2100">
              <a:solidFill>
                <a:srgbClr val="FFFF00"/>
              </a:solidFill>
            </a:endParaRPr>
          </a:p>
        </p:txBody>
      </p:sp>
      <p:pic>
        <p:nvPicPr>
          <p:cNvPr id="941" name="Google Shape;941;p62"/>
          <p:cNvPicPr preferRelativeResize="0"/>
          <p:nvPr/>
        </p:nvPicPr>
        <p:blipFill>
          <a:blip r:embed="rId3">
            <a:alphaModFix/>
          </a:blip>
          <a:stretch>
            <a:fillRect/>
          </a:stretch>
        </p:blipFill>
        <p:spPr>
          <a:xfrm>
            <a:off x="4372684" y="1801437"/>
            <a:ext cx="4088583" cy="1912095"/>
          </a:xfrm>
          <a:prstGeom prst="rect">
            <a:avLst/>
          </a:prstGeom>
          <a:noFill/>
          <a:ln>
            <a:noFill/>
          </a:ln>
        </p:spPr>
      </p:pic>
      <p:pic>
        <p:nvPicPr>
          <p:cNvPr id="942" name="Google Shape;942;p62"/>
          <p:cNvPicPr preferRelativeResize="0"/>
          <p:nvPr/>
        </p:nvPicPr>
        <p:blipFill>
          <a:blip r:embed="rId4">
            <a:alphaModFix/>
          </a:blip>
          <a:stretch>
            <a:fillRect/>
          </a:stretch>
        </p:blipFill>
        <p:spPr>
          <a:xfrm>
            <a:off x="702231" y="3888803"/>
            <a:ext cx="2265600" cy="921541"/>
          </a:xfrm>
          <a:prstGeom prst="rect">
            <a:avLst/>
          </a:prstGeom>
          <a:noFill/>
          <a:ln>
            <a:noFill/>
          </a:ln>
        </p:spPr>
      </p:pic>
      <p:pic>
        <p:nvPicPr>
          <p:cNvPr id="943" name="Google Shape;943;p62"/>
          <p:cNvPicPr preferRelativeResize="0"/>
          <p:nvPr/>
        </p:nvPicPr>
        <p:blipFill>
          <a:blip r:embed="rId5">
            <a:alphaModFix/>
          </a:blip>
          <a:stretch>
            <a:fillRect/>
          </a:stretch>
        </p:blipFill>
        <p:spPr>
          <a:xfrm>
            <a:off x="4310585" y="4088000"/>
            <a:ext cx="1671479" cy="1461729"/>
          </a:xfrm>
          <a:prstGeom prst="rect">
            <a:avLst/>
          </a:prstGeom>
          <a:noFill/>
          <a:ln>
            <a:noFill/>
          </a:ln>
        </p:spPr>
      </p:pic>
      <p:pic>
        <p:nvPicPr>
          <p:cNvPr id="944" name="Google Shape;944;p62"/>
          <p:cNvPicPr preferRelativeResize="0"/>
          <p:nvPr/>
        </p:nvPicPr>
        <p:blipFill>
          <a:blip r:embed="rId6">
            <a:alphaModFix/>
          </a:blip>
          <a:stretch>
            <a:fillRect/>
          </a:stretch>
        </p:blipFill>
        <p:spPr>
          <a:xfrm>
            <a:off x="7124675" y="1122127"/>
            <a:ext cx="1521795" cy="610454"/>
          </a:xfrm>
          <a:prstGeom prst="rect">
            <a:avLst/>
          </a:prstGeom>
          <a:noFill/>
          <a:ln>
            <a:noFill/>
          </a:ln>
        </p:spPr>
      </p:pic>
      <p:pic>
        <p:nvPicPr>
          <p:cNvPr id="945" name="Google Shape;945;p62"/>
          <p:cNvPicPr preferRelativeResize="0"/>
          <p:nvPr/>
        </p:nvPicPr>
        <p:blipFill>
          <a:blip r:embed="rId7">
            <a:alphaModFix/>
          </a:blip>
          <a:stretch>
            <a:fillRect/>
          </a:stretch>
        </p:blipFill>
        <p:spPr>
          <a:xfrm>
            <a:off x="5325957" y="1097760"/>
            <a:ext cx="1744059" cy="659187"/>
          </a:xfrm>
          <a:prstGeom prst="rect">
            <a:avLst/>
          </a:prstGeom>
          <a:noFill/>
          <a:ln>
            <a:noFill/>
          </a:ln>
        </p:spPr>
      </p:pic>
      <p:pic>
        <p:nvPicPr>
          <p:cNvPr id="946" name="Google Shape;946;p62"/>
          <p:cNvPicPr preferRelativeResize="0"/>
          <p:nvPr/>
        </p:nvPicPr>
        <p:blipFill>
          <a:blip r:embed="rId8">
            <a:alphaModFix/>
          </a:blip>
          <a:stretch>
            <a:fillRect/>
          </a:stretch>
        </p:blipFill>
        <p:spPr>
          <a:xfrm>
            <a:off x="6920042" y="4595000"/>
            <a:ext cx="1637271" cy="854229"/>
          </a:xfrm>
          <a:prstGeom prst="rect">
            <a:avLst/>
          </a:prstGeom>
          <a:noFill/>
          <a:ln>
            <a:noFill/>
          </a:ln>
        </p:spPr>
      </p:pic>
      <p:sp>
        <p:nvSpPr>
          <p:cNvPr id="947" name="Google Shape;947;p62"/>
          <p:cNvSpPr txBox="1"/>
          <p:nvPr/>
        </p:nvSpPr>
        <p:spPr>
          <a:xfrm>
            <a:off x="279854" y="769167"/>
            <a:ext cx="5534100" cy="13749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a:solidFill>
                  <a:srgbClr val="FF9900"/>
                </a:solidFill>
              </a:rPr>
              <a:t>BTW, even  </a:t>
            </a:r>
            <a:r>
              <a:rPr lang="en-US" sz="1800">
                <a:solidFill>
                  <a:srgbClr val="FF9900"/>
                </a:solidFill>
                <a:latin typeface="Courier New"/>
                <a:ea typeface="Courier New"/>
                <a:cs typeface="Courier New"/>
                <a:sym typeface="Courier New"/>
              </a:rPr>
              <a:t>color(texture)</a:t>
            </a:r>
            <a:r>
              <a:rPr lang="en-US" sz="2100">
                <a:solidFill>
                  <a:srgbClr val="FF9900"/>
                </a:solidFill>
              </a:rPr>
              <a:t>  is an issue</a:t>
            </a:r>
            <a:endParaRPr sz="2100">
              <a:solidFill>
                <a:srgbClr val="FF99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 also all f(noise): LUT, clamp, abs...</a:t>
            </a: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FFFF00"/>
                </a:solidFill>
              </a:rPr>
              <a:t>since</a:t>
            </a:r>
            <a:endParaRPr sz="18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800">
                <a:solidFill>
                  <a:srgbClr val="00FFFF"/>
                </a:solidFill>
              </a:rPr>
              <a:t>   </a:t>
            </a:r>
            <a:r>
              <a:rPr lang="en-US" sz="1800">
                <a:solidFill>
                  <a:srgbClr val="1155CC"/>
                </a:solidFill>
              </a:rPr>
              <a:t>average(LUT(text.))</a:t>
            </a:r>
            <a:r>
              <a:rPr lang="en-US" sz="1800">
                <a:solidFill>
                  <a:srgbClr val="00FFFF"/>
                </a:solidFill>
              </a:rPr>
              <a:t> </a:t>
            </a:r>
            <a:r>
              <a:rPr lang="en-US" sz="1800">
                <a:solidFill>
                  <a:srgbClr val="FFFFFF"/>
                </a:solidFill>
              </a:rPr>
              <a:t>#</a:t>
            </a:r>
            <a:r>
              <a:rPr lang="en-US" sz="1800">
                <a:solidFill>
                  <a:srgbClr val="00FFFF"/>
                </a:solidFill>
              </a:rPr>
              <a:t> </a:t>
            </a:r>
            <a:r>
              <a:rPr lang="en-US" sz="1800">
                <a:solidFill>
                  <a:srgbClr val="83D061"/>
                </a:solidFill>
              </a:rPr>
              <a:t>LUT(average(text.))</a:t>
            </a:r>
            <a:endParaRPr sz="1800">
              <a:solidFill>
                <a:srgbClr val="83D061"/>
              </a:solidFill>
            </a:endParaRPr>
          </a:p>
          <a:p>
            <a:pPr marL="0" marR="0" lvl="0" indent="0" algn="l" rtl="0">
              <a:lnSpc>
                <a:spcPct val="100000"/>
              </a:lnSpc>
              <a:spcBef>
                <a:spcPts val="0"/>
              </a:spcBef>
              <a:spcAft>
                <a:spcPts val="0"/>
              </a:spcAft>
              <a:buClr>
                <a:srgbClr val="00FFFF"/>
              </a:buClr>
              <a:buFont typeface="Arial"/>
              <a:buNone/>
            </a:pPr>
            <a:endParaRPr sz="1800">
              <a:solidFill>
                <a:srgbClr val="00FFFF"/>
              </a:solidFill>
            </a:endParaRPr>
          </a:p>
          <a:p>
            <a:pPr marL="0" marR="0" lvl="0" indent="0" algn="l" rtl="0">
              <a:lnSpc>
                <a:spcPct val="100000"/>
              </a:lnSpc>
              <a:spcBef>
                <a:spcPts val="0"/>
              </a:spcBef>
              <a:spcAft>
                <a:spcPts val="0"/>
              </a:spcAft>
              <a:buClr>
                <a:srgbClr val="00FFFF"/>
              </a:buClr>
              <a:buFont typeface="Arial"/>
              <a:buNone/>
            </a:pPr>
            <a:endParaRPr sz="1800">
              <a:solidFill>
                <a:srgbClr val="00FFFF"/>
              </a:solidFill>
            </a:endParaRPr>
          </a:p>
        </p:txBody>
      </p:sp>
      <p:sp>
        <p:nvSpPr>
          <p:cNvPr id="948" name="Google Shape;948;p62"/>
          <p:cNvSpPr txBox="1"/>
          <p:nvPr/>
        </p:nvSpPr>
        <p:spPr>
          <a:xfrm>
            <a:off x="3654260" y="2149512"/>
            <a:ext cx="826800" cy="305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900">
                <a:solidFill>
                  <a:srgbClr val="00FF00"/>
                </a:solidFill>
              </a:rPr>
              <a:t>LUT ( 0.5 )</a:t>
            </a:r>
            <a:endParaRPr sz="900">
              <a:solidFill>
                <a:srgbClr val="00FF00"/>
              </a:solidFill>
            </a:endParaRPr>
          </a:p>
        </p:txBody>
      </p:sp>
      <p:sp>
        <p:nvSpPr>
          <p:cNvPr id="949" name="Google Shape;949;p62"/>
          <p:cNvSpPr txBox="1"/>
          <p:nvPr/>
        </p:nvSpPr>
        <p:spPr>
          <a:xfrm>
            <a:off x="6766131" y="4214000"/>
            <a:ext cx="3376200" cy="3810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endParaRPr/>
          </a:p>
        </p:txBody>
      </p:sp>
      <p:sp>
        <p:nvSpPr>
          <p:cNvPr id="950" name="Google Shape;950;p62"/>
          <p:cNvSpPr txBox="1"/>
          <p:nvPr/>
        </p:nvSpPr>
        <p:spPr>
          <a:xfrm>
            <a:off x="6499408" y="4077167"/>
            <a:ext cx="2644500" cy="5028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a:solidFill>
                  <a:srgbClr val="FFFF00"/>
                </a:solidFill>
              </a:rPr>
              <a:t>NB: applies to any distrib</a:t>
            </a:r>
            <a:endParaRPr sz="1600">
              <a:solidFill>
                <a:srgbClr val="FFFF00"/>
              </a:solidFill>
            </a:endParaRPr>
          </a:p>
          <a:p>
            <a:pPr marL="0" lvl="0" indent="0" algn="l" rtl="0">
              <a:spcBef>
                <a:spcPts val="0"/>
              </a:spcBef>
              <a:spcAft>
                <a:spcPts val="0"/>
              </a:spcAft>
              <a:buNone/>
            </a:pPr>
            <a:r>
              <a:rPr lang="en-US" sz="1600">
                <a:solidFill>
                  <a:srgbClr val="FFFF00"/>
                </a:solidFill>
              </a:rPr>
              <a:t>               e.g., heights  ...</a:t>
            </a:r>
            <a:endParaRPr sz="1600">
              <a:solidFill>
                <a:srgbClr val="FFFF00"/>
              </a:solidFill>
            </a:endParaRPr>
          </a:p>
        </p:txBody>
      </p:sp>
      <p:sp>
        <p:nvSpPr>
          <p:cNvPr id="951" name="Google Shape;951;p62"/>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952" name="Google Shape;952;p62"/>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953" name="Google Shape;953;p62"/>
          <p:cNvSpPr/>
          <p:nvPr/>
        </p:nvSpPr>
        <p:spPr>
          <a:xfrm>
            <a:off x="7323735"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54" name="Google Shape;954;p62"/>
          <p:cNvSpPr/>
          <p:nvPr/>
        </p:nvSpPr>
        <p:spPr>
          <a:xfrm>
            <a:off x="6906708"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55" name="Google Shape;955;p62"/>
          <p:cNvSpPr/>
          <p:nvPr/>
        </p:nvSpPr>
        <p:spPr>
          <a:xfrm>
            <a:off x="6488797" y="2199917"/>
            <a:ext cx="225000" cy="203400"/>
          </a:xfrm>
          <a:prstGeom prst="rect">
            <a:avLst/>
          </a:prstGeom>
          <a:noFill/>
          <a:ln w="19050" cap="flat" cmpd="sng">
            <a:solidFill>
              <a:srgbClr val="FFFF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56" name="Google Shape;956;p6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960"/>
        <p:cNvGrpSpPr/>
        <p:nvPr/>
      </p:nvGrpSpPr>
      <p:grpSpPr>
        <a:xfrm>
          <a:off x="0" y="0"/>
          <a:ext cx="0" cy="0"/>
          <a:chOff x="0" y="0"/>
          <a:chExt cx="0" cy="0"/>
        </a:xfrm>
      </p:grpSpPr>
      <p:pic>
        <p:nvPicPr>
          <p:cNvPr id="961" name="Google Shape;961;p63"/>
          <p:cNvPicPr preferRelativeResize="0"/>
          <p:nvPr/>
        </p:nvPicPr>
        <p:blipFill>
          <a:blip r:embed="rId3">
            <a:alphaModFix/>
          </a:blip>
          <a:stretch>
            <a:fillRect/>
          </a:stretch>
        </p:blipFill>
        <p:spPr>
          <a:xfrm>
            <a:off x="155712" y="3935771"/>
            <a:ext cx="2895626" cy="815250"/>
          </a:xfrm>
          <a:prstGeom prst="rect">
            <a:avLst/>
          </a:prstGeom>
          <a:noFill/>
          <a:ln>
            <a:noFill/>
          </a:ln>
        </p:spPr>
      </p:pic>
      <p:pic>
        <p:nvPicPr>
          <p:cNvPr id="962" name="Google Shape;962;p63"/>
          <p:cNvPicPr preferRelativeResize="0"/>
          <p:nvPr/>
        </p:nvPicPr>
        <p:blipFill>
          <a:blip r:embed="rId4">
            <a:alphaModFix/>
          </a:blip>
          <a:stretch>
            <a:fillRect/>
          </a:stretch>
        </p:blipFill>
        <p:spPr>
          <a:xfrm>
            <a:off x="4656902" y="1106987"/>
            <a:ext cx="2047750" cy="933917"/>
          </a:xfrm>
          <a:prstGeom prst="rect">
            <a:avLst/>
          </a:prstGeom>
          <a:noFill/>
          <a:ln>
            <a:noFill/>
          </a:ln>
        </p:spPr>
      </p:pic>
      <p:pic>
        <p:nvPicPr>
          <p:cNvPr id="963" name="Google Shape;963;p63"/>
          <p:cNvPicPr preferRelativeResize="0"/>
          <p:nvPr/>
        </p:nvPicPr>
        <p:blipFill rotWithShape="1">
          <a:blip r:embed="rId5">
            <a:alphaModFix/>
          </a:blip>
          <a:srcRect b="51627"/>
          <a:stretch/>
        </p:blipFill>
        <p:spPr>
          <a:xfrm>
            <a:off x="132450" y="1814072"/>
            <a:ext cx="2183285" cy="933917"/>
          </a:xfrm>
          <a:prstGeom prst="rect">
            <a:avLst/>
          </a:prstGeom>
          <a:noFill/>
          <a:ln>
            <a:noFill/>
          </a:ln>
        </p:spPr>
      </p:pic>
      <p:grpSp>
        <p:nvGrpSpPr>
          <p:cNvPr id="964" name="Google Shape;964;p63"/>
          <p:cNvGrpSpPr/>
          <p:nvPr/>
        </p:nvGrpSpPr>
        <p:grpSpPr>
          <a:xfrm>
            <a:off x="113161" y="3179362"/>
            <a:ext cx="3654253" cy="727262"/>
            <a:chOff x="122588" y="3815388"/>
            <a:chExt cx="3958675" cy="872750"/>
          </a:xfrm>
        </p:grpSpPr>
        <p:pic>
          <p:nvPicPr>
            <p:cNvPr id="965" name="Google Shape;965;p63"/>
            <p:cNvPicPr preferRelativeResize="0"/>
            <p:nvPr/>
          </p:nvPicPr>
          <p:blipFill>
            <a:blip r:embed="rId6">
              <a:alphaModFix/>
            </a:blip>
            <a:stretch>
              <a:fillRect/>
            </a:stretch>
          </p:blipFill>
          <p:spPr>
            <a:xfrm>
              <a:off x="122588" y="3815388"/>
              <a:ext cx="3958675" cy="872750"/>
            </a:xfrm>
            <a:prstGeom prst="rect">
              <a:avLst/>
            </a:prstGeom>
            <a:noFill/>
            <a:ln>
              <a:noFill/>
            </a:ln>
          </p:spPr>
        </p:pic>
        <p:sp>
          <p:nvSpPr>
            <p:cNvPr id="966" name="Google Shape;966;p63"/>
            <p:cNvSpPr/>
            <p:nvPr/>
          </p:nvSpPr>
          <p:spPr>
            <a:xfrm>
              <a:off x="1290700" y="3934150"/>
              <a:ext cx="3756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67" name="Google Shape;967;p63"/>
            <p:cNvSpPr/>
            <p:nvPr/>
          </p:nvSpPr>
          <p:spPr>
            <a:xfrm>
              <a:off x="2562125" y="3934250"/>
              <a:ext cx="8187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968" name="Google Shape;968;p63"/>
          <p:cNvSpPr txBox="1"/>
          <p:nvPr/>
        </p:nvSpPr>
        <p:spPr>
          <a:xfrm>
            <a:off x="160038" y="2833854"/>
            <a:ext cx="5879100" cy="44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000">
                <a:solidFill>
                  <a:srgbClr val="FFFF00"/>
                </a:solidFill>
              </a:rPr>
              <a:t>color-shape correlation  ⇒  view+light correlation</a:t>
            </a:r>
            <a:endParaRPr sz="2000" b="0" u="none" strike="noStrike" cap="none">
              <a:solidFill>
                <a:srgbClr val="FFFF00"/>
              </a:solidFill>
            </a:endParaRPr>
          </a:p>
        </p:txBody>
      </p:sp>
      <p:sp>
        <p:nvSpPr>
          <p:cNvPr id="969" name="Google Shape;969;p63"/>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970" name="Google Shape;970;p63"/>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971" name="Google Shape;971;p63"/>
          <p:cNvSpPr txBox="1"/>
          <p:nvPr/>
        </p:nvSpPr>
        <p:spPr>
          <a:xfrm>
            <a:off x="198623" y="693722"/>
            <a:ext cx="8697900" cy="11646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500">
                <a:solidFill>
                  <a:srgbClr val="FF9900"/>
                </a:solidFill>
              </a:rPr>
              <a:t>heightfield content correlation    </a:t>
            </a:r>
            <a:r>
              <a:rPr lang="en-US" sz="1800">
                <a:solidFill>
                  <a:srgbClr val="FF9900"/>
                </a:solidFill>
              </a:rPr>
              <a:t> ex:  color-height,      </a:t>
            </a:r>
            <a:endParaRPr sz="1800">
              <a:solidFill>
                <a:srgbClr val="FF9900"/>
              </a:solidFill>
            </a:endParaRPr>
          </a:p>
          <a:p>
            <a:pPr marL="0" lvl="0" indent="0" algn="l" rtl="0">
              <a:spcBef>
                <a:spcPts val="0"/>
              </a:spcBef>
              <a:spcAft>
                <a:spcPts val="0"/>
              </a:spcAft>
              <a:buClr>
                <a:srgbClr val="00FFFF"/>
              </a:buClr>
              <a:buFont typeface="Arial"/>
              <a:buNone/>
            </a:pPr>
            <a:br>
              <a:rPr lang="en-US" sz="700">
                <a:solidFill>
                  <a:srgbClr val="FFFF00"/>
                </a:solidFill>
              </a:rPr>
            </a:br>
            <a:r>
              <a:rPr lang="en-US" sz="2000">
                <a:solidFill>
                  <a:srgbClr val="FFFF00"/>
                </a:solidFill>
              </a:rPr>
              <a:t>pb: apparent heights distribution</a:t>
            </a:r>
            <a:endParaRPr sz="2000">
              <a:solidFill>
                <a:srgbClr val="FFFF00"/>
              </a:solidFill>
            </a:endParaRPr>
          </a:p>
          <a:p>
            <a:pPr marL="0" lvl="0" indent="0" algn="l" rtl="0">
              <a:spcBef>
                <a:spcPts val="0"/>
              </a:spcBef>
              <a:spcAft>
                <a:spcPts val="0"/>
              </a:spcAft>
              <a:buClr>
                <a:srgbClr val="00FFFF"/>
              </a:buClr>
              <a:buFont typeface="Arial"/>
              <a:buNone/>
            </a:pPr>
            <a:r>
              <a:rPr lang="en-US" sz="2000">
                <a:solidFill>
                  <a:srgbClr val="FFFF00"/>
                </a:solidFill>
              </a:rPr>
              <a:t>      is  view-dep and  light-dep</a:t>
            </a:r>
            <a:endParaRPr sz="1300">
              <a:solidFill>
                <a:srgbClr val="FFFF00"/>
              </a:solidFill>
            </a:endParaRPr>
          </a:p>
        </p:txBody>
      </p:sp>
      <p:pic>
        <p:nvPicPr>
          <p:cNvPr id="972" name="Google Shape;972;p63"/>
          <p:cNvPicPr preferRelativeResize="0"/>
          <p:nvPr/>
        </p:nvPicPr>
        <p:blipFill rotWithShape="1">
          <a:blip r:embed="rId5">
            <a:alphaModFix/>
          </a:blip>
          <a:srcRect t="51627"/>
          <a:stretch/>
        </p:blipFill>
        <p:spPr>
          <a:xfrm>
            <a:off x="2394669" y="1807259"/>
            <a:ext cx="2183285" cy="933917"/>
          </a:xfrm>
          <a:prstGeom prst="rect">
            <a:avLst/>
          </a:prstGeom>
          <a:noFill/>
          <a:ln>
            <a:noFill/>
          </a:ln>
        </p:spPr>
      </p:pic>
      <p:sp>
        <p:nvSpPr>
          <p:cNvPr id="973" name="Google Shape;973;p6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977"/>
        <p:cNvGrpSpPr/>
        <p:nvPr/>
      </p:nvGrpSpPr>
      <p:grpSpPr>
        <a:xfrm>
          <a:off x="0" y="0"/>
          <a:ext cx="0" cy="0"/>
          <a:chOff x="0" y="0"/>
          <a:chExt cx="0" cy="0"/>
        </a:xfrm>
      </p:grpSpPr>
      <p:pic>
        <p:nvPicPr>
          <p:cNvPr id="978" name="Google Shape;978;p64"/>
          <p:cNvPicPr preferRelativeResize="0"/>
          <p:nvPr/>
        </p:nvPicPr>
        <p:blipFill>
          <a:blip r:embed="rId3">
            <a:alphaModFix/>
          </a:blip>
          <a:stretch>
            <a:fillRect/>
          </a:stretch>
        </p:blipFill>
        <p:spPr>
          <a:xfrm>
            <a:off x="155712" y="3935771"/>
            <a:ext cx="2895626" cy="815250"/>
          </a:xfrm>
          <a:prstGeom prst="rect">
            <a:avLst/>
          </a:prstGeom>
          <a:noFill/>
          <a:ln>
            <a:noFill/>
          </a:ln>
        </p:spPr>
      </p:pic>
      <p:pic>
        <p:nvPicPr>
          <p:cNvPr id="979" name="Google Shape;979;p64"/>
          <p:cNvPicPr preferRelativeResize="0"/>
          <p:nvPr/>
        </p:nvPicPr>
        <p:blipFill>
          <a:blip r:embed="rId4">
            <a:alphaModFix/>
          </a:blip>
          <a:stretch>
            <a:fillRect/>
          </a:stretch>
        </p:blipFill>
        <p:spPr>
          <a:xfrm>
            <a:off x="4656902" y="1106987"/>
            <a:ext cx="2047750" cy="933917"/>
          </a:xfrm>
          <a:prstGeom prst="rect">
            <a:avLst/>
          </a:prstGeom>
          <a:noFill/>
          <a:ln>
            <a:noFill/>
          </a:ln>
        </p:spPr>
      </p:pic>
      <p:pic>
        <p:nvPicPr>
          <p:cNvPr id="980" name="Google Shape;980;p64"/>
          <p:cNvPicPr preferRelativeResize="0"/>
          <p:nvPr/>
        </p:nvPicPr>
        <p:blipFill>
          <a:blip r:embed="rId5">
            <a:alphaModFix/>
          </a:blip>
          <a:stretch>
            <a:fillRect/>
          </a:stretch>
        </p:blipFill>
        <p:spPr>
          <a:xfrm>
            <a:off x="6942542" y="2379438"/>
            <a:ext cx="1971021" cy="3361481"/>
          </a:xfrm>
          <a:prstGeom prst="rect">
            <a:avLst/>
          </a:prstGeom>
          <a:noFill/>
          <a:ln>
            <a:noFill/>
          </a:ln>
        </p:spPr>
      </p:pic>
      <p:pic>
        <p:nvPicPr>
          <p:cNvPr id="981" name="Google Shape;981;p64"/>
          <p:cNvPicPr preferRelativeResize="0"/>
          <p:nvPr/>
        </p:nvPicPr>
        <p:blipFill rotWithShape="1">
          <a:blip r:embed="rId6">
            <a:alphaModFix/>
          </a:blip>
          <a:srcRect b="51627"/>
          <a:stretch/>
        </p:blipFill>
        <p:spPr>
          <a:xfrm>
            <a:off x="132450" y="1814072"/>
            <a:ext cx="2183285" cy="933917"/>
          </a:xfrm>
          <a:prstGeom prst="rect">
            <a:avLst/>
          </a:prstGeom>
          <a:noFill/>
          <a:ln>
            <a:noFill/>
          </a:ln>
        </p:spPr>
      </p:pic>
      <p:sp>
        <p:nvSpPr>
          <p:cNvPr id="982" name="Google Shape;982;p64"/>
          <p:cNvSpPr txBox="1"/>
          <p:nvPr/>
        </p:nvSpPr>
        <p:spPr>
          <a:xfrm>
            <a:off x="3363185" y="4783896"/>
            <a:ext cx="4008900" cy="7668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1">
                <a:solidFill>
                  <a:srgbClr val="554A00"/>
                </a:solidFill>
              </a:rPr>
              <a:t>5: </a:t>
            </a:r>
            <a:r>
              <a:rPr lang="en-US" sz="1600">
                <a:solidFill>
                  <a:srgbClr val="554A00"/>
                </a:solidFill>
              </a:rPr>
              <a:t>NB: for diffuse surface,</a:t>
            </a:r>
            <a:endParaRPr sz="1600">
              <a:solidFill>
                <a:srgbClr val="554A00"/>
              </a:solidFill>
            </a:endParaRPr>
          </a:p>
          <a:p>
            <a:pPr marL="0" marR="0" lvl="0" indent="0" algn="l" rtl="0">
              <a:lnSpc>
                <a:spcPct val="100000"/>
              </a:lnSpc>
              <a:spcBef>
                <a:spcPts val="0"/>
              </a:spcBef>
              <a:spcAft>
                <a:spcPts val="0"/>
              </a:spcAft>
              <a:buClr>
                <a:srgbClr val="00FFFF"/>
              </a:buClr>
              <a:buFont typeface="Arial"/>
              <a:buNone/>
            </a:pPr>
            <a:r>
              <a:rPr lang="en-US" sz="1600">
                <a:solidFill>
                  <a:srgbClr val="554A00"/>
                </a:solidFill>
              </a:rPr>
              <a:t> effect of envmap = irradiance</a:t>
            </a:r>
            <a:r>
              <a:rPr lang="en-US" sz="700">
                <a:solidFill>
                  <a:srgbClr val="554A00"/>
                </a:solidFill>
              </a:rPr>
              <a:t>_</a:t>
            </a:r>
            <a:r>
              <a:rPr lang="en-US" sz="1600">
                <a:solidFill>
                  <a:srgbClr val="554A00"/>
                </a:solidFill>
              </a:rPr>
              <a:t>map(N)</a:t>
            </a:r>
            <a:endParaRPr sz="1600">
              <a:solidFill>
                <a:srgbClr val="554A00"/>
              </a:solidFill>
            </a:endParaRPr>
          </a:p>
          <a:p>
            <a:pPr marL="0" marR="0" lvl="0" indent="0" algn="l" rtl="0">
              <a:lnSpc>
                <a:spcPct val="100000"/>
              </a:lnSpc>
              <a:spcBef>
                <a:spcPts val="0"/>
              </a:spcBef>
              <a:spcAft>
                <a:spcPts val="0"/>
              </a:spcAft>
              <a:buClr>
                <a:srgbClr val="00FFFF"/>
              </a:buClr>
              <a:buFont typeface="Arial"/>
              <a:buNone/>
            </a:pPr>
            <a:r>
              <a:rPr lang="en-US" sz="1600">
                <a:solidFill>
                  <a:srgbClr val="554A00"/>
                </a:solidFill>
              </a:rPr>
              <a:t> → cf colormap(slope)</a:t>
            </a:r>
            <a:endParaRPr sz="1600">
              <a:solidFill>
                <a:srgbClr val="554A00"/>
              </a:solidFill>
            </a:endParaRPr>
          </a:p>
        </p:txBody>
      </p:sp>
      <p:grpSp>
        <p:nvGrpSpPr>
          <p:cNvPr id="983" name="Google Shape;983;p64"/>
          <p:cNvGrpSpPr/>
          <p:nvPr/>
        </p:nvGrpSpPr>
        <p:grpSpPr>
          <a:xfrm>
            <a:off x="113161" y="3179362"/>
            <a:ext cx="3654253" cy="727262"/>
            <a:chOff x="122588" y="3815388"/>
            <a:chExt cx="3958675" cy="872750"/>
          </a:xfrm>
        </p:grpSpPr>
        <p:pic>
          <p:nvPicPr>
            <p:cNvPr id="984" name="Google Shape;984;p64"/>
            <p:cNvPicPr preferRelativeResize="0"/>
            <p:nvPr/>
          </p:nvPicPr>
          <p:blipFill>
            <a:blip r:embed="rId7">
              <a:alphaModFix/>
            </a:blip>
            <a:stretch>
              <a:fillRect/>
            </a:stretch>
          </p:blipFill>
          <p:spPr>
            <a:xfrm>
              <a:off x="122588" y="3815388"/>
              <a:ext cx="3958675" cy="872750"/>
            </a:xfrm>
            <a:prstGeom prst="rect">
              <a:avLst/>
            </a:prstGeom>
            <a:noFill/>
            <a:ln>
              <a:noFill/>
            </a:ln>
          </p:spPr>
        </p:pic>
        <p:sp>
          <p:nvSpPr>
            <p:cNvPr id="985" name="Google Shape;985;p64"/>
            <p:cNvSpPr/>
            <p:nvPr/>
          </p:nvSpPr>
          <p:spPr>
            <a:xfrm>
              <a:off x="1290700" y="3934150"/>
              <a:ext cx="3756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986" name="Google Shape;986;p64"/>
            <p:cNvSpPr/>
            <p:nvPr/>
          </p:nvSpPr>
          <p:spPr>
            <a:xfrm>
              <a:off x="2562125" y="3934250"/>
              <a:ext cx="8187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987" name="Google Shape;987;p64"/>
          <p:cNvSpPr txBox="1"/>
          <p:nvPr/>
        </p:nvSpPr>
        <p:spPr>
          <a:xfrm>
            <a:off x="160038" y="2833854"/>
            <a:ext cx="5879100" cy="44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000">
                <a:solidFill>
                  <a:srgbClr val="FFFF00"/>
                </a:solidFill>
              </a:rPr>
              <a:t>color-shape correlation  ⇒  view+light correlation</a:t>
            </a:r>
            <a:endParaRPr sz="2000" b="0" u="none" strike="noStrike" cap="none">
              <a:solidFill>
                <a:srgbClr val="FFFF00"/>
              </a:solidFill>
            </a:endParaRPr>
          </a:p>
        </p:txBody>
      </p:sp>
      <p:sp>
        <p:nvSpPr>
          <p:cNvPr id="988" name="Google Shape;988;p64"/>
          <p:cNvSpPr txBox="1"/>
          <p:nvPr/>
        </p:nvSpPr>
        <p:spPr>
          <a:xfrm>
            <a:off x="4172631" y="3202958"/>
            <a:ext cx="2969100" cy="1057200"/>
          </a:xfrm>
          <a:prstGeom prst="rect">
            <a:avLst/>
          </a:prstGeom>
          <a:noFill/>
          <a:ln>
            <a:noFill/>
          </a:ln>
        </p:spPr>
        <p:txBody>
          <a:bodyPr spcFirstLastPara="1" wrap="square" lIns="80800" tIns="39700" rIns="80800" bIns="39700" anchor="t" anchorCtr="0">
            <a:noAutofit/>
          </a:bodyPr>
          <a:lstStyle/>
          <a:p>
            <a:pPr marL="0" marR="0" lvl="0" indent="0" algn="l" rtl="0">
              <a:lnSpc>
                <a:spcPct val="115000"/>
              </a:lnSpc>
              <a:spcBef>
                <a:spcPts val="0"/>
              </a:spcBef>
              <a:spcAft>
                <a:spcPts val="0"/>
              </a:spcAft>
              <a:buClr>
                <a:srgbClr val="00FFFF"/>
              </a:buClr>
              <a:buFont typeface="Arial"/>
              <a:buNone/>
            </a:pPr>
            <a:r>
              <a:rPr lang="en-US" sz="2100" b="1">
                <a:solidFill>
                  <a:srgbClr val="FFFF00"/>
                </a:solidFill>
              </a:rPr>
              <a:t>→ </a:t>
            </a:r>
            <a:endParaRPr sz="2100" b="1">
              <a:solidFill>
                <a:srgbClr val="FFFF00"/>
              </a:solidFill>
            </a:endParaRPr>
          </a:p>
          <a:p>
            <a:pPr marL="0" marR="0" lvl="0" indent="0" algn="l" rtl="0">
              <a:lnSpc>
                <a:spcPct val="115000"/>
              </a:lnSpc>
              <a:spcBef>
                <a:spcPts val="0"/>
              </a:spcBef>
              <a:spcAft>
                <a:spcPts val="0"/>
              </a:spcAft>
              <a:buClr>
                <a:srgbClr val="00FFFF"/>
              </a:buClr>
              <a:buFont typeface="Arial"/>
              <a:buNone/>
            </a:pPr>
            <a:r>
              <a:rPr lang="en-US" sz="2100" b="1">
                <a:solidFill>
                  <a:srgbClr val="FF9900"/>
                </a:solidFill>
              </a:rPr>
              <a:t>   4:</a:t>
            </a:r>
            <a:r>
              <a:rPr lang="en-US" sz="1600">
                <a:solidFill>
                  <a:srgbClr val="FFFF00"/>
                </a:solidFill>
              </a:rPr>
              <a:t> </a:t>
            </a:r>
            <a:r>
              <a:rPr lang="en-US" sz="2000">
                <a:solidFill>
                  <a:srgbClr val="FFFF00"/>
                </a:solidFill>
              </a:rPr>
              <a:t>effect = lobe offset</a:t>
            </a:r>
            <a:endParaRPr sz="20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 easy !</a:t>
            </a:r>
            <a:endParaRPr sz="1600">
              <a:solidFill>
                <a:srgbClr val="FFFF00"/>
              </a:solidFill>
            </a:endParaRPr>
          </a:p>
        </p:txBody>
      </p:sp>
      <p:sp>
        <p:nvSpPr>
          <p:cNvPr id="989" name="Google Shape;989;p64"/>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990" name="Google Shape;990;p64"/>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991" name="Google Shape;991;p64"/>
          <p:cNvSpPr txBox="1"/>
          <p:nvPr/>
        </p:nvSpPr>
        <p:spPr>
          <a:xfrm>
            <a:off x="198623" y="693722"/>
            <a:ext cx="8697900" cy="11646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500">
                <a:solidFill>
                  <a:srgbClr val="FF9900"/>
                </a:solidFill>
              </a:rPr>
              <a:t>heightfield content correlation    </a:t>
            </a:r>
            <a:r>
              <a:rPr lang="en-US" sz="1800">
                <a:solidFill>
                  <a:srgbClr val="FF9900"/>
                </a:solidFill>
              </a:rPr>
              <a:t> ex:  color-height </a:t>
            </a:r>
            <a:r>
              <a:rPr lang="en-US" sz="1800">
                <a:solidFill>
                  <a:srgbClr val="554A00"/>
                </a:solidFill>
              </a:rPr>
              <a:t>,      color-orientation </a:t>
            </a:r>
            <a:r>
              <a:rPr lang="en-US" sz="1800">
                <a:solidFill>
                  <a:srgbClr val="FF9900"/>
                </a:solidFill>
              </a:rPr>
              <a:t>     </a:t>
            </a:r>
            <a:endParaRPr sz="1800">
              <a:solidFill>
                <a:srgbClr val="FF9900"/>
              </a:solidFill>
            </a:endParaRPr>
          </a:p>
          <a:p>
            <a:pPr marL="0" lvl="0" indent="0" algn="l" rtl="0">
              <a:spcBef>
                <a:spcPts val="0"/>
              </a:spcBef>
              <a:spcAft>
                <a:spcPts val="0"/>
              </a:spcAft>
              <a:buClr>
                <a:srgbClr val="00FFFF"/>
              </a:buClr>
              <a:buFont typeface="Arial"/>
              <a:buNone/>
            </a:pPr>
            <a:br>
              <a:rPr lang="en-US" sz="700">
                <a:solidFill>
                  <a:srgbClr val="FFFF00"/>
                </a:solidFill>
              </a:rPr>
            </a:br>
            <a:r>
              <a:rPr lang="en-US" sz="2000">
                <a:solidFill>
                  <a:srgbClr val="FFFF00"/>
                </a:solidFill>
              </a:rPr>
              <a:t>pb: apparent heights distribution</a:t>
            </a:r>
            <a:endParaRPr sz="2000">
              <a:solidFill>
                <a:srgbClr val="FFFF00"/>
              </a:solidFill>
            </a:endParaRPr>
          </a:p>
          <a:p>
            <a:pPr marL="0" lvl="0" indent="0" algn="l" rtl="0">
              <a:spcBef>
                <a:spcPts val="0"/>
              </a:spcBef>
              <a:spcAft>
                <a:spcPts val="0"/>
              </a:spcAft>
              <a:buClr>
                <a:srgbClr val="00FFFF"/>
              </a:buClr>
              <a:buFont typeface="Arial"/>
              <a:buNone/>
            </a:pPr>
            <a:r>
              <a:rPr lang="en-US" sz="2000">
                <a:solidFill>
                  <a:srgbClr val="FFFF00"/>
                </a:solidFill>
              </a:rPr>
              <a:t>      is  view-dep and  light-dep</a:t>
            </a:r>
            <a:endParaRPr sz="1300">
              <a:solidFill>
                <a:srgbClr val="FFFF00"/>
              </a:solidFill>
            </a:endParaRPr>
          </a:p>
        </p:txBody>
      </p:sp>
      <p:pic>
        <p:nvPicPr>
          <p:cNvPr id="992" name="Google Shape;992;p64"/>
          <p:cNvPicPr preferRelativeResize="0"/>
          <p:nvPr/>
        </p:nvPicPr>
        <p:blipFill rotWithShape="1">
          <a:blip r:embed="rId6">
            <a:alphaModFix/>
          </a:blip>
          <a:srcRect t="51627"/>
          <a:stretch/>
        </p:blipFill>
        <p:spPr>
          <a:xfrm>
            <a:off x="2394669" y="1807259"/>
            <a:ext cx="2183285" cy="933917"/>
          </a:xfrm>
          <a:prstGeom prst="rect">
            <a:avLst/>
          </a:prstGeom>
          <a:noFill/>
          <a:ln>
            <a:noFill/>
          </a:ln>
        </p:spPr>
      </p:pic>
      <p:sp>
        <p:nvSpPr>
          <p:cNvPr id="993" name="Google Shape;993;p6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997"/>
        <p:cNvGrpSpPr/>
        <p:nvPr/>
      </p:nvGrpSpPr>
      <p:grpSpPr>
        <a:xfrm>
          <a:off x="0" y="0"/>
          <a:ext cx="0" cy="0"/>
          <a:chOff x="0" y="0"/>
          <a:chExt cx="0" cy="0"/>
        </a:xfrm>
      </p:grpSpPr>
      <p:pic>
        <p:nvPicPr>
          <p:cNvPr id="998" name="Google Shape;998;p65"/>
          <p:cNvPicPr preferRelativeResize="0"/>
          <p:nvPr/>
        </p:nvPicPr>
        <p:blipFill>
          <a:blip r:embed="rId3">
            <a:alphaModFix/>
          </a:blip>
          <a:stretch>
            <a:fillRect/>
          </a:stretch>
        </p:blipFill>
        <p:spPr>
          <a:xfrm>
            <a:off x="109477" y="1758979"/>
            <a:ext cx="2895626" cy="815250"/>
          </a:xfrm>
          <a:prstGeom prst="rect">
            <a:avLst/>
          </a:prstGeom>
          <a:noFill/>
          <a:ln>
            <a:noFill/>
          </a:ln>
        </p:spPr>
      </p:pic>
      <p:pic>
        <p:nvPicPr>
          <p:cNvPr id="999" name="Google Shape;999;p65"/>
          <p:cNvPicPr preferRelativeResize="0"/>
          <p:nvPr/>
        </p:nvPicPr>
        <p:blipFill>
          <a:blip r:embed="rId4">
            <a:alphaModFix/>
          </a:blip>
          <a:stretch>
            <a:fillRect/>
          </a:stretch>
        </p:blipFill>
        <p:spPr>
          <a:xfrm flipH="1">
            <a:off x="4078099" y="548585"/>
            <a:ext cx="5034146" cy="1148938"/>
          </a:xfrm>
          <a:prstGeom prst="rect">
            <a:avLst/>
          </a:prstGeom>
          <a:noFill/>
          <a:ln>
            <a:noFill/>
          </a:ln>
        </p:spPr>
      </p:pic>
      <p:pic>
        <p:nvPicPr>
          <p:cNvPr id="1000" name="Google Shape;1000;p65"/>
          <p:cNvPicPr preferRelativeResize="0"/>
          <p:nvPr/>
        </p:nvPicPr>
        <p:blipFill>
          <a:blip r:embed="rId5">
            <a:alphaModFix/>
          </a:blip>
          <a:stretch>
            <a:fillRect/>
          </a:stretch>
        </p:blipFill>
        <p:spPr>
          <a:xfrm>
            <a:off x="5098731" y="1878750"/>
            <a:ext cx="3137561" cy="958958"/>
          </a:xfrm>
          <a:prstGeom prst="rect">
            <a:avLst/>
          </a:prstGeom>
          <a:noFill/>
          <a:ln>
            <a:noFill/>
          </a:ln>
        </p:spPr>
      </p:pic>
      <p:pic>
        <p:nvPicPr>
          <p:cNvPr id="1001" name="Google Shape;1001;p65"/>
          <p:cNvPicPr preferRelativeResize="0"/>
          <p:nvPr/>
        </p:nvPicPr>
        <p:blipFill>
          <a:blip r:embed="rId6">
            <a:alphaModFix/>
          </a:blip>
          <a:stretch>
            <a:fillRect/>
          </a:stretch>
        </p:blipFill>
        <p:spPr>
          <a:xfrm>
            <a:off x="4484931" y="1723644"/>
            <a:ext cx="4177438" cy="1238687"/>
          </a:xfrm>
          <a:prstGeom prst="rect">
            <a:avLst/>
          </a:prstGeom>
          <a:noFill/>
          <a:ln>
            <a:noFill/>
          </a:ln>
        </p:spPr>
      </p:pic>
      <p:sp>
        <p:nvSpPr>
          <p:cNvPr id="1002" name="Google Shape;1002;p65"/>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1003" name="Google Shape;1003;p65"/>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r>
              <a:rPr lang="en-US" sz="1300">
                <a:solidFill>
                  <a:srgbClr val="FF9900"/>
                </a:solidFill>
              </a:rPr>
              <a:t>et.al</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1004" name="Google Shape;1004;p65"/>
          <p:cNvSpPr txBox="1"/>
          <p:nvPr/>
        </p:nvSpPr>
        <p:spPr>
          <a:xfrm>
            <a:off x="14515" y="633896"/>
            <a:ext cx="3680700" cy="449700"/>
          </a:xfrm>
          <a:prstGeom prst="rect">
            <a:avLst/>
          </a:prstGeom>
          <a:noFill/>
          <a:ln>
            <a:noFill/>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2000">
                <a:solidFill>
                  <a:srgbClr val="FF9900"/>
                </a:solidFill>
              </a:rPr>
              <a:t>heightfield →</a:t>
            </a:r>
            <a:r>
              <a:rPr lang="en-US" sz="1600">
                <a:solidFill>
                  <a:srgbClr val="FF9900"/>
                </a:solidFill>
              </a:rPr>
              <a:t> BRDF (microfacets)</a:t>
            </a:r>
            <a:endParaRPr sz="2000">
              <a:solidFill>
                <a:srgbClr val="FF9900"/>
              </a:solidFill>
            </a:endParaRPr>
          </a:p>
        </p:txBody>
      </p:sp>
      <p:grpSp>
        <p:nvGrpSpPr>
          <p:cNvPr id="1005" name="Google Shape;1005;p65"/>
          <p:cNvGrpSpPr/>
          <p:nvPr/>
        </p:nvGrpSpPr>
        <p:grpSpPr>
          <a:xfrm>
            <a:off x="109480" y="1185384"/>
            <a:ext cx="3207542" cy="638370"/>
            <a:chOff x="118600" y="965300"/>
            <a:chExt cx="3474751" cy="766075"/>
          </a:xfrm>
        </p:grpSpPr>
        <p:pic>
          <p:nvPicPr>
            <p:cNvPr id="1006" name="Google Shape;1006;p65"/>
            <p:cNvPicPr preferRelativeResize="0"/>
            <p:nvPr/>
          </p:nvPicPr>
          <p:blipFill>
            <a:blip r:embed="rId7">
              <a:alphaModFix/>
            </a:blip>
            <a:stretch>
              <a:fillRect/>
            </a:stretch>
          </p:blipFill>
          <p:spPr>
            <a:xfrm>
              <a:off x="118600" y="965300"/>
              <a:ext cx="3474751" cy="766075"/>
            </a:xfrm>
            <a:prstGeom prst="rect">
              <a:avLst/>
            </a:prstGeom>
            <a:noFill/>
            <a:ln>
              <a:noFill/>
            </a:ln>
          </p:spPr>
        </p:pic>
        <p:sp>
          <p:nvSpPr>
            <p:cNvPr id="1007" name="Google Shape;1007;p65"/>
            <p:cNvSpPr/>
            <p:nvPr/>
          </p:nvSpPr>
          <p:spPr>
            <a:xfrm>
              <a:off x="1454214" y="1054150"/>
              <a:ext cx="8268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008" name="Google Shape;1008;p6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0"/>
        <p:cNvGrpSpPr/>
        <p:nvPr/>
      </p:nvGrpSpPr>
      <p:grpSpPr>
        <a:xfrm>
          <a:off x="0" y="0"/>
          <a:ext cx="0" cy="0"/>
          <a:chOff x="0" y="0"/>
          <a:chExt cx="0" cy="0"/>
        </a:xfrm>
      </p:grpSpPr>
      <p:sp>
        <p:nvSpPr>
          <p:cNvPr id="121" name="Google Shape;121;p12"/>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22" name="Google Shape;122;p12"/>
          <p:cNvSpPr txBox="1">
            <a:spLocks noGrp="1"/>
          </p:cNvSpPr>
          <p:nvPr>
            <p:ph type="ctrTitle"/>
          </p:nvPr>
        </p:nvSpPr>
        <p:spPr>
          <a:xfrm>
            <a:off x="130525" y="114554"/>
            <a:ext cx="9013500" cy="37902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ultra-detailed  +  ultra large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shape + animation + rendering</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23" name="Google Shape;123;p12"/>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012"/>
        <p:cNvGrpSpPr/>
        <p:nvPr/>
      </p:nvGrpSpPr>
      <p:grpSpPr>
        <a:xfrm>
          <a:off x="0" y="0"/>
          <a:ext cx="0" cy="0"/>
          <a:chOff x="0" y="0"/>
          <a:chExt cx="0" cy="0"/>
        </a:xfrm>
      </p:grpSpPr>
      <p:sp>
        <p:nvSpPr>
          <p:cNvPr id="1013" name="Google Shape;1013;p66"/>
          <p:cNvSpPr txBox="1"/>
          <p:nvPr/>
        </p:nvSpPr>
        <p:spPr>
          <a:xfrm>
            <a:off x="14515" y="4126396"/>
            <a:ext cx="5985900" cy="959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b="1">
                <a:solidFill>
                  <a:srgbClr val="FFFF00"/>
                </a:solidFill>
              </a:rPr>
              <a:t> </a:t>
            </a:r>
            <a:r>
              <a:rPr lang="en-US" sz="1600">
                <a:solidFill>
                  <a:srgbClr val="FFFF00"/>
                </a:solidFill>
              </a:rPr>
              <a:t>microfacets BRDF: Beckmann NDF ← f ( slope variance )</a:t>
            </a:r>
            <a:br>
              <a:rPr lang="en-US" sz="900">
                <a:solidFill>
                  <a:srgbClr val="FFFF00"/>
                </a:solidFill>
              </a:rPr>
            </a:br>
            <a:r>
              <a:rPr lang="en-US" sz="900">
                <a:solidFill>
                  <a:srgbClr val="FFFF00"/>
                </a:solidFill>
              </a:rPr>
              <a:t>                                                                            </a:t>
            </a:r>
            <a:endParaRPr sz="1400">
              <a:solidFill>
                <a:srgbClr val="554A00"/>
              </a:solidFill>
            </a:endParaRPr>
          </a:p>
        </p:txBody>
      </p:sp>
      <p:pic>
        <p:nvPicPr>
          <p:cNvPr id="1014" name="Google Shape;1014;p66"/>
          <p:cNvPicPr preferRelativeResize="0"/>
          <p:nvPr/>
        </p:nvPicPr>
        <p:blipFill rotWithShape="1">
          <a:blip r:embed="rId3">
            <a:alphaModFix/>
          </a:blip>
          <a:srcRect r="63137"/>
          <a:stretch/>
        </p:blipFill>
        <p:spPr>
          <a:xfrm>
            <a:off x="426693" y="4684063"/>
            <a:ext cx="1156592" cy="906417"/>
          </a:xfrm>
          <a:prstGeom prst="rect">
            <a:avLst/>
          </a:prstGeom>
          <a:noFill/>
          <a:ln>
            <a:noFill/>
          </a:ln>
        </p:spPr>
      </p:pic>
      <p:pic>
        <p:nvPicPr>
          <p:cNvPr id="1015" name="Google Shape;1015;p66"/>
          <p:cNvPicPr preferRelativeResize="0"/>
          <p:nvPr/>
        </p:nvPicPr>
        <p:blipFill>
          <a:blip r:embed="rId4">
            <a:alphaModFix/>
          </a:blip>
          <a:stretch>
            <a:fillRect/>
          </a:stretch>
        </p:blipFill>
        <p:spPr>
          <a:xfrm>
            <a:off x="109477" y="1758979"/>
            <a:ext cx="2895626" cy="815250"/>
          </a:xfrm>
          <a:prstGeom prst="rect">
            <a:avLst/>
          </a:prstGeom>
          <a:noFill/>
          <a:ln>
            <a:noFill/>
          </a:ln>
        </p:spPr>
      </p:pic>
      <p:pic>
        <p:nvPicPr>
          <p:cNvPr id="1016" name="Google Shape;1016;p66"/>
          <p:cNvPicPr preferRelativeResize="0"/>
          <p:nvPr/>
        </p:nvPicPr>
        <p:blipFill>
          <a:blip r:embed="rId5">
            <a:alphaModFix/>
          </a:blip>
          <a:stretch>
            <a:fillRect/>
          </a:stretch>
        </p:blipFill>
        <p:spPr>
          <a:xfrm flipH="1">
            <a:off x="4078099" y="548585"/>
            <a:ext cx="5034146" cy="1148938"/>
          </a:xfrm>
          <a:prstGeom prst="rect">
            <a:avLst/>
          </a:prstGeom>
          <a:noFill/>
          <a:ln>
            <a:noFill/>
          </a:ln>
        </p:spPr>
      </p:pic>
      <p:pic>
        <p:nvPicPr>
          <p:cNvPr id="1017" name="Google Shape;1017;p66"/>
          <p:cNvPicPr preferRelativeResize="0"/>
          <p:nvPr/>
        </p:nvPicPr>
        <p:blipFill>
          <a:blip r:embed="rId6">
            <a:alphaModFix/>
          </a:blip>
          <a:stretch>
            <a:fillRect/>
          </a:stretch>
        </p:blipFill>
        <p:spPr>
          <a:xfrm>
            <a:off x="5098731" y="1878750"/>
            <a:ext cx="3137561" cy="958958"/>
          </a:xfrm>
          <a:prstGeom prst="rect">
            <a:avLst/>
          </a:prstGeom>
          <a:noFill/>
          <a:ln>
            <a:noFill/>
          </a:ln>
        </p:spPr>
      </p:pic>
      <p:pic>
        <p:nvPicPr>
          <p:cNvPr id="1018" name="Google Shape;1018;p66"/>
          <p:cNvPicPr preferRelativeResize="0"/>
          <p:nvPr/>
        </p:nvPicPr>
        <p:blipFill>
          <a:blip r:embed="rId7">
            <a:alphaModFix/>
          </a:blip>
          <a:stretch>
            <a:fillRect/>
          </a:stretch>
        </p:blipFill>
        <p:spPr>
          <a:xfrm>
            <a:off x="4484931" y="1723644"/>
            <a:ext cx="4177438" cy="1238687"/>
          </a:xfrm>
          <a:prstGeom prst="rect">
            <a:avLst/>
          </a:prstGeom>
          <a:noFill/>
          <a:ln>
            <a:noFill/>
          </a:ln>
        </p:spPr>
      </p:pic>
      <p:sp>
        <p:nvSpPr>
          <p:cNvPr id="1019" name="Google Shape;1019;p66"/>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1020" name="Google Shape;1020;p66"/>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r>
              <a:rPr lang="en-US" sz="1300">
                <a:solidFill>
                  <a:srgbClr val="FF9900"/>
                </a:solidFill>
              </a:rPr>
              <a:t>et.al</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1021" name="Google Shape;1021;p66"/>
          <p:cNvSpPr txBox="1"/>
          <p:nvPr/>
        </p:nvSpPr>
        <p:spPr>
          <a:xfrm>
            <a:off x="14515" y="633896"/>
            <a:ext cx="3680700" cy="449700"/>
          </a:xfrm>
          <a:prstGeom prst="rect">
            <a:avLst/>
          </a:prstGeom>
          <a:noFill/>
          <a:ln>
            <a:noFill/>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2000">
                <a:solidFill>
                  <a:srgbClr val="FF9900"/>
                </a:solidFill>
              </a:rPr>
              <a:t>heightfield →</a:t>
            </a:r>
            <a:r>
              <a:rPr lang="en-US" sz="1600">
                <a:solidFill>
                  <a:srgbClr val="FF9900"/>
                </a:solidFill>
              </a:rPr>
              <a:t> BRDF (microfacets)</a:t>
            </a:r>
            <a:endParaRPr sz="2000">
              <a:solidFill>
                <a:srgbClr val="FF9900"/>
              </a:solidFill>
            </a:endParaRPr>
          </a:p>
        </p:txBody>
      </p:sp>
      <p:grpSp>
        <p:nvGrpSpPr>
          <p:cNvPr id="1022" name="Google Shape;1022;p66"/>
          <p:cNvGrpSpPr/>
          <p:nvPr/>
        </p:nvGrpSpPr>
        <p:grpSpPr>
          <a:xfrm>
            <a:off x="109480" y="1185384"/>
            <a:ext cx="3207542" cy="638370"/>
            <a:chOff x="118600" y="965300"/>
            <a:chExt cx="3474751" cy="766075"/>
          </a:xfrm>
        </p:grpSpPr>
        <p:pic>
          <p:nvPicPr>
            <p:cNvPr id="1023" name="Google Shape;1023;p66"/>
            <p:cNvPicPr preferRelativeResize="0"/>
            <p:nvPr/>
          </p:nvPicPr>
          <p:blipFill>
            <a:blip r:embed="rId8">
              <a:alphaModFix/>
            </a:blip>
            <a:stretch>
              <a:fillRect/>
            </a:stretch>
          </p:blipFill>
          <p:spPr>
            <a:xfrm>
              <a:off x="118600" y="965300"/>
              <a:ext cx="3474751" cy="766075"/>
            </a:xfrm>
            <a:prstGeom prst="rect">
              <a:avLst/>
            </a:prstGeom>
            <a:noFill/>
            <a:ln>
              <a:noFill/>
            </a:ln>
          </p:spPr>
        </p:pic>
        <p:sp>
          <p:nvSpPr>
            <p:cNvPr id="1024" name="Google Shape;1024;p66"/>
            <p:cNvSpPr/>
            <p:nvPr/>
          </p:nvSpPr>
          <p:spPr>
            <a:xfrm>
              <a:off x="1454214" y="1054150"/>
              <a:ext cx="8268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025" name="Google Shape;1025;p6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029"/>
        <p:cNvGrpSpPr/>
        <p:nvPr/>
      </p:nvGrpSpPr>
      <p:grpSpPr>
        <a:xfrm>
          <a:off x="0" y="0"/>
          <a:ext cx="0" cy="0"/>
          <a:chOff x="0" y="0"/>
          <a:chExt cx="0" cy="0"/>
        </a:xfrm>
      </p:grpSpPr>
      <p:sp>
        <p:nvSpPr>
          <p:cNvPr id="1030" name="Google Shape;1030;p67"/>
          <p:cNvSpPr txBox="1"/>
          <p:nvPr/>
        </p:nvSpPr>
        <p:spPr>
          <a:xfrm>
            <a:off x="14515" y="4126396"/>
            <a:ext cx="5985900" cy="959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b="1">
                <a:solidFill>
                  <a:srgbClr val="FFFF00"/>
                </a:solidFill>
              </a:rPr>
              <a:t> </a:t>
            </a:r>
            <a:r>
              <a:rPr lang="en-US" sz="1600">
                <a:solidFill>
                  <a:srgbClr val="FFFF00"/>
                </a:solidFill>
              </a:rPr>
              <a:t>microfacets BRDF: Beckmann NDF ← f ( </a:t>
            </a:r>
            <a:r>
              <a:rPr lang="en-US" sz="1600">
                <a:solidFill>
                  <a:srgbClr val="FF9900"/>
                </a:solidFill>
              </a:rPr>
              <a:t>full slope stat.</a:t>
            </a:r>
            <a:r>
              <a:rPr lang="en-US" sz="1600">
                <a:solidFill>
                  <a:srgbClr val="FFFF00"/>
                </a:solidFill>
              </a:rPr>
              <a:t> )</a:t>
            </a:r>
            <a:br>
              <a:rPr lang="en-US" sz="1600">
                <a:solidFill>
                  <a:srgbClr val="FFFF00"/>
                </a:solidFill>
              </a:rPr>
            </a:br>
            <a:r>
              <a:rPr lang="en-US" sz="1600">
                <a:solidFill>
                  <a:srgbClr val="FFFF00"/>
                </a:solidFill>
              </a:rPr>
              <a:t>                    </a:t>
            </a:r>
            <a:r>
              <a:rPr lang="en-US" sz="1600" b="1">
                <a:solidFill>
                  <a:srgbClr val="FFFF00"/>
                </a:solidFill>
              </a:rPr>
              <a:t>→ </a:t>
            </a:r>
            <a:r>
              <a:rPr lang="en-US" sz="1600">
                <a:solidFill>
                  <a:srgbClr val="FFFF00"/>
                </a:solidFill>
              </a:rPr>
              <a:t>tilted anisotropic lobe</a:t>
            </a:r>
            <a:endParaRPr sz="1400">
              <a:solidFill>
                <a:srgbClr val="554A00"/>
              </a:solidFill>
            </a:endParaRPr>
          </a:p>
        </p:txBody>
      </p:sp>
      <p:pic>
        <p:nvPicPr>
          <p:cNvPr id="1031" name="Google Shape;1031;p67"/>
          <p:cNvPicPr preferRelativeResize="0"/>
          <p:nvPr/>
        </p:nvPicPr>
        <p:blipFill>
          <a:blip r:embed="rId3">
            <a:alphaModFix/>
          </a:blip>
          <a:stretch>
            <a:fillRect/>
          </a:stretch>
        </p:blipFill>
        <p:spPr>
          <a:xfrm>
            <a:off x="426693" y="4684063"/>
            <a:ext cx="3137561" cy="906427"/>
          </a:xfrm>
          <a:prstGeom prst="rect">
            <a:avLst/>
          </a:prstGeom>
          <a:noFill/>
          <a:ln>
            <a:noFill/>
          </a:ln>
        </p:spPr>
      </p:pic>
      <p:pic>
        <p:nvPicPr>
          <p:cNvPr id="1032" name="Google Shape;1032;p67"/>
          <p:cNvPicPr preferRelativeResize="0"/>
          <p:nvPr/>
        </p:nvPicPr>
        <p:blipFill>
          <a:blip r:embed="rId4">
            <a:alphaModFix/>
          </a:blip>
          <a:stretch>
            <a:fillRect/>
          </a:stretch>
        </p:blipFill>
        <p:spPr>
          <a:xfrm>
            <a:off x="109477" y="1758979"/>
            <a:ext cx="2895626" cy="815250"/>
          </a:xfrm>
          <a:prstGeom prst="rect">
            <a:avLst/>
          </a:prstGeom>
          <a:noFill/>
          <a:ln>
            <a:noFill/>
          </a:ln>
        </p:spPr>
      </p:pic>
      <p:pic>
        <p:nvPicPr>
          <p:cNvPr id="1033" name="Google Shape;1033;p67"/>
          <p:cNvPicPr preferRelativeResize="0"/>
          <p:nvPr/>
        </p:nvPicPr>
        <p:blipFill>
          <a:blip r:embed="rId5">
            <a:alphaModFix/>
          </a:blip>
          <a:stretch>
            <a:fillRect/>
          </a:stretch>
        </p:blipFill>
        <p:spPr>
          <a:xfrm flipH="1">
            <a:off x="4078099" y="548585"/>
            <a:ext cx="5034146" cy="1148938"/>
          </a:xfrm>
          <a:prstGeom prst="rect">
            <a:avLst/>
          </a:prstGeom>
          <a:noFill/>
          <a:ln>
            <a:noFill/>
          </a:ln>
        </p:spPr>
      </p:pic>
      <p:pic>
        <p:nvPicPr>
          <p:cNvPr id="1034" name="Google Shape;1034;p67"/>
          <p:cNvPicPr preferRelativeResize="0"/>
          <p:nvPr/>
        </p:nvPicPr>
        <p:blipFill>
          <a:blip r:embed="rId6">
            <a:alphaModFix/>
          </a:blip>
          <a:stretch>
            <a:fillRect/>
          </a:stretch>
        </p:blipFill>
        <p:spPr>
          <a:xfrm>
            <a:off x="5098731" y="1878750"/>
            <a:ext cx="3137561" cy="958958"/>
          </a:xfrm>
          <a:prstGeom prst="rect">
            <a:avLst/>
          </a:prstGeom>
          <a:noFill/>
          <a:ln>
            <a:noFill/>
          </a:ln>
        </p:spPr>
      </p:pic>
      <p:pic>
        <p:nvPicPr>
          <p:cNvPr id="1035" name="Google Shape;1035;p67"/>
          <p:cNvPicPr preferRelativeResize="0"/>
          <p:nvPr/>
        </p:nvPicPr>
        <p:blipFill>
          <a:blip r:embed="rId7">
            <a:alphaModFix/>
          </a:blip>
          <a:stretch>
            <a:fillRect/>
          </a:stretch>
        </p:blipFill>
        <p:spPr>
          <a:xfrm>
            <a:off x="4484931" y="1723644"/>
            <a:ext cx="4177438" cy="1238687"/>
          </a:xfrm>
          <a:prstGeom prst="rect">
            <a:avLst/>
          </a:prstGeom>
          <a:noFill/>
          <a:ln>
            <a:noFill/>
          </a:ln>
        </p:spPr>
      </p:pic>
      <p:sp>
        <p:nvSpPr>
          <p:cNvPr id="1036" name="Google Shape;1036;p67"/>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1037" name="Google Shape;1037;p67"/>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r>
              <a:rPr lang="en-US" sz="1300">
                <a:solidFill>
                  <a:srgbClr val="FF9900"/>
                </a:solidFill>
              </a:rPr>
              <a:t>et.al</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1038" name="Google Shape;1038;p67"/>
          <p:cNvSpPr txBox="1"/>
          <p:nvPr/>
        </p:nvSpPr>
        <p:spPr>
          <a:xfrm>
            <a:off x="14515" y="633896"/>
            <a:ext cx="3680700" cy="449700"/>
          </a:xfrm>
          <a:prstGeom prst="rect">
            <a:avLst/>
          </a:prstGeom>
          <a:noFill/>
          <a:ln>
            <a:noFill/>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2000">
                <a:solidFill>
                  <a:srgbClr val="FF9900"/>
                </a:solidFill>
              </a:rPr>
              <a:t>heightfield →</a:t>
            </a:r>
            <a:r>
              <a:rPr lang="en-US" sz="1600">
                <a:solidFill>
                  <a:srgbClr val="FF9900"/>
                </a:solidFill>
              </a:rPr>
              <a:t> BRDF (microfacets)</a:t>
            </a:r>
            <a:endParaRPr sz="2000">
              <a:solidFill>
                <a:srgbClr val="FF9900"/>
              </a:solidFill>
            </a:endParaRPr>
          </a:p>
        </p:txBody>
      </p:sp>
      <p:grpSp>
        <p:nvGrpSpPr>
          <p:cNvPr id="1039" name="Google Shape;1039;p67"/>
          <p:cNvGrpSpPr/>
          <p:nvPr/>
        </p:nvGrpSpPr>
        <p:grpSpPr>
          <a:xfrm>
            <a:off x="109480" y="1185384"/>
            <a:ext cx="3207542" cy="638370"/>
            <a:chOff x="118600" y="965300"/>
            <a:chExt cx="3474751" cy="766075"/>
          </a:xfrm>
        </p:grpSpPr>
        <p:pic>
          <p:nvPicPr>
            <p:cNvPr id="1040" name="Google Shape;1040;p67"/>
            <p:cNvPicPr preferRelativeResize="0"/>
            <p:nvPr/>
          </p:nvPicPr>
          <p:blipFill>
            <a:blip r:embed="rId8">
              <a:alphaModFix/>
            </a:blip>
            <a:stretch>
              <a:fillRect/>
            </a:stretch>
          </p:blipFill>
          <p:spPr>
            <a:xfrm>
              <a:off x="118600" y="965300"/>
              <a:ext cx="3474751" cy="766075"/>
            </a:xfrm>
            <a:prstGeom prst="rect">
              <a:avLst/>
            </a:prstGeom>
            <a:noFill/>
            <a:ln>
              <a:noFill/>
            </a:ln>
          </p:spPr>
        </p:pic>
        <p:sp>
          <p:nvSpPr>
            <p:cNvPr id="1041" name="Google Shape;1041;p67"/>
            <p:cNvSpPr/>
            <p:nvPr/>
          </p:nvSpPr>
          <p:spPr>
            <a:xfrm>
              <a:off x="1454214" y="1054150"/>
              <a:ext cx="8268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042" name="Google Shape;1042;p6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046"/>
        <p:cNvGrpSpPr/>
        <p:nvPr/>
      </p:nvGrpSpPr>
      <p:grpSpPr>
        <a:xfrm>
          <a:off x="0" y="0"/>
          <a:ext cx="0" cy="0"/>
          <a:chOff x="0" y="0"/>
          <a:chExt cx="0" cy="0"/>
        </a:xfrm>
      </p:grpSpPr>
      <p:pic>
        <p:nvPicPr>
          <p:cNvPr id="1047" name="Google Shape;1047;p68"/>
          <p:cNvPicPr preferRelativeResize="0"/>
          <p:nvPr/>
        </p:nvPicPr>
        <p:blipFill>
          <a:blip r:embed="rId3">
            <a:alphaModFix/>
          </a:blip>
          <a:stretch>
            <a:fillRect/>
          </a:stretch>
        </p:blipFill>
        <p:spPr>
          <a:xfrm>
            <a:off x="109477" y="1758979"/>
            <a:ext cx="2895626" cy="815250"/>
          </a:xfrm>
          <a:prstGeom prst="rect">
            <a:avLst/>
          </a:prstGeom>
          <a:noFill/>
          <a:ln>
            <a:noFill/>
          </a:ln>
        </p:spPr>
      </p:pic>
      <p:pic>
        <p:nvPicPr>
          <p:cNvPr id="1048" name="Google Shape;1048;p68"/>
          <p:cNvPicPr preferRelativeResize="0"/>
          <p:nvPr/>
        </p:nvPicPr>
        <p:blipFill>
          <a:blip r:embed="rId4">
            <a:alphaModFix/>
          </a:blip>
          <a:stretch>
            <a:fillRect/>
          </a:stretch>
        </p:blipFill>
        <p:spPr>
          <a:xfrm flipH="1">
            <a:off x="4078099" y="548585"/>
            <a:ext cx="5034146" cy="1148938"/>
          </a:xfrm>
          <a:prstGeom prst="rect">
            <a:avLst/>
          </a:prstGeom>
          <a:noFill/>
          <a:ln>
            <a:noFill/>
          </a:ln>
        </p:spPr>
      </p:pic>
      <p:pic>
        <p:nvPicPr>
          <p:cNvPr id="1049" name="Google Shape;1049;p68"/>
          <p:cNvPicPr preferRelativeResize="0"/>
          <p:nvPr/>
        </p:nvPicPr>
        <p:blipFill>
          <a:blip r:embed="rId5">
            <a:alphaModFix/>
          </a:blip>
          <a:stretch>
            <a:fillRect/>
          </a:stretch>
        </p:blipFill>
        <p:spPr>
          <a:xfrm>
            <a:off x="5098731" y="1878750"/>
            <a:ext cx="3137561" cy="958958"/>
          </a:xfrm>
          <a:prstGeom prst="rect">
            <a:avLst/>
          </a:prstGeom>
          <a:noFill/>
          <a:ln>
            <a:noFill/>
          </a:ln>
        </p:spPr>
      </p:pic>
      <p:pic>
        <p:nvPicPr>
          <p:cNvPr id="1050" name="Google Shape;1050;p68"/>
          <p:cNvPicPr preferRelativeResize="0"/>
          <p:nvPr/>
        </p:nvPicPr>
        <p:blipFill rotWithShape="1">
          <a:blip r:embed="rId6">
            <a:alphaModFix/>
          </a:blip>
          <a:srcRect t="26333" b="2552"/>
          <a:stretch/>
        </p:blipFill>
        <p:spPr>
          <a:xfrm>
            <a:off x="94015" y="3094494"/>
            <a:ext cx="4022054" cy="958959"/>
          </a:xfrm>
          <a:prstGeom prst="rect">
            <a:avLst/>
          </a:prstGeom>
          <a:noFill/>
          <a:ln>
            <a:noFill/>
          </a:ln>
        </p:spPr>
      </p:pic>
      <p:pic>
        <p:nvPicPr>
          <p:cNvPr id="1051" name="Google Shape;1051;p68"/>
          <p:cNvPicPr preferRelativeResize="0"/>
          <p:nvPr/>
        </p:nvPicPr>
        <p:blipFill>
          <a:blip r:embed="rId7">
            <a:alphaModFix/>
          </a:blip>
          <a:stretch>
            <a:fillRect/>
          </a:stretch>
        </p:blipFill>
        <p:spPr>
          <a:xfrm>
            <a:off x="4484931" y="1723644"/>
            <a:ext cx="4177438" cy="1238687"/>
          </a:xfrm>
          <a:prstGeom prst="rect">
            <a:avLst/>
          </a:prstGeom>
          <a:noFill/>
          <a:ln>
            <a:noFill/>
          </a:ln>
        </p:spPr>
      </p:pic>
      <p:sp>
        <p:nvSpPr>
          <p:cNvPr id="1052" name="Google Shape;1052;p68"/>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1053" name="Google Shape;1053;p68"/>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r>
              <a:rPr lang="en-US" sz="1300">
                <a:solidFill>
                  <a:srgbClr val="FF9900"/>
                </a:solidFill>
              </a:rPr>
              <a:t>et.al</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1054" name="Google Shape;1054;p68"/>
          <p:cNvSpPr txBox="1"/>
          <p:nvPr/>
        </p:nvSpPr>
        <p:spPr>
          <a:xfrm>
            <a:off x="155192" y="2526854"/>
            <a:ext cx="4022100" cy="523500"/>
          </a:xfrm>
          <a:prstGeom prst="rect">
            <a:avLst/>
          </a:prstGeom>
          <a:noFill/>
          <a:ln>
            <a:noFill/>
          </a:ln>
        </p:spPr>
        <p:txBody>
          <a:bodyPr spcFirstLastPara="1" wrap="square" lIns="81650" tIns="81650" rIns="81650" bIns="81650" anchor="t" anchorCtr="0">
            <a:noAutofit/>
          </a:bodyPr>
          <a:lstStyle/>
          <a:p>
            <a:pPr marL="0" lvl="0" indent="0" algn="l" rtl="0">
              <a:lnSpc>
                <a:spcPct val="100000"/>
              </a:lnSpc>
              <a:spcBef>
                <a:spcPts val="0"/>
              </a:spcBef>
              <a:spcAft>
                <a:spcPts val="0"/>
              </a:spcAft>
              <a:buNone/>
            </a:pPr>
            <a:r>
              <a:rPr lang="en-US" sz="1600" b="1">
                <a:solidFill>
                  <a:srgbClr val="FFFF00"/>
                </a:solidFill>
              </a:rPr>
              <a:t>LEAN maps → </a:t>
            </a:r>
            <a:r>
              <a:rPr lang="en-US" sz="1600">
                <a:solidFill>
                  <a:srgbClr val="FFFF00"/>
                </a:solidFill>
              </a:rPr>
              <a:t>eval slope statistics</a:t>
            </a:r>
            <a:br>
              <a:rPr lang="en-US" sz="1600">
                <a:solidFill>
                  <a:srgbClr val="FFFF00"/>
                </a:solidFill>
              </a:rPr>
            </a:br>
            <a:r>
              <a:rPr lang="en-US" sz="1600">
                <a:solidFill>
                  <a:srgbClr val="FFFF00"/>
                </a:solidFill>
              </a:rPr>
              <a:t>MIPmap = moments   → cov matrix </a:t>
            </a:r>
            <a:endParaRPr sz="1400">
              <a:solidFill>
                <a:srgbClr val="FFFF00"/>
              </a:solidFill>
            </a:endParaRPr>
          </a:p>
        </p:txBody>
      </p:sp>
      <p:sp>
        <p:nvSpPr>
          <p:cNvPr id="1055" name="Google Shape;1055;p68"/>
          <p:cNvSpPr txBox="1"/>
          <p:nvPr/>
        </p:nvSpPr>
        <p:spPr>
          <a:xfrm>
            <a:off x="14515" y="633896"/>
            <a:ext cx="3680700" cy="449700"/>
          </a:xfrm>
          <a:prstGeom prst="rect">
            <a:avLst/>
          </a:prstGeom>
          <a:noFill/>
          <a:ln>
            <a:noFill/>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2000">
                <a:solidFill>
                  <a:srgbClr val="FF9900"/>
                </a:solidFill>
              </a:rPr>
              <a:t>heightfield →</a:t>
            </a:r>
            <a:r>
              <a:rPr lang="en-US" sz="1600">
                <a:solidFill>
                  <a:srgbClr val="FF9900"/>
                </a:solidFill>
              </a:rPr>
              <a:t> BRDF (microfacets)</a:t>
            </a:r>
            <a:endParaRPr sz="2000">
              <a:solidFill>
                <a:srgbClr val="FF9900"/>
              </a:solidFill>
            </a:endParaRPr>
          </a:p>
        </p:txBody>
      </p:sp>
      <p:grpSp>
        <p:nvGrpSpPr>
          <p:cNvPr id="1056" name="Google Shape;1056;p68"/>
          <p:cNvGrpSpPr/>
          <p:nvPr/>
        </p:nvGrpSpPr>
        <p:grpSpPr>
          <a:xfrm>
            <a:off x="109480" y="1185384"/>
            <a:ext cx="3207542" cy="638370"/>
            <a:chOff x="118600" y="965300"/>
            <a:chExt cx="3474751" cy="766075"/>
          </a:xfrm>
        </p:grpSpPr>
        <p:pic>
          <p:nvPicPr>
            <p:cNvPr id="1057" name="Google Shape;1057;p68"/>
            <p:cNvPicPr preferRelativeResize="0"/>
            <p:nvPr/>
          </p:nvPicPr>
          <p:blipFill>
            <a:blip r:embed="rId8">
              <a:alphaModFix/>
            </a:blip>
            <a:stretch>
              <a:fillRect/>
            </a:stretch>
          </p:blipFill>
          <p:spPr>
            <a:xfrm>
              <a:off x="118600" y="965300"/>
              <a:ext cx="3474751" cy="766075"/>
            </a:xfrm>
            <a:prstGeom prst="rect">
              <a:avLst/>
            </a:prstGeom>
            <a:noFill/>
            <a:ln>
              <a:noFill/>
            </a:ln>
          </p:spPr>
        </p:pic>
        <p:sp>
          <p:nvSpPr>
            <p:cNvPr id="1058" name="Google Shape;1058;p68"/>
            <p:cNvSpPr/>
            <p:nvPr/>
          </p:nvSpPr>
          <p:spPr>
            <a:xfrm>
              <a:off x="1454214" y="1054150"/>
              <a:ext cx="8268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059" name="Google Shape;1059;p6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62</a:t>
            </a:fld>
            <a:endParaRPr/>
          </a:p>
        </p:txBody>
      </p:sp>
      <p:sp>
        <p:nvSpPr>
          <p:cNvPr id="1060" name="Google Shape;1060;p68"/>
          <p:cNvSpPr txBox="1"/>
          <p:nvPr/>
        </p:nvSpPr>
        <p:spPr>
          <a:xfrm>
            <a:off x="2647985" y="2968448"/>
            <a:ext cx="970500" cy="3027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i="1">
                <a:solidFill>
                  <a:srgbClr val="4A86E8"/>
                </a:solidFill>
              </a:rPr>
              <a:t>slopes ²</a:t>
            </a:r>
            <a:endParaRPr sz="1300" i="1">
              <a:solidFill>
                <a:srgbClr val="4A86E8"/>
              </a:solidFill>
            </a:endParaRPr>
          </a:p>
        </p:txBody>
      </p:sp>
      <p:sp>
        <p:nvSpPr>
          <p:cNvPr id="1061" name="Google Shape;1061;p68"/>
          <p:cNvSpPr txBox="1"/>
          <p:nvPr/>
        </p:nvSpPr>
        <p:spPr>
          <a:xfrm>
            <a:off x="14515" y="4126396"/>
            <a:ext cx="5985900" cy="959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b="1">
                <a:solidFill>
                  <a:srgbClr val="FFFF00"/>
                </a:solidFill>
              </a:rPr>
              <a:t> </a:t>
            </a:r>
            <a:r>
              <a:rPr lang="en-US" sz="1600">
                <a:solidFill>
                  <a:srgbClr val="FFFF00"/>
                </a:solidFill>
              </a:rPr>
              <a:t>microfacets BRDF: Beckmann NDF ← f ( </a:t>
            </a:r>
            <a:r>
              <a:rPr lang="en-US" sz="1600">
                <a:solidFill>
                  <a:srgbClr val="FF9900"/>
                </a:solidFill>
              </a:rPr>
              <a:t>full slope stat.</a:t>
            </a:r>
            <a:r>
              <a:rPr lang="en-US" sz="1600">
                <a:solidFill>
                  <a:srgbClr val="FFFF00"/>
                </a:solidFill>
              </a:rPr>
              <a:t> )</a:t>
            </a:r>
            <a:br>
              <a:rPr lang="en-US" sz="1600">
                <a:solidFill>
                  <a:srgbClr val="FFFF00"/>
                </a:solidFill>
              </a:rPr>
            </a:br>
            <a:r>
              <a:rPr lang="en-US" sz="1600">
                <a:solidFill>
                  <a:srgbClr val="FFFF00"/>
                </a:solidFill>
              </a:rPr>
              <a:t>                    </a:t>
            </a:r>
            <a:r>
              <a:rPr lang="en-US" sz="1600" b="1">
                <a:solidFill>
                  <a:srgbClr val="FFFF00"/>
                </a:solidFill>
              </a:rPr>
              <a:t>→ </a:t>
            </a:r>
            <a:r>
              <a:rPr lang="en-US" sz="1600">
                <a:solidFill>
                  <a:srgbClr val="FFFF00"/>
                </a:solidFill>
              </a:rPr>
              <a:t>tilted anisotropic lobe</a:t>
            </a:r>
            <a:r>
              <a:rPr lang="en-US" sz="1600">
                <a:solidFill>
                  <a:srgbClr val="554A00"/>
                </a:solidFill>
              </a:rPr>
              <a:t>- point light + IBL </a:t>
            </a:r>
            <a:endParaRPr sz="1400">
              <a:solidFill>
                <a:srgbClr val="554A00"/>
              </a:solidFill>
            </a:endParaRPr>
          </a:p>
        </p:txBody>
      </p:sp>
      <p:pic>
        <p:nvPicPr>
          <p:cNvPr id="1062" name="Google Shape;1062;p68"/>
          <p:cNvPicPr preferRelativeResize="0"/>
          <p:nvPr/>
        </p:nvPicPr>
        <p:blipFill>
          <a:blip r:embed="rId9">
            <a:alphaModFix/>
          </a:blip>
          <a:stretch>
            <a:fillRect/>
          </a:stretch>
        </p:blipFill>
        <p:spPr>
          <a:xfrm>
            <a:off x="426693" y="4684063"/>
            <a:ext cx="3137561" cy="906427"/>
          </a:xfrm>
          <a:prstGeom prst="rect">
            <a:avLst/>
          </a:prstGeom>
          <a:noFill/>
          <a:ln>
            <a:noFill/>
          </a:ln>
        </p:spPr>
      </p:pic>
      <p:sp>
        <p:nvSpPr>
          <p:cNvPr id="1063" name="Google Shape;1063;p68"/>
          <p:cNvSpPr txBox="1"/>
          <p:nvPr/>
        </p:nvSpPr>
        <p:spPr>
          <a:xfrm>
            <a:off x="4036546" y="3385375"/>
            <a:ext cx="1559400" cy="325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i="1">
                <a:solidFill>
                  <a:srgbClr val="4A86E8"/>
                </a:solidFill>
              </a:rPr>
              <a:t>→ m1, m2, ∑</a:t>
            </a:r>
            <a:endParaRPr sz="1600" i="1">
              <a:solidFill>
                <a:srgbClr val="4A86E8"/>
              </a:solidFill>
            </a:endParaRPr>
          </a:p>
        </p:txBody>
      </p:sp>
      <p:sp>
        <p:nvSpPr>
          <p:cNvPr id="1064" name="Google Shape;1064;p68"/>
          <p:cNvSpPr txBox="1"/>
          <p:nvPr/>
        </p:nvSpPr>
        <p:spPr>
          <a:xfrm>
            <a:off x="1827808" y="2968448"/>
            <a:ext cx="676800" cy="325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i="1">
                <a:solidFill>
                  <a:srgbClr val="4A86E8"/>
                </a:solidFill>
              </a:rPr>
              <a:t>slopes</a:t>
            </a:r>
            <a:endParaRPr sz="1300" i="1">
              <a:solidFill>
                <a:srgbClr val="4A86E8"/>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068"/>
        <p:cNvGrpSpPr/>
        <p:nvPr/>
      </p:nvGrpSpPr>
      <p:grpSpPr>
        <a:xfrm>
          <a:off x="0" y="0"/>
          <a:ext cx="0" cy="0"/>
          <a:chOff x="0" y="0"/>
          <a:chExt cx="0" cy="0"/>
        </a:xfrm>
      </p:grpSpPr>
      <p:sp>
        <p:nvSpPr>
          <p:cNvPr id="1069" name="Google Shape;1069;p69"/>
          <p:cNvSpPr txBox="1"/>
          <p:nvPr/>
        </p:nvSpPr>
        <p:spPr>
          <a:xfrm>
            <a:off x="14515" y="4126396"/>
            <a:ext cx="5985900" cy="9591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600" b="1">
                <a:solidFill>
                  <a:srgbClr val="FFFF00"/>
                </a:solidFill>
              </a:rPr>
              <a:t> </a:t>
            </a:r>
            <a:r>
              <a:rPr lang="en-US" sz="1600">
                <a:solidFill>
                  <a:srgbClr val="FFFF00"/>
                </a:solidFill>
              </a:rPr>
              <a:t>microfacets BRDF: Beckmann NDF</a:t>
            </a:r>
            <a:br>
              <a:rPr lang="en-US" sz="1600">
                <a:solidFill>
                  <a:srgbClr val="FFFF00"/>
                </a:solidFill>
              </a:rPr>
            </a:br>
            <a:r>
              <a:rPr lang="en-US" sz="1600">
                <a:solidFill>
                  <a:srgbClr val="FFFF00"/>
                </a:solidFill>
              </a:rPr>
              <a:t>                    </a:t>
            </a:r>
            <a:r>
              <a:rPr lang="en-US" sz="1600" b="1">
                <a:solidFill>
                  <a:srgbClr val="FFFF00"/>
                </a:solidFill>
              </a:rPr>
              <a:t>→ </a:t>
            </a:r>
            <a:r>
              <a:rPr lang="en-US" sz="1600">
                <a:solidFill>
                  <a:srgbClr val="FFFF00"/>
                </a:solidFill>
              </a:rPr>
              <a:t>tilted anisotropic lobe</a:t>
            </a:r>
            <a:endParaRPr sz="1400">
              <a:solidFill>
                <a:srgbClr val="554A00"/>
              </a:solidFill>
            </a:endParaRPr>
          </a:p>
        </p:txBody>
      </p:sp>
      <p:sp>
        <p:nvSpPr>
          <p:cNvPr id="1070" name="Google Shape;1070;p69"/>
          <p:cNvSpPr txBox="1"/>
          <p:nvPr/>
        </p:nvSpPr>
        <p:spPr>
          <a:xfrm>
            <a:off x="4444985" y="4124948"/>
            <a:ext cx="706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3"/>
              </a:rPr>
              <a:t>video</a:t>
            </a:r>
            <a:br>
              <a:rPr lang="en-US" sz="700" b="1">
                <a:solidFill>
                  <a:srgbClr val="FF0000"/>
                </a:solidFill>
              </a:rPr>
            </a:br>
            <a:r>
              <a:rPr lang="en-US" sz="700" b="1">
                <a:solidFill>
                  <a:srgbClr val="FF0000"/>
                </a:solidFill>
              </a:rPr>
              <a:t>   T-rex</a:t>
            </a:r>
            <a:endParaRPr sz="700" b="1">
              <a:solidFill>
                <a:srgbClr val="FF0000"/>
              </a:solidFill>
            </a:endParaRPr>
          </a:p>
        </p:txBody>
      </p:sp>
      <p:pic>
        <p:nvPicPr>
          <p:cNvPr id="1071" name="Google Shape;1071;p69"/>
          <p:cNvPicPr preferRelativeResize="0"/>
          <p:nvPr/>
        </p:nvPicPr>
        <p:blipFill>
          <a:blip r:embed="rId4">
            <a:alphaModFix/>
          </a:blip>
          <a:stretch>
            <a:fillRect/>
          </a:stretch>
        </p:blipFill>
        <p:spPr>
          <a:xfrm>
            <a:off x="426693" y="4684063"/>
            <a:ext cx="3137561" cy="906427"/>
          </a:xfrm>
          <a:prstGeom prst="rect">
            <a:avLst/>
          </a:prstGeom>
          <a:noFill/>
          <a:ln>
            <a:noFill/>
          </a:ln>
        </p:spPr>
      </p:pic>
      <p:pic>
        <p:nvPicPr>
          <p:cNvPr id="1072" name="Google Shape;1072;p69"/>
          <p:cNvPicPr preferRelativeResize="0"/>
          <p:nvPr/>
        </p:nvPicPr>
        <p:blipFill>
          <a:blip r:embed="rId5">
            <a:alphaModFix/>
          </a:blip>
          <a:stretch>
            <a:fillRect/>
          </a:stretch>
        </p:blipFill>
        <p:spPr>
          <a:xfrm>
            <a:off x="109477" y="1758979"/>
            <a:ext cx="2895626" cy="815250"/>
          </a:xfrm>
          <a:prstGeom prst="rect">
            <a:avLst/>
          </a:prstGeom>
          <a:noFill/>
          <a:ln>
            <a:noFill/>
          </a:ln>
        </p:spPr>
      </p:pic>
      <p:pic>
        <p:nvPicPr>
          <p:cNvPr id="1073" name="Google Shape;1073;p69"/>
          <p:cNvPicPr preferRelativeResize="0"/>
          <p:nvPr/>
        </p:nvPicPr>
        <p:blipFill>
          <a:blip r:embed="rId6">
            <a:alphaModFix/>
          </a:blip>
          <a:stretch>
            <a:fillRect/>
          </a:stretch>
        </p:blipFill>
        <p:spPr>
          <a:xfrm flipH="1">
            <a:off x="4078099" y="548585"/>
            <a:ext cx="5034146" cy="1148938"/>
          </a:xfrm>
          <a:prstGeom prst="rect">
            <a:avLst/>
          </a:prstGeom>
          <a:noFill/>
          <a:ln>
            <a:noFill/>
          </a:ln>
        </p:spPr>
      </p:pic>
      <p:pic>
        <p:nvPicPr>
          <p:cNvPr id="1074" name="Google Shape;1074;p69"/>
          <p:cNvPicPr preferRelativeResize="0"/>
          <p:nvPr/>
        </p:nvPicPr>
        <p:blipFill>
          <a:blip r:embed="rId7">
            <a:alphaModFix/>
          </a:blip>
          <a:stretch>
            <a:fillRect/>
          </a:stretch>
        </p:blipFill>
        <p:spPr>
          <a:xfrm>
            <a:off x="5098731" y="1878750"/>
            <a:ext cx="3137561" cy="958958"/>
          </a:xfrm>
          <a:prstGeom prst="rect">
            <a:avLst/>
          </a:prstGeom>
          <a:noFill/>
          <a:ln>
            <a:noFill/>
          </a:ln>
        </p:spPr>
      </p:pic>
      <p:pic>
        <p:nvPicPr>
          <p:cNvPr id="1075" name="Google Shape;1075;p69"/>
          <p:cNvPicPr preferRelativeResize="0"/>
          <p:nvPr/>
        </p:nvPicPr>
        <p:blipFill rotWithShape="1">
          <a:blip r:embed="rId8">
            <a:alphaModFix/>
          </a:blip>
          <a:srcRect t="26333" b="2552"/>
          <a:stretch/>
        </p:blipFill>
        <p:spPr>
          <a:xfrm>
            <a:off x="94015" y="3094494"/>
            <a:ext cx="4022054" cy="958959"/>
          </a:xfrm>
          <a:prstGeom prst="rect">
            <a:avLst/>
          </a:prstGeom>
          <a:noFill/>
          <a:ln>
            <a:noFill/>
          </a:ln>
        </p:spPr>
      </p:pic>
      <p:pic>
        <p:nvPicPr>
          <p:cNvPr id="1076" name="Google Shape;1076;p69"/>
          <p:cNvPicPr preferRelativeResize="0"/>
          <p:nvPr/>
        </p:nvPicPr>
        <p:blipFill>
          <a:blip r:embed="rId9">
            <a:alphaModFix/>
          </a:blip>
          <a:stretch>
            <a:fillRect/>
          </a:stretch>
        </p:blipFill>
        <p:spPr>
          <a:xfrm rot="5400000">
            <a:off x="7397269" y="3898167"/>
            <a:ext cx="2404896" cy="1088542"/>
          </a:xfrm>
          <a:prstGeom prst="rect">
            <a:avLst/>
          </a:prstGeom>
          <a:noFill/>
          <a:ln>
            <a:noFill/>
          </a:ln>
        </p:spPr>
      </p:pic>
      <p:pic>
        <p:nvPicPr>
          <p:cNvPr id="1077" name="Google Shape;1077;p69"/>
          <p:cNvPicPr preferRelativeResize="0"/>
          <p:nvPr/>
        </p:nvPicPr>
        <p:blipFill>
          <a:blip r:embed="rId10">
            <a:alphaModFix/>
          </a:blip>
          <a:stretch>
            <a:fillRect/>
          </a:stretch>
        </p:blipFill>
        <p:spPr>
          <a:xfrm rot="5400000">
            <a:off x="4982616" y="3926615"/>
            <a:ext cx="2391895" cy="1018625"/>
          </a:xfrm>
          <a:prstGeom prst="rect">
            <a:avLst/>
          </a:prstGeom>
          <a:noFill/>
          <a:ln>
            <a:noFill/>
          </a:ln>
        </p:spPr>
      </p:pic>
      <p:pic>
        <p:nvPicPr>
          <p:cNvPr id="1078" name="Google Shape;1078;p69"/>
          <p:cNvPicPr preferRelativeResize="0"/>
          <p:nvPr/>
        </p:nvPicPr>
        <p:blipFill>
          <a:blip r:embed="rId11">
            <a:alphaModFix/>
          </a:blip>
          <a:stretch>
            <a:fillRect/>
          </a:stretch>
        </p:blipFill>
        <p:spPr>
          <a:xfrm rot="5400000">
            <a:off x="6182466" y="3948657"/>
            <a:ext cx="2426208" cy="988396"/>
          </a:xfrm>
          <a:prstGeom prst="rect">
            <a:avLst/>
          </a:prstGeom>
          <a:noFill/>
          <a:ln>
            <a:noFill/>
          </a:ln>
        </p:spPr>
      </p:pic>
      <p:pic>
        <p:nvPicPr>
          <p:cNvPr id="1079" name="Google Shape;1079;p69"/>
          <p:cNvPicPr preferRelativeResize="0"/>
          <p:nvPr/>
        </p:nvPicPr>
        <p:blipFill>
          <a:blip r:embed="rId12">
            <a:alphaModFix/>
          </a:blip>
          <a:stretch>
            <a:fillRect/>
          </a:stretch>
        </p:blipFill>
        <p:spPr>
          <a:xfrm>
            <a:off x="4484931" y="1723644"/>
            <a:ext cx="4177438" cy="1238687"/>
          </a:xfrm>
          <a:prstGeom prst="rect">
            <a:avLst/>
          </a:prstGeom>
          <a:noFill/>
          <a:ln>
            <a:noFill/>
          </a:ln>
        </p:spPr>
      </p:pic>
      <p:sp>
        <p:nvSpPr>
          <p:cNvPr id="1080" name="Google Shape;1080;p69"/>
          <p:cNvSpPr txBox="1"/>
          <p:nvPr/>
        </p:nvSpPr>
        <p:spPr>
          <a:xfrm>
            <a:off x="4786338" y="2886125"/>
            <a:ext cx="4627500" cy="502800"/>
          </a:xfrm>
          <a:prstGeom prst="rect">
            <a:avLst/>
          </a:prstGeom>
          <a:noFill/>
          <a:ln>
            <a:noFill/>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1600">
                <a:solidFill>
                  <a:srgbClr val="FFFF00"/>
                </a:solidFill>
              </a:rPr>
              <a:t>Effect of geometric distortion on appearance:</a:t>
            </a:r>
            <a:endParaRPr sz="1400">
              <a:solidFill>
                <a:srgbClr val="FFFF00"/>
              </a:solidFill>
            </a:endParaRPr>
          </a:p>
        </p:txBody>
      </p:sp>
      <p:sp>
        <p:nvSpPr>
          <p:cNvPr id="1081" name="Google Shape;1081;p69"/>
          <p:cNvSpPr txBox="1"/>
          <p:nvPr/>
        </p:nvSpPr>
        <p:spPr>
          <a:xfrm>
            <a:off x="4444985" y="4541563"/>
            <a:ext cx="706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3"/>
              </a:rPr>
              <a:t>video</a:t>
            </a:r>
            <a:br>
              <a:rPr lang="en-US" sz="700" b="1">
                <a:solidFill>
                  <a:srgbClr val="FF0000"/>
                </a:solidFill>
              </a:rPr>
            </a:br>
            <a:r>
              <a:rPr lang="en-US" sz="700" b="1">
                <a:solidFill>
                  <a:srgbClr val="FF0000"/>
                </a:solidFill>
              </a:rPr>
              <a:t>    prop</a:t>
            </a:r>
            <a:endParaRPr sz="700" b="1">
              <a:solidFill>
                <a:srgbClr val="FF0000"/>
              </a:solidFill>
            </a:endParaRPr>
          </a:p>
        </p:txBody>
      </p:sp>
      <p:sp>
        <p:nvSpPr>
          <p:cNvPr id="1082" name="Google Shape;1082;p69"/>
          <p:cNvSpPr txBox="1"/>
          <p:nvPr/>
        </p:nvSpPr>
        <p:spPr>
          <a:xfrm>
            <a:off x="4462915" y="4924521"/>
            <a:ext cx="706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14"/>
              </a:rPr>
              <a:t>pdf</a:t>
            </a:r>
            <a:br>
              <a:rPr lang="en-US" sz="700" b="1">
                <a:solidFill>
                  <a:srgbClr val="FF0000"/>
                </a:solidFill>
              </a:rPr>
            </a:br>
            <a:r>
              <a:rPr lang="en-US" sz="700" b="1">
                <a:solidFill>
                  <a:srgbClr val="FF0000"/>
                </a:solidFill>
              </a:rPr>
              <a:t>   </a:t>
            </a:r>
            <a:endParaRPr sz="700" b="1">
              <a:solidFill>
                <a:srgbClr val="FF0000"/>
              </a:solidFill>
            </a:endParaRPr>
          </a:p>
        </p:txBody>
      </p:sp>
      <p:sp>
        <p:nvSpPr>
          <p:cNvPr id="1083" name="Google Shape;1083;p69"/>
          <p:cNvSpPr txBox="1">
            <a:spLocks noGrp="1"/>
          </p:cNvSpPr>
          <p:nvPr>
            <p:ph type="title" idx="4294967295"/>
          </p:nvPr>
        </p:nvSpPr>
        <p:spPr>
          <a:xfrm>
            <a:off x="252046" y="0"/>
            <a:ext cx="66744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Appearance filtering of heightfields</a:t>
            </a:r>
            <a:endParaRPr sz="1800" u="none" strike="noStrike" cap="none">
              <a:solidFill>
                <a:srgbClr val="FFFF00"/>
              </a:solidFill>
            </a:endParaRPr>
          </a:p>
        </p:txBody>
      </p:sp>
      <p:sp>
        <p:nvSpPr>
          <p:cNvPr id="1084" name="Google Shape;1084;p69"/>
          <p:cNvSpPr txBox="1">
            <a:spLocks noGrp="1"/>
          </p:cNvSpPr>
          <p:nvPr>
            <p:ph type="title" idx="4294967295"/>
          </p:nvPr>
        </p:nvSpPr>
        <p:spPr>
          <a:xfrm>
            <a:off x="6926446" y="0"/>
            <a:ext cx="22173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FF9900"/>
                </a:solidFill>
              </a:rPr>
              <a:t>with</a:t>
            </a:r>
            <a:r>
              <a:rPr lang="en-US" sz="1800">
                <a:solidFill>
                  <a:srgbClr val="FF9900"/>
                </a:solidFill>
              </a:rPr>
              <a:t> Eric Heitz </a:t>
            </a:r>
            <a:r>
              <a:rPr lang="en-US" sz="1300">
                <a:solidFill>
                  <a:srgbClr val="FF9900"/>
                </a:solidFill>
              </a:rPr>
              <a:t>et.al</a:t>
            </a:r>
            <a:br>
              <a:rPr lang="en-US" sz="1800">
                <a:solidFill>
                  <a:srgbClr val="FF9900"/>
                </a:solidFill>
              </a:rPr>
            </a:br>
            <a:r>
              <a:rPr lang="en-US" sz="1300">
                <a:solidFill>
                  <a:srgbClr val="FF9900"/>
                </a:solidFill>
              </a:rPr>
              <a:t>[ HPG’12,I3D’13, SIGA’13 ]</a:t>
            </a:r>
            <a:endParaRPr sz="1800" u="none" strike="noStrike" cap="none">
              <a:solidFill>
                <a:srgbClr val="FF9900"/>
              </a:solidFill>
            </a:endParaRPr>
          </a:p>
        </p:txBody>
      </p:sp>
      <p:sp>
        <p:nvSpPr>
          <p:cNvPr id="1085" name="Google Shape;1085;p69"/>
          <p:cNvSpPr txBox="1"/>
          <p:nvPr/>
        </p:nvSpPr>
        <p:spPr>
          <a:xfrm>
            <a:off x="155192" y="2526854"/>
            <a:ext cx="4022100" cy="523500"/>
          </a:xfrm>
          <a:prstGeom prst="rect">
            <a:avLst/>
          </a:prstGeom>
          <a:noFill/>
          <a:ln>
            <a:noFill/>
          </a:ln>
        </p:spPr>
        <p:txBody>
          <a:bodyPr spcFirstLastPara="1" wrap="square" lIns="81650" tIns="81650" rIns="81650" bIns="81650" anchor="t" anchorCtr="0">
            <a:noAutofit/>
          </a:bodyPr>
          <a:lstStyle/>
          <a:p>
            <a:pPr marL="0" lvl="0" indent="0" algn="l" rtl="0">
              <a:lnSpc>
                <a:spcPct val="100000"/>
              </a:lnSpc>
              <a:spcBef>
                <a:spcPts val="0"/>
              </a:spcBef>
              <a:spcAft>
                <a:spcPts val="0"/>
              </a:spcAft>
              <a:buNone/>
            </a:pPr>
            <a:r>
              <a:rPr lang="en-US" sz="1600" b="1">
                <a:solidFill>
                  <a:srgbClr val="FFFF00"/>
                </a:solidFill>
              </a:rPr>
              <a:t>LEAN maps </a:t>
            </a:r>
            <a:r>
              <a:rPr lang="en-US" sz="1600">
                <a:solidFill>
                  <a:srgbClr val="FFFF00"/>
                </a:solidFill>
              </a:rPr>
              <a:t>→ eval slope statistics</a:t>
            </a:r>
            <a:br>
              <a:rPr lang="en-US" sz="1600">
                <a:solidFill>
                  <a:srgbClr val="FFFF00"/>
                </a:solidFill>
              </a:rPr>
            </a:br>
            <a:r>
              <a:rPr lang="en-US" sz="1600">
                <a:solidFill>
                  <a:srgbClr val="FFFF00"/>
                </a:solidFill>
              </a:rPr>
              <a:t>MIPmap = moments   → cov matrix </a:t>
            </a:r>
            <a:endParaRPr sz="1400">
              <a:solidFill>
                <a:srgbClr val="FFFF00"/>
              </a:solidFill>
            </a:endParaRPr>
          </a:p>
        </p:txBody>
      </p:sp>
      <p:sp>
        <p:nvSpPr>
          <p:cNvPr id="1086" name="Google Shape;1086;p69"/>
          <p:cNvSpPr txBox="1"/>
          <p:nvPr/>
        </p:nvSpPr>
        <p:spPr>
          <a:xfrm>
            <a:off x="14515" y="633896"/>
            <a:ext cx="3680700" cy="449700"/>
          </a:xfrm>
          <a:prstGeom prst="rect">
            <a:avLst/>
          </a:prstGeom>
          <a:noFill/>
          <a:ln>
            <a:noFill/>
          </a:ln>
        </p:spPr>
        <p:txBody>
          <a:bodyPr spcFirstLastPara="1" wrap="square" lIns="81650" tIns="81650" rIns="81650" bIns="81650" anchor="t" anchorCtr="0">
            <a:noAutofit/>
          </a:bodyPr>
          <a:lstStyle/>
          <a:p>
            <a:pPr marL="0" lvl="0" indent="0" algn="l" rtl="0">
              <a:lnSpc>
                <a:spcPct val="150000"/>
              </a:lnSpc>
              <a:spcBef>
                <a:spcPts val="0"/>
              </a:spcBef>
              <a:spcAft>
                <a:spcPts val="0"/>
              </a:spcAft>
              <a:buNone/>
            </a:pPr>
            <a:r>
              <a:rPr lang="en-US" sz="2000">
                <a:solidFill>
                  <a:srgbClr val="FF9900"/>
                </a:solidFill>
              </a:rPr>
              <a:t>heightfield →</a:t>
            </a:r>
            <a:r>
              <a:rPr lang="en-US" sz="1600">
                <a:solidFill>
                  <a:srgbClr val="FF9900"/>
                </a:solidFill>
              </a:rPr>
              <a:t> BRDF (microfacets)</a:t>
            </a:r>
            <a:endParaRPr sz="2000">
              <a:solidFill>
                <a:srgbClr val="FF9900"/>
              </a:solidFill>
            </a:endParaRPr>
          </a:p>
        </p:txBody>
      </p:sp>
      <p:grpSp>
        <p:nvGrpSpPr>
          <p:cNvPr id="1087" name="Google Shape;1087;p69"/>
          <p:cNvGrpSpPr/>
          <p:nvPr/>
        </p:nvGrpSpPr>
        <p:grpSpPr>
          <a:xfrm>
            <a:off x="109480" y="1185384"/>
            <a:ext cx="3207542" cy="638370"/>
            <a:chOff x="118600" y="965300"/>
            <a:chExt cx="3474751" cy="766075"/>
          </a:xfrm>
        </p:grpSpPr>
        <p:pic>
          <p:nvPicPr>
            <p:cNvPr id="1088" name="Google Shape;1088;p69"/>
            <p:cNvPicPr preferRelativeResize="0"/>
            <p:nvPr/>
          </p:nvPicPr>
          <p:blipFill>
            <a:blip r:embed="rId15">
              <a:alphaModFix/>
            </a:blip>
            <a:stretch>
              <a:fillRect/>
            </a:stretch>
          </p:blipFill>
          <p:spPr>
            <a:xfrm>
              <a:off x="118600" y="965300"/>
              <a:ext cx="3474751" cy="766075"/>
            </a:xfrm>
            <a:prstGeom prst="rect">
              <a:avLst/>
            </a:prstGeom>
            <a:noFill/>
            <a:ln>
              <a:noFill/>
            </a:ln>
          </p:spPr>
        </p:pic>
        <p:sp>
          <p:nvSpPr>
            <p:cNvPr id="1089" name="Google Shape;1089;p69"/>
            <p:cNvSpPr/>
            <p:nvPr/>
          </p:nvSpPr>
          <p:spPr>
            <a:xfrm>
              <a:off x="1454214" y="1054150"/>
              <a:ext cx="826800" cy="2697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090" name="Google Shape;1090;p6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63</a:t>
            </a:fld>
            <a:endParaRPr/>
          </a:p>
        </p:txBody>
      </p:sp>
      <p:sp>
        <p:nvSpPr>
          <p:cNvPr id="1091" name="Google Shape;1091;p69"/>
          <p:cNvSpPr txBox="1"/>
          <p:nvPr/>
        </p:nvSpPr>
        <p:spPr>
          <a:xfrm>
            <a:off x="2647985" y="2968448"/>
            <a:ext cx="970500" cy="3027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i="1">
                <a:solidFill>
                  <a:srgbClr val="4A86E8"/>
                </a:solidFill>
              </a:rPr>
              <a:t>slopes ²</a:t>
            </a:r>
            <a:endParaRPr sz="1300" i="1">
              <a:solidFill>
                <a:srgbClr val="4A86E8"/>
              </a:solidFill>
            </a:endParaRPr>
          </a:p>
        </p:txBody>
      </p:sp>
      <p:sp>
        <p:nvSpPr>
          <p:cNvPr id="1092" name="Google Shape;1092;p69"/>
          <p:cNvSpPr txBox="1"/>
          <p:nvPr/>
        </p:nvSpPr>
        <p:spPr>
          <a:xfrm>
            <a:off x="1827808" y="2968448"/>
            <a:ext cx="676800" cy="325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i="1">
                <a:solidFill>
                  <a:srgbClr val="4A86E8"/>
                </a:solidFill>
              </a:rPr>
              <a:t>slopes</a:t>
            </a:r>
            <a:endParaRPr sz="1300" i="1">
              <a:solidFill>
                <a:srgbClr val="4A86E8"/>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70"/>
          <p:cNvSpPr txBox="1">
            <a:spLocks noGrp="1"/>
          </p:cNvSpPr>
          <p:nvPr>
            <p:ph type="body" idx="1"/>
          </p:nvPr>
        </p:nvSpPr>
        <p:spPr>
          <a:xfrm>
            <a:off x="1857346" y="970833"/>
            <a:ext cx="6423300" cy="31326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a:solidFill>
                  <a:srgbClr val="FF9900"/>
                </a:solidFill>
              </a:rPr>
              <a:t>                             </a:t>
            </a:r>
            <a:endParaRPr sz="2700">
              <a:solidFill>
                <a:srgbClr val="FF9900"/>
              </a:solidFill>
            </a:endParaRPr>
          </a:p>
          <a:p>
            <a:pPr marL="0" lvl="0" indent="0" algn="l" rtl="0">
              <a:spcBef>
                <a:spcPts val="0"/>
              </a:spcBef>
              <a:spcAft>
                <a:spcPts val="0"/>
              </a:spcAft>
              <a:buNone/>
            </a:pPr>
            <a:r>
              <a:rPr lang="en-US" sz="2700">
                <a:solidFill>
                  <a:srgbClr val="FF9900"/>
                </a:solidFill>
              </a:rPr>
              <a:t>Managing ultra-high complexity:</a:t>
            </a:r>
            <a:endParaRPr sz="2700">
              <a:solidFill>
                <a:srgbClr val="FF9900"/>
              </a:solidFill>
            </a:endParaRPr>
          </a:p>
          <a:p>
            <a:pPr marL="0" lvl="0" indent="0" algn="l" rtl="0">
              <a:spcBef>
                <a:spcPts val="0"/>
              </a:spcBef>
              <a:spcAft>
                <a:spcPts val="0"/>
              </a:spcAft>
              <a:buNone/>
            </a:pPr>
            <a:endParaRPr sz="2700">
              <a:solidFill>
                <a:srgbClr val="FF9900"/>
              </a:solidFill>
            </a:endParaRPr>
          </a:p>
          <a:p>
            <a:pPr marL="0" lvl="0" indent="0" algn="l" rtl="0">
              <a:spcBef>
                <a:spcPts val="0"/>
              </a:spcBef>
              <a:spcAft>
                <a:spcPts val="0"/>
              </a:spcAft>
              <a:buNone/>
            </a:pPr>
            <a:r>
              <a:rPr lang="en-US" sz="2700">
                <a:solidFill>
                  <a:srgbClr val="FF9900"/>
                </a:solidFill>
              </a:rPr>
              <a:t>so many other important stuffs...</a:t>
            </a:r>
            <a:endParaRPr sz="2700">
              <a:solidFill>
                <a:srgbClr val="FF9900"/>
              </a:solidFill>
            </a:endParaRPr>
          </a:p>
        </p:txBody>
      </p:sp>
      <p:sp>
        <p:nvSpPr>
          <p:cNvPr id="1098" name="Google Shape;1098;p7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00" scaled="0"/>
        </a:gradFill>
        <a:effectLst/>
      </p:bgPr>
    </p:bg>
    <p:spTree>
      <p:nvGrpSpPr>
        <p:cNvPr id="1" name="Shape 1102"/>
        <p:cNvGrpSpPr/>
        <p:nvPr/>
      </p:nvGrpSpPr>
      <p:grpSpPr>
        <a:xfrm>
          <a:off x="0" y="0"/>
          <a:ext cx="0" cy="0"/>
          <a:chOff x="0" y="0"/>
          <a:chExt cx="0" cy="0"/>
        </a:xfrm>
      </p:grpSpPr>
      <p:sp>
        <p:nvSpPr>
          <p:cNvPr id="1103" name="Google Shape;1103;p71"/>
          <p:cNvSpPr txBox="1">
            <a:spLocks noGrp="1"/>
          </p:cNvSpPr>
          <p:nvPr>
            <p:ph type="title" idx="4294967295"/>
          </p:nvPr>
        </p:nvSpPr>
        <p:spPr>
          <a:xfrm>
            <a:off x="226754" y="96563"/>
            <a:ext cx="8917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800" b="1">
                <a:solidFill>
                  <a:srgbClr val="FF9900"/>
                </a:solidFill>
              </a:rPr>
              <a:t>R</a:t>
            </a:r>
            <a:r>
              <a:rPr lang="en-US" sz="2800" b="1" u="none" strike="noStrike" cap="none">
                <a:solidFill>
                  <a:srgbClr val="FF9900"/>
                </a:solidFill>
                <a:latin typeface="Arial"/>
                <a:ea typeface="Arial"/>
                <a:cs typeface="Arial"/>
                <a:sym typeface="Arial"/>
              </a:rPr>
              <a:t>ealistic clouds in real time</a:t>
            </a:r>
            <a:r>
              <a:rPr lang="en-US" sz="2800">
                <a:solidFill>
                  <a:srgbClr val="FF9900"/>
                </a:solidFill>
              </a:rPr>
              <a:t>,</a:t>
            </a:r>
            <a:r>
              <a:rPr lang="en-US" sz="1800">
                <a:solidFill>
                  <a:srgbClr val="FF9900"/>
                </a:solidFill>
              </a:rPr>
              <a:t> </a:t>
            </a:r>
            <a:r>
              <a:rPr lang="en-US" sz="1300">
                <a:solidFill>
                  <a:srgbClr val="FF9900"/>
                </a:solidFill>
              </a:rPr>
              <a:t>with</a:t>
            </a:r>
            <a:r>
              <a:rPr lang="en-US" sz="1800">
                <a:solidFill>
                  <a:srgbClr val="FF9900"/>
                </a:solidFill>
              </a:rPr>
              <a:t> Antoine Bouthors </a:t>
            </a:r>
            <a:r>
              <a:rPr lang="en-US" sz="1300">
                <a:solidFill>
                  <a:srgbClr val="FF9900"/>
                </a:solidFill>
              </a:rPr>
              <a:t>[ EGNP’06, I3D’08 ]</a:t>
            </a:r>
            <a:endParaRPr sz="1300" u="none" strike="noStrike" cap="none">
              <a:solidFill>
                <a:srgbClr val="FF9900"/>
              </a:solidFill>
            </a:endParaRPr>
          </a:p>
        </p:txBody>
      </p:sp>
      <p:pic>
        <p:nvPicPr>
          <p:cNvPr id="1104" name="Google Shape;1104;p71"/>
          <p:cNvPicPr preferRelativeResize="0"/>
          <p:nvPr/>
        </p:nvPicPr>
        <p:blipFill>
          <a:blip r:embed="rId3">
            <a:alphaModFix/>
          </a:blip>
          <a:stretch>
            <a:fillRect/>
          </a:stretch>
        </p:blipFill>
        <p:spPr>
          <a:xfrm>
            <a:off x="0" y="4882885"/>
            <a:ext cx="4143375" cy="832114"/>
          </a:xfrm>
          <a:prstGeom prst="rect">
            <a:avLst/>
          </a:prstGeom>
          <a:noFill/>
          <a:ln>
            <a:noFill/>
          </a:ln>
        </p:spPr>
      </p:pic>
      <p:pic>
        <p:nvPicPr>
          <p:cNvPr id="1105" name="Google Shape;1105;p71"/>
          <p:cNvPicPr preferRelativeResize="0"/>
          <p:nvPr/>
        </p:nvPicPr>
        <p:blipFill>
          <a:blip r:embed="rId4">
            <a:alphaModFix/>
          </a:blip>
          <a:stretch>
            <a:fillRect/>
          </a:stretch>
        </p:blipFill>
        <p:spPr>
          <a:xfrm>
            <a:off x="0" y="3937000"/>
            <a:ext cx="4722515" cy="836962"/>
          </a:xfrm>
          <a:prstGeom prst="rect">
            <a:avLst/>
          </a:prstGeom>
          <a:noFill/>
          <a:ln>
            <a:noFill/>
          </a:ln>
        </p:spPr>
      </p:pic>
      <p:pic>
        <p:nvPicPr>
          <p:cNvPr id="1106" name="Google Shape;1106;p71"/>
          <p:cNvPicPr preferRelativeResize="0"/>
          <p:nvPr/>
        </p:nvPicPr>
        <p:blipFill>
          <a:blip r:embed="rId5">
            <a:alphaModFix/>
          </a:blip>
          <a:stretch>
            <a:fillRect/>
          </a:stretch>
        </p:blipFill>
        <p:spPr>
          <a:xfrm>
            <a:off x="5369169" y="3686968"/>
            <a:ext cx="3407834" cy="1009551"/>
          </a:xfrm>
          <a:prstGeom prst="rect">
            <a:avLst/>
          </a:prstGeom>
          <a:noFill/>
          <a:ln>
            <a:noFill/>
          </a:ln>
        </p:spPr>
      </p:pic>
      <p:pic>
        <p:nvPicPr>
          <p:cNvPr id="1107" name="Google Shape;1107;p71"/>
          <p:cNvPicPr preferRelativeResize="0"/>
          <p:nvPr/>
        </p:nvPicPr>
        <p:blipFill>
          <a:blip r:embed="rId6">
            <a:alphaModFix/>
          </a:blip>
          <a:stretch>
            <a:fillRect/>
          </a:stretch>
        </p:blipFill>
        <p:spPr>
          <a:xfrm>
            <a:off x="4589585" y="4880448"/>
            <a:ext cx="1014093" cy="836979"/>
          </a:xfrm>
          <a:prstGeom prst="rect">
            <a:avLst/>
          </a:prstGeom>
          <a:noFill/>
          <a:ln>
            <a:noFill/>
          </a:ln>
        </p:spPr>
      </p:pic>
      <p:pic>
        <p:nvPicPr>
          <p:cNvPr id="1108" name="Google Shape;1108;p71"/>
          <p:cNvPicPr preferRelativeResize="0"/>
          <p:nvPr/>
        </p:nvPicPr>
        <p:blipFill>
          <a:blip r:embed="rId7">
            <a:alphaModFix/>
          </a:blip>
          <a:stretch>
            <a:fillRect/>
          </a:stretch>
        </p:blipFill>
        <p:spPr>
          <a:xfrm>
            <a:off x="5701800" y="4696521"/>
            <a:ext cx="3027750" cy="1009542"/>
          </a:xfrm>
          <a:prstGeom prst="rect">
            <a:avLst/>
          </a:prstGeom>
          <a:noFill/>
          <a:ln>
            <a:noFill/>
          </a:ln>
        </p:spPr>
      </p:pic>
      <p:sp>
        <p:nvSpPr>
          <p:cNvPr id="1109" name="Google Shape;1109;p71"/>
          <p:cNvSpPr txBox="1"/>
          <p:nvPr/>
        </p:nvSpPr>
        <p:spPr>
          <a:xfrm>
            <a:off x="4688492" y="5366167"/>
            <a:ext cx="9144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8"/>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1110" name="Google Shape;1110;p7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65</a:t>
            </a:fld>
            <a:endParaRPr/>
          </a:p>
        </p:txBody>
      </p:sp>
      <p:sp>
        <p:nvSpPr>
          <p:cNvPr id="1111" name="Google Shape;1111;p71"/>
          <p:cNvSpPr txBox="1"/>
          <p:nvPr/>
        </p:nvSpPr>
        <p:spPr>
          <a:xfrm>
            <a:off x="5336236"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9"/>
              </a:rPr>
              <a:t>pdf</a:t>
            </a:r>
            <a:endParaRPr sz="700" b="1">
              <a:solidFill>
                <a:srgbClr val="FF0000"/>
              </a:solidFill>
            </a:endParaRPr>
          </a:p>
        </p:txBody>
      </p:sp>
      <p:sp>
        <p:nvSpPr>
          <p:cNvPr id="1112" name="Google Shape;1112;p71"/>
          <p:cNvSpPr txBox="1"/>
          <p:nvPr/>
        </p:nvSpPr>
        <p:spPr>
          <a:xfrm>
            <a:off x="4632851"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0"/>
              </a:rPr>
              <a:t>pdf</a:t>
            </a:r>
            <a:endParaRPr sz="700" b="1">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116"/>
        <p:cNvGrpSpPr/>
        <p:nvPr/>
      </p:nvGrpSpPr>
      <p:grpSpPr>
        <a:xfrm>
          <a:off x="0" y="0"/>
          <a:ext cx="0" cy="0"/>
          <a:chOff x="0" y="0"/>
          <a:chExt cx="0" cy="0"/>
        </a:xfrm>
      </p:grpSpPr>
      <p:sp>
        <p:nvSpPr>
          <p:cNvPr id="1117" name="Google Shape;1117;p72"/>
          <p:cNvSpPr txBox="1">
            <a:spLocks noGrp="1"/>
          </p:cNvSpPr>
          <p:nvPr>
            <p:ph type="title" idx="4294967295"/>
          </p:nvPr>
        </p:nvSpPr>
        <p:spPr>
          <a:xfrm>
            <a:off x="226754" y="96563"/>
            <a:ext cx="8917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800" b="1">
                <a:solidFill>
                  <a:srgbClr val="FF9900"/>
                </a:solidFill>
              </a:rPr>
              <a:t>R</a:t>
            </a:r>
            <a:r>
              <a:rPr lang="en-US" sz="2800" b="1" u="none" strike="noStrike" cap="none">
                <a:solidFill>
                  <a:srgbClr val="FF9900"/>
                </a:solidFill>
                <a:latin typeface="Arial"/>
                <a:ea typeface="Arial"/>
                <a:cs typeface="Arial"/>
                <a:sym typeface="Arial"/>
              </a:rPr>
              <a:t>ealistic clouds in real time</a:t>
            </a:r>
            <a:r>
              <a:rPr lang="en-US" sz="2800">
                <a:solidFill>
                  <a:srgbClr val="FF9900"/>
                </a:solidFill>
              </a:rPr>
              <a:t>,</a:t>
            </a:r>
            <a:r>
              <a:rPr lang="en-US" sz="1800">
                <a:solidFill>
                  <a:srgbClr val="FF9900"/>
                </a:solidFill>
              </a:rPr>
              <a:t> </a:t>
            </a:r>
            <a:r>
              <a:rPr lang="en-US" sz="1300">
                <a:solidFill>
                  <a:srgbClr val="FF9900"/>
                </a:solidFill>
              </a:rPr>
              <a:t>with</a:t>
            </a:r>
            <a:r>
              <a:rPr lang="en-US" sz="1800">
                <a:solidFill>
                  <a:srgbClr val="FF9900"/>
                </a:solidFill>
              </a:rPr>
              <a:t> Antoine Bouthors </a:t>
            </a:r>
            <a:r>
              <a:rPr lang="en-US" sz="1300">
                <a:solidFill>
                  <a:srgbClr val="FF9900"/>
                </a:solidFill>
              </a:rPr>
              <a:t>[ EGNP’06, I3D’08 ]</a:t>
            </a:r>
            <a:endParaRPr sz="1300" u="none" strike="noStrike" cap="none">
              <a:solidFill>
                <a:srgbClr val="FF9900"/>
              </a:solidFill>
            </a:endParaRPr>
          </a:p>
        </p:txBody>
      </p:sp>
      <p:pic>
        <p:nvPicPr>
          <p:cNvPr id="1118" name="Google Shape;1118;p72"/>
          <p:cNvPicPr preferRelativeResize="0"/>
          <p:nvPr/>
        </p:nvPicPr>
        <p:blipFill>
          <a:blip r:embed="rId3">
            <a:alphaModFix/>
          </a:blip>
          <a:stretch>
            <a:fillRect/>
          </a:stretch>
        </p:blipFill>
        <p:spPr>
          <a:xfrm>
            <a:off x="0" y="4882885"/>
            <a:ext cx="4143375" cy="832114"/>
          </a:xfrm>
          <a:prstGeom prst="rect">
            <a:avLst/>
          </a:prstGeom>
          <a:noFill/>
          <a:ln>
            <a:noFill/>
          </a:ln>
        </p:spPr>
      </p:pic>
      <p:pic>
        <p:nvPicPr>
          <p:cNvPr id="1119" name="Google Shape;1119;p72"/>
          <p:cNvPicPr preferRelativeResize="0"/>
          <p:nvPr/>
        </p:nvPicPr>
        <p:blipFill>
          <a:blip r:embed="rId4">
            <a:alphaModFix/>
          </a:blip>
          <a:stretch>
            <a:fillRect/>
          </a:stretch>
        </p:blipFill>
        <p:spPr>
          <a:xfrm>
            <a:off x="1964238" y="660064"/>
            <a:ext cx="1757419" cy="1316250"/>
          </a:xfrm>
          <a:prstGeom prst="rect">
            <a:avLst/>
          </a:prstGeom>
          <a:noFill/>
          <a:ln>
            <a:noFill/>
          </a:ln>
        </p:spPr>
      </p:pic>
      <p:pic>
        <p:nvPicPr>
          <p:cNvPr id="1120" name="Google Shape;1120;p72"/>
          <p:cNvPicPr preferRelativeResize="0"/>
          <p:nvPr/>
        </p:nvPicPr>
        <p:blipFill>
          <a:blip r:embed="rId5">
            <a:alphaModFix/>
          </a:blip>
          <a:stretch>
            <a:fillRect/>
          </a:stretch>
        </p:blipFill>
        <p:spPr>
          <a:xfrm>
            <a:off x="0" y="3937000"/>
            <a:ext cx="4722515" cy="836962"/>
          </a:xfrm>
          <a:prstGeom prst="rect">
            <a:avLst/>
          </a:prstGeom>
          <a:noFill/>
          <a:ln>
            <a:noFill/>
          </a:ln>
        </p:spPr>
      </p:pic>
      <p:pic>
        <p:nvPicPr>
          <p:cNvPr id="1121" name="Google Shape;1121;p72"/>
          <p:cNvPicPr preferRelativeResize="0"/>
          <p:nvPr/>
        </p:nvPicPr>
        <p:blipFill>
          <a:blip r:embed="rId6">
            <a:alphaModFix/>
          </a:blip>
          <a:stretch>
            <a:fillRect/>
          </a:stretch>
        </p:blipFill>
        <p:spPr>
          <a:xfrm>
            <a:off x="5369169" y="3686968"/>
            <a:ext cx="3407834" cy="1009551"/>
          </a:xfrm>
          <a:prstGeom prst="rect">
            <a:avLst/>
          </a:prstGeom>
          <a:noFill/>
          <a:ln>
            <a:noFill/>
          </a:ln>
        </p:spPr>
      </p:pic>
      <p:pic>
        <p:nvPicPr>
          <p:cNvPr id="1122" name="Google Shape;1122;p72"/>
          <p:cNvPicPr preferRelativeResize="0"/>
          <p:nvPr/>
        </p:nvPicPr>
        <p:blipFill>
          <a:blip r:embed="rId7">
            <a:alphaModFix/>
          </a:blip>
          <a:stretch>
            <a:fillRect/>
          </a:stretch>
        </p:blipFill>
        <p:spPr>
          <a:xfrm>
            <a:off x="4589585" y="4880448"/>
            <a:ext cx="1014093" cy="836979"/>
          </a:xfrm>
          <a:prstGeom prst="rect">
            <a:avLst/>
          </a:prstGeom>
          <a:noFill/>
          <a:ln>
            <a:noFill/>
          </a:ln>
        </p:spPr>
      </p:pic>
      <p:pic>
        <p:nvPicPr>
          <p:cNvPr id="1123" name="Google Shape;1123;p72"/>
          <p:cNvPicPr preferRelativeResize="0"/>
          <p:nvPr/>
        </p:nvPicPr>
        <p:blipFill>
          <a:blip r:embed="rId8">
            <a:alphaModFix/>
          </a:blip>
          <a:stretch>
            <a:fillRect/>
          </a:stretch>
        </p:blipFill>
        <p:spPr>
          <a:xfrm>
            <a:off x="5701800" y="4696521"/>
            <a:ext cx="3027750" cy="1009542"/>
          </a:xfrm>
          <a:prstGeom prst="rect">
            <a:avLst/>
          </a:prstGeom>
          <a:noFill/>
          <a:ln>
            <a:noFill/>
          </a:ln>
        </p:spPr>
      </p:pic>
      <p:sp>
        <p:nvSpPr>
          <p:cNvPr id="1124" name="Google Shape;1124;p72"/>
          <p:cNvSpPr txBox="1"/>
          <p:nvPr/>
        </p:nvSpPr>
        <p:spPr>
          <a:xfrm>
            <a:off x="158354" y="2740343"/>
            <a:ext cx="16617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dk1"/>
              </a:buClr>
              <a:buFont typeface="Arial"/>
              <a:buNone/>
            </a:pPr>
            <a:r>
              <a:rPr lang="en-US" sz="1800" b="0" u="none" strike="noStrike" cap="none">
                <a:solidFill>
                  <a:srgbClr val="FFFF00"/>
                </a:solidFill>
                <a:latin typeface="Arial"/>
                <a:ea typeface="Arial"/>
                <a:cs typeface="Arial"/>
                <a:sym typeface="Arial"/>
              </a:rPr>
              <a:t>absorption: 0</a:t>
            </a:r>
            <a:r>
              <a:rPr lang="en-US" sz="1800" b="1" u="none" strike="noStrike" cap="none">
                <a:solidFill>
                  <a:srgbClr val="FFFF00"/>
                </a:solidFill>
                <a:latin typeface="Arial"/>
                <a:ea typeface="Arial"/>
                <a:cs typeface="Arial"/>
                <a:sym typeface="Arial"/>
              </a:rPr>
              <a:t> </a:t>
            </a:r>
            <a:endParaRPr sz="1600" b="0" u="none" strike="noStrike" cap="none">
              <a:solidFill>
                <a:srgbClr val="FFFF00"/>
              </a:solidFill>
            </a:endParaRPr>
          </a:p>
        </p:txBody>
      </p:sp>
      <p:sp>
        <p:nvSpPr>
          <p:cNvPr id="1125" name="Google Shape;1125;p72"/>
          <p:cNvSpPr txBox="1"/>
          <p:nvPr/>
        </p:nvSpPr>
        <p:spPr>
          <a:xfrm>
            <a:off x="87501" y="575800"/>
            <a:ext cx="2175000" cy="1316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simul</a:t>
            </a:r>
            <a:r>
              <a:rPr lang="en-US" sz="2100">
                <a:solidFill>
                  <a:srgbClr val="FFFF00"/>
                </a:solidFill>
              </a:rPr>
              <a:t>ating all light paths:</a:t>
            </a:r>
            <a:r>
              <a:rPr lang="en-US" sz="2100" b="0" u="none" strike="noStrike" cap="none">
                <a:solidFill>
                  <a:srgbClr val="FFFF00"/>
                </a:solidFill>
                <a:latin typeface="Arial"/>
                <a:ea typeface="Arial"/>
                <a:cs typeface="Arial"/>
                <a:sym typeface="Arial"/>
              </a:rPr>
              <a:t> </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a:t>
            </a:r>
            <a:r>
              <a:rPr lang="en-US" sz="2100" b="1">
                <a:solidFill>
                  <a:srgbClr val="FFFF00"/>
                </a:solidFill>
              </a:rPr>
              <a:t>hard pb.</a:t>
            </a:r>
            <a:endParaRPr sz="2100" b="1">
              <a:solidFill>
                <a:srgbClr val="FFFF00"/>
              </a:solidFill>
            </a:endParaRPr>
          </a:p>
          <a:p>
            <a:pPr marL="0" marR="0" lvl="0" indent="0" algn="l" rtl="0">
              <a:lnSpc>
                <a:spcPct val="100000"/>
              </a:lnSpc>
              <a:spcBef>
                <a:spcPts val="0"/>
              </a:spcBef>
              <a:spcAft>
                <a:spcPts val="0"/>
              </a:spcAft>
              <a:buClr>
                <a:srgbClr val="00FFFF"/>
              </a:buClr>
              <a:buFont typeface="Arial"/>
              <a:buNone/>
            </a:pP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goal: real time !</a:t>
            </a:r>
            <a:r>
              <a:rPr lang="en-US" sz="1600" u="none" strike="noStrike" cap="none">
                <a:solidFill>
                  <a:srgbClr val="FFFF00"/>
                </a:solidFill>
                <a:latin typeface="Arial"/>
                <a:ea typeface="Arial"/>
                <a:cs typeface="Arial"/>
                <a:sym typeface="Arial"/>
              </a:rPr>
              <a:t> </a:t>
            </a:r>
            <a:endParaRPr sz="1600" u="none" strike="noStrike" cap="none">
              <a:solidFill>
                <a:srgbClr val="FFFF00"/>
              </a:solidFill>
            </a:endParaRPr>
          </a:p>
        </p:txBody>
      </p:sp>
      <p:sp>
        <p:nvSpPr>
          <p:cNvPr id="1126" name="Google Shape;1126;p72"/>
          <p:cNvSpPr txBox="1"/>
          <p:nvPr/>
        </p:nvSpPr>
        <p:spPr>
          <a:xfrm>
            <a:off x="31385" y="2170833"/>
            <a:ext cx="2175000" cy="5694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dk1"/>
              </a:buClr>
              <a:buFont typeface="Arial"/>
              <a:buNone/>
            </a:pPr>
            <a:r>
              <a:rPr lang="en-US" sz="1800" b="0" u="none" strike="noStrike" cap="none">
                <a:solidFill>
                  <a:srgbClr val="FFFF00"/>
                </a:solidFill>
                <a:latin typeface="Arial"/>
                <a:ea typeface="Arial"/>
                <a:cs typeface="Arial"/>
                <a:sym typeface="Arial"/>
              </a:rPr>
              <a:t>r</a:t>
            </a:r>
            <a:r>
              <a:rPr lang="en-US" sz="1800">
                <a:solidFill>
                  <a:srgbClr val="FFFF00"/>
                </a:solidFill>
              </a:rPr>
              <a:t>e</a:t>
            </a:r>
            <a:r>
              <a:rPr lang="en-US" sz="1800" b="0" u="none" strike="noStrike" cap="none">
                <a:solidFill>
                  <a:srgbClr val="FFFF00"/>
                </a:solidFill>
                <a:latin typeface="Arial"/>
                <a:ea typeface="Arial"/>
                <a:cs typeface="Arial"/>
                <a:sym typeface="Arial"/>
              </a:rPr>
              <a:t>flectance: </a:t>
            </a:r>
            <a:endParaRPr sz="1800" b="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800">
                <a:solidFill>
                  <a:srgbClr val="FFFF00"/>
                </a:solidFill>
              </a:rPr>
              <a:t>            </a:t>
            </a:r>
            <a:r>
              <a:rPr lang="en-US" sz="1800" b="0" u="none" strike="noStrike" cap="none">
                <a:solidFill>
                  <a:srgbClr val="FFFF00"/>
                </a:solidFill>
                <a:latin typeface="Arial"/>
                <a:ea typeface="Arial"/>
                <a:cs typeface="Arial"/>
                <a:sym typeface="Arial"/>
              </a:rPr>
              <a:t>Mie </a:t>
            </a:r>
            <a:r>
              <a:rPr lang="en-US" sz="1600" b="0" u="none" strike="noStrike" cap="none">
                <a:solidFill>
                  <a:srgbClr val="FFFF00"/>
                </a:solidFill>
                <a:latin typeface="Arial"/>
                <a:ea typeface="Arial"/>
                <a:cs typeface="Arial"/>
                <a:sym typeface="Arial"/>
              </a:rPr>
              <a:t>:-</a:t>
            </a:r>
            <a:r>
              <a:rPr lang="en-US" sz="1600">
                <a:solidFill>
                  <a:srgbClr val="FFFF00"/>
                </a:solidFill>
              </a:rPr>
              <a:t>s</a:t>
            </a:r>
            <a:r>
              <a:rPr lang="en-US" sz="1800" b="1" u="none" strike="noStrike" cap="none">
                <a:solidFill>
                  <a:srgbClr val="FFFF00"/>
                </a:solidFill>
                <a:latin typeface="Arial"/>
                <a:ea typeface="Arial"/>
                <a:cs typeface="Arial"/>
                <a:sym typeface="Arial"/>
              </a:rPr>
              <a:t> </a:t>
            </a:r>
            <a:endParaRPr sz="1600" b="0" u="none" strike="noStrike" cap="none">
              <a:solidFill>
                <a:srgbClr val="FFFF00"/>
              </a:solidFill>
            </a:endParaRPr>
          </a:p>
        </p:txBody>
      </p:sp>
      <p:pic>
        <p:nvPicPr>
          <p:cNvPr id="1127" name="Google Shape;1127;p72"/>
          <p:cNvPicPr preferRelativeResize="0"/>
          <p:nvPr/>
        </p:nvPicPr>
        <p:blipFill>
          <a:blip r:embed="rId9">
            <a:alphaModFix/>
          </a:blip>
          <a:stretch>
            <a:fillRect/>
          </a:stretch>
        </p:blipFill>
        <p:spPr>
          <a:xfrm>
            <a:off x="1729592" y="2127240"/>
            <a:ext cx="2103670" cy="1227666"/>
          </a:xfrm>
          <a:prstGeom prst="rect">
            <a:avLst/>
          </a:prstGeom>
          <a:noFill/>
          <a:ln>
            <a:noFill/>
          </a:ln>
        </p:spPr>
      </p:pic>
      <p:pic>
        <p:nvPicPr>
          <p:cNvPr id="1128" name="Google Shape;1128;p72"/>
          <p:cNvPicPr preferRelativeResize="0"/>
          <p:nvPr/>
        </p:nvPicPr>
        <p:blipFill>
          <a:blip r:embed="rId10">
            <a:alphaModFix/>
          </a:blip>
          <a:stretch>
            <a:fillRect/>
          </a:stretch>
        </p:blipFill>
        <p:spPr>
          <a:xfrm>
            <a:off x="3833262" y="660063"/>
            <a:ext cx="1757423" cy="1316249"/>
          </a:xfrm>
          <a:prstGeom prst="rect">
            <a:avLst/>
          </a:prstGeom>
          <a:noFill/>
          <a:ln>
            <a:noFill/>
          </a:ln>
        </p:spPr>
      </p:pic>
      <p:sp>
        <p:nvSpPr>
          <p:cNvPr id="1129" name="Google Shape;1129;p72"/>
          <p:cNvSpPr txBox="1"/>
          <p:nvPr/>
        </p:nvSpPr>
        <p:spPr>
          <a:xfrm>
            <a:off x="4688492" y="5366167"/>
            <a:ext cx="9144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1"/>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1130" name="Google Shape;1130;p7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66</a:t>
            </a:fld>
            <a:endParaRPr/>
          </a:p>
        </p:txBody>
      </p:sp>
      <p:sp>
        <p:nvSpPr>
          <p:cNvPr id="1131" name="Google Shape;1131;p72"/>
          <p:cNvSpPr txBox="1"/>
          <p:nvPr/>
        </p:nvSpPr>
        <p:spPr>
          <a:xfrm>
            <a:off x="5336236"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2"/>
              </a:rPr>
              <a:t>pdf</a:t>
            </a:r>
            <a:endParaRPr sz="700" b="1">
              <a:solidFill>
                <a:srgbClr val="FF0000"/>
              </a:solidFill>
            </a:endParaRPr>
          </a:p>
        </p:txBody>
      </p:sp>
      <p:sp>
        <p:nvSpPr>
          <p:cNvPr id="1132" name="Google Shape;1132;p72"/>
          <p:cNvSpPr txBox="1"/>
          <p:nvPr/>
        </p:nvSpPr>
        <p:spPr>
          <a:xfrm>
            <a:off x="4632851"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3"/>
              </a:rPr>
              <a:t>pdf</a:t>
            </a:r>
            <a:endParaRPr sz="700" b="1">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136"/>
        <p:cNvGrpSpPr/>
        <p:nvPr/>
      </p:nvGrpSpPr>
      <p:grpSpPr>
        <a:xfrm>
          <a:off x="0" y="0"/>
          <a:ext cx="0" cy="0"/>
          <a:chOff x="0" y="0"/>
          <a:chExt cx="0" cy="0"/>
        </a:xfrm>
      </p:grpSpPr>
      <p:sp>
        <p:nvSpPr>
          <p:cNvPr id="1137" name="Google Shape;1137;p73"/>
          <p:cNvSpPr txBox="1"/>
          <p:nvPr/>
        </p:nvSpPr>
        <p:spPr>
          <a:xfrm>
            <a:off x="3833262" y="1946501"/>
            <a:ext cx="3024900" cy="741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dk1"/>
              </a:buClr>
              <a:buFont typeface="Arial"/>
              <a:buNone/>
            </a:pPr>
            <a:r>
              <a:rPr lang="en-US" sz="2100" b="1">
                <a:solidFill>
                  <a:srgbClr val="FF9900"/>
                </a:solidFill>
              </a:rPr>
              <a:t>1:</a:t>
            </a:r>
            <a:r>
              <a:rPr lang="en-US" sz="2100" b="1">
                <a:solidFill>
                  <a:srgbClr val="FFFF00"/>
                </a:solidFill>
              </a:rPr>
              <a:t> </a:t>
            </a:r>
            <a:r>
              <a:rPr lang="en-US" sz="2700">
                <a:solidFill>
                  <a:srgbClr val="FFFF00"/>
                </a:solidFill>
              </a:rPr>
              <a:t>∫</a:t>
            </a:r>
            <a:r>
              <a:rPr lang="en-US" sz="1600">
                <a:solidFill>
                  <a:srgbClr val="FFFF00"/>
                </a:solidFill>
              </a:rPr>
              <a:t> Droplet Size Distrib</a:t>
            </a:r>
            <a:endParaRPr sz="1600" b="1">
              <a:solidFill>
                <a:srgbClr val="FFFF00"/>
              </a:solidFill>
            </a:endParaRPr>
          </a:p>
          <a:p>
            <a:pPr marL="0" marR="0" lvl="0" indent="0" algn="l" rtl="0">
              <a:lnSpc>
                <a:spcPct val="100000"/>
              </a:lnSpc>
              <a:spcBef>
                <a:spcPts val="0"/>
              </a:spcBef>
              <a:spcAft>
                <a:spcPts val="0"/>
              </a:spcAft>
              <a:buClr>
                <a:schemeClr val="dk1"/>
              </a:buClr>
              <a:buFont typeface="Arial"/>
              <a:buNone/>
            </a:pPr>
            <a:r>
              <a:rPr lang="en-US" sz="1600" b="1">
                <a:solidFill>
                  <a:srgbClr val="FFFF00"/>
                </a:solidFill>
              </a:rPr>
              <a:t>→ </a:t>
            </a:r>
            <a:r>
              <a:rPr lang="en-US" sz="1300">
                <a:solidFill>
                  <a:srgbClr val="FFFF00"/>
                </a:solidFill>
              </a:rPr>
              <a:t>cancels Bessel oscillations</a:t>
            </a:r>
            <a:endParaRPr sz="1300">
              <a:solidFill>
                <a:srgbClr val="FFFF00"/>
              </a:solidFill>
            </a:endParaRPr>
          </a:p>
        </p:txBody>
      </p:sp>
      <p:sp>
        <p:nvSpPr>
          <p:cNvPr id="1138" name="Google Shape;1138;p73"/>
          <p:cNvSpPr txBox="1"/>
          <p:nvPr/>
        </p:nvSpPr>
        <p:spPr>
          <a:xfrm>
            <a:off x="3772372" y="2613354"/>
            <a:ext cx="3353700" cy="11289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dk1"/>
              </a:buClr>
              <a:buFont typeface="Arial"/>
              <a:buNone/>
            </a:pPr>
            <a:r>
              <a:rPr lang="en-US" sz="2100" b="1">
                <a:solidFill>
                  <a:srgbClr val="FF9900"/>
                </a:solidFill>
              </a:rPr>
              <a:t> 2:</a:t>
            </a:r>
            <a:r>
              <a:rPr lang="en-US" sz="2100" b="1">
                <a:solidFill>
                  <a:srgbClr val="FFFF00"/>
                </a:solidFill>
              </a:rPr>
              <a:t> </a:t>
            </a:r>
            <a:r>
              <a:rPr lang="en-US" sz="2100">
                <a:solidFill>
                  <a:srgbClr val="FFFF00"/>
                </a:solidFill>
              </a:rPr>
              <a:t>n</a:t>
            </a:r>
            <a:r>
              <a:rPr lang="en-US" sz="1300">
                <a:solidFill>
                  <a:srgbClr val="FFFF00"/>
                </a:solidFill>
              </a:rPr>
              <a:t>scatter </a:t>
            </a:r>
            <a:r>
              <a:rPr lang="en-US" sz="1600">
                <a:solidFill>
                  <a:srgbClr val="FFFF00"/>
                </a:solidFill>
              </a:rPr>
              <a:t>&gt; 1 </a:t>
            </a:r>
            <a:endParaRPr sz="1600">
              <a:solidFill>
                <a:srgbClr val="FFFF00"/>
              </a:solidFill>
            </a:endParaRPr>
          </a:p>
          <a:p>
            <a:pPr marL="0" marR="0" lvl="0" indent="0" algn="l" rtl="0">
              <a:lnSpc>
                <a:spcPct val="100000"/>
              </a:lnSpc>
              <a:spcBef>
                <a:spcPts val="0"/>
              </a:spcBef>
              <a:spcAft>
                <a:spcPts val="0"/>
              </a:spcAft>
              <a:buClr>
                <a:schemeClr val="dk1"/>
              </a:buClr>
              <a:buFont typeface="Arial"/>
              <a:buNone/>
            </a:pPr>
            <a:r>
              <a:rPr lang="en-US" sz="1600">
                <a:solidFill>
                  <a:srgbClr val="FFFF00"/>
                </a:solidFill>
              </a:rPr>
              <a:t>  → - peak </a:t>
            </a:r>
            <a:r>
              <a:rPr lang="en-US" sz="1300">
                <a:solidFill>
                  <a:srgbClr val="FFFF00"/>
                </a:solidFill>
              </a:rPr>
              <a:t>(50% E)</a:t>
            </a:r>
            <a:r>
              <a:rPr lang="en-US" sz="1100">
                <a:solidFill>
                  <a:srgbClr val="FFFF00"/>
                </a:solidFill>
              </a:rPr>
              <a:t> </a:t>
            </a:r>
            <a:r>
              <a:rPr lang="en-US" sz="1600">
                <a:solidFill>
                  <a:srgbClr val="FFFF00"/>
                </a:solidFill>
              </a:rPr>
              <a:t>~= no hit</a:t>
            </a:r>
            <a:endParaRPr sz="1600">
              <a:solidFill>
                <a:srgbClr val="FFFF00"/>
              </a:solidFill>
            </a:endParaRPr>
          </a:p>
          <a:p>
            <a:pPr marL="0" marR="0" lvl="0" indent="0" algn="l" rtl="0">
              <a:lnSpc>
                <a:spcPct val="100000"/>
              </a:lnSpc>
              <a:spcBef>
                <a:spcPts val="0"/>
              </a:spcBef>
              <a:spcAft>
                <a:spcPts val="0"/>
              </a:spcAft>
              <a:buClr>
                <a:schemeClr val="dk1"/>
              </a:buClr>
              <a:buFont typeface="Arial"/>
              <a:buNone/>
            </a:pPr>
            <a:r>
              <a:rPr lang="en-US" sz="1600">
                <a:solidFill>
                  <a:srgbClr val="FFFF00"/>
                </a:solidFill>
              </a:rPr>
              <a:t>      - high freq useless</a:t>
            </a:r>
            <a:endParaRPr sz="1600">
              <a:solidFill>
                <a:srgbClr val="FFFF00"/>
              </a:solidFill>
            </a:endParaRPr>
          </a:p>
          <a:p>
            <a:pPr marL="0" marR="0" lvl="0" indent="0" algn="l" rtl="0">
              <a:lnSpc>
                <a:spcPct val="100000"/>
              </a:lnSpc>
              <a:spcBef>
                <a:spcPts val="0"/>
              </a:spcBef>
              <a:spcAft>
                <a:spcPts val="0"/>
              </a:spcAft>
              <a:buClr>
                <a:schemeClr val="dk1"/>
              </a:buClr>
              <a:buFont typeface="Arial"/>
              <a:buNone/>
            </a:pPr>
            <a:r>
              <a:rPr lang="en-US" sz="1600">
                <a:solidFill>
                  <a:srgbClr val="FFFF00"/>
                </a:solidFill>
              </a:rPr>
              <a:t>      - no colored back-scatter  </a:t>
            </a:r>
            <a:endParaRPr sz="1600">
              <a:solidFill>
                <a:srgbClr val="FFFF00"/>
              </a:solidFill>
            </a:endParaRPr>
          </a:p>
        </p:txBody>
      </p:sp>
      <p:sp>
        <p:nvSpPr>
          <p:cNvPr id="1139" name="Google Shape;1139;p73"/>
          <p:cNvSpPr txBox="1">
            <a:spLocks noGrp="1"/>
          </p:cNvSpPr>
          <p:nvPr>
            <p:ph type="title" idx="4294967295"/>
          </p:nvPr>
        </p:nvSpPr>
        <p:spPr>
          <a:xfrm>
            <a:off x="226754" y="96563"/>
            <a:ext cx="8917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800" b="1">
                <a:solidFill>
                  <a:srgbClr val="FF9900"/>
                </a:solidFill>
              </a:rPr>
              <a:t>R</a:t>
            </a:r>
            <a:r>
              <a:rPr lang="en-US" sz="2800" b="1" u="none" strike="noStrike" cap="none">
                <a:solidFill>
                  <a:srgbClr val="FF9900"/>
                </a:solidFill>
                <a:latin typeface="Arial"/>
                <a:ea typeface="Arial"/>
                <a:cs typeface="Arial"/>
                <a:sym typeface="Arial"/>
              </a:rPr>
              <a:t>ealistic clouds in real time</a:t>
            </a:r>
            <a:r>
              <a:rPr lang="en-US" sz="2800">
                <a:solidFill>
                  <a:srgbClr val="FF9900"/>
                </a:solidFill>
              </a:rPr>
              <a:t>,</a:t>
            </a:r>
            <a:r>
              <a:rPr lang="en-US" sz="1800">
                <a:solidFill>
                  <a:srgbClr val="FF9900"/>
                </a:solidFill>
              </a:rPr>
              <a:t> </a:t>
            </a:r>
            <a:r>
              <a:rPr lang="en-US" sz="1300">
                <a:solidFill>
                  <a:srgbClr val="FF9900"/>
                </a:solidFill>
              </a:rPr>
              <a:t>with</a:t>
            </a:r>
            <a:r>
              <a:rPr lang="en-US" sz="1800">
                <a:solidFill>
                  <a:srgbClr val="FF9900"/>
                </a:solidFill>
              </a:rPr>
              <a:t> Antoine Bouthors </a:t>
            </a:r>
            <a:r>
              <a:rPr lang="en-US" sz="1300">
                <a:solidFill>
                  <a:srgbClr val="FF9900"/>
                </a:solidFill>
              </a:rPr>
              <a:t>[ EGNP’06, I3D’08 ]</a:t>
            </a:r>
            <a:endParaRPr sz="1300" u="none" strike="noStrike" cap="none">
              <a:solidFill>
                <a:srgbClr val="FF9900"/>
              </a:solidFill>
            </a:endParaRPr>
          </a:p>
        </p:txBody>
      </p:sp>
      <p:pic>
        <p:nvPicPr>
          <p:cNvPr id="1140" name="Google Shape;1140;p73"/>
          <p:cNvPicPr preferRelativeResize="0"/>
          <p:nvPr/>
        </p:nvPicPr>
        <p:blipFill>
          <a:blip r:embed="rId3">
            <a:alphaModFix/>
          </a:blip>
          <a:stretch>
            <a:fillRect/>
          </a:stretch>
        </p:blipFill>
        <p:spPr>
          <a:xfrm>
            <a:off x="0" y="4882885"/>
            <a:ext cx="4143375" cy="832114"/>
          </a:xfrm>
          <a:prstGeom prst="rect">
            <a:avLst/>
          </a:prstGeom>
          <a:noFill/>
          <a:ln>
            <a:noFill/>
          </a:ln>
        </p:spPr>
      </p:pic>
      <p:pic>
        <p:nvPicPr>
          <p:cNvPr id="1141" name="Google Shape;1141;p73"/>
          <p:cNvPicPr preferRelativeResize="0"/>
          <p:nvPr/>
        </p:nvPicPr>
        <p:blipFill>
          <a:blip r:embed="rId4">
            <a:alphaModFix/>
          </a:blip>
          <a:stretch>
            <a:fillRect/>
          </a:stretch>
        </p:blipFill>
        <p:spPr>
          <a:xfrm>
            <a:off x="1964238" y="660064"/>
            <a:ext cx="1757419" cy="1316250"/>
          </a:xfrm>
          <a:prstGeom prst="rect">
            <a:avLst/>
          </a:prstGeom>
          <a:noFill/>
          <a:ln>
            <a:noFill/>
          </a:ln>
        </p:spPr>
      </p:pic>
      <p:pic>
        <p:nvPicPr>
          <p:cNvPr id="1142" name="Google Shape;1142;p73"/>
          <p:cNvPicPr preferRelativeResize="0"/>
          <p:nvPr/>
        </p:nvPicPr>
        <p:blipFill>
          <a:blip r:embed="rId5">
            <a:alphaModFix/>
          </a:blip>
          <a:stretch>
            <a:fillRect/>
          </a:stretch>
        </p:blipFill>
        <p:spPr>
          <a:xfrm>
            <a:off x="0" y="3937000"/>
            <a:ext cx="4722515" cy="836962"/>
          </a:xfrm>
          <a:prstGeom prst="rect">
            <a:avLst/>
          </a:prstGeom>
          <a:noFill/>
          <a:ln>
            <a:noFill/>
          </a:ln>
        </p:spPr>
      </p:pic>
      <p:pic>
        <p:nvPicPr>
          <p:cNvPr id="1143" name="Google Shape;1143;p73"/>
          <p:cNvPicPr preferRelativeResize="0"/>
          <p:nvPr/>
        </p:nvPicPr>
        <p:blipFill>
          <a:blip r:embed="rId6">
            <a:alphaModFix/>
          </a:blip>
          <a:stretch>
            <a:fillRect/>
          </a:stretch>
        </p:blipFill>
        <p:spPr>
          <a:xfrm>
            <a:off x="5369169" y="3686968"/>
            <a:ext cx="3407834" cy="1009551"/>
          </a:xfrm>
          <a:prstGeom prst="rect">
            <a:avLst/>
          </a:prstGeom>
          <a:noFill/>
          <a:ln>
            <a:noFill/>
          </a:ln>
        </p:spPr>
      </p:pic>
      <p:pic>
        <p:nvPicPr>
          <p:cNvPr id="1144" name="Google Shape;1144;p73"/>
          <p:cNvPicPr preferRelativeResize="0"/>
          <p:nvPr/>
        </p:nvPicPr>
        <p:blipFill>
          <a:blip r:embed="rId7">
            <a:alphaModFix/>
          </a:blip>
          <a:stretch>
            <a:fillRect/>
          </a:stretch>
        </p:blipFill>
        <p:spPr>
          <a:xfrm>
            <a:off x="4589585" y="4880448"/>
            <a:ext cx="1014093" cy="836979"/>
          </a:xfrm>
          <a:prstGeom prst="rect">
            <a:avLst/>
          </a:prstGeom>
          <a:noFill/>
          <a:ln>
            <a:noFill/>
          </a:ln>
        </p:spPr>
      </p:pic>
      <p:pic>
        <p:nvPicPr>
          <p:cNvPr id="1145" name="Google Shape;1145;p73"/>
          <p:cNvPicPr preferRelativeResize="0"/>
          <p:nvPr/>
        </p:nvPicPr>
        <p:blipFill>
          <a:blip r:embed="rId8">
            <a:alphaModFix/>
          </a:blip>
          <a:stretch>
            <a:fillRect/>
          </a:stretch>
        </p:blipFill>
        <p:spPr>
          <a:xfrm>
            <a:off x="5701800" y="4696521"/>
            <a:ext cx="3027750" cy="1009542"/>
          </a:xfrm>
          <a:prstGeom prst="rect">
            <a:avLst/>
          </a:prstGeom>
          <a:noFill/>
          <a:ln>
            <a:noFill/>
          </a:ln>
        </p:spPr>
      </p:pic>
      <p:sp>
        <p:nvSpPr>
          <p:cNvPr id="1146" name="Google Shape;1146;p73"/>
          <p:cNvSpPr txBox="1"/>
          <p:nvPr/>
        </p:nvSpPr>
        <p:spPr>
          <a:xfrm>
            <a:off x="158354" y="2740343"/>
            <a:ext cx="1661700" cy="3597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dk1"/>
              </a:buClr>
              <a:buFont typeface="Arial"/>
              <a:buNone/>
            </a:pPr>
            <a:r>
              <a:rPr lang="en-US" sz="1800" b="0" i="1" u="none" strike="noStrike" cap="none">
                <a:solidFill>
                  <a:srgbClr val="FFFF00"/>
                </a:solidFill>
                <a:latin typeface="Arial"/>
                <a:ea typeface="Arial"/>
                <a:cs typeface="Arial"/>
                <a:sym typeface="Arial"/>
              </a:rPr>
              <a:t>absorption: 0</a:t>
            </a:r>
            <a:r>
              <a:rPr lang="en-US" sz="1800" b="1" i="1" u="none" strike="noStrike" cap="none">
                <a:solidFill>
                  <a:srgbClr val="FFFF00"/>
                </a:solidFill>
                <a:latin typeface="Arial"/>
                <a:ea typeface="Arial"/>
                <a:cs typeface="Arial"/>
                <a:sym typeface="Arial"/>
              </a:rPr>
              <a:t> </a:t>
            </a:r>
            <a:endParaRPr sz="1600" b="0" i="0" u="none" strike="noStrike" cap="none">
              <a:solidFill>
                <a:srgbClr val="FFFF00"/>
              </a:solidFill>
            </a:endParaRPr>
          </a:p>
        </p:txBody>
      </p:sp>
      <p:sp>
        <p:nvSpPr>
          <p:cNvPr id="1147" name="Google Shape;1147;p73"/>
          <p:cNvSpPr txBox="1"/>
          <p:nvPr/>
        </p:nvSpPr>
        <p:spPr>
          <a:xfrm>
            <a:off x="87500" y="575800"/>
            <a:ext cx="2175000" cy="1316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simul</a:t>
            </a:r>
            <a:r>
              <a:rPr lang="en-US" sz="2100">
                <a:solidFill>
                  <a:srgbClr val="FFFF00"/>
                </a:solidFill>
              </a:rPr>
              <a:t>ating all light paths:</a:t>
            </a:r>
            <a:r>
              <a:rPr lang="en-US" sz="2100" b="0" u="none" strike="noStrike" cap="none">
                <a:solidFill>
                  <a:srgbClr val="FFFF00"/>
                </a:solidFill>
                <a:latin typeface="Arial"/>
                <a:ea typeface="Arial"/>
                <a:cs typeface="Arial"/>
                <a:sym typeface="Arial"/>
              </a:rPr>
              <a:t> </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a:t>
            </a:r>
            <a:r>
              <a:rPr lang="en-US" sz="2100" b="1">
                <a:solidFill>
                  <a:srgbClr val="FFFF00"/>
                </a:solidFill>
              </a:rPr>
              <a:t>hard pb.</a:t>
            </a:r>
            <a:endParaRPr sz="2100" b="1">
              <a:solidFill>
                <a:srgbClr val="FFFF00"/>
              </a:solidFill>
            </a:endParaRPr>
          </a:p>
          <a:p>
            <a:pPr marL="0" marR="0" lvl="0" indent="0" algn="l" rtl="0">
              <a:lnSpc>
                <a:spcPct val="100000"/>
              </a:lnSpc>
              <a:spcBef>
                <a:spcPts val="0"/>
              </a:spcBef>
              <a:spcAft>
                <a:spcPts val="0"/>
              </a:spcAft>
              <a:buClr>
                <a:srgbClr val="00FFFF"/>
              </a:buClr>
              <a:buFont typeface="Arial"/>
              <a:buNone/>
            </a:pP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goal: real time !</a:t>
            </a:r>
            <a:r>
              <a:rPr lang="en-US" sz="1600" u="none" strike="noStrike" cap="none">
                <a:solidFill>
                  <a:srgbClr val="FFFF00"/>
                </a:solidFill>
                <a:latin typeface="Arial"/>
                <a:ea typeface="Arial"/>
                <a:cs typeface="Arial"/>
                <a:sym typeface="Arial"/>
              </a:rPr>
              <a:t> </a:t>
            </a:r>
            <a:endParaRPr sz="1600" u="none" strike="noStrike" cap="none">
              <a:solidFill>
                <a:srgbClr val="FFFF00"/>
              </a:solidFill>
            </a:endParaRPr>
          </a:p>
        </p:txBody>
      </p:sp>
      <p:sp>
        <p:nvSpPr>
          <p:cNvPr id="1148" name="Google Shape;1148;p73"/>
          <p:cNvSpPr txBox="1"/>
          <p:nvPr/>
        </p:nvSpPr>
        <p:spPr>
          <a:xfrm>
            <a:off x="31385" y="2170833"/>
            <a:ext cx="2175000" cy="5694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dk1"/>
              </a:buClr>
              <a:buFont typeface="Arial"/>
              <a:buNone/>
            </a:pPr>
            <a:r>
              <a:rPr lang="en-US" sz="1800" b="0" u="none" strike="noStrike" cap="none">
                <a:solidFill>
                  <a:srgbClr val="FFFF00"/>
                </a:solidFill>
                <a:latin typeface="Arial"/>
                <a:ea typeface="Arial"/>
                <a:cs typeface="Arial"/>
                <a:sym typeface="Arial"/>
              </a:rPr>
              <a:t>r</a:t>
            </a:r>
            <a:r>
              <a:rPr lang="en-US" sz="1800">
                <a:solidFill>
                  <a:srgbClr val="FFFF00"/>
                </a:solidFill>
              </a:rPr>
              <a:t>e</a:t>
            </a:r>
            <a:r>
              <a:rPr lang="en-US" sz="1800" b="0" u="none" strike="noStrike" cap="none">
                <a:solidFill>
                  <a:srgbClr val="FFFF00"/>
                </a:solidFill>
                <a:latin typeface="Arial"/>
                <a:ea typeface="Arial"/>
                <a:cs typeface="Arial"/>
                <a:sym typeface="Arial"/>
              </a:rPr>
              <a:t>flectance: </a:t>
            </a:r>
            <a:endParaRPr sz="1800" b="0" u="none" strike="noStrike" cap="none">
              <a:solidFill>
                <a:srgbClr val="FFFF0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US" sz="1800">
                <a:solidFill>
                  <a:srgbClr val="FFFF00"/>
                </a:solidFill>
              </a:rPr>
              <a:t>            </a:t>
            </a:r>
            <a:r>
              <a:rPr lang="en-US" sz="1800" b="0" u="none" strike="noStrike" cap="none">
                <a:solidFill>
                  <a:srgbClr val="FFFF00"/>
                </a:solidFill>
                <a:latin typeface="Arial"/>
                <a:ea typeface="Arial"/>
                <a:cs typeface="Arial"/>
                <a:sym typeface="Arial"/>
              </a:rPr>
              <a:t>Mie </a:t>
            </a:r>
            <a:r>
              <a:rPr lang="en-US" sz="1600" b="0" u="none" strike="noStrike" cap="none">
                <a:solidFill>
                  <a:srgbClr val="FFFF00"/>
                </a:solidFill>
                <a:latin typeface="Arial"/>
                <a:ea typeface="Arial"/>
                <a:cs typeface="Arial"/>
                <a:sym typeface="Arial"/>
              </a:rPr>
              <a:t>:-</a:t>
            </a:r>
            <a:r>
              <a:rPr lang="en-US" sz="1600">
                <a:solidFill>
                  <a:srgbClr val="FFFF00"/>
                </a:solidFill>
              </a:rPr>
              <a:t>s</a:t>
            </a:r>
            <a:r>
              <a:rPr lang="en-US" sz="1800" b="1" u="none" strike="noStrike" cap="none">
                <a:solidFill>
                  <a:srgbClr val="FFFF00"/>
                </a:solidFill>
                <a:latin typeface="Arial"/>
                <a:ea typeface="Arial"/>
                <a:cs typeface="Arial"/>
                <a:sym typeface="Arial"/>
              </a:rPr>
              <a:t> </a:t>
            </a:r>
            <a:endParaRPr sz="1600" b="0" u="none" strike="noStrike" cap="none">
              <a:solidFill>
                <a:srgbClr val="FFFF00"/>
              </a:solidFill>
            </a:endParaRPr>
          </a:p>
        </p:txBody>
      </p:sp>
      <p:pic>
        <p:nvPicPr>
          <p:cNvPr id="1149" name="Google Shape;1149;p73"/>
          <p:cNvPicPr preferRelativeResize="0"/>
          <p:nvPr/>
        </p:nvPicPr>
        <p:blipFill>
          <a:blip r:embed="rId9">
            <a:alphaModFix/>
          </a:blip>
          <a:stretch>
            <a:fillRect/>
          </a:stretch>
        </p:blipFill>
        <p:spPr>
          <a:xfrm>
            <a:off x="1729592" y="2127240"/>
            <a:ext cx="2103670" cy="1227666"/>
          </a:xfrm>
          <a:prstGeom prst="rect">
            <a:avLst/>
          </a:prstGeom>
          <a:noFill/>
          <a:ln>
            <a:noFill/>
          </a:ln>
        </p:spPr>
      </p:pic>
      <p:pic>
        <p:nvPicPr>
          <p:cNvPr id="1150" name="Google Shape;1150;p73"/>
          <p:cNvPicPr preferRelativeResize="0"/>
          <p:nvPr/>
        </p:nvPicPr>
        <p:blipFill>
          <a:blip r:embed="rId10">
            <a:alphaModFix/>
          </a:blip>
          <a:stretch>
            <a:fillRect/>
          </a:stretch>
        </p:blipFill>
        <p:spPr>
          <a:xfrm>
            <a:off x="6357969" y="1750479"/>
            <a:ext cx="2550333" cy="937021"/>
          </a:xfrm>
          <a:prstGeom prst="rect">
            <a:avLst/>
          </a:prstGeom>
          <a:noFill/>
          <a:ln>
            <a:noFill/>
          </a:ln>
        </p:spPr>
      </p:pic>
      <p:pic>
        <p:nvPicPr>
          <p:cNvPr id="1151" name="Google Shape;1151;p73"/>
          <p:cNvPicPr preferRelativeResize="0"/>
          <p:nvPr/>
        </p:nvPicPr>
        <p:blipFill>
          <a:blip r:embed="rId11">
            <a:alphaModFix/>
          </a:blip>
          <a:stretch>
            <a:fillRect/>
          </a:stretch>
        </p:blipFill>
        <p:spPr>
          <a:xfrm>
            <a:off x="3833262" y="660063"/>
            <a:ext cx="1757423" cy="1316249"/>
          </a:xfrm>
          <a:prstGeom prst="rect">
            <a:avLst/>
          </a:prstGeom>
          <a:noFill/>
          <a:ln>
            <a:noFill/>
          </a:ln>
        </p:spPr>
      </p:pic>
      <p:pic>
        <p:nvPicPr>
          <p:cNvPr id="1152" name="Google Shape;1152;p73"/>
          <p:cNvPicPr preferRelativeResize="0"/>
          <p:nvPr/>
        </p:nvPicPr>
        <p:blipFill>
          <a:blip r:embed="rId12">
            <a:alphaModFix/>
          </a:blip>
          <a:stretch>
            <a:fillRect/>
          </a:stretch>
        </p:blipFill>
        <p:spPr>
          <a:xfrm>
            <a:off x="6572497" y="2740333"/>
            <a:ext cx="2321494" cy="893781"/>
          </a:xfrm>
          <a:prstGeom prst="rect">
            <a:avLst/>
          </a:prstGeom>
          <a:noFill/>
          <a:ln>
            <a:noFill/>
          </a:ln>
        </p:spPr>
      </p:pic>
      <p:grpSp>
        <p:nvGrpSpPr>
          <p:cNvPr id="1153" name="Google Shape;1153;p73"/>
          <p:cNvGrpSpPr/>
          <p:nvPr/>
        </p:nvGrpSpPr>
        <p:grpSpPr>
          <a:xfrm>
            <a:off x="6295450" y="2306408"/>
            <a:ext cx="1180460" cy="406963"/>
            <a:chOff x="6819900" y="2767800"/>
            <a:chExt cx="1278800" cy="488375"/>
          </a:xfrm>
        </p:grpSpPr>
        <p:pic>
          <p:nvPicPr>
            <p:cNvPr id="1154" name="Google Shape;1154;p73"/>
            <p:cNvPicPr preferRelativeResize="0"/>
            <p:nvPr/>
          </p:nvPicPr>
          <p:blipFill>
            <a:blip r:embed="rId13">
              <a:alphaModFix/>
            </a:blip>
            <a:stretch>
              <a:fillRect/>
            </a:stretch>
          </p:blipFill>
          <p:spPr>
            <a:xfrm>
              <a:off x="6837000" y="2806000"/>
              <a:ext cx="1261700" cy="431700"/>
            </a:xfrm>
            <a:prstGeom prst="rect">
              <a:avLst/>
            </a:prstGeom>
            <a:noFill/>
            <a:ln>
              <a:noFill/>
            </a:ln>
          </p:spPr>
        </p:pic>
        <p:sp>
          <p:nvSpPr>
            <p:cNvPr id="1155" name="Google Shape;1155;p73"/>
            <p:cNvSpPr txBox="1"/>
            <p:nvPr/>
          </p:nvSpPr>
          <p:spPr>
            <a:xfrm>
              <a:off x="7252000" y="2767800"/>
              <a:ext cx="584100" cy="4572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900"/>
                <a:t>DSD</a:t>
              </a:r>
              <a:endParaRPr sz="900"/>
            </a:p>
          </p:txBody>
        </p:sp>
        <p:sp>
          <p:nvSpPr>
            <p:cNvPr id="1156" name="Google Shape;1156;p73"/>
            <p:cNvSpPr/>
            <p:nvPr/>
          </p:nvSpPr>
          <p:spPr>
            <a:xfrm>
              <a:off x="6819900" y="2798975"/>
              <a:ext cx="1261800" cy="457200"/>
            </a:xfrm>
            <a:prstGeom prst="rect">
              <a:avLst/>
            </a:prstGeom>
            <a:noFill/>
            <a:ln w="19050" cap="flat" cmpd="sng">
              <a:solidFill>
                <a:srgbClr val="0000FF"/>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157" name="Google Shape;1157;p73"/>
          <p:cNvSpPr txBox="1"/>
          <p:nvPr/>
        </p:nvSpPr>
        <p:spPr>
          <a:xfrm>
            <a:off x="4688492" y="5366167"/>
            <a:ext cx="9144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4"/>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1158" name="Google Shape;1158;p7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67</a:t>
            </a:fld>
            <a:endParaRPr/>
          </a:p>
        </p:txBody>
      </p:sp>
      <p:sp>
        <p:nvSpPr>
          <p:cNvPr id="1159" name="Google Shape;1159;p73"/>
          <p:cNvSpPr txBox="1"/>
          <p:nvPr/>
        </p:nvSpPr>
        <p:spPr>
          <a:xfrm>
            <a:off x="5336236"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5"/>
              </a:rPr>
              <a:t>pdf</a:t>
            </a:r>
            <a:endParaRPr sz="700" b="1">
              <a:solidFill>
                <a:srgbClr val="FF0000"/>
              </a:solidFill>
            </a:endParaRPr>
          </a:p>
        </p:txBody>
      </p:sp>
      <p:sp>
        <p:nvSpPr>
          <p:cNvPr id="1160" name="Google Shape;1160;p73"/>
          <p:cNvSpPr txBox="1"/>
          <p:nvPr/>
        </p:nvSpPr>
        <p:spPr>
          <a:xfrm>
            <a:off x="4632851"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6"/>
              </a:rPr>
              <a:t>pdf</a:t>
            </a:r>
            <a:endParaRPr sz="700" b="1">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164"/>
        <p:cNvGrpSpPr/>
        <p:nvPr/>
      </p:nvGrpSpPr>
      <p:grpSpPr>
        <a:xfrm>
          <a:off x="0" y="0"/>
          <a:ext cx="0" cy="0"/>
          <a:chOff x="0" y="0"/>
          <a:chExt cx="0" cy="0"/>
        </a:xfrm>
      </p:grpSpPr>
      <p:sp>
        <p:nvSpPr>
          <p:cNvPr id="1165" name="Google Shape;1165;p74"/>
          <p:cNvSpPr txBox="1">
            <a:spLocks noGrp="1"/>
          </p:cNvSpPr>
          <p:nvPr>
            <p:ph type="body" idx="1"/>
          </p:nvPr>
        </p:nvSpPr>
        <p:spPr>
          <a:xfrm>
            <a:off x="0" y="1908281"/>
            <a:ext cx="2496900" cy="480300"/>
          </a:xfrm>
          <a:prstGeom prst="rect">
            <a:avLst/>
          </a:prstGeom>
          <a:noFill/>
          <a:ln>
            <a:noFill/>
          </a:ln>
        </p:spPr>
        <p:txBody>
          <a:bodyPr spcFirstLastPara="1" wrap="square" lIns="81650" tIns="40825" rIns="81650" bIns="40825" anchor="t" anchorCtr="0">
            <a:noAutofit/>
          </a:bodyPr>
          <a:lstStyle/>
          <a:p>
            <a:pPr marL="0" marR="0" lvl="0" indent="0" algn="l" rtl="0">
              <a:lnSpc>
                <a:spcPct val="80000"/>
              </a:lnSpc>
              <a:spcBef>
                <a:spcPts val="0"/>
              </a:spcBef>
              <a:spcAft>
                <a:spcPts val="0"/>
              </a:spcAft>
              <a:buClr>
                <a:srgbClr val="00FFFF"/>
              </a:buClr>
              <a:buFont typeface="Arial"/>
              <a:buNone/>
            </a:pPr>
            <a:r>
              <a:rPr lang="en-US" sz="2100" b="1">
                <a:solidFill>
                  <a:srgbClr val="FF9900"/>
                </a:solidFill>
              </a:rPr>
              <a:t>3:</a:t>
            </a:r>
            <a:r>
              <a:rPr lang="en-US" sz="2100" b="1">
                <a:solidFill>
                  <a:srgbClr val="00FFFF"/>
                </a:solidFill>
              </a:rPr>
              <a:t> </a:t>
            </a:r>
            <a:r>
              <a:rPr lang="en-US" sz="2100" u="none" strike="noStrike" cap="none">
                <a:solidFill>
                  <a:srgbClr val="FFFF00"/>
                </a:solidFill>
                <a:latin typeface="Arial"/>
                <a:ea typeface="Arial"/>
                <a:cs typeface="Arial"/>
                <a:sym typeface="Arial"/>
              </a:rPr>
              <a:t>macro-material</a:t>
            </a:r>
            <a:r>
              <a:rPr lang="en-US" sz="2100" b="1" u="none" strike="noStrike" cap="none">
                <a:solidFill>
                  <a:srgbClr val="00FFFF"/>
                </a:solidFill>
                <a:latin typeface="Arial"/>
                <a:ea typeface="Arial"/>
                <a:cs typeface="Arial"/>
                <a:sym typeface="Arial"/>
              </a:rPr>
              <a:t> </a:t>
            </a:r>
            <a:endParaRPr sz="1600" b="0" u="none" strike="noStrike" cap="none"/>
          </a:p>
        </p:txBody>
      </p:sp>
      <p:pic>
        <p:nvPicPr>
          <p:cNvPr id="1166" name="Google Shape;1166;p74"/>
          <p:cNvPicPr preferRelativeResize="0"/>
          <p:nvPr/>
        </p:nvPicPr>
        <p:blipFill>
          <a:blip r:embed="rId3">
            <a:alphaModFix/>
          </a:blip>
          <a:stretch>
            <a:fillRect/>
          </a:stretch>
        </p:blipFill>
        <p:spPr>
          <a:xfrm>
            <a:off x="0" y="4882885"/>
            <a:ext cx="4143375" cy="832114"/>
          </a:xfrm>
          <a:prstGeom prst="rect">
            <a:avLst/>
          </a:prstGeom>
          <a:noFill/>
          <a:ln>
            <a:noFill/>
          </a:ln>
        </p:spPr>
      </p:pic>
      <p:pic>
        <p:nvPicPr>
          <p:cNvPr id="1167" name="Google Shape;1167;p74"/>
          <p:cNvPicPr preferRelativeResize="0"/>
          <p:nvPr/>
        </p:nvPicPr>
        <p:blipFill>
          <a:blip r:embed="rId4">
            <a:alphaModFix/>
          </a:blip>
          <a:stretch>
            <a:fillRect/>
          </a:stretch>
        </p:blipFill>
        <p:spPr>
          <a:xfrm>
            <a:off x="1749669" y="2325688"/>
            <a:ext cx="1860022" cy="1316301"/>
          </a:xfrm>
          <a:prstGeom prst="rect">
            <a:avLst/>
          </a:prstGeom>
          <a:noFill/>
          <a:ln>
            <a:noFill/>
          </a:ln>
        </p:spPr>
      </p:pic>
      <p:pic>
        <p:nvPicPr>
          <p:cNvPr id="1168" name="Google Shape;1168;p74"/>
          <p:cNvPicPr preferRelativeResize="0"/>
          <p:nvPr/>
        </p:nvPicPr>
        <p:blipFill>
          <a:blip r:embed="rId5">
            <a:alphaModFix/>
          </a:blip>
          <a:stretch>
            <a:fillRect/>
          </a:stretch>
        </p:blipFill>
        <p:spPr>
          <a:xfrm>
            <a:off x="0" y="2317750"/>
            <a:ext cx="1486958" cy="1311010"/>
          </a:xfrm>
          <a:prstGeom prst="rect">
            <a:avLst/>
          </a:prstGeom>
          <a:noFill/>
          <a:ln>
            <a:noFill/>
          </a:ln>
        </p:spPr>
      </p:pic>
      <p:pic>
        <p:nvPicPr>
          <p:cNvPr id="1169" name="Google Shape;1169;p74"/>
          <p:cNvPicPr preferRelativeResize="0"/>
          <p:nvPr/>
        </p:nvPicPr>
        <p:blipFill>
          <a:blip r:embed="rId6">
            <a:alphaModFix/>
          </a:blip>
          <a:stretch>
            <a:fillRect/>
          </a:stretch>
        </p:blipFill>
        <p:spPr>
          <a:xfrm>
            <a:off x="1854208" y="691802"/>
            <a:ext cx="1366570" cy="1103316"/>
          </a:xfrm>
          <a:prstGeom prst="rect">
            <a:avLst/>
          </a:prstGeom>
          <a:noFill/>
          <a:ln>
            <a:noFill/>
          </a:ln>
        </p:spPr>
      </p:pic>
      <p:pic>
        <p:nvPicPr>
          <p:cNvPr id="1170" name="Google Shape;1170;p74"/>
          <p:cNvPicPr preferRelativeResize="0"/>
          <p:nvPr/>
        </p:nvPicPr>
        <p:blipFill>
          <a:blip r:embed="rId7">
            <a:alphaModFix/>
          </a:blip>
          <a:stretch>
            <a:fillRect/>
          </a:stretch>
        </p:blipFill>
        <p:spPr>
          <a:xfrm>
            <a:off x="0" y="3937000"/>
            <a:ext cx="4722515" cy="836962"/>
          </a:xfrm>
          <a:prstGeom prst="rect">
            <a:avLst/>
          </a:prstGeom>
          <a:noFill/>
          <a:ln>
            <a:noFill/>
          </a:ln>
        </p:spPr>
      </p:pic>
      <p:pic>
        <p:nvPicPr>
          <p:cNvPr id="1171" name="Google Shape;1171;p74"/>
          <p:cNvPicPr preferRelativeResize="0"/>
          <p:nvPr/>
        </p:nvPicPr>
        <p:blipFill>
          <a:blip r:embed="rId8">
            <a:alphaModFix/>
          </a:blip>
          <a:stretch>
            <a:fillRect/>
          </a:stretch>
        </p:blipFill>
        <p:spPr>
          <a:xfrm>
            <a:off x="5369169" y="3686968"/>
            <a:ext cx="3407834" cy="1009551"/>
          </a:xfrm>
          <a:prstGeom prst="rect">
            <a:avLst/>
          </a:prstGeom>
          <a:noFill/>
          <a:ln>
            <a:noFill/>
          </a:ln>
        </p:spPr>
      </p:pic>
      <p:pic>
        <p:nvPicPr>
          <p:cNvPr id="1172" name="Google Shape;1172;p74"/>
          <p:cNvPicPr preferRelativeResize="0"/>
          <p:nvPr/>
        </p:nvPicPr>
        <p:blipFill>
          <a:blip r:embed="rId9">
            <a:alphaModFix/>
          </a:blip>
          <a:stretch>
            <a:fillRect/>
          </a:stretch>
        </p:blipFill>
        <p:spPr>
          <a:xfrm>
            <a:off x="4589585" y="4880448"/>
            <a:ext cx="1014093" cy="836979"/>
          </a:xfrm>
          <a:prstGeom prst="rect">
            <a:avLst/>
          </a:prstGeom>
          <a:noFill/>
          <a:ln>
            <a:noFill/>
          </a:ln>
        </p:spPr>
      </p:pic>
      <p:pic>
        <p:nvPicPr>
          <p:cNvPr id="1173" name="Google Shape;1173;p74"/>
          <p:cNvPicPr preferRelativeResize="0"/>
          <p:nvPr/>
        </p:nvPicPr>
        <p:blipFill>
          <a:blip r:embed="rId10">
            <a:alphaModFix/>
          </a:blip>
          <a:stretch>
            <a:fillRect/>
          </a:stretch>
        </p:blipFill>
        <p:spPr>
          <a:xfrm>
            <a:off x="5701800" y="4696521"/>
            <a:ext cx="3027750" cy="1009542"/>
          </a:xfrm>
          <a:prstGeom prst="rect">
            <a:avLst/>
          </a:prstGeom>
          <a:noFill/>
          <a:ln>
            <a:noFill/>
          </a:ln>
        </p:spPr>
      </p:pic>
      <p:sp>
        <p:nvSpPr>
          <p:cNvPr id="1174" name="Google Shape;1174;p74"/>
          <p:cNvSpPr txBox="1"/>
          <p:nvPr/>
        </p:nvSpPr>
        <p:spPr>
          <a:xfrm>
            <a:off x="2595000" y="1887646"/>
            <a:ext cx="3078000" cy="761100"/>
          </a:xfrm>
          <a:prstGeom prst="rect">
            <a:avLst/>
          </a:prstGeom>
          <a:noFill/>
          <a:ln>
            <a:noFill/>
          </a:ln>
        </p:spPr>
        <p:txBody>
          <a:bodyPr spcFirstLastPara="1" wrap="square" lIns="80800" tIns="39700" rIns="80800" bIns="39700" anchor="t" anchorCtr="0">
            <a:noAutofit/>
          </a:bodyPr>
          <a:lstStyle/>
          <a:p>
            <a:pPr marL="0" marR="0" lvl="0" indent="0" algn="l" rtl="0">
              <a:lnSpc>
                <a:spcPct val="75000"/>
              </a:lnSpc>
              <a:spcBef>
                <a:spcPts val="0"/>
              </a:spcBef>
              <a:spcAft>
                <a:spcPts val="0"/>
              </a:spcAft>
              <a:buClr>
                <a:srgbClr val="00FFFF"/>
              </a:buClr>
              <a:buFont typeface="Noto Symbol"/>
              <a:buNone/>
            </a:pPr>
            <a:r>
              <a:rPr lang="en-US" sz="1600" b="0" u="none" strike="noStrike" cap="none">
                <a:solidFill>
                  <a:srgbClr val="FFFF00"/>
                </a:solidFill>
                <a:latin typeface="Arial"/>
                <a:ea typeface="Arial"/>
                <a:cs typeface="Arial"/>
                <a:sym typeface="Arial"/>
              </a:rPr>
              <a:t>(L,V,V</a:t>
            </a:r>
            <a:r>
              <a:rPr lang="en-US" sz="1400">
                <a:solidFill>
                  <a:srgbClr val="FFFF00"/>
                </a:solidFill>
              </a:rPr>
              <a:t>pos</a:t>
            </a:r>
            <a:r>
              <a:rPr lang="en-US" sz="1600" b="0" u="none" strike="noStrike" cap="none">
                <a:solidFill>
                  <a:srgbClr val="FFFF00"/>
                </a:solidFill>
                <a:latin typeface="Arial"/>
                <a:ea typeface="Arial"/>
                <a:cs typeface="Arial"/>
                <a:sym typeface="Arial"/>
              </a:rPr>
              <a:t>,</a:t>
            </a:r>
            <a:r>
              <a:rPr lang="en-US" sz="1600">
                <a:solidFill>
                  <a:srgbClr val="FFFF00"/>
                </a:solidFill>
              </a:rPr>
              <a:t>thick.</a:t>
            </a:r>
            <a:r>
              <a:rPr lang="en-US" sz="1600" b="0" u="none" strike="noStrike" cap="none">
                <a:solidFill>
                  <a:srgbClr val="FFFF00"/>
                </a:solidFill>
                <a:latin typeface="Arial"/>
                <a:ea typeface="Arial"/>
                <a:cs typeface="Arial"/>
                <a:sym typeface="Arial"/>
              </a:rPr>
              <a:t>)</a:t>
            </a:r>
            <a:r>
              <a:rPr lang="en-US" sz="900" b="0" u="none" strike="noStrike" cap="none">
                <a:solidFill>
                  <a:srgbClr val="FFFF00"/>
                </a:solidFill>
                <a:latin typeface="Arial"/>
                <a:ea typeface="Arial"/>
                <a:cs typeface="Arial"/>
                <a:sym typeface="Arial"/>
              </a:rPr>
              <a:t>5D</a:t>
            </a:r>
            <a:r>
              <a:rPr lang="en-US" sz="2100">
                <a:solidFill>
                  <a:srgbClr val="FFFF00"/>
                </a:solidFill>
              </a:rPr>
              <a:t> </a:t>
            </a:r>
            <a:endParaRPr sz="2100">
              <a:solidFill>
                <a:srgbClr val="FFFF00"/>
              </a:solidFill>
            </a:endParaRPr>
          </a:p>
          <a:p>
            <a:pPr marL="0" marR="0" lvl="0" indent="0" algn="l" rtl="0">
              <a:lnSpc>
                <a:spcPct val="75000"/>
              </a:lnSpc>
              <a:spcBef>
                <a:spcPts val="0"/>
              </a:spcBef>
              <a:spcAft>
                <a:spcPts val="0"/>
              </a:spcAft>
              <a:buClr>
                <a:srgbClr val="00FFFF"/>
              </a:buClr>
              <a:buFont typeface="Noto Symbol"/>
              <a:buNone/>
            </a:pPr>
            <a:r>
              <a:rPr lang="en-US" sz="2100">
                <a:solidFill>
                  <a:srgbClr val="FFFF00"/>
                </a:solidFill>
              </a:rPr>
              <a:t>             </a:t>
            </a:r>
            <a:r>
              <a:rPr lang="en-US" sz="2100" b="0" u="none" strike="noStrike" cap="none">
                <a:solidFill>
                  <a:srgbClr val="FFFF00"/>
                </a:solidFill>
                <a:latin typeface="Noto Symbol"/>
                <a:ea typeface="Noto Symbol"/>
                <a:cs typeface="Noto Symbol"/>
                <a:sym typeface="Noto Symbol"/>
              </a:rPr>
              <a:t>➔</a:t>
            </a:r>
            <a:r>
              <a:rPr lang="en-US" sz="1600">
                <a:solidFill>
                  <a:srgbClr val="FFFF00"/>
                </a:solidFill>
              </a:rPr>
              <a:t>co</a:t>
            </a:r>
            <a:r>
              <a:rPr lang="en-US" sz="1600" b="0" u="none" strike="noStrike" cap="none">
                <a:solidFill>
                  <a:srgbClr val="FFFF00"/>
                </a:solidFill>
                <a:latin typeface="Arial"/>
                <a:ea typeface="Arial"/>
                <a:cs typeface="Arial"/>
                <a:sym typeface="Arial"/>
              </a:rPr>
              <a:t>llect</a:t>
            </a:r>
            <a:r>
              <a:rPr lang="en-US" sz="1600">
                <a:solidFill>
                  <a:srgbClr val="FFFF00"/>
                </a:solidFill>
              </a:rPr>
              <a:t>o</a:t>
            </a:r>
            <a:r>
              <a:rPr lang="en-US" sz="1600" b="0" u="none" strike="noStrike" cap="none">
                <a:solidFill>
                  <a:srgbClr val="FFFF00"/>
                </a:solidFill>
                <a:latin typeface="Arial"/>
                <a:ea typeface="Arial"/>
                <a:cs typeface="Arial"/>
                <a:sym typeface="Arial"/>
              </a:rPr>
              <a:t>r(pos,σ)</a:t>
            </a:r>
            <a:r>
              <a:rPr lang="en-US" sz="900">
                <a:solidFill>
                  <a:srgbClr val="FFFF00"/>
                </a:solidFill>
              </a:rPr>
              <a:t>3D</a:t>
            </a:r>
            <a:endParaRPr sz="900" b="0" u="none" strike="noStrike" cap="none">
              <a:solidFill>
                <a:srgbClr val="FFFF00"/>
              </a:solidFill>
            </a:endParaRPr>
          </a:p>
        </p:txBody>
      </p:sp>
      <p:sp>
        <p:nvSpPr>
          <p:cNvPr id="1175" name="Google Shape;1175;p74"/>
          <p:cNvSpPr txBox="1"/>
          <p:nvPr/>
        </p:nvSpPr>
        <p:spPr>
          <a:xfrm>
            <a:off x="87501" y="575800"/>
            <a:ext cx="2093700" cy="1316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simul</a:t>
            </a:r>
            <a:r>
              <a:rPr lang="en-US" sz="2100">
                <a:solidFill>
                  <a:srgbClr val="FFFF00"/>
                </a:solidFill>
              </a:rPr>
              <a:t>ating all light paths:</a:t>
            </a:r>
            <a:r>
              <a:rPr lang="en-US" sz="2100" b="0" u="none" strike="noStrike" cap="none">
                <a:solidFill>
                  <a:srgbClr val="FFFF00"/>
                </a:solidFill>
                <a:latin typeface="Arial"/>
                <a:ea typeface="Arial"/>
                <a:cs typeface="Arial"/>
                <a:sym typeface="Arial"/>
              </a:rPr>
              <a:t> </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a:t>
            </a:r>
            <a:r>
              <a:rPr lang="en-US" sz="2100" b="1">
                <a:solidFill>
                  <a:srgbClr val="FFFF00"/>
                </a:solidFill>
              </a:rPr>
              <a:t>hard pb.</a:t>
            </a:r>
            <a:endParaRPr sz="2100" b="1">
              <a:solidFill>
                <a:srgbClr val="FFFF00"/>
              </a:solidFill>
            </a:endParaRPr>
          </a:p>
          <a:p>
            <a:pPr marL="0" marR="0" lvl="0" indent="0" algn="l" rtl="0">
              <a:lnSpc>
                <a:spcPct val="100000"/>
              </a:lnSpc>
              <a:spcBef>
                <a:spcPts val="0"/>
              </a:spcBef>
              <a:spcAft>
                <a:spcPts val="0"/>
              </a:spcAft>
              <a:buClr>
                <a:srgbClr val="00FFFF"/>
              </a:buClr>
              <a:buFont typeface="Arial"/>
              <a:buNone/>
            </a:pP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real time !</a:t>
            </a:r>
            <a:r>
              <a:rPr lang="en-US" sz="1600" u="none" strike="noStrike" cap="none">
                <a:solidFill>
                  <a:srgbClr val="FFFF00"/>
                </a:solidFill>
                <a:latin typeface="Arial"/>
                <a:ea typeface="Arial"/>
                <a:cs typeface="Arial"/>
                <a:sym typeface="Arial"/>
              </a:rPr>
              <a:t> </a:t>
            </a:r>
            <a:endParaRPr sz="1600" u="none" strike="noStrike" cap="none">
              <a:solidFill>
                <a:srgbClr val="FFFF00"/>
              </a:solidFill>
            </a:endParaRPr>
          </a:p>
        </p:txBody>
      </p:sp>
      <p:sp>
        <p:nvSpPr>
          <p:cNvPr id="1176" name="Google Shape;1176;p74"/>
          <p:cNvSpPr txBox="1"/>
          <p:nvPr/>
        </p:nvSpPr>
        <p:spPr>
          <a:xfrm>
            <a:off x="763915" y="3387979"/>
            <a:ext cx="1014000" cy="299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chemeClr val="folHlink"/>
              </a:buClr>
              <a:buFont typeface="Arial"/>
              <a:buNone/>
            </a:pPr>
            <a:r>
              <a:rPr lang="en-US" sz="1200" b="0" i="1" u="none" strike="noStrike" cap="none">
                <a:solidFill>
                  <a:schemeClr val="folHlink"/>
                </a:solidFill>
                <a:latin typeface="Arial"/>
                <a:ea typeface="Arial"/>
                <a:cs typeface="Arial"/>
                <a:sym typeface="Arial"/>
              </a:rPr>
              <a:t>10</a:t>
            </a:r>
            <a:r>
              <a:rPr lang="en-US" sz="1200" b="0" i="1" u="none" strike="noStrike" cap="none" baseline="30000">
                <a:solidFill>
                  <a:schemeClr val="folHlink"/>
                </a:solidFill>
                <a:latin typeface="Arial"/>
                <a:ea typeface="Arial"/>
                <a:cs typeface="Arial"/>
                <a:sym typeface="Arial"/>
              </a:rPr>
              <a:t>7</a:t>
            </a:r>
            <a:r>
              <a:rPr lang="en-US" sz="1200" b="0" i="1" u="none" strike="noStrike" cap="none">
                <a:solidFill>
                  <a:schemeClr val="folHlink"/>
                </a:solidFill>
                <a:latin typeface="Arial"/>
                <a:ea typeface="Arial"/>
                <a:cs typeface="Arial"/>
                <a:sym typeface="Arial"/>
              </a:rPr>
              <a:t> simu </a:t>
            </a:r>
            <a:endParaRPr sz="1200" b="0" i="0" u="none" strike="noStrike" cap="none"/>
          </a:p>
        </p:txBody>
      </p:sp>
      <p:sp>
        <p:nvSpPr>
          <p:cNvPr id="1177" name="Google Shape;1177;p74"/>
          <p:cNvSpPr txBox="1"/>
          <p:nvPr/>
        </p:nvSpPr>
        <p:spPr>
          <a:xfrm>
            <a:off x="1787746" y="3387979"/>
            <a:ext cx="1014000" cy="299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chemeClr val="folHlink"/>
              </a:buClr>
              <a:buFont typeface="Arial"/>
              <a:buNone/>
            </a:pPr>
            <a:r>
              <a:rPr lang="en-US" sz="1200" b="0" i="1" u="none" strike="noStrike" cap="none">
                <a:solidFill>
                  <a:schemeClr val="folHlink"/>
                </a:solidFill>
                <a:latin typeface="Arial"/>
                <a:ea typeface="Arial"/>
                <a:cs typeface="Arial"/>
                <a:sym typeface="Arial"/>
              </a:rPr>
              <a:t>fit </a:t>
            </a:r>
            <a:endParaRPr sz="1200" b="0" i="0" u="none" strike="noStrike" cap="none"/>
          </a:p>
        </p:txBody>
      </p:sp>
      <p:sp>
        <p:nvSpPr>
          <p:cNvPr id="1178" name="Google Shape;1178;p74"/>
          <p:cNvSpPr/>
          <p:nvPr/>
        </p:nvSpPr>
        <p:spPr>
          <a:xfrm>
            <a:off x="1121764" y="2302167"/>
            <a:ext cx="1024114" cy="370768"/>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FFFF00"/>
                </a:solidFill>
                <a:latin typeface="Arial"/>
              </a:rPr>
              <a:t>ψ(i,o)</a:t>
            </a:r>
          </a:p>
        </p:txBody>
      </p:sp>
      <p:sp>
        <p:nvSpPr>
          <p:cNvPr id="1179" name="Google Shape;1179;p74"/>
          <p:cNvSpPr txBox="1">
            <a:spLocks noGrp="1"/>
          </p:cNvSpPr>
          <p:nvPr>
            <p:ph type="title" idx="4294967295"/>
          </p:nvPr>
        </p:nvSpPr>
        <p:spPr>
          <a:xfrm>
            <a:off x="226754" y="96563"/>
            <a:ext cx="8917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800" b="1">
                <a:solidFill>
                  <a:srgbClr val="FF9900"/>
                </a:solidFill>
              </a:rPr>
              <a:t>R</a:t>
            </a:r>
            <a:r>
              <a:rPr lang="en-US" sz="2800" b="1" u="none" strike="noStrike" cap="none">
                <a:solidFill>
                  <a:srgbClr val="FF9900"/>
                </a:solidFill>
                <a:latin typeface="Arial"/>
                <a:ea typeface="Arial"/>
                <a:cs typeface="Arial"/>
                <a:sym typeface="Arial"/>
              </a:rPr>
              <a:t>ealistic clouds in real time</a:t>
            </a:r>
            <a:r>
              <a:rPr lang="en-US" sz="2800">
                <a:solidFill>
                  <a:srgbClr val="FF9900"/>
                </a:solidFill>
              </a:rPr>
              <a:t>,</a:t>
            </a:r>
            <a:r>
              <a:rPr lang="en-US" sz="1800">
                <a:solidFill>
                  <a:srgbClr val="FF9900"/>
                </a:solidFill>
              </a:rPr>
              <a:t> </a:t>
            </a:r>
            <a:r>
              <a:rPr lang="en-US" sz="1300">
                <a:solidFill>
                  <a:srgbClr val="FF9900"/>
                </a:solidFill>
              </a:rPr>
              <a:t>with</a:t>
            </a:r>
            <a:r>
              <a:rPr lang="en-US" sz="1800">
                <a:solidFill>
                  <a:srgbClr val="FF9900"/>
                </a:solidFill>
              </a:rPr>
              <a:t> Antoine Bouthors </a:t>
            </a:r>
            <a:r>
              <a:rPr lang="en-US" sz="1300">
                <a:solidFill>
                  <a:srgbClr val="FF9900"/>
                </a:solidFill>
              </a:rPr>
              <a:t>[ EGNP’06, I3D’08 ]</a:t>
            </a:r>
            <a:endParaRPr sz="1300" u="none" strike="noStrike" cap="none">
              <a:solidFill>
                <a:srgbClr val="FF9900"/>
              </a:solidFill>
            </a:endParaRPr>
          </a:p>
        </p:txBody>
      </p:sp>
      <p:sp>
        <p:nvSpPr>
          <p:cNvPr id="1180" name="Google Shape;1180;p7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68</a:t>
            </a:fld>
            <a:endParaRPr/>
          </a:p>
        </p:txBody>
      </p:sp>
      <p:sp>
        <p:nvSpPr>
          <p:cNvPr id="1181" name="Google Shape;1181;p74"/>
          <p:cNvSpPr txBox="1"/>
          <p:nvPr/>
        </p:nvSpPr>
        <p:spPr>
          <a:xfrm>
            <a:off x="4688492" y="5366167"/>
            <a:ext cx="9144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1"/>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1182" name="Google Shape;1182;p74"/>
          <p:cNvSpPr txBox="1"/>
          <p:nvPr/>
        </p:nvSpPr>
        <p:spPr>
          <a:xfrm>
            <a:off x="5336236"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2"/>
              </a:rPr>
              <a:t>pdf</a:t>
            </a:r>
            <a:endParaRPr sz="700" b="1">
              <a:solidFill>
                <a:srgbClr val="FF0000"/>
              </a:solidFill>
            </a:endParaRPr>
          </a:p>
        </p:txBody>
      </p:sp>
      <p:sp>
        <p:nvSpPr>
          <p:cNvPr id="1183" name="Google Shape;1183;p74"/>
          <p:cNvSpPr txBox="1"/>
          <p:nvPr/>
        </p:nvSpPr>
        <p:spPr>
          <a:xfrm>
            <a:off x="4632851"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3"/>
              </a:rPr>
              <a:t>pdf</a:t>
            </a:r>
            <a:endParaRPr sz="700" b="1">
              <a:solidFill>
                <a:srgbClr val="FF0000"/>
              </a:solidFill>
            </a:endParaRPr>
          </a:p>
        </p:txBody>
      </p:sp>
      <p:pic>
        <p:nvPicPr>
          <p:cNvPr id="1184" name="Google Shape;1184;p74"/>
          <p:cNvPicPr preferRelativeResize="0"/>
          <p:nvPr/>
        </p:nvPicPr>
        <p:blipFill>
          <a:blip r:embed="rId14">
            <a:alphaModFix/>
          </a:blip>
          <a:stretch>
            <a:fillRect/>
          </a:stretch>
        </p:blipFill>
        <p:spPr>
          <a:xfrm>
            <a:off x="3752849" y="657417"/>
            <a:ext cx="1648355" cy="1172105"/>
          </a:xfrm>
          <a:prstGeom prst="rect">
            <a:avLst/>
          </a:prstGeom>
          <a:noFill/>
          <a:ln>
            <a:noFill/>
          </a:ln>
        </p:spPr>
      </p:pic>
      <p:sp>
        <p:nvSpPr>
          <p:cNvPr id="1185" name="Google Shape;1185;p74"/>
          <p:cNvSpPr txBox="1"/>
          <p:nvPr/>
        </p:nvSpPr>
        <p:spPr>
          <a:xfrm>
            <a:off x="3842238" y="2744372"/>
            <a:ext cx="2592600" cy="502800"/>
          </a:xfrm>
          <a:prstGeom prst="rect">
            <a:avLst/>
          </a:prstGeom>
          <a:noFill/>
          <a:ln>
            <a:noFill/>
          </a:ln>
        </p:spPr>
        <p:txBody>
          <a:bodyPr spcFirstLastPara="1" wrap="square" lIns="80800" tIns="39700" rIns="80800" bIns="39700" anchor="t" anchorCtr="0">
            <a:noAutofit/>
          </a:bodyPr>
          <a:lstStyle/>
          <a:p>
            <a:pPr marL="0" marR="0" lvl="0" indent="0" algn="l" rtl="0">
              <a:lnSpc>
                <a:spcPct val="115000"/>
              </a:lnSpc>
              <a:spcBef>
                <a:spcPts val="0"/>
              </a:spcBef>
              <a:spcAft>
                <a:spcPts val="0"/>
              </a:spcAft>
              <a:buClr>
                <a:srgbClr val="00FFFF"/>
              </a:buClr>
              <a:buFont typeface="Noto Symbol"/>
              <a:buNone/>
            </a:pPr>
            <a:r>
              <a:rPr lang="en-US" sz="1600">
                <a:solidFill>
                  <a:schemeClr val="dk2"/>
                </a:solidFill>
              </a:rPr>
              <a:t>~ ”Most Probable Path”</a:t>
            </a:r>
            <a:endParaRPr sz="1600">
              <a:solidFill>
                <a:srgbClr val="554A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189"/>
        <p:cNvGrpSpPr/>
        <p:nvPr/>
      </p:nvGrpSpPr>
      <p:grpSpPr>
        <a:xfrm>
          <a:off x="0" y="0"/>
          <a:ext cx="0" cy="0"/>
          <a:chOff x="0" y="0"/>
          <a:chExt cx="0" cy="0"/>
        </a:xfrm>
      </p:grpSpPr>
      <p:sp>
        <p:nvSpPr>
          <p:cNvPr id="1190" name="Google Shape;1190;p75"/>
          <p:cNvSpPr txBox="1">
            <a:spLocks noGrp="1"/>
          </p:cNvSpPr>
          <p:nvPr>
            <p:ph type="body" idx="1"/>
          </p:nvPr>
        </p:nvSpPr>
        <p:spPr>
          <a:xfrm>
            <a:off x="0" y="1908281"/>
            <a:ext cx="2496900" cy="480300"/>
          </a:xfrm>
          <a:prstGeom prst="rect">
            <a:avLst/>
          </a:prstGeom>
          <a:noFill/>
          <a:ln>
            <a:noFill/>
          </a:ln>
        </p:spPr>
        <p:txBody>
          <a:bodyPr spcFirstLastPara="1" wrap="square" lIns="81650" tIns="40825" rIns="81650" bIns="40825" anchor="t" anchorCtr="0">
            <a:noAutofit/>
          </a:bodyPr>
          <a:lstStyle/>
          <a:p>
            <a:pPr marL="0" marR="0" lvl="0" indent="0" algn="l" rtl="0">
              <a:lnSpc>
                <a:spcPct val="80000"/>
              </a:lnSpc>
              <a:spcBef>
                <a:spcPts val="0"/>
              </a:spcBef>
              <a:spcAft>
                <a:spcPts val="0"/>
              </a:spcAft>
              <a:buClr>
                <a:srgbClr val="00FFFF"/>
              </a:buClr>
              <a:buFont typeface="Arial"/>
              <a:buNone/>
            </a:pPr>
            <a:r>
              <a:rPr lang="en-US" sz="2100" b="1">
                <a:solidFill>
                  <a:srgbClr val="FF9900"/>
                </a:solidFill>
              </a:rPr>
              <a:t>3:</a:t>
            </a:r>
            <a:r>
              <a:rPr lang="en-US" sz="2100" b="1">
                <a:solidFill>
                  <a:srgbClr val="00FFFF"/>
                </a:solidFill>
              </a:rPr>
              <a:t> </a:t>
            </a:r>
            <a:r>
              <a:rPr lang="en-US" sz="2100" u="none" strike="noStrike" cap="none">
                <a:solidFill>
                  <a:srgbClr val="FFFF00"/>
                </a:solidFill>
                <a:latin typeface="Arial"/>
                <a:ea typeface="Arial"/>
                <a:cs typeface="Arial"/>
                <a:sym typeface="Arial"/>
              </a:rPr>
              <a:t>macro-material</a:t>
            </a:r>
            <a:r>
              <a:rPr lang="en-US" sz="2100" b="1" u="none" strike="noStrike" cap="none">
                <a:solidFill>
                  <a:srgbClr val="00FFFF"/>
                </a:solidFill>
                <a:latin typeface="Arial"/>
                <a:ea typeface="Arial"/>
                <a:cs typeface="Arial"/>
                <a:sym typeface="Arial"/>
              </a:rPr>
              <a:t> </a:t>
            </a:r>
            <a:endParaRPr sz="1600" b="0" u="none" strike="noStrike" cap="none"/>
          </a:p>
        </p:txBody>
      </p:sp>
      <p:pic>
        <p:nvPicPr>
          <p:cNvPr id="1191" name="Google Shape;1191;p75"/>
          <p:cNvPicPr preferRelativeResize="0"/>
          <p:nvPr/>
        </p:nvPicPr>
        <p:blipFill>
          <a:blip r:embed="rId3">
            <a:alphaModFix/>
          </a:blip>
          <a:stretch>
            <a:fillRect/>
          </a:stretch>
        </p:blipFill>
        <p:spPr>
          <a:xfrm>
            <a:off x="0" y="4882885"/>
            <a:ext cx="4143375" cy="832114"/>
          </a:xfrm>
          <a:prstGeom prst="rect">
            <a:avLst/>
          </a:prstGeom>
          <a:noFill/>
          <a:ln>
            <a:noFill/>
          </a:ln>
        </p:spPr>
      </p:pic>
      <p:pic>
        <p:nvPicPr>
          <p:cNvPr id="1192" name="Google Shape;1192;p75"/>
          <p:cNvPicPr preferRelativeResize="0"/>
          <p:nvPr/>
        </p:nvPicPr>
        <p:blipFill>
          <a:blip r:embed="rId4">
            <a:alphaModFix/>
          </a:blip>
          <a:stretch>
            <a:fillRect/>
          </a:stretch>
        </p:blipFill>
        <p:spPr>
          <a:xfrm>
            <a:off x="1749669" y="2325688"/>
            <a:ext cx="1860022" cy="1316301"/>
          </a:xfrm>
          <a:prstGeom prst="rect">
            <a:avLst/>
          </a:prstGeom>
          <a:noFill/>
          <a:ln>
            <a:noFill/>
          </a:ln>
        </p:spPr>
      </p:pic>
      <p:pic>
        <p:nvPicPr>
          <p:cNvPr id="1193" name="Google Shape;1193;p75"/>
          <p:cNvPicPr preferRelativeResize="0"/>
          <p:nvPr/>
        </p:nvPicPr>
        <p:blipFill>
          <a:blip r:embed="rId5">
            <a:alphaModFix/>
          </a:blip>
          <a:stretch>
            <a:fillRect/>
          </a:stretch>
        </p:blipFill>
        <p:spPr>
          <a:xfrm>
            <a:off x="0" y="2317750"/>
            <a:ext cx="1486958" cy="1311010"/>
          </a:xfrm>
          <a:prstGeom prst="rect">
            <a:avLst/>
          </a:prstGeom>
          <a:noFill/>
          <a:ln>
            <a:noFill/>
          </a:ln>
        </p:spPr>
      </p:pic>
      <p:pic>
        <p:nvPicPr>
          <p:cNvPr id="1194" name="Google Shape;1194;p75"/>
          <p:cNvPicPr preferRelativeResize="0"/>
          <p:nvPr/>
        </p:nvPicPr>
        <p:blipFill>
          <a:blip r:embed="rId6">
            <a:alphaModFix/>
          </a:blip>
          <a:stretch>
            <a:fillRect/>
          </a:stretch>
        </p:blipFill>
        <p:spPr>
          <a:xfrm>
            <a:off x="3892061" y="2540000"/>
            <a:ext cx="1559719" cy="1101989"/>
          </a:xfrm>
          <a:prstGeom prst="rect">
            <a:avLst/>
          </a:prstGeom>
          <a:noFill/>
          <a:ln>
            <a:noFill/>
          </a:ln>
        </p:spPr>
      </p:pic>
      <p:pic>
        <p:nvPicPr>
          <p:cNvPr id="1195" name="Google Shape;1195;p75"/>
          <p:cNvPicPr preferRelativeResize="0"/>
          <p:nvPr/>
        </p:nvPicPr>
        <p:blipFill>
          <a:blip r:embed="rId7">
            <a:alphaModFix/>
          </a:blip>
          <a:stretch>
            <a:fillRect/>
          </a:stretch>
        </p:blipFill>
        <p:spPr>
          <a:xfrm>
            <a:off x="1854208" y="691802"/>
            <a:ext cx="1366570" cy="1103316"/>
          </a:xfrm>
          <a:prstGeom prst="rect">
            <a:avLst/>
          </a:prstGeom>
          <a:noFill/>
          <a:ln>
            <a:noFill/>
          </a:ln>
        </p:spPr>
      </p:pic>
      <p:pic>
        <p:nvPicPr>
          <p:cNvPr id="1196" name="Google Shape;1196;p75"/>
          <p:cNvPicPr preferRelativeResize="0"/>
          <p:nvPr/>
        </p:nvPicPr>
        <p:blipFill>
          <a:blip r:embed="rId8">
            <a:alphaModFix/>
          </a:blip>
          <a:stretch>
            <a:fillRect/>
          </a:stretch>
        </p:blipFill>
        <p:spPr>
          <a:xfrm>
            <a:off x="3752849" y="657417"/>
            <a:ext cx="1648355" cy="1172105"/>
          </a:xfrm>
          <a:prstGeom prst="rect">
            <a:avLst/>
          </a:prstGeom>
          <a:noFill/>
          <a:ln>
            <a:noFill/>
          </a:ln>
        </p:spPr>
      </p:pic>
      <p:pic>
        <p:nvPicPr>
          <p:cNvPr id="1197" name="Google Shape;1197;p75"/>
          <p:cNvPicPr preferRelativeResize="0"/>
          <p:nvPr/>
        </p:nvPicPr>
        <p:blipFill>
          <a:blip r:embed="rId9">
            <a:alphaModFix/>
          </a:blip>
          <a:stretch>
            <a:fillRect/>
          </a:stretch>
        </p:blipFill>
        <p:spPr>
          <a:xfrm>
            <a:off x="0" y="3937000"/>
            <a:ext cx="4722515" cy="836962"/>
          </a:xfrm>
          <a:prstGeom prst="rect">
            <a:avLst/>
          </a:prstGeom>
          <a:noFill/>
          <a:ln>
            <a:noFill/>
          </a:ln>
        </p:spPr>
      </p:pic>
      <p:pic>
        <p:nvPicPr>
          <p:cNvPr id="1198" name="Google Shape;1198;p75"/>
          <p:cNvPicPr preferRelativeResize="0"/>
          <p:nvPr/>
        </p:nvPicPr>
        <p:blipFill>
          <a:blip r:embed="rId10">
            <a:alphaModFix/>
          </a:blip>
          <a:stretch>
            <a:fillRect/>
          </a:stretch>
        </p:blipFill>
        <p:spPr>
          <a:xfrm>
            <a:off x="5369169" y="3686968"/>
            <a:ext cx="3407834" cy="1009551"/>
          </a:xfrm>
          <a:prstGeom prst="rect">
            <a:avLst/>
          </a:prstGeom>
          <a:noFill/>
          <a:ln>
            <a:noFill/>
          </a:ln>
        </p:spPr>
      </p:pic>
      <p:pic>
        <p:nvPicPr>
          <p:cNvPr id="1199" name="Google Shape;1199;p75"/>
          <p:cNvPicPr preferRelativeResize="0"/>
          <p:nvPr/>
        </p:nvPicPr>
        <p:blipFill>
          <a:blip r:embed="rId11">
            <a:alphaModFix/>
          </a:blip>
          <a:stretch>
            <a:fillRect/>
          </a:stretch>
        </p:blipFill>
        <p:spPr>
          <a:xfrm>
            <a:off x="4589585" y="4880448"/>
            <a:ext cx="1014093" cy="836979"/>
          </a:xfrm>
          <a:prstGeom prst="rect">
            <a:avLst/>
          </a:prstGeom>
          <a:noFill/>
          <a:ln>
            <a:noFill/>
          </a:ln>
        </p:spPr>
      </p:pic>
      <p:pic>
        <p:nvPicPr>
          <p:cNvPr id="1200" name="Google Shape;1200;p75"/>
          <p:cNvPicPr preferRelativeResize="0"/>
          <p:nvPr/>
        </p:nvPicPr>
        <p:blipFill>
          <a:blip r:embed="rId12">
            <a:alphaModFix/>
          </a:blip>
          <a:stretch>
            <a:fillRect/>
          </a:stretch>
        </p:blipFill>
        <p:spPr>
          <a:xfrm>
            <a:off x="5701800" y="4696521"/>
            <a:ext cx="3027750" cy="1009542"/>
          </a:xfrm>
          <a:prstGeom prst="rect">
            <a:avLst/>
          </a:prstGeom>
          <a:noFill/>
          <a:ln>
            <a:noFill/>
          </a:ln>
        </p:spPr>
      </p:pic>
      <p:sp>
        <p:nvSpPr>
          <p:cNvPr id="1201" name="Google Shape;1201;p75"/>
          <p:cNvSpPr txBox="1"/>
          <p:nvPr/>
        </p:nvSpPr>
        <p:spPr>
          <a:xfrm>
            <a:off x="2595000" y="1887646"/>
            <a:ext cx="3078000" cy="761100"/>
          </a:xfrm>
          <a:prstGeom prst="rect">
            <a:avLst/>
          </a:prstGeom>
          <a:noFill/>
          <a:ln>
            <a:noFill/>
          </a:ln>
        </p:spPr>
        <p:txBody>
          <a:bodyPr spcFirstLastPara="1" wrap="square" lIns="80800" tIns="39700" rIns="80800" bIns="39700" anchor="t" anchorCtr="0">
            <a:noAutofit/>
          </a:bodyPr>
          <a:lstStyle/>
          <a:p>
            <a:pPr marL="0" marR="0" lvl="0" indent="0" algn="l" rtl="0">
              <a:lnSpc>
                <a:spcPct val="75000"/>
              </a:lnSpc>
              <a:spcBef>
                <a:spcPts val="0"/>
              </a:spcBef>
              <a:spcAft>
                <a:spcPts val="0"/>
              </a:spcAft>
              <a:buClr>
                <a:srgbClr val="00FFFF"/>
              </a:buClr>
              <a:buFont typeface="Noto Symbol"/>
              <a:buNone/>
            </a:pPr>
            <a:r>
              <a:rPr lang="en-US" sz="1600" b="0" u="none" strike="noStrike" cap="none">
                <a:solidFill>
                  <a:srgbClr val="FFFF00"/>
                </a:solidFill>
                <a:latin typeface="Arial"/>
                <a:ea typeface="Arial"/>
                <a:cs typeface="Arial"/>
                <a:sym typeface="Arial"/>
              </a:rPr>
              <a:t>(L,V,V</a:t>
            </a:r>
            <a:r>
              <a:rPr lang="en-US" sz="1400">
                <a:solidFill>
                  <a:srgbClr val="FFFF00"/>
                </a:solidFill>
              </a:rPr>
              <a:t>pos</a:t>
            </a:r>
            <a:r>
              <a:rPr lang="en-US" sz="1600" b="0" u="none" strike="noStrike" cap="none">
                <a:solidFill>
                  <a:srgbClr val="FFFF00"/>
                </a:solidFill>
                <a:latin typeface="Arial"/>
                <a:ea typeface="Arial"/>
                <a:cs typeface="Arial"/>
                <a:sym typeface="Arial"/>
              </a:rPr>
              <a:t>,</a:t>
            </a:r>
            <a:r>
              <a:rPr lang="en-US" sz="1600">
                <a:solidFill>
                  <a:srgbClr val="FFFF00"/>
                </a:solidFill>
              </a:rPr>
              <a:t>thick.</a:t>
            </a:r>
            <a:r>
              <a:rPr lang="en-US" sz="1600" b="0" u="none" strike="noStrike" cap="none">
                <a:solidFill>
                  <a:srgbClr val="FFFF00"/>
                </a:solidFill>
                <a:latin typeface="Arial"/>
                <a:ea typeface="Arial"/>
                <a:cs typeface="Arial"/>
                <a:sym typeface="Arial"/>
              </a:rPr>
              <a:t>)</a:t>
            </a:r>
            <a:r>
              <a:rPr lang="en-US" sz="900" b="0" u="none" strike="noStrike" cap="none">
                <a:solidFill>
                  <a:srgbClr val="FFFF00"/>
                </a:solidFill>
                <a:latin typeface="Arial"/>
                <a:ea typeface="Arial"/>
                <a:cs typeface="Arial"/>
                <a:sym typeface="Arial"/>
              </a:rPr>
              <a:t>5D</a:t>
            </a:r>
            <a:r>
              <a:rPr lang="en-US" sz="2100">
                <a:solidFill>
                  <a:srgbClr val="FFFF00"/>
                </a:solidFill>
              </a:rPr>
              <a:t> </a:t>
            </a:r>
            <a:endParaRPr sz="2100">
              <a:solidFill>
                <a:srgbClr val="FFFF00"/>
              </a:solidFill>
            </a:endParaRPr>
          </a:p>
          <a:p>
            <a:pPr marL="0" marR="0" lvl="0" indent="0" algn="l" rtl="0">
              <a:lnSpc>
                <a:spcPct val="75000"/>
              </a:lnSpc>
              <a:spcBef>
                <a:spcPts val="0"/>
              </a:spcBef>
              <a:spcAft>
                <a:spcPts val="0"/>
              </a:spcAft>
              <a:buClr>
                <a:srgbClr val="00FFFF"/>
              </a:buClr>
              <a:buFont typeface="Noto Symbol"/>
              <a:buNone/>
            </a:pPr>
            <a:r>
              <a:rPr lang="en-US" sz="2100">
                <a:solidFill>
                  <a:srgbClr val="FFFF00"/>
                </a:solidFill>
              </a:rPr>
              <a:t>             </a:t>
            </a:r>
            <a:r>
              <a:rPr lang="en-US" sz="2100" b="0" u="none" strike="noStrike" cap="none">
                <a:solidFill>
                  <a:srgbClr val="FFFF00"/>
                </a:solidFill>
                <a:latin typeface="Noto Symbol"/>
                <a:ea typeface="Noto Symbol"/>
                <a:cs typeface="Noto Symbol"/>
                <a:sym typeface="Noto Symbol"/>
              </a:rPr>
              <a:t>➔</a:t>
            </a:r>
            <a:r>
              <a:rPr lang="en-US" sz="1600">
                <a:solidFill>
                  <a:srgbClr val="FFFF00"/>
                </a:solidFill>
              </a:rPr>
              <a:t>co</a:t>
            </a:r>
            <a:r>
              <a:rPr lang="en-US" sz="1600" b="0" u="none" strike="noStrike" cap="none">
                <a:solidFill>
                  <a:srgbClr val="FFFF00"/>
                </a:solidFill>
                <a:latin typeface="Arial"/>
                <a:ea typeface="Arial"/>
                <a:cs typeface="Arial"/>
                <a:sym typeface="Arial"/>
              </a:rPr>
              <a:t>llect</a:t>
            </a:r>
            <a:r>
              <a:rPr lang="en-US" sz="1600">
                <a:solidFill>
                  <a:srgbClr val="FFFF00"/>
                </a:solidFill>
              </a:rPr>
              <a:t>o</a:t>
            </a:r>
            <a:r>
              <a:rPr lang="en-US" sz="1600" b="0" u="none" strike="noStrike" cap="none">
                <a:solidFill>
                  <a:srgbClr val="FFFF00"/>
                </a:solidFill>
                <a:latin typeface="Arial"/>
                <a:ea typeface="Arial"/>
                <a:cs typeface="Arial"/>
                <a:sym typeface="Arial"/>
              </a:rPr>
              <a:t>r(pos,σ)</a:t>
            </a:r>
            <a:r>
              <a:rPr lang="en-US" sz="900">
                <a:solidFill>
                  <a:srgbClr val="FFFF00"/>
                </a:solidFill>
              </a:rPr>
              <a:t>3D</a:t>
            </a:r>
            <a:endParaRPr sz="900" b="0" u="none" strike="noStrike" cap="none">
              <a:solidFill>
                <a:srgbClr val="FFFF00"/>
              </a:solidFill>
            </a:endParaRPr>
          </a:p>
        </p:txBody>
      </p:sp>
      <p:sp>
        <p:nvSpPr>
          <p:cNvPr id="1202" name="Google Shape;1202;p75"/>
          <p:cNvSpPr txBox="1"/>
          <p:nvPr/>
        </p:nvSpPr>
        <p:spPr>
          <a:xfrm>
            <a:off x="87501" y="575800"/>
            <a:ext cx="1937100" cy="1316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simul</a:t>
            </a:r>
            <a:r>
              <a:rPr lang="en-US" sz="2100">
                <a:solidFill>
                  <a:srgbClr val="FFFF00"/>
                </a:solidFill>
              </a:rPr>
              <a:t>ating all light paths:</a:t>
            </a:r>
            <a:r>
              <a:rPr lang="en-US" sz="2100" b="0" u="none" strike="noStrike" cap="none">
                <a:solidFill>
                  <a:srgbClr val="FFFF00"/>
                </a:solidFill>
                <a:latin typeface="Arial"/>
                <a:ea typeface="Arial"/>
                <a:cs typeface="Arial"/>
                <a:sym typeface="Arial"/>
              </a:rPr>
              <a:t> </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a:t>
            </a:r>
            <a:r>
              <a:rPr lang="en-US" sz="2100" b="1">
                <a:solidFill>
                  <a:srgbClr val="FFFF00"/>
                </a:solidFill>
              </a:rPr>
              <a:t>hard pb.</a:t>
            </a:r>
            <a:endParaRPr sz="2100" b="1">
              <a:solidFill>
                <a:srgbClr val="FFFF00"/>
              </a:solidFill>
            </a:endParaRPr>
          </a:p>
          <a:p>
            <a:pPr marL="0" marR="0" lvl="0" indent="0" algn="l" rtl="0">
              <a:lnSpc>
                <a:spcPct val="100000"/>
              </a:lnSpc>
              <a:spcBef>
                <a:spcPts val="0"/>
              </a:spcBef>
              <a:spcAft>
                <a:spcPts val="0"/>
              </a:spcAft>
              <a:buClr>
                <a:srgbClr val="00FFFF"/>
              </a:buClr>
              <a:buFont typeface="Arial"/>
              <a:buNone/>
            </a:pP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real time !</a:t>
            </a:r>
            <a:r>
              <a:rPr lang="en-US" sz="1600" u="none" strike="noStrike" cap="none">
                <a:solidFill>
                  <a:srgbClr val="FFFF00"/>
                </a:solidFill>
                <a:latin typeface="Arial"/>
                <a:ea typeface="Arial"/>
                <a:cs typeface="Arial"/>
                <a:sym typeface="Arial"/>
              </a:rPr>
              <a:t> </a:t>
            </a:r>
            <a:endParaRPr sz="1600" u="none" strike="noStrike" cap="none">
              <a:solidFill>
                <a:srgbClr val="FFFF00"/>
              </a:solidFill>
            </a:endParaRPr>
          </a:p>
        </p:txBody>
      </p:sp>
      <p:sp>
        <p:nvSpPr>
          <p:cNvPr id="1203" name="Google Shape;1203;p75"/>
          <p:cNvSpPr txBox="1"/>
          <p:nvPr/>
        </p:nvSpPr>
        <p:spPr>
          <a:xfrm>
            <a:off x="5531815" y="593969"/>
            <a:ext cx="1450200" cy="1172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rgbClr val="00FFFF"/>
              </a:buClr>
              <a:buFont typeface="Arial"/>
              <a:buNone/>
            </a:pPr>
            <a:r>
              <a:rPr lang="en-US" sz="2100" b="1">
                <a:solidFill>
                  <a:srgbClr val="FF9900"/>
                </a:solidFill>
              </a:rPr>
              <a:t>3:</a:t>
            </a:r>
            <a:br>
              <a:rPr lang="en-US" sz="2100" b="1">
                <a:solidFill>
                  <a:srgbClr val="00FFFF"/>
                </a:solidFill>
              </a:rPr>
            </a:br>
            <a:r>
              <a:rPr lang="en-US" sz="1800" b="0" u="none" strike="noStrike" cap="none">
                <a:solidFill>
                  <a:srgbClr val="FFFF00"/>
                </a:solidFill>
                <a:latin typeface="Arial"/>
                <a:ea typeface="Arial"/>
                <a:cs typeface="Arial"/>
                <a:sym typeface="Arial"/>
              </a:rPr>
              <a:t>s</a:t>
            </a:r>
            <a:r>
              <a:rPr lang="en-US" sz="1800">
                <a:solidFill>
                  <a:srgbClr val="FFFF00"/>
                </a:solidFill>
              </a:rPr>
              <a:t>e</a:t>
            </a:r>
            <a:r>
              <a:rPr lang="en-US" sz="1800" b="0" u="none" strike="noStrike" cap="none">
                <a:solidFill>
                  <a:srgbClr val="FFFF00"/>
                </a:solidFill>
                <a:latin typeface="Arial"/>
                <a:ea typeface="Arial"/>
                <a:cs typeface="Arial"/>
                <a:sym typeface="Arial"/>
              </a:rPr>
              <a:t>par</a:t>
            </a:r>
            <a:r>
              <a:rPr lang="en-US" sz="1800">
                <a:solidFill>
                  <a:srgbClr val="FFFF00"/>
                </a:solidFill>
              </a:rPr>
              <a:t>ate</a:t>
            </a:r>
            <a:br>
              <a:rPr lang="en-US" sz="1800" b="0" u="none" strike="noStrike" cap="none">
                <a:solidFill>
                  <a:srgbClr val="FFFF00"/>
                </a:solidFill>
                <a:latin typeface="Arial"/>
                <a:ea typeface="Arial"/>
                <a:cs typeface="Arial"/>
                <a:sym typeface="Arial"/>
              </a:rPr>
            </a:br>
            <a:r>
              <a:rPr lang="en-US" sz="1800" b="0" u="none" strike="noStrike" cap="none">
                <a:solidFill>
                  <a:srgbClr val="FFFF00"/>
                </a:solidFill>
                <a:latin typeface="Arial"/>
                <a:ea typeface="Arial"/>
                <a:cs typeface="Arial"/>
                <a:sym typeface="Arial"/>
              </a:rPr>
              <a:t>s</a:t>
            </a:r>
            <a:r>
              <a:rPr lang="en-US" sz="1800">
                <a:solidFill>
                  <a:srgbClr val="FFFF00"/>
                </a:solidFill>
              </a:rPr>
              <a:t>cattering</a:t>
            </a:r>
            <a:br>
              <a:rPr lang="en-US" sz="1800">
                <a:solidFill>
                  <a:srgbClr val="FFFF00"/>
                </a:solidFill>
              </a:rPr>
            </a:br>
            <a:r>
              <a:rPr lang="en-US" sz="1800" b="0" u="none" strike="noStrike" cap="none">
                <a:solidFill>
                  <a:srgbClr val="FFFF00"/>
                </a:solidFill>
                <a:latin typeface="Arial"/>
                <a:ea typeface="Arial"/>
                <a:cs typeface="Arial"/>
                <a:sym typeface="Arial"/>
              </a:rPr>
              <a:t>orders </a:t>
            </a:r>
            <a:endParaRPr sz="1800" b="0" u="none" strike="noStrike" cap="none">
              <a:solidFill>
                <a:srgbClr val="FFFF00"/>
              </a:solidFill>
            </a:endParaRPr>
          </a:p>
        </p:txBody>
      </p:sp>
      <p:sp>
        <p:nvSpPr>
          <p:cNvPr id="1204" name="Google Shape;1204;p75"/>
          <p:cNvSpPr txBox="1"/>
          <p:nvPr/>
        </p:nvSpPr>
        <p:spPr>
          <a:xfrm>
            <a:off x="763915" y="3387979"/>
            <a:ext cx="1014000" cy="299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chemeClr val="folHlink"/>
              </a:buClr>
              <a:buFont typeface="Arial"/>
              <a:buNone/>
            </a:pPr>
            <a:r>
              <a:rPr lang="en-US" sz="1200" b="0" i="1" u="none" strike="noStrike" cap="none">
                <a:solidFill>
                  <a:schemeClr val="folHlink"/>
                </a:solidFill>
                <a:latin typeface="Arial"/>
                <a:ea typeface="Arial"/>
                <a:cs typeface="Arial"/>
                <a:sym typeface="Arial"/>
              </a:rPr>
              <a:t>10</a:t>
            </a:r>
            <a:r>
              <a:rPr lang="en-US" sz="1200" b="0" i="1" u="none" strike="noStrike" cap="none" baseline="30000">
                <a:solidFill>
                  <a:schemeClr val="folHlink"/>
                </a:solidFill>
                <a:latin typeface="Arial"/>
                <a:ea typeface="Arial"/>
                <a:cs typeface="Arial"/>
                <a:sym typeface="Arial"/>
              </a:rPr>
              <a:t>7</a:t>
            </a:r>
            <a:r>
              <a:rPr lang="en-US" sz="1200" b="0" i="1" u="none" strike="noStrike" cap="none">
                <a:solidFill>
                  <a:schemeClr val="folHlink"/>
                </a:solidFill>
                <a:latin typeface="Arial"/>
                <a:ea typeface="Arial"/>
                <a:cs typeface="Arial"/>
                <a:sym typeface="Arial"/>
              </a:rPr>
              <a:t> simu </a:t>
            </a:r>
            <a:endParaRPr sz="1200" b="0" i="0" u="none" strike="noStrike" cap="none"/>
          </a:p>
        </p:txBody>
      </p:sp>
      <p:sp>
        <p:nvSpPr>
          <p:cNvPr id="1205" name="Google Shape;1205;p75"/>
          <p:cNvSpPr txBox="1"/>
          <p:nvPr/>
        </p:nvSpPr>
        <p:spPr>
          <a:xfrm>
            <a:off x="1787746" y="3387979"/>
            <a:ext cx="1014000" cy="299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chemeClr val="folHlink"/>
              </a:buClr>
              <a:buFont typeface="Arial"/>
              <a:buNone/>
            </a:pPr>
            <a:r>
              <a:rPr lang="en-US" sz="1200" b="0" i="1" u="none" strike="noStrike" cap="none">
                <a:solidFill>
                  <a:schemeClr val="folHlink"/>
                </a:solidFill>
                <a:latin typeface="Arial"/>
                <a:ea typeface="Arial"/>
                <a:cs typeface="Arial"/>
                <a:sym typeface="Arial"/>
              </a:rPr>
              <a:t>fit </a:t>
            </a:r>
            <a:endParaRPr sz="1200" b="0" i="0" u="none" strike="noStrike" cap="none"/>
          </a:p>
        </p:txBody>
      </p:sp>
      <p:sp>
        <p:nvSpPr>
          <p:cNvPr id="1206" name="Google Shape;1206;p75"/>
          <p:cNvSpPr/>
          <p:nvPr/>
        </p:nvSpPr>
        <p:spPr>
          <a:xfrm>
            <a:off x="1121764" y="2302167"/>
            <a:ext cx="1024114" cy="370768"/>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FFFF00"/>
                </a:solidFill>
                <a:latin typeface="Arial"/>
              </a:rPr>
              <a:t>ψ(i,o)</a:t>
            </a:r>
          </a:p>
        </p:txBody>
      </p:sp>
      <p:sp>
        <p:nvSpPr>
          <p:cNvPr id="1207" name="Google Shape;1207;p75"/>
          <p:cNvSpPr txBox="1"/>
          <p:nvPr/>
        </p:nvSpPr>
        <p:spPr>
          <a:xfrm>
            <a:off x="6393277" y="1350656"/>
            <a:ext cx="3078000" cy="761100"/>
          </a:xfrm>
          <a:prstGeom prst="rect">
            <a:avLst/>
          </a:prstGeom>
          <a:noFill/>
          <a:ln>
            <a:noFill/>
          </a:ln>
        </p:spPr>
        <p:txBody>
          <a:bodyPr spcFirstLastPara="1" wrap="square" lIns="80800" tIns="39700" rIns="80800" bIns="39700" anchor="t" anchorCtr="0">
            <a:noAutofit/>
          </a:bodyPr>
          <a:lstStyle/>
          <a:p>
            <a:pPr marL="0" marR="0" lvl="0" indent="0" algn="l" rtl="0">
              <a:lnSpc>
                <a:spcPct val="115000"/>
              </a:lnSpc>
              <a:spcBef>
                <a:spcPts val="0"/>
              </a:spcBef>
              <a:spcAft>
                <a:spcPts val="0"/>
              </a:spcAft>
              <a:buClr>
                <a:srgbClr val="00FFFF"/>
              </a:buClr>
              <a:buFont typeface="Noto Symbol"/>
              <a:buNone/>
            </a:pPr>
            <a:r>
              <a:rPr lang="en-US" sz="1600">
                <a:solidFill>
                  <a:srgbClr val="FFFF00"/>
                </a:solidFill>
              </a:rPr>
              <a:t>→ shift Most Probable Path</a:t>
            </a:r>
            <a:endParaRPr sz="1600">
              <a:solidFill>
                <a:srgbClr val="FFFF00"/>
              </a:solidFill>
            </a:endParaRPr>
          </a:p>
          <a:p>
            <a:pPr marL="0" marR="0" lvl="0" indent="0" algn="l" rtl="0">
              <a:lnSpc>
                <a:spcPct val="75000"/>
              </a:lnSpc>
              <a:spcBef>
                <a:spcPts val="0"/>
              </a:spcBef>
              <a:spcAft>
                <a:spcPts val="0"/>
              </a:spcAft>
              <a:buClr>
                <a:srgbClr val="00FFFF"/>
              </a:buClr>
              <a:buFont typeface="Noto Symbol"/>
              <a:buNone/>
            </a:pPr>
            <a:r>
              <a:rPr lang="en-US" sz="1600">
                <a:solidFill>
                  <a:srgbClr val="FFFF00"/>
                </a:solidFill>
              </a:rPr>
              <a:t>    and scale of transport</a:t>
            </a:r>
            <a:endParaRPr sz="1600">
              <a:solidFill>
                <a:srgbClr val="FFFF00"/>
              </a:solidFill>
            </a:endParaRPr>
          </a:p>
        </p:txBody>
      </p:sp>
      <p:sp>
        <p:nvSpPr>
          <p:cNvPr id="1208" name="Google Shape;1208;p75"/>
          <p:cNvSpPr txBox="1">
            <a:spLocks noGrp="1"/>
          </p:cNvSpPr>
          <p:nvPr>
            <p:ph type="title" idx="4294967295"/>
          </p:nvPr>
        </p:nvSpPr>
        <p:spPr>
          <a:xfrm>
            <a:off x="226754" y="96563"/>
            <a:ext cx="8917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800" b="1">
                <a:solidFill>
                  <a:srgbClr val="FF9900"/>
                </a:solidFill>
              </a:rPr>
              <a:t>R</a:t>
            </a:r>
            <a:r>
              <a:rPr lang="en-US" sz="2800" b="1" u="none" strike="noStrike" cap="none">
                <a:solidFill>
                  <a:srgbClr val="FF9900"/>
                </a:solidFill>
                <a:latin typeface="Arial"/>
                <a:ea typeface="Arial"/>
                <a:cs typeface="Arial"/>
                <a:sym typeface="Arial"/>
              </a:rPr>
              <a:t>ealistic clouds in real time</a:t>
            </a:r>
            <a:r>
              <a:rPr lang="en-US" sz="2800">
                <a:solidFill>
                  <a:srgbClr val="FF9900"/>
                </a:solidFill>
              </a:rPr>
              <a:t>,</a:t>
            </a:r>
            <a:r>
              <a:rPr lang="en-US" sz="1800">
                <a:solidFill>
                  <a:srgbClr val="FF9900"/>
                </a:solidFill>
              </a:rPr>
              <a:t> </a:t>
            </a:r>
            <a:r>
              <a:rPr lang="en-US" sz="1300">
                <a:solidFill>
                  <a:srgbClr val="FF9900"/>
                </a:solidFill>
              </a:rPr>
              <a:t>with</a:t>
            </a:r>
            <a:r>
              <a:rPr lang="en-US" sz="1800">
                <a:solidFill>
                  <a:srgbClr val="FF9900"/>
                </a:solidFill>
              </a:rPr>
              <a:t> Antoine Bouthors </a:t>
            </a:r>
            <a:r>
              <a:rPr lang="en-US" sz="1300">
                <a:solidFill>
                  <a:srgbClr val="FF9900"/>
                </a:solidFill>
              </a:rPr>
              <a:t>[ EGNP’06, I3D’08 ]</a:t>
            </a:r>
            <a:endParaRPr sz="1300" u="none" strike="noStrike" cap="none">
              <a:solidFill>
                <a:srgbClr val="FF9900"/>
              </a:solidFill>
            </a:endParaRPr>
          </a:p>
        </p:txBody>
      </p:sp>
      <p:sp>
        <p:nvSpPr>
          <p:cNvPr id="1209" name="Google Shape;1209;p7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69</a:t>
            </a:fld>
            <a:endParaRPr/>
          </a:p>
        </p:txBody>
      </p:sp>
      <p:sp>
        <p:nvSpPr>
          <p:cNvPr id="1210" name="Google Shape;1210;p75"/>
          <p:cNvSpPr txBox="1"/>
          <p:nvPr/>
        </p:nvSpPr>
        <p:spPr>
          <a:xfrm>
            <a:off x="4688492" y="5366167"/>
            <a:ext cx="9144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3"/>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1211" name="Google Shape;1211;p75"/>
          <p:cNvSpPr txBox="1"/>
          <p:nvPr/>
        </p:nvSpPr>
        <p:spPr>
          <a:xfrm>
            <a:off x="5336236"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4"/>
              </a:rPr>
              <a:t>pdf</a:t>
            </a:r>
            <a:endParaRPr sz="700" b="1">
              <a:solidFill>
                <a:srgbClr val="FF0000"/>
              </a:solidFill>
            </a:endParaRPr>
          </a:p>
        </p:txBody>
      </p:sp>
      <p:sp>
        <p:nvSpPr>
          <p:cNvPr id="1212" name="Google Shape;1212;p75"/>
          <p:cNvSpPr txBox="1"/>
          <p:nvPr/>
        </p:nvSpPr>
        <p:spPr>
          <a:xfrm>
            <a:off x="4632851"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5"/>
              </a:rPr>
              <a:t>pdf</a:t>
            </a:r>
            <a:endParaRPr sz="700" b="1">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29" name="Google Shape;129;p13"/>
          <p:cNvSpPr txBox="1">
            <a:spLocks noGrp="1"/>
          </p:cNvSpPr>
          <p:nvPr>
            <p:ph type="ctrTitle"/>
          </p:nvPr>
        </p:nvSpPr>
        <p:spPr>
          <a:xfrm>
            <a:off x="130525" y="114554"/>
            <a:ext cx="9013500" cy="37902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ultra-detailed  +  ultra large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shape + animation + rendering</a:t>
            </a:r>
            <a:endParaRPr i="0"/>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seamless + realistical</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30" name="Google Shape;130;p13"/>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216"/>
        <p:cNvGrpSpPr/>
        <p:nvPr/>
      </p:nvGrpSpPr>
      <p:grpSpPr>
        <a:xfrm>
          <a:off x="0" y="0"/>
          <a:ext cx="0" cy="0"/>
          <a:chOff x="0" y="0"/>
          <a:chExt cx="0" cy="0"/>
        </a:xfrm>
      </p:grpSpPr>
      <p:sp>
        <p:nvSpPr>
          <p:cNvPr id="1217" name="Google Shape;1217;p76"/>
          <p:cNvSpPr txBox="1">
            <a:spLocks noGrp="1"/>
          </p:cNvSpPr>
          <p:nvPr>
            <p:ph type="body" idx="1"/>
          </p:nvPr>
        </p:nvSpPr>
        <p:spPr>
          <a:xfrm>
            <a:off x="0" y="1908281"/>
            <a:ext cx="2496900" cy="480300"/>
          </a:xfrm>
          <a:prstGeom prst="rect">
            <a:avLst/>
          </a:prstGeom>
          <a:noFill/>
          <a:ln>
            <a:noFill/>
          </a:ln>
        </p:spPr>
        <p:txBody>
          <a:bodyPr spcFirstLastPara="1" wrap="square" lIns="81650" tIns="40825" rIns="81650" bIns="40825" anchor="t" anchorCtr="0">
            <a:noAutofit/>
          </a:bodyPr>
          <a:lstStyle/>
          <a:p>
            <a:pPr marL="0" marR="0" lvl="0" indent="0" algn="l" rtl="0">
              <a:lnSpc>
                <a:spcPct val="80000"/>
              </a:lnSpc>
              <a:spcBef>
                <a:spcPts val="0"/>
              </a:spcBef>
              <a:spcAft>
                <a:spcPts val="0"/>
              </a:spcAft>
              <a:buClr>
                <a:srgbClr val="00FFFF"/>
              </a:buClr>
              <a:buFont typeface="Arial"/>
              <a:buNone/>
            </a:pPr>
            <a:r>
              <a:rPr lang="en-US" sz="2100" b="1">
                <a:solidFill>
                  <a:srgbClr val="FF9900"/>
                </a:solidFill>
              </a:rPr>
              <a:t>3:</a:t>
            </a:r>
            <a:r>
              <a:rPr lang="en-US" sz="2100" b="1">
                <a:solidFill>
                  <a:srgbClr val="00FFFF"/>
                </a:solidFill>
              </a:rPr>
              <a:t> </a:t>
            </a:r>
            <a:r>
              <a:rPr lang="en-US" sz="2100" u="none" strike="noStrike" cap="none">
                <a:solidFill>
                  <a:srgbClr val="FFFF00"/>
                </a:solidFill>
                <a:latin typeface="Arial"/>
                <a:ea typeface="Arial"/>
                <a:cs typeface="Arial"/>
                <a:sym typeface="Arial"/>
              </a:rPr>
              <a:t>macro-material</a:t>
            </a:r>
            <a:r>
              <a:rPr lang="en-US" sz="2100" b="1" u="none" strike="noStrike" cap="none">
                <a:solidFill>
                  <a:srgbClr val="00FFFF"/>
                </a:solidFill>
                <a:latin typeface="Arial"/>
                <a:ea typeface="Arial"/>
                <a:cs typeface="Arial"/>
                <a:sym typeface="Arial"/>
              </a:rPr>
              <a:t> </a:t>
            </a:r>
            <a:endParaRPr sz="1600" b="0" u="none" strike="noStrike" cap="none"/>
          </a:p>
        </p:txBody>
      </p:sp>
      <p:pic>
        <p:nvPicPr>
          <p:cNvPr id="1218" name="Google Shape;1218;p76"/>
          <p:cNvPicPr preferRelativeResize="0"/>
          <p:nvPr/>
        </p:nvPicPr>
        <p:blipFill>
          <a:blip r:embed="rId3">
            <a:alphaModFix/>
          </a:blip>
          <a:stretch>
            <a:fillRect/>
          </a:stretch>
        </p:blipFill>
        <p:spPr>
          <a:xfrm>
            <a:off x="0" y="4882885"/>
            <a:ext cx="4143375" cy="832114"/>
          </a:xfrm>
          <a:prstGeom prst="rect">
            <a:avLst/>
          </a:prstGeom>
          <a:noFill/>
          <a:ln>
            <a:noFill/>
          </a:ln>
        </p:spPr>
      </p:pic>
      <p:pic>
        <p:nvPicPr>
          <p:cNvPr id="1219" name="Google Shape;1219;p76"/>
          <p:cNvPicPr preferRelativeResize="0"/>
          <p:nvPr/>
        </p:nvPicPr>
        <p:blipFill>
          <a:blip r:embed="rId4">
            <a:alphaModFix/>
          </a:blip>
          <a:stretch>
            <a:fillRect/>
          </a:stretch>
        </p:blipFill>
        <p:spPr>
          <a:xfrm>
            <a:off x="1749669" y="2325688"/>
            <a:ext cx="1860022" cy="1316301"/>
          </a:xfrm>
          <a:prstGeom prst="rect">
            <a:avLst/>
          </a:prstGeom>
          <a:noFill/>
          <a:ln>
            <a:noFill/>
          </a:ln>
        </p:spPr>
      </p:pic>
      <p:pic>
        <p:nvPicPr>
          <p:cNvPr id="1220" name="Google Shape;1220;p76"/>
          <p:cNvPicPr preferRelativeResize="0"/>
          <p:nvPr/>
        </p:nvPicPr>
        <p:blipFill>
          <a:blip r:embed="rId5">
            <a:alphaModFix/>
          </a:blip>
          <a:stretch>
            <a:fillRect/>
          </a:stretch>
        </p:blipFill>
        <p:spPr>
          <a:xfrm>
            <a:off x="0" y="2317750"/>
            <a:ext cx="1486958" cy="1311010"/>
          </a:xfrm>
          <a:prstGeom prst="rect">
            <a:avLst/>
          </a:prstGeom>
          <a:noFill/>
          <a:ln>
            <a:noFill/>
          </a:ln>
        </p:spPr>
      </p:pic>
      <p:pic>
        <p:nvPicPr>
          <p:cNvPr id="1221" name="Google Shape;1221;p76"/>
          <p:cNvPicPr preferRelativeResize="0"/>
          <p:nvPr/>
        </p:nvPicPr>
        <p:blipFill>
          <a:blip r:embed="rId6">
            <a:alphaModFix/>
          </a:blip>
          <a:stretch>
            <a:fillRect/>
          </a:stretch>
        </p:blipFill>
        <p:spPr>
          <a:xfrm>
            <a:off x="5701811" y="2385218"/>
            <a:ext cx="1629834" cy="1184010"/>
          </a:xfrm>
          <a:prstGeom prst="rect">
            <a:avLst/>
          </a:prstGeom>
          <a:noFill/>
          <a:ln>
            <a:noFill/>
          </a:ln>
        </p:spPr>
      </p:pic>
      <p:pic>
        <p:nvPicPr>
          <p:cNvPr id="1222" name="Google Shape;1222;p76"/>
          <p:cNvPicPr preferRelativeResize="0"/>
          <p:nvPr/>
        </p:nvPicPr>
        <p:blipFill>
          <a:blip r:embed="rId7">
            <a:alphaModFix/>
          </a:blip>
          <a:stretch>
            <a:fillRect/>
          </a:stretch>
        </p:blipFill>
        <p:spPr>
          <a:xfrm>
            <a:off x="3892061" y="2540000"/>
            <a:ext cx="1559719" cy="1101989"/>
          </a:xfrm>
          <a:prstGeom prst="rect">
            <a:avLst/>
          </a:prstGeom>
          <a:noFill/>
          <a:ln>
            <a:noFill/>
          </a:ln>
        </p:spPr>
      </p:pic>
      <p:pic>
        <p:nvPicPr>
          <p:cNvPr id="1223" name="Google Shape;1223;p76"/>
          <p:cNvPicPr preferRelativeResize="0"/>
          <p:nvPr/>
        </p:nvPicPr>
        <p:blipFill>
          <a:blip r:embed="rId8">
            <a:alphaModFix/>
          </a:blip>
          <a:stretch>
            <a:fillRect/>
          </a:stretch>
        </p:blipFill>
        <p:spPr>
          <a:xfrm>
            <a:off x="1854208" y="691802"/>
            <a:ext cx="1366570" cy="1103316"/>
          </a:xfrm>
          <a:prstGeom prst="rect">
            <a:avLst/>
          </a:prstGeom>
          <a:noFill/>
          <a:ln>
            <a:noFill/>
          </a:ln>
        </p:spPr>
      </p:pic>
      <p:pic>
        <p:nvPicPr>
          <p:cNvPr id="1224" name="Google Shape;1224;p76"/>
          <p:cNvPicPr preferRelativeResize="0"/>
          <p:nvPr/>
        </p:nvPicPr>
        <p:blipFill>
          <a:blip r:embed="rId9">
            <a:alphaModFix/>
          </a:blip>
          <a:stretch>
            <a:fillRect/>
          </a:stretch>
        </p:blipFill>
        <p:spPr>
          <a:xfrm>
            <a:off x="3752849" y="657417"/>
            <a:ext cx="1648355" cy="1172105"/>
          </a:xfrm>
          <a:prstGeom prst="rect">
            <a:avLst/>
          </a:prstGeom>
          <a:noFill/>
          <a:ln>
            <a:noFill/>
          </a:ln>
        </p:spPr>
      </p:pic>
      <p:pic>
        <p:nvPicPr>
          <p:cNvPr id="1225" name="Google Shape;1225;p76"/>
          <p:cNvPicPr preferRelativeResize="0"/>
          <p:nvPr/>
        </p:nvPicPr>
        <p:blipFill>
          <a:blip r:embed="rId10">
            <a:alphaModFix/>
          </a:blip>
          <a:stretch>
            <a:fillRect/>
          </a:stretch>
        </p:blipFill>
        <p:spPr>
          <a:xfrm>
            <a:off x="0" y="3937000"/>
            <a:ext cx="4722515" cy="836962"/>
          </a:xfrm>
          <a:prstGeom prst="rect">
            <a:avLst/>
          </a:prstGeom>
          <a:noFill/>
          <a:ln>
            <a:noFill/>
          </a:ln>
        </p:spPr>
      </p:pic>
      <p:pic>
        <p:nvPicPr>
          <p:cNvPr id="1226" name="Google Shape;1226;p76"/>
          <p:cNvPicPr preferRelativeResize="0"/>
          <p:nvPr/>
        </p:nvPicPr>
        <p:blipFill>
          <a:blip r:embed="rId11">
            <a:alphaModFix/>
          </a:blip>
          <a:stretch>
            <a:fillRect/>
          </a:stretch>
        </p:blipFill>
        <p:spPr>
          <a:xfrm>
            <a:off x="7545265" y="2387864"/>
            <a:ext cx="1427426" cy="1203854"/>
          </a:xfrm>
          <a:prstGeom prst="rect">
            <a:avLst/>
          </a:prstGeom>
          <a:noFill/>
          <a:ln>
            <a:noFill/>
          </a:ln>
        </p:spPr>
      </p:pic>
      <p:pic>
        <p:nvPicPr>
          <p:cNvPr id="1227" name="Google Shape;1227;p76"/>
          <p:cNvPicPr preferRelativeResize="0"/>
          <p:nvPr/>
        </p:nvPicPr>
        <p:blipFill>
          <a:blip r:embed="rId12">
            <a:alphaModFix/>
          </a:blip>
          <a:stretch>
            <a:fillRect/>
          </a:stretch>
        </p:blipFill>
        <p:spPr>
          <a:xfrm>
            <a:off x="5369169" y="3686968"/>
            <a:ext cx="3407834" cy="1009551"/>
          </a:xfrm>
          <a:prstGeom prst="rect">
            <a:avLst/>
          </a:prstGeom>
          <a:noFill/>
          <a:ln>
            <a:noFill/>
          </a:ln>
        </p:spPr>
      </p:pic>
      <p:pic>
        <p:nvPicPr>
          <p:cNvPr id="1228" name="Google Shape;1228;p76"/>
          <p:cNvPicPr preferRelativeResize="0"/>
          <p:nvPr/>
        </p:nvPicPr>
        <p:blipFill>
          <a:blip r:embed="rId13">
            <a:alphaModFix/>
          </a:blip>
          <a:stretch>
            <a:fillRect/>
          </a:stretch>
        </p:blipFill>
        <p:spPr>
          <a:xfrm>
            <a:off x="4589585" y="4880448"/>
            <a:ext cx="1014093" cy="836979"/>
          </a:xfrm>
          <a:prstGeom prst="rect">
            <a:avLst/>
          </a:prstGeom>
          <a:noFill/>
          <a:ln>
            <a:noFill/>
          </a:ln>
        </p:spPr>
      </p:pic>
      <p:pic>
        <p:nvPicPr>
          <p:cNvPr id="1229" name="Google Shape;1229;p76"/>
          <p:cNvPicPr preferRelativeResize="0"/>
          <p:nvPr/>
        </p:nvPicPr>
        <p:blipFill>
          <a:blip r:embed="rId14">
            <a:alphaModFix/>
          </a:blip>
          <a:stretch>
            <a:fillRect/>
          </a:stretch>
        </p:blipFill>
        <p:spPr>
          <a:xfrm>
            <a:off x="5701800" y="4696521"/>
            <a:ext cx="3027750" cy="1009542"/>
          </a:xfrm>
          <a:prstGeom prst="rect">
            <a:avLst/>
          </a:prstGeom>
          <a:noFill/>
          <a:ln>
            <a:noFill/>
          </a:ln>
        </p:spPr>
      </p:pic>
      <p:sp>
        <p:nvSpPr>
          <p:cNvPr id="1230" name="Google Shape;1230;p76"/>
          <p:cNvSpPr txBox="1"/>
          <p:nvPr/>
        </p:nvSpPr>
        <p:spPr>
          <a:xfrm>
            <a:off x="2595000" y="1887646"/>
            <a:ext cx="3078000" cy="761100"/>
          </a:xfrm>
          <a:prstGeom prst="rect">
            <a:avLst/>
          </a:prstGeom>
          <a:noFill/>
          <a:ln>
            <a:noFill/>
          </a:ln>
        </p:spPr>
        <p:txBody>
          <a:bodyPr spcFirstLastPara="1" wrap="square" lIns="80800" tIns="39700" rIns="80800" bIns="39700" anchor="t" anchorCtr="0">
            <a:noAutofit/>
          </a:bodyPr>
          <a:lstStyle/>
          <a:p>
            <a:pPr marL="0" marR="0" lvl="0" indent="0" algn="l" rtl="0">
              <a:lnSpc>
                <a:spcPct val="75000"/>
              </a:lnSpc>
              <a:spcBef>
                <a:spcPts val="0"/>
              </a:spcBef>
              <a:spcAft>
                <a:spcPts val="0"/>
              </a:spcAft>
              <a:buClr>
                <a:srgbClr val="00FFFF"/>
              </a:buClr>
              <a:buFont typeface="Noto Symbol"/>
              <a:buNone/>
            </a:pPr>
            <a:r>
              <a:rPr lang="en-US" sz="1600" b="0" u="none" strike="noStrike" cap="none">
                <a:solidFill>
                  <a:srgbClr val="FFFF00"/>
                </a:solidFill>
                <a:latin typeface="Arial"/>
                <a:ea typeface="Arial"/>
                <a:cs typeface="Arial"/>
                <a:sym typeface="Arial"/>
              </a:rPr>
              <a:t>(L,V,V</a:t>
            </a:r>
            <a:r>
              <a:rPr lang="en-US" sz="1400">
                <a:solidFill>
                  <a:srgbClr val="FFFF00"/>
                </a:solidFill>
              </a:rPr>
              <a:t>pos</a:t>
            </a:r>
            <a:r>
              <a:rPr lang="en-US" sz="1600" b="0" u="none" strike="noStrike" cap="none">
                <a:solidFill>
                  <a:srgbClr val="FFFF00"/>
                </a:solidFill>
                <a:latin typeface="Arial"/>
                <a:ea typeface="Arial"/>
                <a:cs typeface="Arial"/>
                <a:sym typeface="Arial"/>
              </a:rPr>
              <a:t>,</a:t>
            </a:r>
            <a:r>
              <a:rPr lang="en-US" sz="1600">
                <a:solidFill>
                  <a:srgbClr val="FFFF00"/>
                </a:solidFill>
              </a:rPr>
              <a:t>thick.</a:t>
            </a:r>
            <a:r>
              <a:rPr lang="en-US" sz="1600" b="0" u="none" strike="noStrike" cap="none">
                <a:solidFill>
                  <a:srgbClr val="FFFF00"/>
                </a:solidFill>
                <a:latin typeface="Arial"/>
                <a:ea typeface="Arial"/>
                <a:cs typeface="Arial"/>
                <a:sym typeface="Arial"/>
              </a:rPr>
              <a:t>)</a:t>
            </a:r>
            <a:r>
              <a:rPr lang="en-US" sz="900" b="0" u="none" strike="noStrike" cap="none">
                <a:solidFill>
                  <a:srgbClr val="FFFF00"/>
                </a:solidFill>
                <a:latin typeface="Arial"/>
                <a:ea typeface="Arial"/>
                <a:cs typeface="Arial"/>
                <a:sym typeface="Arial"/>
              </a:rPr>
              <a:t>5D</a:t>
            </a:r>
            <a:r>
              <a:rPr lang="en-US" sz="2100">
                <a:solidFill>
                  <a:srgbClr val="FFFF00"/>
                </a:solidFill>
              </a:rPr>
              <a:t> </a:t>
            </a:r>
            <a:endParaRPr sz="2100">
              <a:solidFill>
                <a:srgbClr val="FFFF00"/>
              </a:solidFill>
            </a:endParaRPr>
          </a:p>
          <a:p>
            <a:pPr marL="0" marR="0" lvl="0" indent="0" algn="l" rtl="0">
              <a:lnSpc>
                <a:spcPct val="75000"/>
              </a:lnSpc>
              <a:spcBef>
                <a:spcPts val="0"/>
              </a:spcBef>
              <a:spcAft>
                <a:spcPts val="0"/>
              </a:spcAft>
              <a:buClr>
                <a:srgbClr val="00FFFF"/>
              </a:buClr>
              <a:buFont typeface="Noto Symbol"/>
              <a:buNone/>
            </a:pPr>
            <a:r>
              <a:rPr lang="en-US" sz="2100">
                <a:solidFill>
                  <a:srgbClr val="FFFF00"/>
                </a:solidFill>
              </a:rPr>
              <a:t>             </a:t>
            </a:r>
            <a:r>
              <a:rPr lang="en-US" sz="2100" b="0" u="none" strike="noStrike" cap="none">
                <a:solidFill>
                  <a:srgbClr val="FFFF00"/>
                </a:solidFill>
                <a:latin typeface="Noto Symbol"/>
                <a:ea typeface="Noto Symbol"/>
                <a:cs typeface="Noto Symbol"/>
                <a:sym typeface="Noto Symbol"/>
              </a:rPr>
              <a:t>➔</a:t>
            </a:r>
            <a:r>
              <a:rPr lang="en-US" sz="1600">
                <a:solidFill>
                  <a:srgbClr val="FFFF00"/>
                </a:solidFill>
              </a:rPr>
              <a:t>co</a:t>
            </a:r>
            <a:r>
              <a:rPr lang="en-US" sz="1600" b="0" u="none" strike="noStrike" cap="none">
                <a:solidFill>
                  <a:srgbClr val="FFFF00"/>
                </a:solidFill>
                <a:latin typeface="Arial"/>
                <a:ea typeface="Arial"/>
                <a:cs typeface="Arial"/>
                <a:sym typeface="Arial"/>
              </a:rPr>
              <a:t>llect</a:t>
            </a:r>
            <a:r>
              <a:rPr lang="en-US" sz="1600">
                <a:solidFill>
                  <a:srgbClr val="FFFF00"/>
                </a:solidFill>
              </a:rPr>
              <a:t>o</a:t>
            </a:r>
            <a:r>
              <a:rPr lang="en-US" sz="1600" b="0" u="none" strike="noStrike" cap="none">
                <a:solidFill>
                  <a:srgbClr val="FFFF00"/>
                </a:solidFill>
                <a:latin typeface="Arial"/>
                <a:ea typeface="Arial"/>
                <a:cs typeface="Arial"/>
                <a:sym typeface="Arial"/>
              </a:rPr>
              <a:t>r(pos,σ)</a:t>
            </a:r>
            <a:r>
              <a:rPr lang="en-US" sz="900">
                <a:solidFill>
                  <a:srgbClr val="FFFF00"/>
                </a:solidFill>
              </a:rPr>
              <a:t>3D</a:t>
            </a:r>
            <a:endParaRPr sz="900" b="0" u="none" strike="noStrike" cap="none">
              <a:solidFill>
                <a:srgbClr val="FFFF00"/>
              </a:solidFill>
            </a:endParaRPr>
          </a:p>
        </p:txBody>
      </p:sp>
      <p:sp>
        <p:nvSpPr>
          <p:cNvPr id="1231" name="Google Shape;1231;p76"/>
          <p:cNvSpPr txBox="1"/>
          <p:nvPr/>
        </p:nvSpPr>
        <p:spPr>
          <a:xfrm>
            <a:off x="0" y="3630104"/>
            <a:ext cx="4380900" cy="480300"/>
          </a:xfrm>
          <a:prstGeom prst="rect">
            <a:avLst/>
          </a:prstGeom>
          <a:noFill/>
          <a:ln>
            <a:noFill/>
          </a:ln>
        </p:spPr>
        <p:txBody>
          <a:bodyPr spcFirstLastPara="1" wrap="square" lIns="80800" tIns="39700" rIns="80800" bIns="39700" anchor="t" anchorCtr="0">
            <a:noAutofit/>
          </a:bodyPr>
          <a:lstStyle/>
          <a:p>
            <a:pPr marL="0" marR="0" lvl="0" indent="0" algn="l" rtl="0">
              <a:lnSpc>
                <a:spcPct val="90000"/>
              </a:lnSpc>
              <a:spcBef>
                <a:spcPts val="0"/>
              </a:spcBef>
              <a:spcAft>
                <a:spcPts val="0"/>
              </a:spcAft>
              <a:buClr>
                <a:srgbClr val="00FFFF"/>
              </a:buClr>
              <a:buFont typeface="Arial"/>
              <a:buNone/>
            </a:pPr>
            <a:r>
              <a:rPr lang="en-US" sz="2100" b="1">
                <a:solidFill>
                  <a:srgbClr val="FF9900"/>
                </a:solidFill>
              </a:rPr>
              <a:t>5:</a:t>
            </a:r>
            <a:r>
              <a:rPr lang="en-US" sz="1800">
                <a:solidFill>
                  <a:srgbClr val="FFFF00"/>
                </a:solidFill>
              </a:rPr>
              <a:t> ground</a:t>
            </a:r>
            <a:r>
              <a:rPr lang="en-US" sz="1800" b="0" u="none" strike="noStrike" cap="none">
                <a:solidFill>
                  <a:srgbClr val="FFFF00"/>
                </a:solidFill>
                <a:latin typeface="Arial"/>
                <a:ea typeface="Arial"/>
                <a:cs typeface="Arial"/>
                <a:sym typeface="Arial"/>
              </a:rPr>
              <a:t> </a:t>
            </a:r>
            <a:r>
              <a:rPr lang="en-US" sz="1800">
                <a:solidFill>
                  <a:srgbClr val="FFFF00"/>
                </a:solidFill>
              </a:rPr>
              <a:t>       cloud radiosity</a:t>
            </a:r>
            <a:r>
              <a:rPr lang="en-US" sz="1800" b="0" u="none" strike="noStrike" cap="none">
                <a:solidFill>
                  <a:srgbClr val="FFFF00"/>
                </a:solidFill>
                <a:latin typeface="Arial"/>
                <a:ea typeface="Arial"/>
                <a:cs typeface="Arial"/>
                <a:sym typeface="Arial"/>
              </a:rPr>
              <a:t>,   </a:t>
            </a:r>
            <a:r>
              <a:rPr lang="en-US" sz="1800">
                <a:solidFill>
                  <a:srgbClr val="FFFF00"/>
                </a:solidFill>
              </a:rPr>
              <a:t>sky </a:t>
            </a:r>
            <a:r>
              <a:rPr lang="en-US" sz="1800" b="0" u="none" strike="noStrike" cap="none">
                <a:solidFill>
                  <a:srgbClr val="FFFF00"/>
                </a:solidFill>
                <a:latin typeface="Arial"/>
                <a:ea typeface="Arial"/>
                <a:cs typeface="Arial"/>
                <a:sym typeface="Arial"/>
              </a:rPr>
              <a:t>illu</a:t>
            </a:r>
            <a:endParaRPr sz="1600" b="0" u="none" strike="noStrike" cap="none">
              <a:solidFill>
                <a:srgbClr val="FFFF00"/>
              </a:solidFill>
            </a:endParaRPr>
          </a:p>
        </p:txBody>
      </p:sp>
      <p:sp>
        <p:nvSpPr>
          <p:cNvPr id="1232" name="Google Shape;1232;p76"/>
          <p:cNvSpPr txBox="1"/>
          <p:nvPr/>
        </p:nvSpPr>
        <p:spPr>
          <a:xfrm>
            <a:off x="87508" y="575794"/>
            <a:ext cx="2322000" cy="13161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simul</a:t>
            </a:r>
            <a:r>
              <a:rPr lang="en-US" sz="2100">
                <a:solidFill>
                  <a:srgbClr val="FFFF00"/>
                </a:solidFill>
              </a:rPr>
              <a:t>ating all light paths:</a:t>
            </a:r>
            <a:r>
              <a:rPr lang="en-US" sz="2100" b="0" u="none" strike="noStrike" cap="none">
                <a:solidFill>
                  <a:srgbClr val="FFFF00"/>
                </a:solidFill>
                <a:latin typeface="Arial"/>
                <a:ea typeface="Arial"/>
                <a:cs typeface="Arial"/>
                <a:sym typeface="Arial"/>
              </a:rPr>
              <a:t> </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a:t>
            </a:r>
            <a:r>
              <a:rPr lang="en-US" sz="2100" b="1">
                <a:solidFill>
                  <a:srgbClr val="FFFF00"/>
                </a:solidFill>
              </a:rPr>
              <a:t>hard pb.</a:t>
            </a:r>
            <a:endParaRPr sz="2100" b="1">
              <a:solidFill>
                <a:srgbClr val="FFFF00"/>
              </a:solidFill>
            </a:endParaRPr>
          </a:p>
          <a:p>
            <a:pPr marL="0" marR="0" lvl="0" indent="0" algn="l" rtl="0">
              <a:lnSpc>
                <a:spcPct val="100000"/>
              </a:lnSpc>
              <a:spcBef>
                <a:spcPts val="0"/>
              </a:spcBef>
              <a:spcAft>
                <a:spcPts val="0"/>
              </a:spcAft>
              <a:buClr>
                <a:srgbClr val="00FFFF"/>
              </a:buClr>
              <a:buFont typeface="Arial"/>
              <a:buNone/>
            </a:pPr>
            <a:endParaRPr sz="500">
              <a:solidFill>
                <a:srgbClr val="FFFF00"/>
              </a:solidFill>
            </a:endParaRPr>
          </a:p>
          <a:p>
            <a:pPr marL="0" marR="0" lvl="0" indent="0" algn="l" rtl="0">
              <a:lnSpc>
                <a:spcPct val="100000"/>
              </a:lnSpc>
              <a:spcBef>
                <a:spcPts val="0"/>
              </a:spcBef>
              <a:spcAft>
                <a:spcPts val="0"/>
              </a:spcAft>
              <a:buClr>
                <a:srgbClr val="00FFFF"/>
              </a:buClr>
              <a:buFont typeface="Arial"/>
              <a:buNone/>
            </a:pPr>
            <a:r>
              <a:rPr lang="en-US" sz="1600">
                <a:solidFill>
                  <a:srgbClr val="FFFF00"/>
                </a:solidFill>
              </a:rPr>
              <a:t>→ real time !</a:t>
            </a:r>
            <a:r>
              <a:rPr lang="en-US" sz="1600" u="none" strike="noStrike" cap="none">
                <a:solidFill>
                  <a:srgbClr val="FFFF00"/>
                </a:solidFill>
                <a:latin typeface="Arial"/>
                <a:ea typeface="Arial"/>
                <a:cs typeface="Arial"/>
                <a:sym typeface="Arial"/>
              </a:rPr>
              <a:t> </a:t>
            </a:r>
            <a:endParaRPr sz="1600" u="none" strike="noStrike" cap="none">
              <a:solidFill>
                <a:srgbClr val="FFFF00"/>
              </a:solidFill>
            </a:endParaRPr>
          </a:p>
        </p:txBody>
      </p:sp>
      <p:sp>
        <p:nvSpPr>
          <p:cNvPr id="1233" name="Google Shape;1233;p76"/>
          <p:cNvSpPr txBox="1"/>
          <p:nvPr/>
        </p:nvSpPr>
        <p:spPr>
          <a:xfrm>
            <a:off x="5531815" y="593969"/>
            <a:ext cx="1450200" cy="1172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rgbClr val="00FFFF"/>
              </a:buClr>
              <a:buFont typeface="Arial"/>
              <a:buNone/>
            </a:pPr>
            <a:r>
              <a:rPr lang="en-US" sz="2100" b="1">
                <a:solidFill>
                  <a:srgbClr val="FF9900"/>
                </a:solidFill>
              </a:rPr>
              <a:t>3:</a:t>
            </a:r>
            <a:br>
              <a:rPr lang="en-US" sz="2100" b="1">
                <a:solidFill>
                  <a:srgbClr val="00FFFF"/>
                </a:solidFill>
              </a:rPr>
            </a:br>
            <a:r>
              <a:rPr lang="en-US" sz="1800" b="0" u="none" strike="noStrike" cap="none">
                <a:solidFill>
                  <a:srgbClr val="FFFF00"/>
                </a:solidFill>
                <a:latin typeface="Arial"/>
                <a:ea typeface="Arial"/>
                <a:cs typeface="Arial"/>
                <a:sym typeface="Arial"/>
              </a:rPr>
              <a:t>s</a:t>
            </a:r>
            <a:r>
              <a:rPr lang="en-US" sz="1800">
                <a:solidFill>
                  <a:srgbClr val="FFFF00"/>
                </a:solidFill>
              </a:rPr>
              <a:t>e</a:t>
            </a:r>
            <a:r>
              <a:rPr lang="en-US" sz="1800" b="0" u="none" strike="noStrike" cap="none">
                <a:solidFill>
                  <a:srgbClr val="FFFF00"/>
                </a:solidFill>
                <a:latin typeface="Arial"/>
                <a:ea typeface="Arial"/>
                <a:cs typeface="Arial"/>
                <a:sym typeface="Arial"/>
              </a:rPr>
              <a:t>par</a:t>
            </a:r>
            <a:r>
              <a:rPr lang="en-US" sz="1800">
                <a:solidFill>
                  <a:srgbClr val="FFFF00"/>
                </a:solidFill>
              </a:rPr>
              <a:t>ate</a:t>
            </a:r>
            <a:br>
              <a:rPr lang="en-US" sz="1800" b="0" u="none" strike="noStrike" cap="none">
                <a:solidFill>
                  <a:srgbClr val="FFFF00"/>
                </a:solidFill>
                <a:latin typeface="Arial"/>
                <a:ea typeface="Arial"/>
                <a:cs typeface="Arial"/>
                <a:sym typeface="Arial"/>
              </a:rPr>
            </a:br>
            <a:r>
              <a:rPr lang="en-US" sz="1800" b="0" u="none" strike="noStrike" cap="none">
                <a:solidFill>
                  <a:srgbClr val="FFFF00"/>
                </a:solidFill>
                <a:latin typeface="Arial"/>
                <a:ea typeface="Arial"/>
                <a:cs typeface="Arial"/>
                <a:sym typeface="Arial"/>
              </a:rPr>
              <a:t>s</a:t>
            </a:r>
            <a:r>
              <a:rPr lang="en-US" sz="1800">
                <a:solidFill>
                  <a:srgbClr val="FFFF00"/>
                </a:solidFill>
              </a:rPr>
              <a:t>cattering</a:t>
            </a:r>
            <a:br>
              <a:rPr lang="en-US" sz="1800">
                <a:solidFill>
                  <a:srgbClr val="FFFF00"/>
                </a:solidFill>
              </a:rPr>
            </a:br>
            <a:r>
              <a:rPr lang="en-US" sz="1800" b="0" u="none" strike="noStrike" cap="none">
                <a:solidFill>
                  <a:srgbClr val="FFFF00"/>
                </a:solidFill>
                <a:latin typeface="Arial"/>
                <a:ea typeface="Arial"/>
                <a:cs typeface="Arial"/>
                <a:sym typeface="Arial"/>
              </a:rPr>
              <a:t>orders </a:t>
            </a:r>
            <a:endParaRPr sz="1800" b="0" u="none" strike="noStrike" cap="none">
              <a:solidFill>
                <a:srgbClr val="FFFF00"/>
              </a:solidFill>
            </a:endParaRPr>
          </a:p>
        </p:txBody>
      </p:sp>
      <p:sp>
        <p:nvSpPr>
          <p:cNvPr id="1234" name="Google Shape;1234;p76"/>
          <p:cNvSpPr txBox="1"/>
          <p:nvPr/>
        </p:nvSpPr>
        <p:spPr>
          <a:xfrm>
            <a:off x="5517808" y="2014771"/>
            <a:ext cx="3774600" cy="4803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1">
                <a:solidFill>
                  <a:srgbClr val="FF9900"/>
                </a:solidFill>
              </a:rPr>
              <a:t>4:</a:t>
            </a:r>
            <a:r>
              <a:rPr lang="en-US" sz="1800">
                <a:solidFill>
                  <a:srgbClr val="00FFFF"/>
                </a:solidFill>
              </a:rPr>
              <a:t> </a:t>
            </a:r>
            <a:r>
              <a:rPr lang="en-US" sz="1800" b="0" u="none" strike="noStrike" cap="none">
                <a:solidFill>
                  <a:srgbClr val="FFFF00"/>
                </a:solidFill>
                <a:latin typeface="Arial"/>
                <a:ea typeface="Arial"/>
                <a:cs typeface="Arial"/>
                <a:sym typeface="Arial"/>
              </a:rPr>
              <a:t>solve i=collect(o) </a:t>
            </a:r>
            <a:r>
              <a:rPr lang="en-US" sz="1400">
                <a:solidFill>
                  <a:srgbClr val="FFFF00"/>
                </a:solidFill>
              </a:rPr>
              <a:t>for cloud shape</a:t>
            </a:r>
            <a:endParaRPr sz="1400" b="0" u="none" strike="noStrike" cap="none">
              <a:solidFill>
                <a:srgbClr val="FFFF00"/>
              </a:solidFill>
            </a:endParaRPr>
          </a:p>
        </p:txBody>
      </p:sp>
      <p:sp>
        <p:nvSpPr>
          <p:cNvPr id="1235" name="Google Shape;1235;p76"/>
          <p:cNvSpPr txBox="1"/>
          <p:nvPr/>
        </p:nvSpPr>
        <p:spPr>
          <a:xfrm>
            <a:off x="763915" y="3387979"/>
            <a:ext cx="1014000" cy="299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chemeClr val="folHlink"/>
              </a:buClr>
              <a:buFont typeface="Arial"/>
              <a:buNone/>
            </a:pPr>
            <a:r>
              <a:rPr lang="en-US" sz="1200" b="0" i="1" u="none" strike="noStrike" cap="none">
                <a:solidFill>
                  <a:schemeClr val="folHlink"/>
                </a:solidFill>
                <a:latin typeface="Arial"/>
                <a:ea typeface="Arial"/>
                <a:cs typeface="Arial"/>
                <a:sym typeface="Arial"/>
              </a:rPr>
              <a:t>10</a:t>
            </a:r>
            <a:r>
              <a:rPr lang="en-US" sz="1200" b="0" i="1" u="none" strike="noStrike" cap="none" baseline="30000">
                <a:solidFill>
                  <a:schemeClr val="folHlink"/>
                </a:solidFill>
                <a:latin typeface="Arial"/>
                <a:ea typeface="Arial"/>
                <a:cs typeface="Arial"/>
                <a:sym typeface="Arial"/>
              </a:rPr>
              <a:t>7</a:t>
            </a:r>
            <a:r>
              <a:rPr lang="en-US" sz="1200" b="0" i="1" u="none" strike="noStrike" cap="none">
                <a:solidFill>
                  <a:schemeClr val="folHlink"/>
                </a:solidFill>
                <a:latin typeface="Arial"/>
                <a:ea typeface="Arial"/>
                <a:cs typeface="Arial"/>
                <a:sym typeface="Arial"/>
              </a:rPr>
              <a:t> simu </a:t>
            </a:r>
            <a:endParaRPr sz="1200" b="0" i="0" u="none" strike="noStrike" cap="none"/>
          </a:p>
        </p:txBody>
      </p:sp>
      <p:sp>
        <p:nvSpPr>
          <p:cNvPr id="1236" name="Google Shape;1236;p76"/>
          <p:cNvSpPr txBox="1"/>
          <p:nvPr/>
        </p:nvSpPr>
        <p:spPr>
          <a:xfrm>
            <a:off x="1787746" y="3387979"/>
            <a:ext cx="1014000" cy="299100"/>
          </a:xfrm>
          <a:prstGeom prst="rect">
            <a:avLst/>
          </a:prstGeom>
          <a:noFill/>
          <a:ln>
            <a:noFill/>
          </a:ln>
        </p:spPr>
        <p:txBody>
          <a:bodyPr spcFirstLastPara="1" wrap="square" lIns="80800" tIns="39700" rIns="80800" bIns="39700" anchor="t" anchorCtr="0">
            <a:noAutofit/>
          </a:bodyPr>
          <a:lstStyle/>
          <a:p>
            <a:pPr marL="0" marR="0" lvl="0" indent="0" algn="l" rtl="0">
              <a:lnSpc>
                <a:spcPct val="80000"/>
              </a:lnSpc>
              <a:spcBef>
                <a:spcPts val="0"/>
              </a:spcBef>
              <a:spcAft>
                <a:spcPts val="0"/>
              </a:spcAft>
              <a:buClr>
                <a:schemeClr val="folHlink"/>
              </a:buClr>
              <a:buFont typeface="Arial"/>
              <a:buNone/>
            </a:pPr>
            <a:r>
              <a:rPr lang="en-US" sz="1200" b="0" i="1" u="none" strike="noStrike" cap="none">
                <a:solidFill>
                  <a:schemeClr val="folHlink"/>
                </a:solidFill>
                <a:latin typeface="Arial"/>
                <a:ea typeface="Arial"/>
                <a:cs typeface="Arial"/>
                <a:sym typeface="Arial"/>
              </a:rPr>
              <a:t>fit </a:t>
            </a:r>
            <a:endParaRPr sz="1200" b="0" i="0" u="none" strike="noStrike" cap="none"/>
          </a:p>
        </p:txBody>
      </p:sp>
      <p:sp>
        <p:nvSpPr>
          <p:cNvPr id="1237" name="Google Shape;1237;p76"/>
          <p:cNvSpPr/>
          <p:nvPr/>
        </p:nvSpPr>
        <p:spPr>
          <a:xfrm>
            <a:off x="1121764" y="2302167"/>
            <a:ext cx="1024114" cy="370768"/>
          </a:xfrm>
          <a:prstGeom prst="rect">
            <a:avLst/>
          </a:prstGeom>
        </p:spPr>
        <p:txBody>
          <a:bodyPr>
            <a:prstTxWarp prst="textPlain">
              <a:avLst/>
            </a:prstTxWarp>
          </a:bodyPr>
          <a:lstStyle/>
          <a:p>
            <a:pPr lvl="0" algn="ctr"/>
            <a:r>
              <a:rPr b="0" i="0">
                <a:ln w="9525" cap="flat" cmpd="sng">
                  <a:solidFill>
                    <a:srgbClr val="0000FF"/>
                  </a:solidFill>
                  <a:prstDash val="solid"/>
                  <a:round/>
                  <a:headEnd type="none" w="sm" len="sm"/>
                  <a:tailEnd type="none" w="sm" len="sm"/>
                </a:ln>
                <a:solidFill>
                  <a:srgbClr val="FFFF00"/>
                </a:solidFill>
                <a:latin typeface="Arial"/>
              </a:rPr>
              <a:t>ψ(i,o)</a:t>
            </a:r>
          </a:p>
        </p:txBody>
      </p:sp>
      <p:sp>
        <p:nvSpPr>
          <p:cNvPr id="1238" name="Google Shape;1238;p76"/>
          <p:cNvSpPr/>
          <p:nvPr/>
        </p:nvSpPr>
        <p:spPr>
          <a:xfrm>
            <a:off x="1159193" y="3744854"/>
            <a:ext cx="383400" cy="134100"/>
          </a:xfrm>
          <a:prstGeom prst="leftRightArrow">
            <a:avLst>
              <a:gd name="adj1" fmla="val 50000"/>
              <a:gd name="adj2" fmla="val 50000"/>
            </a:avLst>
          </a:prstGeom>
          <a:noFill/>
          <a:ln w="19050" cap="flat" cmpd="sng">
            <a:solidFill>
              <a:srgbClr val="FFFF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1239" name="Google Shape;1239;p76"/>
          <p:cNvSpPr txBox="1"/>
          <p:nvPr/>
        </p:nvSpPr>
        <p:spPr>
          <a:xfrm>
            <a:off x="6393277" y="1350656"/>
            <a:ext cx="3078000" cy="761100"/>
          </a:xfrm>
          <a:prstGeom prst="rect">
            <a:avLst/>
          </a:prstGeom>
          <a:noFill/>
          <a:ln>
            <a:noFill/>
          </a:ln>
        </p:spPr>
        <p:txBody>
          <a:bodyPr spcFirstLastPara="1" wrap="square" lIns="80800" tIns="39700" rIns="80800" bIns="39700" anchor="t" anchorCtr="0">
            <a:noAutofit/>
          </a:bodyPr>
          <a:lstStyle/>
          <a:p>
            <a:pPr marL="0" marR="0" lvl="0" indent="0" algn="l" rtl="0">
              <a:lnSpc>
                <a:spcPct val="115000"/>
              </a:lnSpc>
              <a:spcBef>
                <a:spcPts val="0"/>
              </a:spcBef>
              <a:spcAft>
                <a:spcPts val="0"/>
              </a:spcAft>
              <a:buClr>
                <a:srgbClr val="00FFFF"/>
              </a:buClr>
              <a:buFont typeface="Noto Symbol"/>
              <a:buNone/>
            </a:pPr>
            <a:r>
              <a:rPr lang="en-US" sz="1600">
                <a:solidFill>
                  <a:srgbClr val="FFFF00"/>
                </a:solidFill>
              </a:rPr>
              <a:t>→ shift Most Probable Path</a:t>
            </a:r>
            <a:endParaRPr sz="1600">
              <a:solidFill>
                <a:srgbClr val="FFFF00"/>
              </a:solidFill>
            </a:endParaRPr>
          </a:p>
          <a:p>
            <a:pPr marL="0" marR="0" lvl="0" indent="0" algn="l" rtl="0">
              <a:lnSpc>
                <a:spcPct val="75000"/>
              </a:lnSpc>
              <a:spcBef>
                <a:spcPts val="0"/>
              </a:spcBef>
              <a:spcAft>
                <a:spcPts val="0"/>
              </a:spcAft>
              <a:buClr>
                <a:srgbClr val="00FFFF"/>
              </a:buClr>
              <a:buFont typeface="Noto Symbol"/>
              <a:buNone/>
            </a:pPr>
            <a:r>
              <a:rPr lang="en-US" sz="1600">
                <a:solidFill>
                  <a:srgbClr val="FFFF00"/>
                </a:solidFill>
              </a:rPr>
              <a:t>    and scale of transport</a:t>
            </a:r>
            <a:endParaRPr sz="1600">
              <a:solidFill>
                <a:srgbClr val="FFFF00"/>
              </a:solidFill>
            </a:endParaRPr>
          </a:p>
        </p:txBody>
      </p:sp>
      <p:sp>
        <p:nvSpPr>
          <p:cNvPr id="1240" name="Google Shape;1240;p76"/>
          <p:cNvSpPr txBox="1">
            <a:spLocks noGrp="1"/>
          </p:cNvSpPr>
          <p:nvPr>
            <p:ph type="title" idx="4294967295"/>
          </p:nvPr>
        </p:nvSpPr>
        <p:spPr>
          <a:xfrm>
            <a:off x="226754" y="96563"/>
            <a:ext cx="8917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800" b="1">
                <a:solidFill>
                  <a:srgbClr val="FF9900"/>
                </a:solidFill>
              </a:rPr>
              <a:t>R</a:t>
            </a:r>
            <a:r>
              <a:rPr lang="en-US" sz="2800" b="1" u="none" strike="noStrike" cap="none">
                <a:solidFill>
                  <a:srgbClr val="FF9900"/>
                </a:solidFill>
                <a:latin typeface="Arial"/>
                <a:ea typeface="Arial"/>
                <a:cs typeface="Arial"/>
                <a:sym typeface="Arial"/>
              </a:rPr>
              <a:t>ealistic clouds in real time</a:t>
            </a:r>
            <a:r>
              <a:rPr lang="en-US" sz="2800">
                <a:solidFill>
                  <a:srgbClr val="FF9900"/>
                </a:solidFill>
              </a:rPr>
              <a:t>,</a:t>
            </a:r>
            <a:r>
              <a:rPr lang="en-US" sz="1800">
                <a:solidFill>
                  <a:srgbClr val="FF9900"/>
                </a:solidFill>
              </a:rPr>
              <a:t> </a:t>
            </a:r>
            <a:r>
              <a:rPr lang="en-US" sz="1300">
                <a:solidFill>
                  <a:srgbClr val="FF9900"/>
                </a:solidFill>
              </a:rPr>
              <a:t>with</a:t>
            </a:r>
            <a:r>
              <a:rPr lang="en-US" sz="1800">
                <a:solidFill>
                  <a:srgbClr val="FF9900"/>
                </a:solidFill>
              </a:rPr>
              <a:t> Antoine Bouthors </a:t>
            </a:r>
            <a:r>
              <a:rPr lang="en-US" sz="1300">
                <a:solidFill>
                  <a:srgbClr val="FF9900"/>
                </a:solidFill>
              </a:rPr>
              <a:t>[ EGNP’06, I3D’08 ]</a:t>
            </a:r>
            <a:endParaRPr sz="1300" u="none" strike="noStrike" cap="none">
              <a:solidFill>
                <a:srgbClr val="FF9900"/>
              </a:solidFill>
            </a:endParaRPr>
          </a:p>
        </p:txBody>
      </p:sp>
      <p:sp>
        <p:nvSpPr>
          <p:cNvPr id="1241" name="Google Shape;1241;p7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70</a:t>
            </a:fld>
            <a:endParaRPr/>
          </a:p>
        </p:txBody>
      </p:sp>
      <p:sp>
        <p:nvSpPr>
          <p:cNvPr id="1242" name="Google Shape;1242;p76"/>
          <p:cNvSpPr txBox="1"/>
          <p:nvPr/>
        </p:nvSpPr>
        <p:spPr>
          <a:xfrm>
            <a:off x="4688492" y="5366167"/>
            <a:ext cx="9144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a:solidFill>
                  <a:srgbClr val="FF0000"/>
                </a:solidFill>
              </a:rPr>
              <a:t> </a:t>
            </a:r>
            <a:r>
              <a:rPr lang="en-US" sz="1300" b="1" u="sng">
                <a:solidFill>
                  <a:srgbClr val="FF0000"/>
                </a:solidFill>
                <a:hlinkClick r:id="rId15"/>
              </a:rPr>
              <a:t>Youtube</a:t>
            </a:r>
            <a:endParaRPr sz="1300" b="1">
              <a:solidFill>
                <a:srgbClr val="FF0000"/>
              </a:solidFill>
            </a:endParaRPr>
          </a:p>
          <a:p>
            <a:pPr marL="0" lvl="0" indent="0" algn="l" rtl="0">
              <a:spcBef>
                <a:spcPts val="0"/>
              </a:spcBef>
              <a:spcAft>
                <a:spcPts val="0"/>
              </a:spcAft>
              <a:buNone/>
            </a:pPr>
            <a:r>
              <a:rPr lang="en-US" sz="700" b="1">
                <a:solidFill>
                  <a:srgbClr val="FF0000"/>
                </a:solidFill>
              </a:rPr>
              <a:t>      </a:t>
            </a:r>
            <a:endParaRPr sz="700" b="1">
              <a:solidFill>
                <a:srgbClr val="FF0000"/>
              </a:solidFill>
            </a:endParaRPr>
          </a:p>
        </p:txBody>
      </p:sp>
      <p:sp>
        <p:nvSpPr>
          <p:cNvPr id="1243" name="Google Shape;1243;p76"/>
          <p:cNvSpPr txBox="1"/>
          <p:nvPr/>
        </p:nvSpPr>
        <p:spPr>
          <a:xfrm>
            <a:off x="5336236"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6"/>
              </a:rPr>
              <a:t>pdf</a:t>
            </a:r>
            <a:endParaRPr sz="700" b="1">
              <a:solidFill>
                <a:srgbClr val="FF0000"/>
              </a:solidFill>
            </a:endParaRPr>
          </a:p>
        </p:txBody>
      </p:sp>
      <p:sp>
        <p:nvSpPr>
          <p:cNvPr id="1244" name="Google Shape;1244;p76"/>
          <p:cNvSpPr txBox="1"/>
          <p:nvPr/>
        </p:nvSpPr>
        <p:spPr>
          <a:xfrm>
            <a:off x="4632851" y="4602514"/>
            <a:ext cx="540000" cy="2043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17"/>
              </a:rPr>
              <a:t>pdf</a:t>
            </a:r>
            <a:endParaRPr sz="700" b="1">
              <a:solidFill>
                <a:srgbClr val="FF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248"/>
        <p:cNvGrpSpPr/>
        <p:nvPr/>
      </p:nvGrpSpPr>
      <p:grpSpPr>
        <a:xfrm>
          <a:off x="0" y="0"/>
          <a:ext cx="0" cy="0"/>
          <a:chOff x="0" y="0"/>
          <a:chExt cx="0" cy="0"/>
        </a:xfrm>
      </p:grpSpPr>
      <p:sp>
        <p:nvSpPr>
          <p:cNvPr id="1249" name="Google Shape;1249;p77"/>
          <p:cNvSpPr txBox="1">
            <a:spLocks noGrp="1"/>
          </p:cNvSpPr>
          <p:nvPr>
            <p:ph type="title" idx="4294967295"/>
          </p:nvPr>
        </p:nvSpPr>
        <p:spPr>
          <a:xfrm>
            <a:off x="2847254" y="1238625"/>
            <a:ext cx="4080600" cy="8727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Animated details</a:t>
            </a:r>
            <a:endParaRPr sz="1300" b="1" u="none" strike="noStrike" cap="none">
              <a:solidFill>
                <a:srgbClr val="FF99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253"/>
        <p:cNvGrpSpPr/>
        <p:nvPr/>
      </p:nvGrpSpPr>
      <p:grpSpPr>
        <a:xfrm>
          <a:off x="0" y="0"/>
          <a:ext cx="0" cy="0"/>
          <a:chOff x="0" y="0"/>
          <a:chExt cx="0" cy="0"/>
        </a:xfrm>
      </p:grpSpPr>
      <p:sp>
        <p:nvSpPr>
          <p:cNvPr id="1254" name="Google Shape;1254;p78"/>
          <p:cNvSpPr txBox="1">
            <a:spLocks noGrp="1"/>
          </p:cNvSpPr>
          <p:nvPr>
            <p:ph type="title" idx="4294967295"/>
          </p:nvPr>
        </p:nvSpPr>
        <p:spPr>
          <a:xfrm>
            <a:off x="451338" y="96572"/>
            <a:ext cx="8692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as vortex filaments</a:t>
            </a:r>
            <a:r>
              <a:rPr lang="en-US" sz="1300">
                <a:solidFill>
                  <a:srgbClr val="FF9900"/>
                </a:solidFill>
              </a:rPr>
              <a:t>, with</a:t>
            </a:r>
            <a:r>
              <a:rPr lang="en-US">
                <a:solidFill>
                  <a:srgbClr val="FF9900"/>
                </a:solidFill>
              </a:rPr>
              <a:t> Alexis Angelidis </a:t>
            </a:r>
            <a:r>
              <a:rPr lang="en-US" sz="1300">
                <a:solidFill>
                  <a:srgbClr val="FF9900"/>
                </a:solidFill>
              </a:rPr>
              <a:t>[ SCA’05,06 ]</a:t>
            </a:r>
            <a:endParaRPr sz="1300" b="1" u="none" strike="noStrike" cap="none">
              <a:solidFill>
                <a:srgbClr val="FF9900"/>
              </a:solidFill>
            </a:endParaRPr>
          </a:p>
        </p:txBody>
      </p:sp>
      <p:pic>
        <p:nvPicPr>
          <p:cNvPr id="1255" name="Google Shape;1255;p78"/>
          <p:cNvPicPr preferRelativeResize="0"/>
          <p:nvPr/>
        </p:nvPicPr>
        <p:blipFill>
          <a:blip r:embed="rId3">
            <a:alphaModFix/>
          </a:blip>
          <a:stretch>
            <a:fillRect/>
          </a:stretch>
        </p:blipFill>
        <p:spPr>
          <a:xfrm>
            <a:off x="5535496" y="638969"/>
            <a:ext cx="972344" cy="1439334"/>
          </a:xfrm>
          <a:prstGeom prst="rect">
            <a:avLst/>
          </a:prstGeom>
          <a:noFill/>
          <a:ln>
            <a:noFill/>
          </a:ln>
        </p:spPr>
      </p:pic>
      <p:pic>
        <p:nvPicPr>
          <p:cNvPr id="1256" name="Google Shape;1256;p78"/>
          <p:cNvPicPr preferRelativeResize="0"/>
          <p:nvPr/>
        </p:nvPicPr>
        <p:blipFill>
          <a:blip r:embed="rId4">
            <a:alphaModFix/>
          </a:blip>
          <a:stretch>
            <a:fillRect/>
          </a:stretch>
        </p:blipFill>
        <p:spPr>
          <a:xfrm>
            <a:off x="4547827" y="638969"/>
            <a:ext cx="959114" cy="1439334"/>
          </a:xfrm>
          <a:prstGeom prst="rect">
            <a:avLst/>
          </a:prstGeom>
          <a:noFill/>
          <a:ln>
            <a:noFill/>
          </a:ln>
        </p:spPr>
      </p:pic>
      <p:sp>
        <p:nvSpPr>
          <p:cNvPr id="1257" name="Google Shape;1257;p78"/>
          <p:cNvSpPr txBox="1"/>
          <p:nvPr/>
        </p:nvSpPr>
        <p:spPr>
          <a:xfrm>
            <a:off x="5192492" y="1854285"/>
            <a:ext cx="808200" cy="288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0000FF"/>
                </a:solidFill>
              </a:rPr>
              <a:t>photos</a:t>
            </a:r>
            <a:endParaRPr sz="1300" b="0" u="none" strike="noStrike" cap="none">
              <a:solidFill>
                <a:srgbClr val="0000FF"/>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261"/>
        <p:cNvGrpSpPr/>
        <p:nvPr/>
      </p:nvGrpSpPr>
      <p:grpSpPr>
        <a:xfrm>
          <a:off x="0" y="0"/>
          <a:ext cx="0" cy="0"/>
          <a:chOff x="0" y="0"/>
          <a:chExt cx="0" cy="0"/>
        </a:xfrm>
      </p:grpSpPr>
      <p:sp>
        <p:nvSpPr>
          <p:cNvPr id="1262" name="Google Shape;1262;p79"/>
          <p:cNvSpPr txBox="1">
            <a:spLocks noGrp="1"/>
          </p:cNvSpPr>
          <p:nvPr>
            <p:ph type="title" idx="4294967295"/>
          </p:nvPr>
        </p:nvSpPr>
        <p:spPr>
          <a:xfrm>
            <a:off x="451338" y="96572"/>
            <a:ext cx="8692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as vortex filaments</a:t>
            </a:r>
            <a:r>
              <a:rPr lang="en-US" sz="1300">
                <a:solidFill>
                  <a:srgbClr val="FF9900"/>
                </a:solidFill>
              </a:rPr>
              <a:t>, with</a:t>
            </a:r>
            <a:r>
              <a:rPr lang="en-US">
                <a:solidFill>
                  <a:srgbClr val="FF9900"/>
                </a:solidFill>
              </a:rPr>
              <a:t> Alexis Angelidis </a:t>
            </a:r>
            <a:r>
              <a:rPr lang="en-US" sz="1300">
                <a:solidFill>
                  <a:srgbClr val="FF9900"/>
                </a:solidFill>
              </a:rPr>
              <a:t>[ SCA’05,06 ]</a:t>
            </a:r>
            <a:endParaRPr sz="1300" b="1" u="none" strike="noStrike" cap="none">
              <a:solidFill>
                <a:srgbClr val="FF9900"/>
              </a:solidFill>
            </a:endParaRPr>
          </a:p>
        </p:txBody>
      </p:sp>
      <p:sp>
        <p:nvSpPr>
          <p:cNvPr id="1263" name="Google Shape;1263;p79"/>
          <p:cNvSpPr txBox="1">
            <a:spLocks noGrp="1"/>
          </p:cNvSpPr>
          <p:nvPr>
            <p:ph type="body" idx="1"/>
          </p:nvPr>
        </p:nvSpPr>
        <p:spPr>
          <a:xfrm>
            <a:off x="0" y="696083"/>
            <a:ext cx="5016300" cy="9165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 "</a:t>
            </a:r>
            <a:r>
              <a:rPr lang="en-US" sz="2100">
                <a:solidFill>
                  <a:srgbClr val="FFFF00"/>
                </a:solidFill>
              </a:rPr>
              <a:t>soul</a:t>
            </a:r>
            <a:r>
              <a:rPr lang="en-US" sz="2100" b="0" u="none" strike="noStrike" cap="none">
                <a:solidFill>
                  <a:srgbClr val="FFFF00"/>
                </a:solidFill>
                <a:latin typeface="Arial"/>
                <a:ea typeface="Arial"/>
                <a:cs typeface="Arial"/>
                <a:sym typeface="Arial"/>
              </a:rPr>
              <a:t>" of fluid motion</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compact, highres, contr</a:t>
            </a:r>
            <a:r>
              <a:rPr lang="en-US" sz="2100">
                <a:solidFill>
                  <a:srgbClr val="FFFF00"/>
                </a:solidFill>
              </a:rPr>
              <a:t>o</a:t>
            </a:r>
            <a:r>
              <a:rPr lang="en-US" sz="2100" b="0" u="none" strike="noStrike" cap="none">
                <a:solidFill>
                  <a:srgbClr val="FFFF00"/>
                </a:solidFill>
                <a:latin typeface="Arial"/>
                <a:ea typeface="Arial"/>
                <a:cs typeface="Arial"/>
                <a:sym typeface="Arial"/>
              </a:rPr>
              <a:t>lable…</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c</a:t>
            </a:r>
            <a:r>
              <a:rPr lang="en-US" sz="2100">
                <a:solidFill>
                  <a:srgbClr val="FFFF00"/>
                </a:solidFill>
              </a:rPr>
              <a:t>loser to</a:t>
            </a:r>
            <a:r>
              <a:rPr lang="en-US" sz="2100" b="0" u="none" strike="noStrike" cap="none">
                <a:solidFill>
                  <a:srgbClr val="FFFF00"/>
                </a:solidFill>
                <a:latin typeface="Arial"/>
                <a:ea typeface="Arial"/>
                <a:cs typeface="Arial"/>
                <a:sym typeface="Arial"/>
              </a:rPr>
              <a:t> </a:t>
            </a:r>
            <a:r>
              <a:rPr lang="en-US" sz="2100">
                <a:solidFill>
                  <a:srgbClr val="FFFF00"/>
                </a:solidFill>
              </a:rPr>
              <a:t>std </a:t>
            </a:r>
            <a:r>
              <a:rPr lang="en-US" sz="2000">
                <a:solidFill>
                  <a:srgbClr val="FFFF00"/>
                </a:solidFill>
              </a:rPr>
              <a:t>CG</a:t>
            </a:r>
            <a:r>
              <a:rPr lang="en-US" sz="2100">
                <a:solidFill>
                  <a:srgbClr val="FFFF00"/>
                </a:solidFill>
              </a:rPr>
              <a:t> workflow</a:t>
            </a:r>
            <a:endParaRPr sz="1600" b="0" u="none" strike="noStrike" cap="none">
              <a:solidFill>
                <a:srgbClr val="FFFF00"/>
              </a:solidFill>
            </a:endParaRPr>
          </a:p>
        </p:txBody>
      </p:sp>
      <p:pic>
        <p:nvPicPr>
          <p:cNvPr id="1264" name="Google Shape;1264;p79"/>
          <p:cNvPicPr preferRelativeResize="0"/>
          <p:nvPr/>
        </p:nvPicPr>
        <p:blipFill>
          <a:blip r:embed="rId3">
            <a:alphaModFix/>
          </a:blip>
          <a:stretch>
            <a:fillRect/>
          </a:stretch>
        </p:blipFill>
        <p:spPr>
          <a:xfrm>
            <a:off x="6665308" y="638969"/>
            <a:ext cx="2100792" cy="1459177"/>
          </a:xfrm>
          <a:prstGeom prst="rect">
            <a:avLst/>
          </a:prstGeom>
          <a:noFill/>
          <a:ln>
            <a:noFill/>
          </a:ln>
        </p:spPr>
      </p:pic>
      <p:pic>
        <p:nvPicPr>
          <p:cNvPr id="1265" name="Google Shape;1265;p79"/>
          <p:cNvPicPr preferRelativeResize="0"/>
          <p:nvPr/>
        </p:nvPicPr>
        <p:blipFill>
          <a:blip r:embed="rId4">
            <a:alphaModFix/>
          </a:blip>
          <a:stretch>
            <a:fillRect/>
          </a:stretch>
        </p:blipFill>
        <p:spPr>
          <a:xfrm>
            <a:off x="5535496" y="638969"/>
            <a:ext cx="972344" cy="1439334"/>
          </a:xfrm>
          <a:prstGeom prst="rect">
            <a:avLst/>
          </a:prstGeom>
          <a:noFill/>
          <a:ln>
            <a:noFill/>
          </a:ln>
        </p:spPr>
      </p:pic>
      <p:pic>
        <p:nvPicPr>
          <p:cNvPr id="1266" name="Google Shape;1266;p79"/>
          <p:cNvPicPr preferRelativeResize="0"/>
          <p:nvPr/>
        </p:nvPicPr>
        <p:blipFill>
          <a:blip r:embed="rId5">
            <a:alphaModFix/>
          </a:blip>
          <a:stretch>
            <a:fillRect/>
          </a:stretch>
        </p:blipFill>
        <p:spPr>
          <a:xfrm>
            <a:off x="4547827" y="638969"/>
            <a:ext cx="959114" cy="1439334"/>
          </a:xfrm>
          <a:prstGeom prst="rect">
            <a:avLst/>
          </a:prstGeom>
          <a:noFill/>
          <a:ln>
            <a:noFill/>
          </a:ln>
        </p:spPr>
      </p:pic>
      <p:sp>
        <p:nvSpPr>
          <p:cNvPr id="1267" name="Google Shape;1267;p79"/>
          <p:cNvSpPr txBox="1"/>
          <p:nvPr/>
        </p:nvSpPr>
        <p:spPr>
          <a:xfrm>
            <a:off x="5192492" y="1854285"/>
            <a:ext cx="808200" cy="288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0000FF"/>
                </a:solidFill>
              </a:rPr>
              <a:t>photos</a:t>
            </a:r>
            <a:endParaRPr sz="1300" b="0" u="none" strike="noStrike" cap="none">
              <a:solidFill>
                <a:srgbClr val="0000FF"/>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271"/>
        <p:cNvGrpSpPr/>
        <p:nvPr/>
      </p:nvGrpSpPr>
      <p:grpSpPr>
        <a:xfrm>
          <a:off x="0" y="0"/>
          <a:ext cx="0" cy="0"/>
          <a:chOff x="0" y="0"/>
          <a:chExt cx="0" cy="0"/>
        </a:xfrm>
      </p:grpSpPr>
      <p:pic>
        <p:nvPicPr>
          <p:cNvPr id="1272" name="Google Shape;1272;p80"/>
          <p:cNvPicPr preferRelativeResize="0"/>
          <p:nvPr/>
        </p:nvPicPr>
        <p:blipFill>
          <a:blip r:embed="rId3">
            <a:alphaModFix/>
          </a:blip>
          <a:stretch>
            <a:fillRect/>
          </a:stretch>
        </p:blipFill>
        <p:spPr>
          <a:xfrm>
            <a:off x="3975715" y="2164938"/>
            <a:ext cx="1440656" cy="1123156"/>
          </a:xfrm>
          <a:prstGeom prst="rect">
            <a:avLst/>
          </a:prstGeom>
          <a:noFill/>
          <a:ln>
            <a:noFill/>
          </a:ln>
        </p:spPr>
      </p:pic>
      <p:sp>
        <p:nvSpPr>
          <p:cNvPr id="1273" name="Google Shape;1273;p80"/>
          <p:cNvSpPr txBox="1">
            <a:spLocks noGrp="1"/>
          </p:cNvSpPr>
          <p:nvPr>
            <p:ph type="title" idx="4294967295"/>
          </p:nvPr>
        </p:nvSpPr>
        <p:spPr>
          <a:xfrm>
            <a:off x="451338" y="96572"/>
            <a:ext cx="8692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as vortex filaments</a:t>
            </a:r>
            <a:r>
              <a:rPr lang="en-US" sz="1300">
                <a:solidFill>
                  <a:srgbClr val="FF9900"/>
                </a:solidFill>
              </a:rPr>
              <a:t>, with</a:t>
            </a:r>
            <a:r>
              <a:rPr lang="en-US">
                <a:solidFill>
                  <a:srgbClr val="FF9900"/>
                </a:solidFill>
              </a:rPr>
              <a:t> Alexis Angelidis </a:t>
            </a:r>
            <a:r>
              <a:rPr lang="en-US" sz="1300">
                <a:solidFill>
                  <a:srgbClr val="FF9900"/>
                </a:solidFill>
              </a:rPr>
              <a:t>[ SCA’05,06 ]</a:t>
            </a:r>
            <a:endParaRPr sz="1300" b="1" u="none" strike="noStrike" cap="none">
              <a:solidFill>
                <a:srgbClr val="FF9900"/>
              </a:solidFill>
            </a:endParaRPr>
          </a:p>
        </p:txBody>
      </p:sp>
      <p:sp>
        <p:nvSpPr>
          <p:cNvPr id="1274" name="Google Shape;1274;p80"/>
          <p:cNvSpPr txBox="1">
            <a:spLocks noGrp="1"/>
          </p:cNvSpPr>
          <p:nvPr>
            <p:ph type="body" idx="1"/>
          </p:nvPr>
        </p:nvSpPr>
        <p:spPr>
          <a:xfrm>
            <a:off x="0" y="696083"/>
            <a:ext cx="5016300" cy="9165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 "</a:t>
            </a:r>
            <a:r>
              <a:rPr lang="en-US" sz="2100">
                <a:solidFill>
                  <a:srgbClr val="FFFF00"/>
                </a:solidFill>
              </a:rPr>
              <a:t>soul</a:t>
            </a:r>
            <a:r>
              <a:rPr lang="en-US" sz="2100" b="0" u="none" strike="noStrike" cap="none">
                <a:solidFill>
                  <a:srgbClr val="FFFF00"/>
                </a:solidFill>
                <a:latin typeface="Arial"/>
                <a:ea typeface="Arial"/>
                <a:cs typeface="Arial"/>
                <a:sym typeface="Arial"/>
              </a:rPr>
              <a:t>" of fluid motion</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compact, highres, contr</a:t>
            </a:r>
            <a:r>
              <a:rPr lang="en-US" sz="2100">
                <a:solidFill>
                  <a:srgbClr val="FFFF00"/>
                </a:solidFill>
              </a:rPr>
              <a:t>o</a:t>
            </a:r>
            <a:r>
              <a:rPr lang="en-US" sz="2100" b="0" u="none" strike="noStrike" cap="none">
                <a:solidFill>
                  <a:srgbClr val="FFFF00"/>
                </a:solidFill>
                <a:latin typeface="Arial"/>
                <a:ea typeface="Arial"/>
                <a:cs typeface="Arial"/>
                <a:sym typeface="Arial"/>
              </a:rPr>
              <a:t>lable…</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c</a:t>
            </a:r>
            <a:r>
              <a:rPr lang="en-US" sz="2100">
                <a:solidFill>
                  <a:srgbClr val="FFFF00"/>
                </a:solidFill>
              </a:rPr>
              <a:t>loser to</a:t>
            </a:r>
            <a:r>
              <a:rPr lang="en-US" sz="2100" b="0" u="none" strike="noStrike" cap="none">
                <a:solidFill>
                  <a:srgbClr val="FFFF00"/>
                </a:solidFill>
                <a:latin typeface="Arial"/>
                <a:ea typeface="Arial"/>
                <a:cs typeface="Arial"/>
                <a:sym typeface="Arial"/>
              </a:rPr>
              <a:t> </a:t>
            </a:r>
            <a:r>
              <a:rPr lang="en-US" sz="2100">
                <a:solidFill>
                  <a:srgbClr val="FFFF00"/>
                </a:solidFill>
              </a:rPr>
              <a:t>std </a:t>
            </a:r>
            <a:r>
              <a:rPr lang="en-US" sz="2000">
                <a:solidFill>
                  <a:srgbClr val="FFFF00"/>
                </a:solidFill>
              </a:rPr>
              <a:t>CG</a:t>
            </a:r>
            <a:r>
              <a:rPr lang="en-US" sz="2100">
                <a:solidFill>
                  <a:srgbClr val="FFFF00"/>
                </a:solidFill>
              </a:rPr>
              <a:t> workflow</a:t>
            </a:r>
            <a:endParaRPr sz="1600" b="0" u="none" strike="noStrike" cap="none">
              <a:solidFill>
                <a:srgbClr val="FFFF00"/>
              </a:solidFill>
            </a:endParaRPr>
          </a:p>
        </p:txBody>
      </p:sp>
      <p:pic>
        <p:nvPicPr>
          <p:cNvPr id="1275" name="Google Shape;1275;p80"/>
          <p:cNvPicPr preferRelativeResize="0"/>
          <p:nvPr/>
        </p:nvPicPr>
        <p:blipFill>
          <a:blip r:embed="rId4">
            <a:alphaModFix/>
          </a:blip>
          <a:stretch>
            <a:fillRect/>
          </a:stretch>
        </p:blipFill>
        <p:spPr>
          <a:xfrm>
            <a:off x="2886935" y="2073656"/>
            <a:ext cx="967052" cy="1231635"/>
          </a:xfrm>
          <a:prstGeom prst="rect">
            <a:avLst/>
          </a:prstGeom>
          <a:noFill/>
          <a:ln>
            <a:noFill/>
          </a:ln>
        </p:spPr>
      </p:pic>
      <p:pic>
        <p:nvPicPr>
          <p:cNvPr id="1276" name="Google Shape;1276;p80"/>
          <p:cNvPicPr preferRelativeResize="0"/>
          <p:nvPr/>
        </p:nvPicPr>
        <p:blipFill>
          <a:blip r:embed="rId5">
            <a:alphaModFix/>
          </a:blip>
          <a:stretch>
            <a:fillRect/>
          </a:stretch>
        </p:blipFill>
        <p:spPr>
          <a:xfrm>
            <a:off x="0" y="1929404"/>
            <a:ext cx="1182271" cy="1303062"/>
          </a:xfrm>
          <a:prstGeom prst="rect">
            <a:avLst/>
          </a:prstGeom>
          <a:noFill/>
          <a:ln>
            <a:noFill/>
          </a:ln>
        </p:spPr>
      </p:pic>
      <p:pic>
        <p:nvPicPr>
          <p:cNvPr id="1277" name="Google Shape;1277;p80"/>
          <p:cNvPicPr preferRelativeResize="0"/>
          <p:nvPr/>
        </p:nvPicPr>
        <p:blipFill>
          <a:blip r:embed="rId6">
            <a:alphaModFix/>
          </a:blip>
          <a:stretch>
            <a:fillRect/>
          </a:stretch>
        </p:blipFill>
        <p:spPr>
          <a:xfrm>
            <a:off x="6665308" y="638969"/>
            <a:ext cx="2100792" cy="1459177"/>
          </a:xfrm>
          <a:prstGeom prst="rect">
            <a:avLst/>
          </a:prstGeom>
          <a:noFill/>
          <a:ln>
            <a:noFill/>
          </a:ln>
        </p:spPr>
      </p:pic>
      <p:pic>
        <p:nvPicPr>
          <p:cNvPr id="1278" name="Google Shape;1278;p80"/>
          <p:cNvPicPr preferRelativeResize="0"/>
          <p:nvPr/>
        </p:nvPicPr>
        <p:blipFill>
          <a:blip r:embed="rId7">
            <a:alphaModFix/>
          </a:blip>
          <a:stretch>
            <a:fillRect/>
          </a:stretch>
        </p:blipFill>
        <p:spPr>
          <a:xfrm>
            <a:off x="5535496" y="638969"/>
            <a:ext cx="972344" cy="1439334"/>
          </a:xfrm>
          <a:prstGeom prst="rect">
            <a:avLst/>
          </a:prstGeom>
          <a:noFill/>
          <a:ln>
            <a:noFill/>
          </a:ln>
        </p:spPr>
      </p:pic>
      <p:pic>
        <p:nvPicPr>
          <p:cNvPr id="1279" name="Google Shape;1279;p80"/>
          <p:cNvPicPr preferRelativeResize="0"/>
          <p:nvPr/>
        </p:nvPicPr>
        <p:blipFill>
          <a:blip r:embed="rId8">
            <a:alphaModFix/>
          </a:blip>
          <a:stretch>
            <a:fillRect/>
          </a:stretch>
        </p:blipFill>
        <p:spPr>
          <a:xfrm>
            <a:off x="4547827" y="638969"/>
            <a:ext cx="959114" cy="1439334"/>
          </a:xfrm>
          <a:prstGeom prst="rect">
            <a:avLst/>
          </a:prstGeom>
          <a:noFill/>
          <a:ln>
            <a:noFill/>
          </a:ln>
        </p:spPr>
      </p:pic>
      <p:pic>
        <p:nvPicPr>
          <p:cNvPr id="1280" name="Google Shape;1280;p80"/>
          <p:cNvPicPr preferRelativeResize="0"/>
          <p:nvPr/>
        </p:nvPicPr>
        <p:blipFill>
          <a:blip r:embed="rId9">
            <a:alphaModFix/>
          </a:blip>
          <a:stretch>
            <a:fillRect/>
          </a:stretch>
        </p:blipFill>
        <p:spPr>
          <a:xfrm>
            <a:off x="1232515" y="1924167"/>
            <a:ext cx="1439333" cy="1303072"/>
          </a:xfrm>
          <a:prstGeom prst="rect">
            <a:avLst/>
          </a:prstGeom>
          <a:noFill/>
          <a:ln>
            <a:noFill/>
          </a:ln>
        </p:spPr>
      </p:pic>
      <p:pic>
        <p:nvPicPr>
          <p:cNvPr id="1281" name="Google Shape;1281;p80"/>
          <p:cNvPicPr preferRelativeResize="0"/>
          <p:nvPr/>
        </p:nvPicPr>
        <p:blipFill>
          <a:blip r:embed="rId10">
            <a:alphaModFix/>
          </a:blip>
          <a:stretch>
            <a:fillRect/>
          </a:stretch>
        </p:blipFill>
        <p:spPr>
          <a:xfrm>
            <a:off x="317988" y="3278188"/>
            <a:ext cx="1980406" cy="855927"/>
          </a:xfrm>
          <a:prstGeom prst="rect">
            <a:avLst/>
          </a:prstGeom>
          <a:noFill/>
          <a:ln>
            <a:noFill/>
          </a:ln>
        </p:spPr>
      </p:pic>
      <p:pic>
        <p:nvPicPr>
          <p:cNvPr id="1282" name="Google Shape;1282;p80"/>
          <p:cNvPicPr preferRelativeResize="0"/>
          <p:nvPr/>
        </p:nvPicPr>
        <p:blipFill>
          <a:blip r:embed="rId11">
            <a:alphaModFix/>
          </a:blip>
          <a:stretch>
            <a:fillRect/>
          </a:stretch>
        </p:blipFill>
        <p:spPr>
          <a:xfrm>
            <a:off x="317988" y="4177771"/>
            <a:ext cx="984250" cy="404813"/>
          </a:xfrm>
          <a:prstGeom prst="rect">
            <a:avLst/>
          </a:prstGeom>
          <a:noFill/>
          <a:ln>
            <a:noFill/>
          </a:ln>
        </p:spPr>
      </p:pic>
      <p:pic>
        <p:nvPicPr>
          <p:cNvPr id="1283" name="Google Shape;1283;p80"/>
          <p:cNvPicPr preferRelativeResize="0"/>
          <p:nvPr/>
        </p:nvPicPr>
        <p:blipFill>
          <a:blip r:embed="rId12">
            <a:alphaModFix/>
          </a:blip>
          <a:stretch>
            <a:fillRect/>
          </a:stretch>
        </p:blipFill>
        <p:spPr>
          <a:xfrm>
            <a:off x="1513742" y="4177771"/>
            <a:ext cx="1722438" cy="428625"/>
          </a:xfrm>
          <a:prstGeom prst="rect">
            <a:avLst/>
          </a:prstGeom>
          <a:noFill/>
          <a:ln>
            <a:noFill/>
          </a:ln>
        </p:spPr>
      </p:pic>
      <p:sp>
        <p:nvSpPr>
          <p:cNvPr id="1284" name="Google Shape;1284;p80"/>
          <p:cNvSpPr txBox="1">
            <a:spLocks noGrp="1"/>
          </p:cNvSpPr>
          <p:nvPr>
            <p:ph type="body" idx="1"/>
          </p:nvPr>
        </p:nvSpPr>
        <p:spPr>
          <a:xfrm>
            <a:off x="3917492" y="2024197"/>
            <a:ext cx="2193900" cy="3357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a:solidFill>
                  <a:srgbClr val="FFFF00"/>
                </a:solidFill>
              </a:rPr>
              <a:t>Lagrangian curves</a:t>
            </a:r>
            <a:endParaRPr b="0" u="none" strike="noStrike" cap="none">
              <a:solidFill>
                <a:srgbClr val="FFFF00"/>
              </a:solidFill>
            </a:endParaRPr>
          </a:p>
        </p:txBody>
      </p:sp>
      <p:sp>
        <p:nvSpPr>
          <p:cNvPr id="1285" name="Google Shape;1285;p80"/>
          <p:cNvSpPr/>
          <p:nvPr/>
        </p:nvSpPr>
        <p:spPr>
          <a:xfrm>
            <a:off x="329700" y="4182938"/>
            <a:ext cx="1077000" cy="404700"/>
          </a:xfrm>
          <a:prstGeom prst="rect">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1286" name="Google Shape;1286;p8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74</a:t>
            </a:fld>
            <a:endParaRPr/>
          </a:p>
        </p:txBody>
      </p:sp>
      <p:sp>
        <p:nvSpPr>
          <p:cNvPr id="1287" name="Google Shape;1287;p80"/>
          <p:cNvSpPr txBox="1"/>
          <p:nvPr/>
        </p:nvSpPr>
        <p:spPr>
          <a:xfrm>
            <a:off x="5192492" y="1854285"/>
            <a:ext cx="808200" cy="288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0000FF"/>
                </a:solidFill>
              </a:rPr>
              <a:t>photos</a:t>
            </a:r>
            <a:endParaRPr sz="1300" b="0" u="none" strike="noStrike" cap="none">
              <a:solidFill>
                <a:srgbClr val="0000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00" scaled="0"/>
        </a:gradFill>
        <a:effectLst/>
      </p:bgPr>
    </p:bg>
    <p:spTree>
      <p:nvGrpSpPr>
        <p:cNvPr id="1" name="Shape 1291"/>
        <p:cNvGrpSpPr/>
        <p:nvPr/>
      </p:nvGrpSpPr>
      <p:grpSpPr>
        <a:xfrm>
          <a:off x="0" y="0"/>
          <a:ext cx="0" cy="0"/>
          <a:chOff x="0" y="0"/>
          <a:chExt cx="0" cy="0"/>
        </a:xfrm>
      </p:grpSpPr>
      <p:pic>
        <p:nvPicPr>
          <p:cNvPr id="1292" name="Google Shape;1292;p81"/>
          <p:cNvPicPr preferRelativeResize="0"/>
          <p:nvPr/>
        </p:nvPicPr>
        <p:blipFill>
          <a:blip r:embed="rId3">
            <a:alphaModFix/>
          </a:blip>
          <a:stretch>
            <a:fillRect/>
          </a:stretch>
        </p:blipFill>
        <p:spPr>
          <a:xfrm>
            <a:off x="3975715" y="2164938"/>
            <a:ext cx="1440656" cy="1123156"/>
          </a:xfrm>
          <a:prstGeom prst="rect">
            <a:avLst/>
          </a:prstGeom>
          <a:noFill/>
          <a:ln>
            <a:noFill/>
          </a:ln>
        </p:spPr>
      </p:pic>
      <p:sp>
        <p:nvSpPr>
          <p:cNvPr id="1293" name="Google Shape;1293;p81"/>
          <p:cNvSpPr txBox="1">
            <a:spLocks noGrp="1"/>
          </p:cNvSpPr>
          <p:nvPr>
            <p:ph type="title" idx="4294967295"/>
          </p:nvPr>
        </p:nvSpPr>
        <p:spPr>
          <a:xfrm>
            <a:off x="451338" y="96572"/>
            <a:ext cx="86928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as vortex filaments</a:t>
            </a:r>
            <a:r>
              <a:rPr lang="en-US" sz="1300">
                <a:solidFill>
                  <a:srgbClr val="FF9900"/>
                </a:solidFill>
              </a:rPr>
              <a:t>, with</a:t>
            </a:r>
            <a:r>
              <a:rPr lang="en-US">
                <a:solidFill>
                  <a:srgbClr val="FF9900"/>
                </a:solidFill>
              </a:rPr>
              <a:t> Alexis Angelidis </a:t>
            </a:r>
            <a:r>
              <a:rPr lang="en-US" sz="1300">
                <a:solidFill>
                  <a:srgbClr val="FF9900"/>
                </a:solidFill>
              </a:rPr>
              <a:t>[ SCA’05,06 ]</a:t>
            </a:r>
            <a:endParaRPr sz="1300" b="1" u="none" strike="noStrike" cap="none">
              <a:solidFill>
                <a:srgbClr val="FF9900"/>
              </a:solidFill>
            </a:endParaRPr>
          </a:p>
        </p:txBody>
      </p:sp>
      <p:sp>
        <p:nvSpPr>
          <p:cNvPr id="1294" name="Google Shape;1294;p81"/>
          <p:cNvSpPr txBox="1">
            <a:spLocks noGrp="1"/>
          </p:cNvSpPr>
          <p:nvPr>
            <p:ph type="body" idx="1"/>
          </p:nvPr>
        </p:nvSpPr>
        <p:spPr>
          <a:xfrm>
            <a:off x="0" y="696083"/>
            <a:ext cx="5016300" cy="9165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FFFF00"/>
                </a:solidFill>
                <a:latin typeface="Arial"/>
                <a:ea typeface="Arial"/>
                <a:cs typeface="Arial"/>
                <a:sym typeface="Arial"/>
              </a:rPr>
              <a:t>- "</a:t>
            </a:r>
            <a:r>
              <a:rPr lang="en-US" sz="2100">
                <a:solidFill>
                  <a:srgbClr val="FFFF00"/>
                </a:solidFill>
              </a:rPr>
              <a:t>soul</a:t>
            </a:r>
            <a:r>
              <a:rPr lang="en-US" sz="2100" b="0" u="none" strike="noStrike" cap="none">
                <a:solidFill>
                  <a:srgbClr val="FFFF00"/>
                </a:solidFill>
                <a:latin typeface="Arial"/>
                <a:ea typeface="Arial"/>
                <a:cs typeface="Arial"/>
                <a:sym typeface="Arial"/>
              </a:rPr>
              <a:t>" of fluid motion</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compact, highres, contr</a:t>
            </a:r>
            <a:r>
              <a:rPr lang="en-US" sz="2100">
                <a:solidFill>
                  <a:srgbClr val="FFFF00"/>
                </a:solidFill>
              </a:rPr>
              <a:t>o</a:t>
            </a:r>
            <a:r>
              <a:rPr lang="en-US" sz="2100" b="0" u="none" strike="noStrike" cap="none">
                <a:solidFill>
                  <a:srgbClr val="FFFF00"/>
                </a:solidFill>
                <a:latin typeface="Arial"/>
                <a:ea typeface="Arial"/>
                <a:cs typeface="Arial"/>
                <a:sym typeface="Arial"/>
              </a:rPr>
              <a:t>lable…</a:t>
            </a:r>
            <a:br>
              <a:rPr lang="en-US" sz="2100" b="0" u="none" strike="noStrike" cap="none">
                <a:solidFill>
                  <a:srgbClr val="FFFF00"/>
                </a:solidFill>
                <a:latin typeface="Arial"/>
                <a:ea typeface="Arial"/>
                <a:cs typeface="Arial"/>
                <a:sym typeface="Arial"/>
              </a:rPr>
            </a:br>
            <a:r>
              <a:rPr lang="en-US" sz="2100" b="0" u="none" strike="noStrike" cap="none">
                <a:solidFill>
                  <a:srgbClr val="FFFF00"/>
                </a:solidFill>
                <a:latin typeface="Arial"/>
                <a:ea typeface="Arial"/>
                <a:cs typeface="Arial"/>
                <a:sym typeface="Arial"/>
              </a:rPr>
              <a:t>- c</a:t>
            </a:r>
            <a:r>
              <a:rPr lang="en-US" sz="2100">
                <a:solidFill>
                  <a:srgbClr val="FFFF00"/>
                </a:solidFill>
              </a:rPr>
              <a:t>loser to</a:t>
            </a:r>
            <a:r>
              <a:rPr lang="en-US" sz="2100" b="0" u="none" strike="noStrike" cap="none">
                <a:solidFill>
                  <a:srgbClr val="FFFF00"/>
                </a:solidFill>
                <a:latin typeface="Arial"/>
                <a:ea typeface="Arial"/>
                <a:cs typeface="Arial"/>
                <a:sym typeface="Arial"/>
              </a:rPr>
              <a:t> </a:t>
            </a:r>
            <a:r>
              <a:rPr lang="en-US" sz="2100">
                <a:solidFill>
                  <a:srgbClr val="FFFF00"/>
                </a:solidFill>
              </a:rPr>
              <a:t>std </a:t>
            </a:r>
            <a:r>
              <a:rPr lang="en-US" sz="2000">
                <a:solidFill>
                  <a:srgbClr val="FFFF00"/>
                </a:solidFill>
              </a:rPr>
              <a:t>CG</a:t>
            </a:r>
            <a:r>
              <a:rPr lang="en-US" sz="2100">
                <a:solidFill>
                  <a:srgbClr val="FFFF00"/>
                </a:solidFill>
              </a:rPr>
              <a:t> workflow</a:t>
            </a:r>
            <a:endParaRPr sz="1600" b="0" u="none" strike="noStrike" cap="none">
              <a:solidFill>
                <a:srgbClr val="FFFF00"/>
              </a:solidFill>
            </a:endParaRPr>
          </a:p>
        </p:txBody>
      </p:sp>
      <p:pic>
        <p:nvPicPr>
          <p:cNvPr id="1295" name="Google Shape;1295;p81"/>
          <p:cNvPicPr preferRelativeResize="0"/>
          <p:nvPr/>
        </p:nvPicPr>
        <p:blipFill>
          <a:blip r:embed="rId4">
            <a:alphaModFix/>
          </a:blip>
          <a:stretch>
            <a:fillRect/>
          </a:stretch>
        </p:blipFill>
        <p:spPr>
          <a:xfrm>
            <a:off x="4026877" y="4488656"/>
            <a:ext cx="4619625" cy="1226343"/>
          </a:xfrm>
          <a:prstGeom prst="rect">
            <a:avLst/>
          </a:prstGeom>
          <a:noFill/>
          <a:ln>
            <a:noFill/>
          </a:ln>
        </p:spPr>
      </p:pic>
      <p:pic>
        <p:nvPicPr>
          <p:cNvPr id="1296" name="Google Shape;1296;p81"/>
          <p:cNvPicPr preferRelativeResize="0"/>
          <p:nvPr/>
        </p:nvPicPr>
        <p:blipFill>
          <a:blip r:embed="rId5">
            <a:alphaModFix/>
          </a:blip>
          <a:stretch>
            <a:fillRect/>
          </a:stretch>
        </p:blipFill>
        <p:spPr>
          <a:xfrm>
            <a:off x="2886935" y="2073656"/>
            <a:ext cx="967052" cy="1231635"/>
          </a:xfrm>
          <a:prstGeom prst="rect">
            <a:avLst/>
          </a:prstGeom>
          <a:noFill/>
          <a:ln>
            <a:noFill/>
          </a:ln>
        </p:spPr>
      </p:pic>
      <p:pic>
        <p:nvPicPr>
          <p:cNvPr id="1297" name="Google Shape;1297;p81"/>
          <p:cNvPicPr preferRelativeResize="0"/>
          <p:nvPr/>
        </p:nvPicPr>
        <p:blipFill>
          <a:blip r:embed="rId6">
            <a:alphaModFix/>
          </a:blip>
          <a:stretch>
            <a:fillRect/>
          </a:stretch>
        </p:blipFill>
        <p:spPr>
          <a:xfrm>
            <a:off x="0" y="1929404"/>
            <a:ext cx="1182271" cy="1303062"/>
          </a:xfrm>
          <a:prstGeom prst="rect">
            <a:avLst/>
          </a:prstGeom>
          <a:noFill/>
          <a:ln>
            <a:noFill/>
          </a:ln>
        </p:spPr>
      </p:pic>
      <p:pic>
        <p:nvPicPr>
          <p:cNvPr id="1298" name="Google Shape;1298;p81"/>
          <p:cNvPicPr preferRelativeResize="0"/>
          <p:nvPr/>
        </p:nvPicPr>
        <p:blipFill>
          <a:blip r:embed="rId7">
            <a:alphaModFix/>
          </a:blip>
          <a:stretch>
            <a:fillRect/>
          </a:stretch>
        </p:blipFill>
        <p:spPr>
          <a:xfrm>
            <a:off x="6488458" y="2273438"/>
            <a:ext cx="2100792" cy="1168135"/>
          </a:xfrm>
          <a:prstGeom prst="rect">
            <a:avLst/>
          </a:prstGeom>
          <a:noFill/>
          <a:ln>
            <a:noFill/>
          </a:ln>
        </p:spPr>
      </p:pic>
      <p:pic>
        <p:nvPicPr>
          <p:cNvPr id="1299" name="Google Shape;1299;p81"/>
          <p:cNvPicPr preferRelativeResize="0"/>
          <p:nvPr/>
        </p:nvPicPr>
        <p:blipFill>
          <a:blip r:embed="rId8">
            <a:alphaModFix/>
          </a:blip>
          <a:stretch>
            <a:fillRect/>
          </a:stretch>
        </p:blipFill>
        <p:spPr>
          <a:xfrm>
            <a:off x="6665308" y="638969"/>
            <a:ext cx="2100792" cy="1459177"/>
          </a:xfrm>
          <a:prstGeom prst="rect">
            <a:avLst/>
          </a:prstGeom>
          <a:noFill/>
          <a:ln>
            <a:noFill/>
          </a:ln>
        </p:spPr>
      </p:pic>
      <p:pic>
        <p:nvPicPr>
          <p:cNvPr id="1300" name="Google Shape;1300;p81"/>
          <p:cNvPicPr preferRelativeResize="0"/>
          <p:nvPr/>
        </p:nvPicPr>
        <p:blipFill>
          <a:blip r:embed="rId9">
            <a:alphaModFix/>
          </a:blip>
          <a:stretch>
            <a:fillRect/>
          </a:stretch>
        </p:blipFill>
        <p:spPr>
          <a:xfrm>
            <a:off x="5535496" y="638969"/>
            <a:ext cx="972344" cy="1439334"/>
          </a:xfrm>
          <a:prstGeom prst="rect">
            <a:avLst/>
          </a:prstGeom>
          <a:noFill/>
          <a:ln>
            <a:noFill/>
          </a:ln>
        </p:spPr>
      </p:pic>
      <p:pic>
        <p:nvPicPr>
          <p:cNvPr id="1301" name="Google Shape;1301;p81"/>
          <p:cNvPicPr preferRelativeResize="0"/>
          <p:nvPr/>
        </p:nvPicPr>
        <p:blipFill>
          <a:blip r:embed="rId10">
            <a:alphaModFix/>
          </a:blip>
          <a:stretch>
            <a:fillRect/>
          </a:stretch>
        </p:blipFill>
        <p:spPr>
          <a:xfrm>
            <a:off x="4547827" y="638969"/>
            <a:ext cx="959114" cy="1439334"/>
          </a:xfrm>
          <a:prstGeom prst="rect">
            <a:avLst/>
          </a:prstGeom>
          <a:noFill/>
          <a:ln>
            <a:noFill/>
          </a:ln>
        </p:spPr>
      </p:pic>
      <p:pic>
        <p:nvPicPr>
          <p:cNvPr id="1302" name="Google Shape;1302;p81"/>
          <p:cNvPicPr preferRelativeResize="0"/>
          <p:nvPr/>
        </p:nvPicPr>
        <p:blipFill>
          <a:blip r:embed="rId11">
            <a:alphaModFix/>
          </a:blip>
          <a:stretch>
            <a:fillRect/>
          </a:stretch>
        </p:blipFill>
        <p:spPr>
          <a:xfrm>
            <a:off x="1182565" y="4657989"/>
            <a:ext cx="2571750" cy="1075531"/>
          </a:xfrm>
          <a:prstGeom prst="rect">
            <a:avLst/>
          </a:prstGeom>
          <a:noFill/>
          <a:ln>
            <a:noFill/>
          </a:ln>
        </p:spPr>
      </p:pic>
      <p:pic>
        <p:nvPicPr>
          <p:cNvPr id="1303" name="Google Shape;1303;p81"/>
          <p:cNvPicPr preferRelativeResize="0"/>
          <p:nvPr/>
        </p:nvPicPr>
        <p:blipFill>
          <a:blip r:embed="rId12">
            <a:alphaModFix/>
          </a:blip>
          <a:stretch>
            <a:fillRect/>
          </a:stretch>
        </p:blipFill>
        <p:spPr>
          <a:xfrm>
            <a:off x="1232515" y="1924167"/>
            <a:ext cx="1439333" cy="1303072"/>
          </a:xfrm>
          <a:prstGeom prst="rect">
            <a:avLst/>
          </a:prstGeom>
          <a:noFill/>
          <a:ln>
            <a:noFill/>
          </a:ln>
        </p:spPr>
      </p:pic>
      <p:pic>
        <p:nvPicPr>
          <p:cNvPr id="1304" name="Google Shape;1304;p81"/>
          <p:cNvPicPr preferRelativeResize="0"/>
          <p:nvPr/>
        </p:nvPicPr>
        <p:blipFill>
          <a:blip r:embed="rId13">
            <a:alphaModFix/>
          </a:blip>
          <a:stretch>
            <a:fillRect/>
          </a:stretch>
        </p:blipFill>
        <p:spPr>
          <a:xfrm>
            <a:off x="317988" y="3278188"/>
            <a:ext cx="1980406" cy="855927"/>
          </a:xfrm>
          <a:prstGeom prst="rect">
            <a:avLst/>
          </a:prstGeom>
          <a:noFill/>
          <a:ln>
            <a:noFill/>
          </a:ln>
        </p:spPr>
      </p:pic>
      <p:pic>
        <p:nvPicPr>
          <p:cNvPr id="1305" name="Google Shape;1305;p81"/>
          <p:cNvPicPr preferRelativeResize="0"/>
          <p:nvPr/>
        </p:nvPicPr>
        <p:blipFill>
          <a:blip r:embed="rId14">
            <a:alphaModFix/>
          </a:blip>
          <a:stretch>
            <a:fillRect/>
          </a:stretch>
        </p:blipFill>
        <p:spPr>
          <a:xfrm>
            <a:off x="317988" y="4177771"/>
            <a:ext cx="984250" cy="404813"/>
          </a:xfrm>
          <a:prstGeom prst="rect">
            <a:avLst/>
          </a:prstGeom>
          <a:noFill/>
          <a:ln>
            <a:noFill/>
          </a:ln>
        </p:spPr>
      </p:pic>
      <p:pic>
        <p:nvPicPr>
          <p:cNvPr id="1306" name="Google Shape;1306;p81"/>
          <p:cNvPicPr preferRelativeResize="0"/>
          <p:nvPr/>
        </p:nvPicPr>
        <p:blipFill>
          <a:blip r:embed="rId15">
            <a:alphaModFix/>
          </a:blip>
          <a:stretch>
            <a:fillRect/>
          </a:stretch>
        </p:blipFill>
        <p:spPr>
          <a:xfrm>
            <a:off x="1513742" y="4177771"/>
            <a:ext cx="1722438" cy="428625"/>
          </a:xfrm>
          <a:prstGeom prst="rect">
            <a:avLst/>
          </a:prstGeom>
          <a:noFill/>
          <a:ln>
            <a:noFill/>
          </a:ln>
        </p:spPr>
      </p:pic>
      <p:sp>
        <p:nvSpPr>
          <p:cNvPr id="1307" name="Google Shape;1307;p81"/>
          <p:cNvSpPr txBox="1">
            <a:spLocks noGrp="1"/>
          </p:cNvSpPr>
          <p:nvPr>
            <p:ph type="body" idx="1"/>
          </p:nvPr>
        </p:nvSpPr>
        <p:spPr>
          <a:xfrm>
            <a:off x="3917492" y="2024197"/>
            <a:ext cx="2193900" cy="3357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rgbClr val="00FFFF"/>
              </a:buClr>
              <a:buFont typeface="Arial"/>
              <a:buNone/>
            </a:pPr>
            <a:r>
              <a:rPr lang="en-US">
                <a:solidFill>
                  <a:srgbClr val="FFFF00"/>
                </a:solidFill>
              </a:rPr>
              <a:t>Lagrangian curves</a:t>
            </a:r>
            <a:endParaRPr b="0" u="none" strike="noStrike" cap="none">
              <a:solidFill>
                <a:srgbClr val="FFFF00"/>
              </a:solidFill>
            </a:endParaRPr>
          </a:p>
        </p:txBody>
      </p:sp>
      <p:sp>
        <p:nvSpPr>
          <p:cNvPr id="1308" name="Google Shape;1308;p81"/>
          <p:cNvSpPr/>
          <p:nvPr/>
        </p:nvSpPr>
        <p:spPr>
          <a:xfrm>
            <a:off x="329700" y="4182938"/>
            <a:ext cx="1077000" cy="404700"/>
          </a:xfrm>
          <a:prstGeom prst="rect">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sp>
        <p:nvSpPr>
          <p:cNvPr id="1309" name="Google Shape;1309;p81"/>
          <p:cNvSpPr txBox="1"/>
          <p:nvPr/>
        </p:nvSpPr>
        <p:spPr>
          <a:xfrm>
            <a:off x="-61223" y="4779667"/>
            <a:ext cx="1451100" cy="9165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hlink"/>
              </a:buClr>
              <a:buFont typeface="Arial"/>
              <a:buNone/>
            </a:pPr>
            <a:r>
              <a:rPr lang="en-US" sz="1400">
                <a:solidFill>
                  <a:srgbClr val="FFFF00"/>
                </a:solidFill>
              </a:rPr>
              <a:t>+ vortex noise</a:t>
            </a:r>
            <a:endParaRPr sz="1400">
              <a:solidFill>
                <a:srgbClr val="FFFF00"/>
              </a:solidFill>
            </a:endParaRPr>
          </a:p>
          <a:p>
            <a:pPr marL="0" marR="0" lvl="0" indent="0" algn="l" rtl="0">
              <a:lnSpc>
                <a:spcPct val="100000"/>
              </a:lnSpc>
              <a:spcBef>
                <a:spcPts val="0"/>
              </a:spcBef>
              <a:spcAft>
                <a:spcPts val="0"/>
              </a:spcAft>
              <a:buClr>
                <a:schemeClr val="hlink"/>
              </a:buClr>
              <a:buFont typeface="Arial"/>
              <a:buNone/>
            </a:pPr>
            <a:r>
              <a:rPr lang="en-US" sz="1400">
                <a:solidFill>
                  <a:srgbClr val="FFFF00"/>
                </a:solidFill>
              </a:rPr>
              <a:t>+ particles</a:t>
            </a:r>
            <a:br>
              <a:rPr lang="en-US" sz="1400">
                <a:solidFill>
                  <a:srgbClr val="FFFF00"/>
                </a:solidFill>
              </a:rPr>
            </a:br>
            <a:r>
              <a:rPr lang="en-US" sz="1400">
                <a:solidFill>
                  <a:srgbClr val="FFFF00"/>
                </a:solidFill>
              </a:rPr>
              <a:t>     = ellipsoid</a:t>
            </a:r>
            <a:endParaRPr sz="1400">
              <a:solidFill>
                <a:srgbClr val="FFFF00"/>
              </a:solidFill>
            </a:endParaRPr>
          </a:p>
        </p:txBody>
      </p:sp>
      <p:sp>
        <p:nvSpPr>
          <p:cNvPr id="1310" name="Google Shape;1310;p8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75</a:t>
            </a:fld>
            <a:endParaRPr/>
          </a:p>
        </p:txBody>
      </p:sp>
      <p:sp>
        <p:nvSpPr>
          <p:cNvPr id="1311" name="Google Shape;1311;p81"/>
          <p:cNvSpPr txBox="1"/>
          <p:nvPr/>
        </p:nvSpPr>
        <p:spPr>
          <a:xfrm>
            <a:off x="8549575" y="4181600"/>
            <a:ext cx="548700" cy="4764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16"/>
              </a:rPr>
              <a:t>pdf</a:t>
            </a:r>
            <a:endParaRPr sz="700" b="1">
              <a:solidFill>
                <a:srgbClr val="FF0000"/>
              </a:solidFill>
            </a:endParaRPr>
          </a:p>
          <a:p>
            <a:pPr marL="0" lvl="0" indent="0" algn="l" rtl="0">
              <a:spcBef>
                <a:spcPts val="0"/>
              </a:spcBef>
              <a:spcAft>
                <a:spcPts val="0"/>
              </a:spcAft>
              <a:buNone/>
            </a:pPr>
            <a:r>
              <a:rPr lang="en-US" sz="700" b="1">
                <a:solidFill>
                  <a:srgbClr val="FF0000"/>
                </a:solidFill>
              </a:rPr>
              <a:t> + video</a:t>
            </a:r>
            <a:endParaRPr sz="700" b="1">
              <a:solidFill>
                <a:srgbClr val="FF0000"/>
              </a:solidFill>
            </a:endParaRPr>
          </a:p>
        </p:txBody>
      </p:sp>
      <p:sp>
        <p:nvSpPr>
          <p:cNvPr id="1312" name="Google Shape;1312;p81"/>
          <p:cNvSpPr txBox="1"/>
          <p:nvPr/>
        </p:nvSpPr>
        <p:spPr>
          <a:xfrm>
            <a:off x="5192492" y="1854285"/>
            <a:ext cx="808200" cy="2880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chemeClr val="hlink"/>
              </a:buClr>
              <a:buFont typeface="Arial"/>
              <a:buNone/>
            </a:pPr>
            <a:r>
              <a:rPr lang="en-US" sz="1300">
                <a:solidFill>
                  <a:srgbClr val="0000FF"/>
                </a:solidFill>
              </a:rPr>
              <a:t>photos</a:t>
            </a:r>
            <a:endParaRPr sz="1300" b="0" u="none" strike="noStrike" cap="none">
              <a:solidFill>
                <a:srgbClr val="0000FF"/>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pic>
        <p:nvPicPr>
          <p:cNvPr id="1317" name="Google Shape;1317;p82"/>
          <p:cNvPicPr preferRelativeResize="0"/>
          <p:nvPr/>
        </p:nvPicPr>
        <p:blipFill rotWithShape="1">
          <a:blip r:embed="rId3">
            <a:alphaModFix/>
          </a:blip>
          <a:srcRect r="19120"/>
          <a:stretch/>
        </p:blipFill>
        <p:spPr>
          <a:xfrm>
            <a:off x="164441" y="621167"/>
            <a:ext cx="2709439" cy="1992313"/>
          </a:xfrm>
          <a:prstGeom prst="rect">
            <a:avLst/>
          </a:prstGeom>
          <a:noFill/>
          <a:ln>
            <a:noFill/>
          </a:ln>
        </p:spPr>
      </p:pic>
      <p:pic>
        <p:nvPicPr>
          <p:cNvPr id="1318" name="Google Shape;1318;p82"/>
          <p:cNvPicPr preferRelativeResize="0"/>
          <p:nvPr/>
        </p:nvPicPr>
        <p:blipFill>
          <a:blip r:embed="rId4">
            <a:alphaModFix/>
          </a:blip>
          <a:stretch>
            <a:fillRect/>
          </a:stretch>
        </p:blipFill>
        <p:spPr>
          <a:xfrm>
            <a:off x="2981977" y="621163"/>
            <a:ext cx="1590679" cy="1992312"/>
          </a:xfrm>
          <a:prstGeom prst="rect">
            <a:avLst/>
          </a:prstGeom>
          <a:noFill/>
          <a:ln>
            <a:noFill/>
          </a:ln>
        </p:spPr>
      </p:pic>
      <p:pic>
        <p:nvPicPr>
          <p:cNvPr id="1319" name="Google Shape;1319;p82"/>
          <p:cNvPicPr preferRelativeResize="0"/>
          <p:nvPr/>
        </p:nvPicPr>
        <p:blipFill>
          <a:blip r:embed="rId5">
            <a:alphaModFix/>
          </a:blip>
          <a:stretch>
            <a:fillRect/>
          </a:stretch>
        </p:blipFill>
        <p:spPr>
          <a:xfrm>
            <a:off x="4888524" y="621167"/>
            <a:ext cx="1059741" cy="1992312"/>
          </a:xfrm>
          <a:prstGeom prst="rect">
            <a:avLst/>
          </a:prstGeom>
          <a:noFill/>
          <a:ln>
            <a:noFill/>
          </a:ln>
        </p:spPr>
      </p:pic>
      <p:sp>
        <p:nvSpPr>
          <p:cNvPr id="1320" name="Google Shape;1320;p82"/>
          <p:cNvSpPr txBox="1">
            <a:spLocks noGrp="1"/>
          </p:cNvSpPr>
          <p:nvPr>
            <p:ph type="body" idx="1"/>
          </p:nvPr>
        </p:nvSpPr>
        <p:spPr>
          <a:xfrm>
            <a:off x="732692" y="84667"/>
            <a:ext cx="74121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Rivers &amp; vector features</a:t>
            </a:r>
            <a:r>
              <a:rPr lang="en-US" sz="1400">
                <a:solidFill>
                  <a:srgbClr val="FF9900"/>
                </a:solidFill>
              </a:rPr>
              <a:t>,</a:t>
            </a:r>
            <a:r>
              <a:rPr lang="en-US" sz="900">
                <a:solidFill>
                  <a:srgbClr val="FF9900"/>
                </a:solidFill>
              </a:rPr>
              <a:t> with </a:t>
            </a:r>
            <a:r>
              <a:rPr lang="en-US" sz="1400">
                <a:solidFill>
                  <a:srgbClr val="FF9900"/>
                </a:solidFill>
              </a:rPr>
              <a:t>NP,QY,EB,... </a:t>
            </a:r>
            <a:r>
              <a:rPr lang="en-US" sz="1300">
                <a:solidFill>
                  <a:srgbClr val="FF9900"/>
                </a:solidFill>
              </a:rPr>
              <a:t>[ SCA’01,EG’09,...]</a:t>
            </a:r>
            <a:r>
              <a:rPr lang="en-US" sz="2700">
                <a:solidFill>
                  <a:srgbClr val="FF9900"/>
                </a:solidFill>
              </a:rPr>
              <a:t> </a:t>
            </a:r>
            <a:endParaRPr sz="2700">
              <a:solidFill>
                <a:srgbClr val="FF9900"/>
              </a:solidFill>
            </a:endParaRPr>
          </a:p>
        </p:txBody>
      </p:sp>
      <p:pic>
        <p:nvPicPr>
          <p:cNvPr id="1321" name="Google Shape;1321;p82"/>
          <p:cNvPicPr preferRelativeResize="0"/>
          <p:nvPr/>
        </p:nvPicPr>
        <p:blipFill rotWithShape="1">
          <a:blip r:embed="rId6">
            <a:alphaModFix/>
          </a:blip>
          <a:srcRect r="30172"/>
          <a:stretch/>
        </p:blipFill>
        <p:spPr>
          <a:xfrm>
            <a:off x="318877" y="2741313"/>
            <a:ext cx="2637693" cy="815396"/>
          </a:xfrm>
          <a:prstGeom prst="rect">
            <a:avLst/>
          </a:prstGeom>
          <a:noFill/>
          <a:ln>
            <a:noFill/>
          </a:ln>
        </p:spPr>
      </p:pic>
      <p:pic>
        <p:nvPicPr>
          <p:cNvPr id="1322" name="Google Shape;1322;p82"/>
          <p:cNvPicPr preferRelativeResize="0"/>
          <p:nvPr/>
        </p:nvPicPr>
        <p:blipFill>
          <a:blip r:embed="rId7">
            <a:alphaModFix/>
          </a:blip>
          <a:stretch>
            <a:fillRect/>
          </a:stretch>
        </p:blipFill>
        <p:spPr>
          <a:xfrm>
            <a:off x="6216069" y="589500"/>
            <a:ext cx="2252989" cy="1992312"/>
          </a:xfrm>
          <a:prstGeom prst="rect">
            <a:avLst/>
          </a:prstGeom>
          <a:noFill/>
          <a:ln>
            <a:noFill/>
          </a:ln>
        </p:spPr>
      </p:pic>
      <p:sp>
        <p:nvSpPr>
          <p:cNvPr id="1323" name="Google Shape;1323;p82"/>
          <p:cNvSpPr txBox="1">
            <a:spLocks noGrp="1"/>
          </p:cNvSpPr>
          <p:nvPr>
            <p:ph type="body" idx="1"/>
          </p:nvPr>
        </p:nvSpPr>
        <p:spPr>
          <a:xfrm>
            <a:off x="200319" y="2543662"/>
            <a:ext cx="26376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grid⇒ high res or aliasing</a:t>
            </a:r>
            <a:endParaRPr>
              <a:solidFill>
                <a:srgbClr val="FFFF00"/>
              </a:solidFill>
            </a:endParaRPr>
          </a:p>
        </p:txBody>
      </p:sp>
      <p:sp>
        <p:nvSpPr>
          <p:cNvPr id="1324" name="Google Shape;1324;p8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76</a:t>
            </a:fld>
            <a:endParaRPr/>
          </a:p>
        </p:txBody>
      </p:sp>
      <p:sp>
        <p:nvSpPr>
          <p:cNvPr id="1325" name="Google Shape;1325;p82"/>
          <p:cNvSpPr/>
          <p:nvPr/>
        </p:nvSpPr>
        <p:spPr>
          <a:xfrm>
            <a:off x="2437708" y="2780729"/>
            <a:ext cx="680302" cy="520313"/>
          </a:xfrm>
          <a:custGeom>
            <a:avLst/>
            <a:gdLst/>
            <a:ahLst/>
            <a:cxnLst/>
            <a:rect l="l" t="t" r="r" b="b"/>
            <a:pathLst>
              <a:path w="29479" h="24976" extrusionOk="0">
                <a:moveTo>
                  <a:pt x="26613" y="24976"/>
                </a:moveTo>
                <a:lnTo>
                  <a:pt x="0" y="13102"/>
                </a:lnTo>
                <a:lnTo>
                  <a:pt x="11873" y="0"/>
                </a:lnTo>
                <a:lnTo>
                  <a:pt x="29479" y="3685"/>
                </a:lnTo>
                <a:close/>
              </a:path>
            </a:pathLst>
          </a:custGeom>
          <a:solidFill>
            <a:schemeClr val="lt1"/>
          </a:solidFill>
          <a:ln>
            <a:noFill/>
          </a:ln>
        </p:spPr>
      </p:sp>
      <p:sp>
        <p:nvSpPr>
          <p:cNvPr id="1326" name="Google Shape;1326;p82"/>
          <p:cNvSpPr txBox="1"/>
          <p:nvPr/>
        </p:nvSpPr>
        <p:spPr>
          <a:xfrm>
            <a:off x="8469050" y="1161325"/>
            <a:ext cx="815700" cy="4215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00FFFF"/>
                </a:solidFill>
              </a:rPr>
              <a:t>(photos)</a:t>
            </a:r>
            <a:endParaRPr sz="1300">
              <a:solidFill>
                <a:srgbClr val="00FFFF"/>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83"/>
          <p:cNvSpPr txBox="1">
            <a:spLocks noGrp="1"/>
          </p:cNvSpPr>
          <p:nvPr>
            <p:ph type="body" idx="1"/>
          </p:nvPr>
        </p:nvSpPr>
        <p:spPr>
          <a:xfrm>
            <a:off x="3497631" y="2550880"/>
            <a:ext cx="54417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align mesh with features,         or meshless</a:t>
            </a:r>
            <a:endParaRPr>
              <a:solidFill>
                <a:srgbClr val="FFFF00"/>
              </a:solidFill>
            </a:endParaRPr>
          </a:p>
        </p:txBody>
      </p:sp>
      <p:pic>
        <p:nvPicPr>
          <p:cNvPr id="1332" name="Google Shape;1332;p83"/>
          <p:cNvPicPr preferRelativeResize="0"/>
          <p:nvPr/>
        </p:nvPicPr>
        <p:blipFill rotWithShape="1">
          <a:blip r:embed="rId3">
            <a:alphaModFix/>
          </a:blip>
          <a:srcRect r="19120"/>
          <a:stretch/>
        </p:blipFill>
        <p:spPr>
          <a:xfrm>
            <a:off x="164441" y="621167"/>
            <a:ext cx="2709439" cy="1992313"/>
          </a:xfrm>
          <a:prstGeom prst="rect">
            <a:avLst/>
          </a:prstGeom>
          <a:noFill/>
          <a:ln>
            <a:noFill/>
          </a:ln>
        </p:spPr>
      </p:pic>
      <p:pic>
        <p:nvPicPr>
          <p:cNvPr id="1333" name="Google Shape;1333;p83"/>
          <p:cNvPicPr preferRelativeResize="0"/>
          <p:nvPr/>
        </p:nvPicPr>
        <p:blipFill>
          <a:blip r:embed="rId4">
            <a:alphaModFix/>
          </a:blip>
          <a:stretch>
            <a:fillRect/>
          </a:stretch>
        </p:blipFill>
        <p:spPr>
          <a:xfrm>
            <a:off x="2981977" y="621163"/>
            <a:ext cx="1590679" cy="1992312"/>
          </a:xfrm>
          <a:prstGeom prst="rect">
            <a:avLst/>
          </a:prstGeom>
          <a:noFill/>
          <a:ln>
            <a:noFill/>
          </a:ln>
        </p:spPr>
      </p:pic>
      <p:pic>
        <p:nvPicPr>
          <p:cNvPr id="1334" name="Google Shape;1334;p83"/>
          <p:cNvPicPr preferRelativeResize="0"/>
          <p:nvPr/>
        </p:nvPicPr>
        <p:blipFill>
          <a:blip r:embed="rId5">
            <a:alphaModFix/>
          </a:blip>
          <a:stretch>
            <a:fillRect/>
          </a:stretch>
        </p:blipFill>
        <p:spPr>
          <a:xfrm>
            <a:off x="4888524" y="621167"/>
            <a:ext cx="1059741" cy="1992312"/>
          </a:xfrm>
          <a:prstGeom prst="rect">
            <a:avLst/>
          </a:prstGeom>
          <a:noFill/>
          <a:ln>
            <a:noFill/>
          </a:ln>
        </p:spPr>
      </p:pic>
      <p:sp>
        <p:nvSpPr>
          <p:cNvPr id="1335" name="Google Shape;1335;p83"/>
          <p:cNvSpPr txBox="1">
            <a:spLocks noGrp="1"/>
          </p:cNvSpPr>
          <p:nvPr>
            <p:ph type="body" idx="1"/>
          </p:nvPr>
        </p:nvSpPr>
        <p:spPr>
          <a:xfrm>
            <a:off x="732692" y="84667"/>
            <a:ext cx="74121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Rivers &amp; vector features</a:t>
            </a:r>
            <a:r>
              <a:rPr lang="en-US" sz="1400">
                <a:solidFill>
                  <a:srgbClr val="FF9900"/>
                </a:solidFill>
              </a:rPr>
              <a:t>,</a:t>
            </a:r>
            <a:r>
              <a:rPr lang="en-US" sz="900">
                <a:solidFill>
                  <a:srgbClr val="FF9900"/>
                </a:solidFill>
              </a:rPr>
              <a:t> with </a:t>
            </a:r>
            <a:r>
              <a:rPr lang="en-US" sz="1400">
                <a:solidFill>
                  <a:srgbClr val="FF9900"/>
                </a:solidFill>
              </a:rPr>
              <a:t>NP,QY,EB,... </a:t>
            </a:r>
            <a:r>
              <a:rPr lang="en-US" sz="1300">
                <a:solidFill>
                  <a:srgbClr val="FF9900"/>
                </a:solidFill>
              </a:rPr>
              <a:t>[ SCA’01,EG’09,...]</a:t>
            </a:r>
            <a:r>
              <a:rPr lang="en-US" sz="2700">
                <a:solidFill>
                  <a:srgbClr val="FF9900"/>
                </a:solidFill>
              </a:rPr>
              <a:t> </a:t>
            </a:r>
            <a:endParaRPr sz="2700">
              <a:solidFill>
                <a:srgbClr val="FF9900"/>
              </a:solidFill>
            </a:endParaRPr>
          </a:p>
        </p:txBody>
      </p:sp>
      <p:pic>
        <p:nvPicPr>
          <p:cNvPr id="1336" name="Google Shape;1336;p83"/>
          <p:cNvPicPr preferRelativeResize="0"/>
          <p:nvPr/>
        </p:nvPicPr>
        <p:blipFill>
          <a:blip r:embed="rId6">
            <a:alphaModFix/>
          </a:blip>
          <a:stretch>
            <a:fillRect/>
          </a:stretch>
        </p:blipFill>
        <p:spPr>
          <a:xfrm rot="10800000">
            <a:off x="6624185" y="2855646"/>
            <a:ext cx="2087491" cy="1784313"/>
          </a:xfrm>
          <a:prstGeom prst="rect">
            <a:avLst/>
          </a:prstGeom>
          <a:noFill/>
          <a:ln>
            <a:noFill/>
          </a:ln>
        </p:spPr>
      </p:pic>
      <p:pic>
        <p:nvPicPr>
          <p:cNvPr id="1337" name="Google Shape;1337;p83"/>
          <p:cNvPicPr preferRelativeResize="0"/>
          <p:nvPr/>
        </p:nvPicPr>
        <p:blipFill>
          <a:blip r:embed="rId7">
            <a:alphaModFix/>
          </a:blip>
          <a:stretch>
            <a:fillRect/>
          </a:stretch>
        </p:blipFill>
        <p:spPr>
          <a:xfrm>
            <a:off x="318877" y="2741308"/>
            <a:ext cx="3777531" cy="815396"/>
          </a:xfrm>
          <a:prstGeom prst="rect">
            <a:avLst/>
          </a:prstGeom>
          <a:noFill/>
          <a:ln>
            <a:noFill/>
          </a:ln>
        </p:spPr>
      </p:pic>
      <p:grpSp>
        <p:nvGrpSpPr>
          <p:cNvPr id="1338" name="Google Shape;1338;p83"/>
          <p:cNvGrpSpPr/>
          <p:nvPr/>
        </p:nvGrpSpPr>
        <p:grpSpPr>
          <a:xfrm>
            <a:off x="4189949" y="2855583"/>
            <a:ext cx="2351614" cy="1777785"/>
            <a:chOff x="7657400" y="1721975"/>
            <a:chExt cx="2219550" cy="1721325"/>
          </a:xfrm>
        </p:grpSpPr>
        <p:pic>
          <p:nvPicPr>
            <p:cNvPr id="1339" name="Google Shape;1339;p83"/>
            <p:cNvPicPr preferRelativeResize="0"/>
            <p:nvPr/>
          </p:nvPicPr>
          <p:blipFill>
            <a:blip r:embed="rId8">
              <a:alphaModFix/>
            </a:blip>
            <a:stretch>
              <a:fillRect/>
            </a:stretch>
          </p:blipFill>
          <p:spPr>
            <a:xfrm>
              <a:off x="7657400" y="1721975"/>
              <a:ext cx="2219550" cy="1721325"/>
            </a:xfrm>
            <a:prstGeom prst="rect">
              <a:avLst/>
            </a:prstGeom>
            <a:noFill/>
            <a:ln>
              <a:noFill/>
            </a:ln>
          </p:spPr>
        </p:pic>
        <p:pic>
          <p:nvPicPr>
            <p:cNvPr id="1340" name="Google Shape;1340;p83"/>
            <p:cNvPicPr preferRelativeResize="0"/>
            <p:nvPr/>
          </p:nvPicPr>
          <p:blipFill>
            <a:blip r:embed="rId9">
              <a:alphaModFix/>
            </a:blip>
            <a:stretch>
              <a:fillRect/>
            </a:stretch>
          </p:blipFill>
          <p:spPr>
            <a:xfrm>
              <a:off x="7659700" y="1754200"/>
              <a:ext cx="1073425" cy="1689100"/>
            </a:xfrm>
            <a:prstGeom prst="rect">
              <a:avLst/>
            </a:prstGeom>
            <a:noFill/>
            <a:ln>
              <a:noFill/>
            </a:ln>
          </p:spPr>
        </p:pic>
      </p:grpSp>
      <p:pic>
        <p:nvPicPr>
          <p:cNvPr id="1341" name="Google Shape;1341;p83"/>
          <p:cNvPicPr preferRelativeResize="0"/>
          <p:nvPr/>
        </p:nvPicPr>
        <p:blipFill>
          <a:blip r:embed="rId10">
            <a:alphaModFix/>
          </a:blip>
          <a:stretch>
            <a:fillRect/>
          </a:stretch>
        </p:blipFill>
        <p:spPr>
          <a:xfrm>
            <a:off x="6216069" y="589500"/>
            <a:ext cx="2252989" cy="1992312"/>
          </a:xfrm>
          <a:prstGeom prst="rect">
            <a:avLst/>
          </a:prstGeom>
          <a:noFill/>
          <a:ln>
            <a:noFill/>
          </a:ln>
        </p:spPr>
      </p:pic>
      <p:sp>
        <p:nvSpPr>
          <p:cNvPr id="1342" name="Google Shape;1342;p83"/>
          <p:cNvSpPr txBox="1">
            <a:spLocks noGrp="1"/>
          </p:cNvSpPr>
          <p:nvPr>
            <p:ph type="body" idx="1"/>
          </p:nvPr>
        </p:nvSpPr>
        <p:spPr>
          <a:xfrm>
            <a:off x="200319" y="2543662"/>
            <a:ext cx="26376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grid⇒ high res or aliasing</a:t>
            </a:r>
            <a:endParaRPr>
              <a:solidFill>
                <a:srgbClr val="FFFF00"/>
              </a:solidFill>
            </a:endParaRPr>
          </a:p>
        </p:txBody>
      </p:sp>
      <p:sp>
        <p:nvSpPr>
          <p:cNvPr id="1343" name="Google Shape;1343;p83"/>
          <p:cNvSpPr txBox="1"/>
          <p:nvPr/>
        </p:nvSpPr>
        <p:spPr>
          <a:xfrm>
            <a:off x="8469050" y="1161325"/>
            <a:ext cx="815700" cy="4215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00FFFF"/>
                </a:solidFill>
              </a:rPr>
              <a:t>(photos)</a:t>
            </a:r>
            <a:endParaRPr sz="1300">
              <a:solidFill>
                <a:srgbClr val="00FFFF"/>
              </a:solidFill>
            </a:endParaRPr>
          </a:p>
        </p:txBody>
      </p:sp>
      <p:sp>
        <p:nvSpPr>
          <p:cNvPr id="1344" name="Google Shape;1344;p8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84"/>
          <p:cNvSpPr txBox="1">
            <a:spLocks noGrp="1"/>
          </p:cNvSpPr>
          <p:nvPr>
            <p:ph type="body" idx="1"/>
          </p:nvPr>
        </p:nvSpPr>
        <p:spPr>
          <a:xfrm>
            <a:off x="3497631" y="2550880"/>
            <a:ext cx="54417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align mesh with features,         or meshless</a:t>
            </a:r>
            <a:endParaRPr>
              <a:solidFill>
                <a:srgbClr val="FFFF00"/>
              </a:solidFill>
            </a:endParaRPr>
          </a:p>
        </p:txBody>
      </p:sp>
      <p:pic>
        <p:nvPicPr>
          <p:cNvPr id="1350" name="Google Shape;1350;p84"/>
          <p:cNvPicPr preferRelativeResize="0"/>
          <p:nvPr/>
        </p:nvPicPr>
        <p:blipFill rotWithShape="1">
          <a:blip r:embed="rId3">
            <a:alphaModFix/>
          </a:blip>
          <a:srcRect r="19120"/>
          <a:stretch/>
        </p:blipFill>
        <p:spPr>
          <a:xfrm>
            <a:off x="164441" y="621167"/>
            <a:ext cx="2709439" cy="1992313"/>
          </a:xfrm>
          <a:prstGeom prst="rect">
            <a:avLst/>
          </a:prstGeom>
          <a:noFill/>
          <a:ln>
            <a:noFill/>
          </a:ln>
        </p:spPr>
      </p:pic>
      <p:pic>
        <p:nvPicPr>
          <p:cNvPr id="1351" name="Google Shape;1351;p84"/>
          <p:cNvPicPr preferRelativeResize="0"/>
          <p:nvPr/>
        </p:nvPicPr>
        <p:blipFill>
          <a:blip r:embed="rId4">
            <a:alphaModFix/>
          </a:blip>
          <a:stretch>
            <a:fillRect/>
          </a:stretch>
        </p:blipFill>
        <p:spPr>
          <a:xfrm>
            <a:off x="2981977" y="621163"/>
            <a:ext cx="1590679" cy="1992312"/>
          </a:xfrm>
          <a:prstGeom prst="rect">
            <a:avLst/>
          </a:prstGeom>
          <a:noFill/>
          <a:ln>
            <a:noFill/>
          </a:ln>
        </p:spPr>
      </p:pic>
      <p:pic>
        <p:nvPicPr>
          <p:cNvPr id="1352" name="Google Shape;1352;p84"/>
          <p:cNvPicPr preferRelativeResize="0"/>
          <p:nvPr/>
        </p:nvPicPr>
        <p:blipFill>
          <a:blip r:embed="rId5">
            <a:alphaModFix/>
          </a:blip>
          <a:stretch>
            <a:fillRect/>
          </a:stretch>
        </p:blipFill>
        <p:spPr>
          <a:xfrm>
            <a:off x="4888524" y="621167"/>
            <a:ext cx="1059741" cy="1992312"/>
          </a:xfrm>
          <a:prstGeom prst="rect">
            <a:avLst/>
          </a:prstGeom>
          <a:noFill/>
          <a:ln>
            <a:noFill/>
          </a:ln>
        </p:spPr>
      </p:pic>
      <p:sp>
        <p:nvSpPr>
          <p:cNvPr id="1353" name="Google Shape;1353;p84"/>
          <p:cNvSpPr txBox="1">
            <a:spLocks noGrp="1"/>
          </p:cNvSpPr>
          <p:nvPr>
            <p:ph type="body" idx="1"/>
          </p:nvPr>
        </p:nvSpPr>
        <p:spPr>
          <a:xfrm>
            <a:off x="732692" y="84667"/>
            <a:ext cx="74121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Rivers &amp; vector features</a:t>
            </a:r>
            <a:r>
              <a:rPr lang="en-US" sz="1400">
                <a:solidFill>
                  <a:srgbClr val="FF9900"/>
                </a:solidFill>
              </a:rPr>
              <a:t>,</a:t>
            </a:r>
            <a:r>
              <a:rPr lang="en-US" sz="900">
                <a:solidFill>
                  <a:srgbClr val="FF9900"/>
                </a:solidFill>
              </a:rPr>
              <a:t> with </a:t>
            </a:r>
            <a:r>
              <a:rPr lang="en-US" sz="1400">
                <a:solidFill>
                  <a:srgbClr val="FF9900"/>
                </a:solidFill>
              </a:rPr>
              <a:t>NP,QY,EB,... </a:t>
            </a:r>
            <a:r>
              <a:rPr lang="en-US" sz="1300">
                <a:solidFill>
                  <a:srgbClr val="FF9900"/>
                </a:solidFill>
              </a:rPr>
              <a:t>[ SCA’01,EG’09,...]</a:t>
            </a:r>
            <a:r>
              <a:rPr lang="en-US" sz="2700">
                <a:solidFill>
                  <a:srgbClr val="FF9900"/>
                </a:solidFill>
              </a:rPr>
              <a:t> </a:t>
            </a:r>
            <a:endParaRPr sz="2700">
              <a:solidFill>
                <a:srgbClr val="FF9900"/>
              </a:solidFill>
            </a:endParaRPr>
          </a:p>
        </p:txBody>
      </p:sp>
      <p:pic>
        <p:nvPicPr>
          <p:cNvPr id="1354" name="Google Shape;1354;p84"/>
          <p:cNvPicPr preferRelativeResize="0"/>
          <p:nvPr/>
        </p:nvPicPr>
        <p:blipFill>
          <a:blip r:embed="rId6">
            <a:alphaModFix/>
          </a:blip>
          <a:stretch>
            <a:fillRect/>
          </a:stretch>
        </p:blipFill>
        <p:spPr>
          <a:xfrm rot="10800000">
            <a:off x="6624185" y="2855646"/>
            <a:ext cx="2087491" cy="1784313"/>
          </a:xfrm>
          <a:prstGeom prst="rect">
            <a:avLst/>
          </a:prstGeom>
          <a:noFill/>
          <a:ln>
            <a:noFill/>
          </a:ln>
        </p:spPr>
      </p:pic>
      <p:pic>
        <p:nvPicPr>
          <p:cNvPr id="1355" name="Google Shape;1355;p84"/>
          <p:cNvPicPr preferRelativeResize="0"/>
          <p:nvPr/>
        </p:nvPicPr>
        <p:blipFill>
          <a:blip r:embed="rId7">
            <a:alphaModFix/>
          </a:blip>
          <a:stretch>
            <a:fillRect/>
          </a:stretch>
        </p:blipFill>
        <p:spPr>
          <a:xfrm>
            <a:off x="318877" y="2741308"/>
            <a:ext cx="3777531" cy="815396"/>
          </a:xfrm>
          <a:prstGeom prst="rect">
            <a:avLst/>
          </a:prstGeom>
          <a:noFill/>
          <a:ln>
            <a:noFill/>
          </a:ln>
        </p:spPr>
      </p:pic>
      <p:grpSp>
        <p:nvGrpSpPr>
          <p:cNvPr id="1356" name="Google Shape;1356;p84"/>
          <p:cNvGrpSpPr/>
          <p:nvPr/>
        </p:nvGrpSpPr>
        <p:grpSpPr>
          <a:xfrm>
            <a:off x="4189949" y="2855583"/>
            <a:ext cx="2351614" cy="1777785"/>
            <a:chOff x="7657400" y="1721975"/>
            <a:chExt cx="2219550" cy="1721325"/>
          </a:xfrm>
        </p:grpSpPr>
        <p:pic>
          <p:nvPicPr>
            <p:cNvPr id="1357" name="Google Shape;1357;p84"/>
            <p:cNvPicPr preferRelativeResize="0"/>
            <p:nvPr/>
          </p:nvPicPr>
          <p:blipFill>
            <a:blip r:embed="rId8">
              <a:alphaModFix/>
            </a:blip>
            <a:stretch>
              <a:fillRect/>
            </a:stretch>
          </p:blipFill>
          <p:spPr>
            <a:xfrm>
              <a:off x="7657400" y="1721975"/>
              <a:ext cx="2219550" cy="1721325"/>
            </a:xfrm>
            <a:prstGeom prst="rect">
              <a:avLst/>
            </a:prstGeom>
            <a:noFill/>
            <a:ln>
              <a:noFill/>
            </a:ln>
          </p:spPr>
        </p:pic>
        <p:pic>
          <p:nvPicPr>
            <p:cNvPr id="1358" name="Google Shape;1358;p84"/>
            <p:cNvPicPr preferRelativeResize="0"/>
            <p:nvPr/>
          </p:nvPicPr>
          <p:blipFill>
            <a:blip r:embed="rId9">
              <a:alphaModFix/>
            </a:blip>
            <a:stretch>
              <a:fillRect/>
            </a:stretch>
          </p:blipFill>
          <p:spPr>
            <a:xfrm>
              <a:off x="7659700" y="1754200"/>
              <a:ext cx="1073425" cy="1689100"/>
            </a:xfrm>
            <a:prstGeom prst="rect">
              <a:avLst/>
            </a:prstGeom>
            <a:noFill/>
            <a:ln>
              <a:noFill/>
            </a:ln>
          </p:spPr>
        </p:pic>
      </p:grpSp>
      <p:pic>
        <p:nvPicPr>
          <p:cNvPr id="1359" name="Google Shape;1359;p84"/>
          <p:cNvPicPr preferRelativeResize="0"/>
          <p:nvPr/>
        </p:nvPicPr>
        <p:blipFill>
          <a:blip r:embed="rId10">
            <a:alphaModFix/>
          </a:blip>
          <a:stretch>
            <a:fillRect/>
          </a:stretch>
        </p:blipFill>
        <p:spPr>
          <a:xfrm rot="5400000">
            <a:off x="-82164" y="4070081"/>
            <a:ext cx="1992312" cy="1269774"/>
          </a:xfrm>
          <a:prstGeom prst="rect">
            <a:avLst/>
          </a:prstGeom>
          <a:noFill/>
          <a:ln>
            <a:noFill/>
          </a:ln>
        </p:spPr>
      </p:pic>
      <p:pic>
        <p:nvPicPr>
          <p:cNvPr id="1360" name="Google Shape;1360;p84"/>
          <p:cNvPicPr preferRelativeResize="0"/>
          <p:nvPr/>
        </p:nvPicPr>
        <p:blipFill>
          <a:blip r:embed="rId11">
            <a:alphaModFix/>
          </a:blip>
          <a:stretch>
            <a:fillRect/>
          </a:stretch>
        </p:blipFill>
        <p:spPr>
          <a:xfrm rot="-5400000" flipH="1">
            <a:off x="1464041" y="3974741"/>
            <a:ext cx="1977441" cy="1459526"/>
          </a:xfrm>
          <a:prstGeom prst="rect">
            <a:avLst/>
          </a:prstGeom>
          <a:noFill/>
          <a:ln>
            <a:noFill/>
          </a:ln>
        </p:spPr>
      </p:pic>
      <p:pic>
        <p:nvPicPr>
          <p:cNvPr id="1361" name="Google Shape;1361;p84"/>
          <p:cNvPicPr preferRelativeResize="0"/>
          <p:nvPr/>
        </p:nvPicPr>
        <p:blipFill>
          <a:blip r:embed="rId12">
            <a:alphaModFix/>
          </a:blip>
          <a:stretch>
            <a:fillRect/>
          </a:stretch>
        </p:blipFill>
        <p:spPr>
          <a:xfrm>
            <a:off x="6216069" y="589500"/>
            <a:ext cx="2252989" cy="1992312"/>
          </a:xfrm>
          <a:prstGeom prst="rect">
            <a:avLst/>
          </a:prstGeom>
          <a:noFill/>
          <a:ln>
            <a:noFill/>
          </a:ln>
        </p:spPr>
      </p:pic>
      <p:sp>
        <p:nvSpPr>
          <p:cNvPr id="1362" name="Google Shape;1362;p84"/>
          <p:cNvSpPr txBox="1">
            <a:spLocks noGrp="1"/>
          </p:cNvSpPr>
          <p:nvPr>
            <p:ph type="body" idx="1"/>
          </p:nvPr>
        </p:nvSpPr>
        <p:spPr>
          <a:xfrm>
            <a:off x="200319" y="2543662"/>
            <a:ext cx="26376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grid⇒ high res or aliasing</a:t>
            </a:r>
            <a:endParaRPr>
              <a:solidFill>
                <a:srgbClr val="FFFF00"/>
              </a:solidFill>
            </a:endParaRPr>
          </a:p>
        </p:txBody>
      </p:sp>
      <p:sp>
        <p:nvSpPr>
          <p:cNvPr id="1363" name="Google Shape;1363;p84"/>
          <p:cNvSpPr txBox="1">
            <a:spLocks noGrp="1"/>
          </p:cNvSpPr>
          <p:nvPr>
            <p:ph type="body" idx="1"/>
          </p:nvPr>
        </p:nvSpPr>
        <p:spPr>
          <a:xfrm>
            <a:off x="-70338" y="3557542"/>
            <a:ext cx="1406400" cy="421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analytic flow</a:t>
            </a:r>
            <a:endParaRPr>
              <a:solidFill>
                <a:srgbClr val="FFFF00"/>
              </a:solidFill>
            </a:endParaRPr>
          </a:p>
        </p:txBody>
      </p:sp>
      <p:sp>
        <p:nvSpPr>
          <p:cNvPr id="1364" name="Google Shape;1364;p8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78</a:t>
            </a:fld>
            <a:endParaRPr/>
          </a:p>
        </p:txBody>
      </p:sp>
      <p:sp>
        <p:nvSpPr>
          <p:cNvPr id="1365" name="Google Shape;1365;p84"/>
          <p:cNvSpPr txBox="1"/>
          <p:nvPr/>
        </p:nvSpPr>
        <p:spPr>
          <a:xfrm>
            <a:off x="8469050" y="1161325"/>
            <a:ext cx="815700" cy="421500"/>
          </a:xfrm>
          <a:prstGeom prst="rect">
            <a:avLst/>
          </a:prstGeom>
          <a:no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00FFFF"/>
                </a:solidFill>
              </a:rPr>
              <a:t>(photos)</a:t>
            </a:r>
            <a:endParaRPr sz="1300">
              <a:solidFill>
                <a:srgbClr val="00FFF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85"/>
          <p:cNvSpPr txBox="1">
            <a:spLocks noGrp="1"/>
          </p:cNvSpPr>
          <p:nvPr>
            <p:ph type="title" idx="4294967295"/>
          </p:nvPr>
        </p:nvSpPr>
        <p:spPr>
          <a:xfrm>
            <a:off x="451338" y="168295"/>
            <a:ext cx="8692500" cy="6825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amplification: </a:t>
            </a:r>
            <a:r>
              <a:rPr lang="en-US" sz="2700" b="1">
                <a:solidFill>
                  <a:srgbClr val="FF9900"/>
                </a:solidFill>
              </a:rPr>
              <a:t>flownoise &amp; advected texture</a:t>
            </a:r>
            <a:br>
              <a:rPr lang="en-US" sz="1300">
                <a:solidFill>
                  <a:srgbClr val="FF9900"/>
                </a:solidFill>
              </a:rPr>
            </a:br>
            <a:r>
              <a:rPr lang="en-US" sz="1300">
                <a:solidFill>
                  <a:srgbClr val="FF9900"/>
                </a:solidFill>
              </a:rPr>
              <a:t>with</a:t>
            </a:r>
            <a:r>
              <a:rPr lang="en-US">
                <a:solidFill>
                  <a:srgbClr val="FF9900"/>
                </a:solidFill>
              </a:rPr>
              <a:t> K.Perlin, Q.Yu, … </a:t>
            </a:r>
            <a:r>
              <a:rPr lang="en-US" sz="1300">
                <a:solidFill>
                  <a:srgbClr val="FF9900"/>
                </a:solidFill>
              </a:rPr>
              <a:t>[ SigSketch’01, SCA’03, Sig’07, TVCG’11 ]</a:t>
            </a:r>
            <a:endParaRPr sz="1300" b="1" u="none" strike="noStrike" cap="none">
              <a:solidFill>
                <a:srgbClr val="FF9900"/>
              </a:solidFill>
            </a:endParaRPr>
          </a:p>
        </p:txBody>
      </p:sp>
      <p:pic>
        <p:nvPicPr>
          <p:cNvPr id="1371" name="Google Shape;1371;p85"/>
          <p:cNvPicPr preferRelativeResize="0"/>
          <p:nvPr/>
        </p:nvPicPr>
        <p:blipFill>
          <a:blip r:embed="rId3">
            <a:alphaModFix/>
          </a:blip>
          <a:stretch>
            <a:fillRect/>
          </a:stretch>
        </p:blipFill>
        <p:spPr>
          <a:xfrm>
            <a:off x="6163419" y="2470333"/>
            <a:ext cx="2563812" cy="1184010"/>
          </a:xfrm>
          <a:prstGeom prst="rect">
            <a:avLst/>
          </a:prstGeom>
          <a:noFill/>
          <a:ln>
            <a:noFill/>
          </a:ln>
        </p:spPr>
      </p:pic>
      <p:pic>
        <p:nvPicPr>
          <p:cNvPr id="1372" name="Google Shape;1372;p85"/>
          <p:cNvPicPr preferRelativeResize="0"/>
          <p:nvPr/>
        </p:nvPicPr>
        <p:blipFill>
          <a:blip r:embed="rId4">
            <a:alphaModFix/>
          </a:blip>
          <a:stretch>
            <a:fillRect/>
          </a:stretch>
        </p:blipFill>
        <p:spPr>
          <a:xfrm>
            <a:off x="6184212" y="1096646"/>
            <a:ext cx="2526251" cy="1184000"/>
          </a:xfrm>
          <a:prstGeom prst="rect">
            <a:avLst/>
          </a:prstGeom>
          <a:noFill/>
          <a:ln>
            <a:noFill/>
          </a:ln>
        </p:spPr>
      </p:pic>
      <p:pic>
        <p:nvPicPr>
          <p:cNvPr id="1373" name="Google Shape;1373;p85"/>
          <p:cNvPicPr preferRelativeResize="0"/>
          <p:nvPr/>
        </p:nvPicPr>
        <p:blipFill>
          <a:blip r:embed="rId5">
            <a:alphaModFix/>
          </a:blip>
          <a:stretch>
            <a:fillRect/>
          </a:stretch>
        </p:blipFill>
        <p:spPr>
          <a:xfrm>
            <a:off x="6184212" y="3849396"/>
            <a:ext cx="2368062" cy="1776042"/>
          </a:xfrm>
          <a:prstGeom prst="rect">
            <a:avLst/>
          </a:prstGeom>
          <a:noFill/>
          <a:ln>
            <a:noFill/>
          </a:ln>
        </p:spPr>
      </p:pic>
      <p:sp>
        <p:nvSpPr>
          <p:cNvPr id="1374" name="Google Shape;1374;p85"/>
          <p:cNvSpPr txBox="1">
            <a:spLocks noGrp="1"/>
          </p:cNvSpPr>
          <p:nvPr>
            <p:ph type="body" idx="1"/>
          </p:nvPr>
        </p:nvSpPr>
        <p:spPr>
          <a:xfrm>
            <a:off x="4690246" y="719667"/>
            <a:ext cx="39618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2:</a:t>
            </a:r>
            <a:r>
              <a:rPr lang="en-US" sz="1800">
                <a:solidFill>
                  <a:srgbClr val="FFFF00"/>
                </a:solidFill>
              </a:rPr>
              <a:t> advect texture &amp; preserve aspect</a:t>
            </a:r>
            <a:endParaRPr sz="1800">
              <a:solidFill>
                <a:srgbClr val="FFFF00"/>
              </a:solidFill>
            </a:endParaRPr>
          </a:p>
        </p:txBody>
      </p:sp>
      <p:sp>
        <p:nvSpPr>
          <p:cNvPr id="1375" name="Google Shape;1375;p85"/>
          <p:cNvSpPr txBox="1">
            <a:spLocks noGrp="1"/>
          </p:cNvSpPr>
          <p:nvPr>
            <p:ph type="body" idx="1"/>
          </p:nvPr>
        </p:nvSpPr>
        <p:spPr>
          <a:xfrm>
            <a:off x="7213938" y="2232609"/>
            <a:ext cx="1141800" cy="321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volume</a:t>
            </a:r>
            <a:endParaRPr sz="1300">
              <a:solidFill>
                <a:srgbClr val="FFFF00"/>
              </a:solidFill>
            </a:endParaRPr>
          </a:p>
        </p:txBody>
      </p:sp>
      <p:sp>
        <p:nvSpPr>
          <p:cNvPr id="1376" name="Google Shape;1376;p85"/>
          <p:cNvSpPr txBox="1">
            <a:spLocks noGrp="1"/>
          </p:cNvSpPr>
          <p:nvPr>
            <p:ph type="body" idx="1"/>
          </p:nvPr>
        </p:nvSpPr>
        <p:spPr>
          <a:xfrm>
            <a:off x="7213938" y="3605697"/>
            <a:ext cx="1141800" cy="321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height-field</a:t>
            </a:r>
            <a:endParaRPr sz="1300">
              <a:solidFill>
                <a:srgbClr val="FFFF00"/>
              </a:solidFill>
            </a:endParaRPr>
          </a:p>
        </p:txBody>
      </p:sp>
      <p:pic>
        <p:nvPicPr>
          <p:cNvPr id="1377" name="Google Shape;1377;p85"/>
          <p:cNvPicPr preferRelativeResize="0"/>
          <p:nvPr/>
        </p:nvPicPr>
        <p:blipFill>
          <a:blip r:embed="rId6">
            <a:alphaModFix/>
          </a:blip>
          <a:stretch>
            <a:fillRect/>
          </a:stretch>
        </p:blipFill>
        <p:spPr>
          <a:xfrm>
            <a:off x="4752703" y="1096645"/>
            <a:ext cx="1174428" cy="1184000"/>
          </a:xfrm>
          <a:prstGeom prst="rect">
            <a:avLst/>
          </a:prstGeom>
          <a:noFill/>
          <a:ln>
            <a:noFill/>
          </a:ln>
        </p:spPr>
      </p:pic>
      <p:sp>
        <p:nvSpPr>
          <p:cNvPr id="1378" name="Google Shape;1378;p8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79</a:t>
            </a:fld>
            <a:endParaRPr/>
          </a:p>
        </p:txBody>
      </p:sp>
      <p:sp>
        <p:nvSpPr>
          <p:cNvPr id="1379" name="Google Shape;1379;p85"/>
          <p:cNvSpPr txBox="1">
            <a:spLocks noGrp="1"/>
          </p:cNvSpPr>
          <p:nvPr>
            <p:ph type="body" idx="1"/>
          </p:nvPr>
        </p:nvSpPr>
        <p:spPr>
          <a:xfrm>
            <a:off x="1126364" y="714940"/>
            <a:ext cx="31272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1:</a:t>
            </a:r>
            <a:r>
              <a:rPr lang="en-US" sz="1800">
                <a:solidFill>
                  <a:srgbClr val="FFFF00"/>
                </a:solidFill>
              </a:rPr>
              <a:t> given: coarse flow simu</a:t>
            </a:r>
            <a:br>
              <a:rPr lang="en-US" sz="1800">
                <a:solidFill>
                  <a:srgbClr val="FFFF00"/>
                </a:solidFill>
              </a:rPr>
            </a:br>
            <a:r>
              <a:rPr lang="en-US" sz="1800">
                <a:solidFill>
                  <a:srgbClr val="FFFF00"/>
                </a:solidFill>
              </a:rPr>
              <a:t>     details: use texture</a:t>
            </a:r>
            <a:endParaRPr sz="1800">
              <a:solidFill>
                <a:srgbClr val="FFFF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4"/>
        <p:cNvGrpSpPr/>
        <p:nvPr/>
      </p:nvGrpSpPr>
      <p:grpSpPr>
        <a:xfrm>
          <a:off x="0" y="0"/>
          <a:ext cx="0" cy="0"/>
          <a:chOff x="0" y="0"/>
          <a:chExt cx="0" cy="0"/>
        </a:xfrm>
      </p:grpSpPr>
      <p:sp>
        <p:nvSpPr>
          <p:cNvPr id="135" name="Google Shape;135;p14"/>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36" name="Google Shape;136;p14"/>
          <p:cNvSpPr txBox="1">
            <a:spLocks noGrp="1"/>
          </p:cNvSpPr>
          <p:nvPr>
            <p:ph type="ctrTitle"/>
          </p:nvPr>
        </p:nvSpPr>
        <p:spPr>
          <a:xfrm>
            <a:off x="130525" y="114554"/>
            <a:ext cx="9013500" cy="37902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ultra-detailed  +  ultra large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shape + animation + rendering</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realistical</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in real-time</a:t>
            </a:r>
            <a:endParaRPr sz="3200" b="0" i="0" u="none" strike="noStrike" cap="none"/>
          </a:p>
        </p:txBody>
      </p:sp>
      <p:sp>
        <p:nvSpPr>
          <p:cNvPr id="137" name="Google Shape;137;p14"/>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86"/>
          <p:cNvSpPr txBox="1"/>
          <p:nvPr/>
        </p:nvSpPr>
        <p:spPr>
          <a:xfrm>
            <a:off x="4253901" y="2581627"/>
            <a:ext cx="6252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3"/>
              </a:rPr>
              <a:t>video</a:t>
            </a:r>
            <a:endParaRPr sz="700" b="1">
              <a:solidFill>
                <a:srgbClr val="FF0000"/>
              </a:solidFill>
            </a:endParaRPr>
          </a:p>
        </p:txBody>
      </p:sp>
      <p:sp>
        <p:nvSpPr>
          <p:cNvPr id="1385" name="Google Shape;1385;p86"/>
          <p:cNvSpPr txBox="1">
            <a:spLocks noGrp="1"/>
          </p:cNvSpPr>
          <p:nvPr>
            <p:ph type="body" idx="1"/>
          </p:nvPr>
        </p:nvSpPr>
        <p:spPr>
          <a:xfrm>
            <a:off x="451338" y="1464607"/>
            <a:ext cx="41706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3:</a:t>
            </a:r>
            <a:r>
              <a:rPr lang="en-US" sz="1800">
                <a:solidFill>
                  <a:srgbClr val="FFFF00"/>
                </a:solidFill>
              </a:rPr>
              <a:t> flownoise: swirling Perlin noise</a:t>
            </a:r>
            <a:endParaRPr sz="1800">
              <a:solidFill>
                <a:srgbClr val="FFFF00"/>
              </a:solidFill>
            </a:endParaRPr>
          </a:p>
        </p:txBody>
      </p:sp>
      <p:sp>
        <p:nvSpPr>
          <p:cNvPr id="1386" name="Google Shape;1386;p86"/>
          <p:cNvSpPr txBox="1">
            <a:spLocks noGrp="1"/>
          </p:cNvSpPr>
          <p:nvPr>
            <p:ph type="title" idx="4294967295"/>
          </p:nvPr>
        </p:nvSpPr>
        <p:spPr>
          <a:xfrm>
            <a:off x="451338" y="168295"/>
            <a:ext cx="8692500" cy="6825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amplification: </a:t>
            </a:r>
            <a:r>
              <a:rPr lang="en-US" sz="2700" b="1">
                <a:solidFill>
                  <a:srgbClr val="FF9900"/>
                </a:solidFill>
              </a:rPr>
              <a:t>flownoise &amp; advected texture</a:t>
            </a:r>
            <a:br>
              <a:rPr lang="en-US" sz="1300">
                <a:solidFill>
                  <a:srgbClr val="FF9900"/>
                </a:solidFill>
              </a:rPr>
            </a:br>
            <a:r>
              <a:rPr lang="en-US" sz="1300">
                <a:solidFill>
                  <a:srgbClr val="FF9900"/>
                </a:solidFill>
              </a:rPr>
              <a:t>with</a:t>
            </a:r>
            <a:r>
              <a:rPr lang="en-US">
                <a:solidFill>
                  <a:srgbClr val="FF9900"/>
                </a:solidFill>
              </a:rPr>
              <a:t> K.Perlin, Q.Yu, … </a:t>
            </a:r>
            <a:r>
              <a:rPr lang="en-US" sz="1300">
                <a:solidFill>
                  <a:srgbClr val="FF9900"/>
                </a:solidFill>
              </a:rPr>
              <a:t>[ SigSketch’01, SCA’03, Sig’07, TVCG’11 ]</a:t>
            </a:r>
            <a:endParaRPr sz="1300" b="1" u="none" strike="noStrike" cap="none">
              <a:solidFill>
                <a:srgbClr val="FF9900"/>
              </a:solidFill>
            </a:endParaRPr>
          </a:p>
        </p:txBody>
      </p:sp>
      <p:pic>
        <p:nvPicPr>
          <p:cNvPr id="1387" name="Google Shape;1387;p86"/>
          <p:cNvPicPr preferRelativeResize="0"/>
          <p:nvPr/>
        </p:nvPicPr>
        <p:blipFill>
          <a:blip r:embed="rId4">
            <a:alphaModFix/>
          </a:blip>
          <a:stretch>
            <a:fillRect/>
          </a:stretch>
        </p:blipFill>
        <p:spPr>
          <a:xfrm>
            <a:off x="6163419" y="2470333"/>
            <a:ext cx="2563812" cy="1184010"/>
          </a:xfrm>
          <a:prstGeom prst="rect">
            <a:avLst/>
          </a:prstGeom>
          <a:noFill/>
          <a:ln>
            <a:noFill/>
          </a:ln>
        </p:spPr>
      </p:pic>
      <p:pic>
        <p:nvPicPr>
          <p:cNvPr id="1388" name="Google Shape;1388;p86"/>
          <p:cNvPicPr preferRelativeResize="0"/>
          <p:nvPr/>
        </p:nvPicPr>
        <p:blipFill>
          <a:blip r:embed="rId5">
            <a:alphaModFix/>
          </a:blip>
          <a:stretch>
            <a:fillRect/>
          </a:stretch>
        </p:blipFill>
        <p:spPr>
          <a:xfrm>
            <a:off x="6184212" y="1096646"/>
            <a:ext cx="2526251" cy="1184000"/>
          </a:xfrm>
          <a:prstGeom prst="rect">
            <a:avLst/>
          </a:prstGeom>
          <a:noFill/>
          <a:ln>
            <a:noFill/>
          </a:ln>
        </p:spPr>
      </p:pic>
      <p:pic>
        <p:nvPicPr>
          <p:cNvPr id="1389" name="Google Shape;1389;p86"/>
          <p:cNvPicPr preferRelativeResize="0"/>
          <p:nvPr/>
        </p:nvPicPr>
        <p:blipFill>
          <a:blip r:embed="rId6">
            <a:alphaModFix/>
          </a:blip>
          <a:stretch>
            <a:fillRect/>
          </a:stretch>
        </p:blipFill>
        <p:spPr>
          <a:xfrm>
            <a:off x="308008" y="1848732"/>
            <a:ext cx="889477" cy="872291"/>
          </a:xfrm>
          <a:prstGeom prst="rect">
            <a:avLst/>
          </a:prstGeom>
          <a:noFill/>
          <a:ln>
            <a:noFill/>
          </a:ln>
        </p:spPr>
      </p:pic>
      <p:pic>
        <p:nvPicPr>
          <p:cNvPr id="1390" name="Google Shape;1390;p86"/>
          <p:cNvPicPr preferRelativeResize="0"/>
          <p:nvPr/>
        </p:nvPicPr>
        <p:blipFill>
          <a:blip r:embed="rId7">
            <a:alphaModFix/>
          </a:blip>
          <a:stretch>
            <a:fillRect/>
          </a:stretch>
        </p:blipFill>
        <p:spPr>
          <a:xfrm>
            <a:off x="3392016" y="1863547"/>
            <a:ext cx="889459" cy="857482"/>
          </a:xfrm>
          <a:prstGeom prst="rect">
            <a:avLst/>
          </a:prstGeom>
          <a:noFill/>
          <a:ln>
            <a:noFill/>
          </a:ln>
        </p:spPr>
      </p:pic>
      <p:pic>
        <p:nvPicPr>
          <p:cNvPr id="1391" name="Google Shape;1391;p86"/>
          <p:cNvPicPr preferRelativeResize="0"/>
          <p:nvPr/>
        </p:nvPicPr>
        <p:blipFill>
          <a:blip r:embed="rId8">
            <a:alphaModFix/>
          </a:blip>
          <a:stretch>
            <a:fillRect/>
          </a:stretch>
        </p:blipFill>
        <p:spPr>
          <a:xfrm>
            <a:off x="1254080" y="1857311"/>
            <a:ext cx="2081335" cy="840331"/>
          </a:xfrm>
          <a:prstGeom prst="rect">
            <a:avLst/>
          </a:prstGeom>
          <a:noFill/>
          <a:ln>
            <a:noFill/>
          </a:ln>
        </p:spPr>
      </p:pic>
      <p:pic>
        <p:nvPicPr>
          <p:cNvPr id="1392" name="Google Shape;1392;p86"/>
          <p:cNvPicPr preferRelativeResize="0"/>
          <p:nvPr/>
        </p:nvPicPr>
        <p:blipFill>
          <a:blip r:embed="rId9">
            <a:alphaModFix/>
          </a:blip>
          <a:stretch>
            <a:fillRect/>
          </a:stretch>
        </p:blipFill>
        <p:spPr>
          <a:xfrm>
            <a:off x="6184212" y="3849396"/>
            <a:ext cx="2368062" cy="1776042"/>
          </a:xfrm>
          <a:prstGeom prst="rect">
            <a:avLst/>
          </a:prstGeom>
          <a:noFill/>
          <a:ln>
            <a:noFill/>
          </a:ln>
        </p:spPr>
      </p:pic>
      <p:sp>
        <p:nvSpPr>
          <p:cNvPr id="1393" name="Google Shape;1393;p86"/>
          <p:cNvSpPr txBox="1">
            <a:spLocks noGrp="1"/>
          </p:cNvSpPr>
          <p:nvPr>
            <p:ph type="body" idx="1"/>
          </p:nvPr>
        </p:nvSpPr>
        <p:spPr>
          <a:xfrm>
            <a:off x="4690246" y="719667"/>
            <a:ext cx="39618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2:</a:t>
            </a:r>
            <a:r>
              <a:rPr lang="en-US" sz="1800">
                <a:solidFill>
                  <a:srgbClr val="FFFF00"/>
                </a:solidFill>
              </a:rPr>
              <a:t> advect texture &amp; preserve aspect</a:t>
            </a:r>
            <a:endParaRPr sz="1800">
              <a:solidFill>
                <a:srgbClr val="FFFF00"/>
              </a:solidFill>
            </a:endParaRPr>
          </a:p>
        </p:txBody>
      </p:sp>
      <p:sp>
        <p:nvSpPr>
          <p:cNvPr id="1394" name="Google Shape;1394;p86"/>
          <p:cNvSpPr txBox="1">
            <a:spLocks noGrp="1"/>
          </p:cNvSpPr>
          <p:nvPr>
            <p:ph type="body" idx="1"/>
          </p:nvPr>
        </p:nvSpPr>
        <p:spPr>
          <a:xfrm>
            <a:off x="7213938" y="2232609"/>
            <a:ext cx="1141800" cy="321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volume</a:t>
            </a:r>
            <a:endParaRPr sz="1300">
              <a:solidFill>
                <a:srgbClr val="FFFF00"/>
              </a:solidFill>
            </a:endParaRPr>
          </a:p>
        </p:txBody>
      </p:sp>
      <p:sp>
        <p:nvSpPr>
          <p:cNvPr id="1395" name="Google Shape;1395;p86"/>
          <p:cNvSpPr txBox="1">
            <a:spLocks noGrp="1"/>
          </p:cNvSpPr>
          <p:nvPr>
            <p:ph type="body" idx="1"/>
          </p:nvPr>
        </p:nvSpPr>
        <p:spPr>
          <a:xfrm>
            <a:off x="7213938" y="3605697"/>
            <a:ext cx="1141800" cy="321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height-field</a:t>
            </a:r>
            <a:endParaRPr sz="1300">
              <a:solidFill>
                <a:srgbClr val="FFFF00"/>
              </a:solidFill>
            </a:endParaRPr>
          </a:p>
        </p:txBody>
      </p:sp>
      <p:pic>
        <p:nvPicPr>
          <p:cNvPr id="1396" name="Google Shape;1396;p86"/>
          <p:cNvPicPr preferRelativeResize="0"/>
          <p:nvPr/>
        </p:nvPicPr>
        <p:blipFill>
          <a:blip r:embed="rId10">
            <a:alphaModFix/>
          </a:blip>
          <a:stretch>
            <a:fillRect/>
          </a:stretch>
        </p:blipFill>
        <p:spPr>
          <a:xfrm>
            <a:off x="4752703" y="1096645"/>
            <a:ext cx="1174428" cy="1184000"/>
          </a:xfrm>
          <a:prstGeom prst="rect">
            <a:avLst/>
          </a:prstGeom>
          <a:noFill/>
          <a:ln>
            <a:noFill/>
          </a:ln>
        </p:spPr>
      </p:pic>
      <p:sp>
        <p:nvSpPr>
          <p:cNvPr id="1397" name="Google Shape;1397;p8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80</a:t>
            </a:fld>
            <a:endParaRPr/>
          </a:p>
        </p:txBody>
      </p:sp>
      <p:sp>
        <p:nvSpPr>
          <p:cNvPr id="1398" name="Google Shape;1398;p86"/>
          <p:cNvSpPr txBox="1">
            <a:spLocks noGrp="1"/>
          </p:cNvSpPr>
          <p:nvPr>
            <p:ph type="body" idx="1"/>
          </p:nvPr>
        </p:nvSpPr>
        <p:spPr>
          <a:xfrm>
            <a:off x="1126364" y="714940"/>
            <a:ext cx="31272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1:</a:t>
            </a:r>
            <a:r>
              <a:rPr lang="en-US" sz="1800">
                <a:solidFill>
                  <a:srgbClr val="FFFF00"/>
                </a:solidFill>
              </a:rPr>
              <a:t> given: coarse flow simu</a:t>
            </a:r>
            <a:br>
              <a:rPr lang="en-US" sz="1800">
                <a:solidFill>
                  <a:srgbClr val="FFFF00"/>
                </a:solidFill>
              </a:rPr>
            </a:br>
            <a:r>
              <a:rPr lang="en-US" sz="1800">
                <a:solidFill>
                  <a:srgbClr val="FFFF00"/>
                </a:solidFill>
              </a:rPr>
              <a:t>     details: use texture</a:t>
            </a:r>
            <a:endParaRPr sz="1800">
              <a:solidFill>
                <a:srgbClr val="FFFF00"/>
              </a:solidFill>
            </a:endParaRPr>
          </a:p>
        </p:txBody>
      </p:sp>
      <p:sp>
        <p:nvSpPr>
          <p:cNvPr id="1399" name="Google Shape;1399;p86"/>
          <p:cNvSpPr txBox="1"/>
          <p:nvPr/>
        </p:nvSpPr>
        <p:spPr>
          <a:xfrm>
            <a:off x="4296560" y="2362113"/>
            <a:ext cx="5487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11"/>
              </a:rPr>
              <a:t>pdf</a:t>
            </a:r>
            <a:endParaRPr sz="700" b="1">
              <a:solidFill>
                <a:srgbClr val="FF0000"/>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4" name="Google Shape;1404;p87"/>
          <p:cNvSpPr txBox="1"/>
          <p:nvPr/>
        </p:nvSpPr>
        <p:spPr>
          <a:xfrm>
            <a:off x="4253901" y="2581627"/>
            <a:ext cx="6252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b="1" u="sng">
                <a:solidFill>
                  <a:srgbClr val="FF0000"/>
                </a:solidFill>
                <a:hlinkClick r:id="rId3"/>
              </a:rPr>
              <a:t>video</a:t>
            </a:r>
            <a:endParaRPr sz="700" b="1">
              <a:solidFill>
                <a:srgbClr val="FF0000"/>
              </a:solidFill>
            </a:endParaRPr>
          </a:p>
        </p:txBody>
      </p:sp>
      <p:sp>
        <p:nvSpPr>
          <p:cNvPr id="1405" name="Google Shape;1405;p87"/>
          <p:cNvSpPr txBox="1">
            <a:spLocks noGrp="1"/>
          </p:cNvSpPr>
          <p:nvPr>
            <p:ph type="body" idx="1"/>
          </p:nvPr>
        </p:nvSpPr>
        <p:spPr>
          <a:xfrm>
            <a:off x="451338" y="1464607"/>
            <a:ext cx="41706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3:</a:t>
            </a:r>
            <a:r>
              <a:rPr lang="en-US" sz="1800">
                <a:solidFill>
                  <a:srgbClr val="FFFF00"/>
                </a:solidFill>
              </a:rPr>
              <a:t> flownoise: swirling Perlin noise</a:t>
            </a:r>
            <a:endParaRPr sz="1800">
              <a:solidFill>
                <a:srgbClr val="FFFF00"/>
              </a:solidFill>
            </a:endParaRPr>
          </a:p>
        </p:txBody>
      </p:sp>
      <p:sp>
        <p:nvSpPr>
          <p:cNvPr id="1406" name="Google Shape;1406;p87"/>
          <p:cNvSpPr txBox="1">
            <a:spLocks noGrp="1"/>
          </p:cNvSpPr>
          <p:nvPr>
            <p:ph type="title" idx="4294967295"/>
          </p:nvPr>
        </p:nvSpPr>
        <p:spPr>
          <a:xfrm>
            <a:off x="451338" y="168295"/>
            <a:ext cx="8692500" cy="6825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700" b="1">
                <a:solidFill>
                  <a:srgbClr val="FF9900"/>
                </a:solidFill>
              </a:rPr>
              <a:t>F</a:t>
            </a:r>
            <a:r>
              <a:rPr lang="en-US" sz="2700" b="1" u="none" strike="noStrike" cap="none">
                <a:solidFill>
                  <a:srgbClr val="FF9900"/>
                </a:solidFill>
                <a:latin typeface="Arial"/>
                <a:ea typeface="Arial"/>
                <a:cs typeface="Arial"/>
                <a:sym typeface="Arial"/>
              </a:rPr>
              <a:t>luids amplification: </a:t>
            </a:r>
            <a:r>
              <a:rPr lang="en-US" sz="2700" b="1">
                <a:solidFill>
                  <a:srgbClr val="FF9900"/>
                </a:solidFill>
              </a:rPr>
              <a:t>flownoise &amp; advected texture</a:t>
            </a:r>
            <a:br>
              <a:rPr lang="en-US" sz="1300">
                <a:solidFill>
                  <a:srgbClr val="FF9900"/>
                </a:solidFill>
              </a:rPr>
            </a:br>
            <a:r>
              <a:rPr lang="en-US" sz="1300">
                <a:solidFill>
                  <a:srgbClr val="FF9900"/>
                </a:solidFill>
              </a:rPr>
              <a:t>with</a:t>
            </a:r>
            <a:r>
              <a:rPr lang="en-US">
                <a:solidFill>
                  <a:srgbClr val="FF9900"/>
                </a:solidFill>
              </a:rPr>
              <a:t> K.Perlin, Q.Yu, … </a:t>
            </a:r>
            <a:r>
              <a:rPr lang="en-US" sz="1300">
                <a:solidFill>
                  <a:srgbClr val="FF9900"/>
                </a:solidFill>
              </a:rPr>
              <a:t>[ SigSketch’01, SCA’03, Sig’07, TVCG’11 ]</a:t>
            </a:r>
            <a:endParaRPr sz="1300" b="1" u="none" strike="noStrike" cap="none">
              <a:solidFill>
                <a:srgbClr val="FF9900"/>
              </a:solidFill>
            </a:endParaRPr>
          </a:p>
        </p:txBody>
      </p:sp>
      <p:pic>
        <p:nvPicPr>
          <p:cNvPr id="1407" name="Google Shape;1407;p87"/>
          <p:cNvPicPr preferRelativeResize="0"/>
          <p:nvPr/>
        </p:nvPicPr>
        <p:blipFill>
          <a:blip r:embed="rId4">
            <a:alphaModFix/>
          </a:blip>
          <a:stretch>
            <a:fillRect/>
          </a:stretch>
        </p:blipFill>
        <p:spPr>
          <a:xfrm>
            <a:off x="6163419" y="2470333"/>
            <a:ext cx="2563812" cy="1184010"/>
          </a:xfrm>
          <a:prstGeom prst="rect">
            <a:avLst/>
          </a:prstGeom>
          <a:noFill/>
          <a:ln>
            <a:noFill/>
          </a:ln>
        </p:spPr>
      </p:pic>
      <p:pic>
        <p:nvPicPr>
          <p:cNvPr id="1408" name="Google Shape;1408;p87"/>
          <p:cNvPicPr preferRelativeResize="0"/>
          <p:nvPr/>
        </p:nvPicPr>
        <p:blipFill>
          <a:blip r:embed="rId5">
            <a:alphaModFix/>
          </a:blip>
          <a:stretch>
            <a:fillRect/>
          </a:stretch>
        </p:blipFill>
        <p:spPr>
          <a:xfrm>
            <a:off x="6184212" y="1096646"/>
            <a:ext cx="2526251" cy="1184000"/>
          </a:xfrm>
          <a:prstGeom prst="rect">
            <a:avLst/>
          </a:prstGeom>
          <a:noFill/>
          <a:ln>
            <a:noFill/>
          </a:ln>
        </p:spPr>
      </p:pic>
      <p:pic>
        <p:nvPicPr>
          <p:cNvPr id="1409" name="Google Shape;1409;p87"/>
          <p:cNvPicPr preferRelativeResize="0"/>
          <p:nvPr/>
        </p:nvPicPr>
        <p:blipFill>
          <a:blip r:embed="rId6">
            <a:alphaModFix/>
          </a:blip>
          <a:stretch>
            <a:fillRect/>
          </a:stretch>
        </p:blipFill>
        <p:spPr>
          <a:xfrm>
            <a:off x="684600" y="3178665"/>
            <a:ext cx="3576750" cy="2506979"/>
          </a:xfrm>
          <a:prstGeom prst="rect">
            <a:avLst/>
          </a:prstGeom>
          <a:noFill/>
          <a:ln>
            <a:noFill/>
          </a:ln>
        </p:spPr>
      </p:pic>
      <p:pic>
        <p:nvPicPr>
          <p:cNvPr id="1410" name="Google Shape;1410;p87"/>
          <p:cNvPicPr preferRelativeResize="0"/>
          <p:nvPr/>
        </p:nvPicPr>
        <p:blipFill>
          <a:blip r:embed="rId7">
            <a:alphaModFix/>
          </a:blip>
          <a:stretch>
            <a:fillRect/>
          </a:stretch>
        </p:blipFill>
        <p:spPr>
          <a:xfrm>
            <a:off x="308008" y="1848732"/>
            <a:ext cx="889477" cy="872291"/>
          </a:xfrm>
          <a:prstGeom prst="rect">
            <a:avLst/>
          </a:prstGeom>
          <a:noFill/>
          <a:ln>
            <a:noFill/>
          </a:ln>
        </p:spPr>
      </p:pic>
      <p:pic>
        <p:nvPicPr>
          <p:cNvPr id="1411" name="Google Shape;1411;p87"/>
          <p:cNvPicPr preferRelativeResize="0"/>
          <p:nvPr/>
        </p:nvPicPr>
        <p:blipFill>
          <a:blip r:embed="rId8">
            <a:alphaModFix/>
          </a:blip>
          <a:stretch>
            <a:fillRect/>
          </a:stretch>
        </p:blipFill>
        <p:spPr>
          <a:xfrm>
            <a:off x="3392016" y="1863547"/>
            <a:ext cx="889459" cy="857482"/>
          </a:xfrm>
          <a:prstGeom prst="rect">
            <a:avLst/>
          </a:prstGeom>
          <a:noFill/>
          <a:ln>
            <a:noFill/>
          </a:ln>
        </p:spPr>
      </p:pic>
      <p:pic>
        <p:nvPicPr>
          <p:cNvPr id="1412" name="Google Shape;1412;p87"/>
          <p:cNvPicPr preferRelativeResize="0"/>
          <p:nvPr/>
        </p:nvPicPr>
        <p:blipFill>
          <a:blip r:embed="rId9">
            <a:alphaModFix/>
          </a:blip>
          <a:stretch>
            <a:fillRect/>
          </a:stretch>
        </p:blipFill>
        <p:spPr>
          <a:xfrm>
            <a:off x="1254080" y="1857311"/>
            <a:ext cx="2081335" cy="840331"/>
          </a:xfrm>
          <a:prstGeom prst="rect">
            <a:avLst/>
          </a:prstGeom>
          <a:noFill/>
          <a:ln>
            <a:noFill/>
          </a:ln>
        </p:spPr>
      </p:pic>
      <p:pic>
        <p:nvPicPr>
          <p:cNvPr id="1413" name="Google Shape;1413;p87"/>
          <p:cNvPicPr preferRelativeResize="0"/>
          <p:nvPr/>
        </p:nvPicPr>
        <p:blipFill>
          <a:blip r:embed="rId10">
            <a:alphaModFix/>
          </a:blip>
          <a:stretch>
            <a:fillRect/>
          </a:stretch>
        </p:blipFill>
        <p:spPr>
          <a:xfrm>
            <a:off x="6184212" y="3849396"/>
            <a:ext cx="2368062" cy="1776042"/>
          </a:xfrm>
          <a:prstGeom prst="rect">
            <a:avLst/>
          </a:prstGeom>
          <a:noFill/>
          <a:ln>
            <a:noFill/>
          </a:ln>
        </p:spPr>
      </p:pic>
      <p:sp>
        <p:nvSpPr>
          <p:cNvPr id="1414" name="Google Shape;1414;p87"/>
          <p:cNvSpPr txBox="1">
            <a:spLocks noGrp="1"/>
          </p:cNvSpPr>
          <p:nvPr>
            <p:ph type="body" idx="1"/>
          </p:nvPr>
        </p:nvSpPr>
        <p:spPr>
          <a:xfrm>
            <a:off x="833631" y="2787854"/>
            <a:ext cx="50670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4:</a:t>
            </a:r>
            <a:r>
              <a:rPr lang="en-US" sz="1800">
                <a:solidFill>
                  <a:srgbClr val="FFFF00"/>
                </a:solidFill>
              </a:rPr>
              <a:t> amplifying fluid: subscale turbulence</a:t>
            </a:r>
            <a:endParaRPr sz="1800">
              <a:solidFill>
                <a:srgbClr val="FFFF00"/>
              </a:solidFill>
            </a:endParaRPr>
          </a:p>
        </p:txBody>
      </p:sp>
      <p:sp>
        <p:nvSpPr>
          <p:cNvPr id="1415" name="Google Shape;1415;p87"/>
          <p:cNvSpPr txBox="1">
            <a:spLocks noGrp="1"/>
          </p:cNvSpPr>
          <p:nvPr>
            <p:ph type="body" idx="1"/>
          </p:nvPr>
        </p:nvSpPr>
        <p:spPr>
          <a:xfrm>
            <a:off x="4690246" y="719667"/>
            <a:ext cx="39618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2:</a:t>
            </a:r>
            <a:r>
              <a:rPr lang="en-US" sz="1800">
                <a:solidFill>
                  <a:srgbClr val="FFFF00"/>
                </a:solidFill>
              </a:rPr>
              <a:t> advect texture &amp; preserve aspect</a:t>
            </a:r>
            <a:endParaRPr sz="1800">
              <a:solidFill>
                <a:srgbClr val="FFFF00"/>
              </a:solidFill>
            </a:endParaRPr>
          </a:p>
        </p:txBody>
      </p:sp>
      <p:sp>
        <p:nvSpPr>
          <p:cNvPr id="1416" name="Google Shape;1416;p87"/>
          <p:cNvSpPr txBox="1">
            <a:spLocks noGrp="1"/>
          </p:cNvSpPr>
          <p:nvPr>
            <p:ph type="body" idx="1"/>
          </p:nvPr>
        </p:nvSpPr>
        <p:spPr>
          <a:xfrm>
            <a:off x="7213938" y="2232609"/>
            <a:ext cx="1141800" cy="321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volume</a:t>
            </a:r>
            <a:endParaRPr sz="1300">
              <a:solidFill>
                <a:srgbClr val="FFFF00"/>
              </a:solidFill>
            </a:endParaRPr>
          </a:p>
        </p:txBody>
      </p:sp>
      <p:sp>
        <p:nvSpPr>
          <p:cNvPr id="1417" name="Google Shape;1417;p87"/>
          <p:cNvSpPr txBox="1">
            <a:spLocks noGrp="1"/>
          </p:cNvSpPr>
          <p:nvPr>
            <p:ph type="body" idx="1"/>
          </p:nvPr>
        </p:nvSpPr>
        <p:spPr>
          <a:xfrm>
            <a:off x="7213938" y="3605697"/>
            <a:ext cx="1141800" cy="321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FF00"/>
                </a:solidFill>
              </a:rPr>
              <a:t>height-field</a:t>
            </a:r>
            <a:endParaRPr sz="1300">
              <a:solidFill>
                <a:srgbClr val="FFFF00"/>
              </a:solidFill>
            </a:endParaRPr>
          </a:p>
        </p:txBody>
      </p:sp>
      <p:pic>
        <p:nvPicPr>
          <p:cNvPr id="1418" name="Google Shape;1418;p87"/>
          <p:cNvPicPr preferRelativeResize="0"/>
          <p:nvPr/>
        </p:nvPicPr>
        <p:blipFill>
          <a:blip r:embed="rId11">
            <a:alphaModFix/>
          </a:blip>
          <a:stretch>
            <a:fillRect/>
          </a:stretch>
        </p:blipFill>
        <p:spPr>
          <a:xfrm>
            <a:off x="4752703" y="1096645"/>
            <a:ext cx="1174428" cy="1184000"/>
          </a:xfrm>
          <a:prstGeom prst="rect">
            <a:avLst/>
          </a:prstGeom>
          <a:noFill/>
          <a:ln>
            <a:noFill/>
          </a:ln>
        </p:spPr>
      </p:pic>
      <p:sp>
        <p:nvSpPr>
          <p:cNvPr id="1419" name="Google Shape;1419;p8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81</a:t>
            </a:fld>
            <a:endParaRPr/>
          </a:p>
        </p:txBody>
      </p:sp>
      <p:sp>
        <p:nvSpPr>
          <p:cNvPr id="1420" name="Google Shape;1420;p87"/>
          <p:cNvSpPr txBox="1">
            <a:spLocks noGrp="1"/>
          </p:cNvSpPr>
          <p:nvPr>
            <p:ph type="body" idx="1"/>
          </p:nvPr>
        </p:nvSpPr>
        <p:spPr>
          <a:xfrm>
            <a:off x="1126364" y="714940"/>
            <a:ext cx="31272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a:solidFill>
                  <a:srgbClr val="FF9900"/>
                </a:solidFill>
              </a:rPr>
              <a:t>1:</a:t>
            </a:r>
            <a:r>
              <a:rPr lang="en-US" sz="1800">
                <a:solidFill>
                  <a:srgbClr val="FFFF00"/>
                </a:solidFill>
              </a:rPr>
              <a:t> given: coarse flow simu</a:t>
            </a:r>
            <a:br>
              <a:rPr lang="en-US" sz="1800">
                <a:solidFill>
                  <a:srgbClr val="FFFF00"/>
                </a:solidFill>
              </a:rPr>
            </a:br>
            <a:r>
              <a:rPr lang="en-US" sz="1800">
                <a:solidFill>
                  <a:srgbClr val="FFFF00"/>
                </a:solidFill>
              </a:rPr>
              <a:t>     details: use texture</a:t>
            </a:r>
            <a:endParaRPr sz="1800">
              <a:solidFill>
                <a:srgbClr val="FFFF00"/>
              </a:solidFill>
            </a:endParaRPr>
          </a:p>
        </p:txBody>
      </p:sp>
      <p:sp>
        <p:nvSpPr>
          <p:cNvPr id="1421" name="Google Shape;1421;p87"/>
          <p:cNvSpPr txBox="1"/>
          <p:nvPr/>
        </p:nvSpPr>
        <p:spPr>
          <a:xfrm>
            <a:off x="4690250" y="3962329"/>
            <a:ext cx="548700" cy="3879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12"/>
              </a:rPr>
              <a:t>pdf</a:t>
            </a:r>
            <a:br>
              <a:rPr lang="en-US" sz="700" b="1">
                <a:solidFill>
                  <a:srgbClr val="FF0000"/>
                </a:solidFill>
              </a:rPr>
            </a:br>
            <a:r>
              <a:rPr lang="en-US" sz="700" b="1">
                <a:solidFill>
                  <a:srgbClr val="FF0000"/>
                </a:solidFill>
              </a:rPr>
              <a:t> + video</a:t>
            </a:r>
            <a:endParaRPr sz="700" b="1">
              <a:solidFill>
                <a:srgbClr val="FF0000"/>
              </a:solidFill>
            </a:endParaRPr>
          </a:p>
        </p:txBody>
      </p:sp>
      <p:sp>
        <p:nvSpPr>
          <p:cNvPr id="1422" name="Google Shape;1422;p87"/>
          <p:cNvSpPr txBox="1"/>
          <p:nvPr/>
        </p:nvSpPr>
        <p:spPr>
          <a:xfrm>
            <a:off x="5604650" y="3962331"/>
            <a:ext cx="548700" cy="4305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13"/>
              </a:rPr>
              <a:t>pdf</a:t>
            </a:r>
            <a:br>
              <a:rPr lang="en-US" sz="700" b="1">
                <a:solidFill>
                  <a:srgbClr val="FF0000"/>
                </a:solidFill>
              </a:rPr>
            </a:br>
            <a:r>
              <a:rPr lang="en-US" sz="700" b="1">
                <a:solidFill>
                  <a:srgbClr val="FF0000"/>
                </a:solidFill>
              </a:rPr>
              <a:t> + video</a:t>
            </a:r>
            <a:endParaRPr sz="700" b="1">
              <a:solidFill>
                <a:srgbClr val="FF0000"/>
              </a:solidFill>
            </a:endParaRPr>
          </a:p>
        </p:txBody>
      </p:sp>
      <p:sp>
        <p:nvSpPr>
          <p:cNvPr id="1423" name="Google Shape;1423;p87"/>
          <p:cNvSpPr txBox="1"/>
          <p:nvPr/>
        </p:nvSpPr>
        <p:spPr>
          <a:xfrm>
            <a:off x="4296560" y="2362113"/>
            <a:ext cx="548700" cy="2880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14"/>
              </a:rPr>
              <a:t>pdf</a:t>
            </a:r>
            <a:endParaRPr sz="700" b="1">
              <a:solidFill>
                <a:srgbClr val="FF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88"/>
          <p:cNvSpPr txBox="1">
            <a:spLocks noGrp="1"/>
          </p:cNvSpPr>
          <p:nvPr>
            <p:ph type="body" idx="1"/>
          </p:nvPr>
        </p:nvSpPr>
        <p:spPr>
          <a:xfrm>
            <a:off x="451338" y="910167"/>
            <a:ext cx="4938900" cy="15564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endParaRPr/>
          </a:p>
        </p:txBody>
      </p:sp>
      <p:sp>
        <p:nvSpPr>
          <p:cNvPr id="1429" name="Google Shape;1429;p88"/>
          <p:cNvSpPr txBox="1">
            <a:spLocks noGrp="1"/>
          </p:cNvSpPr>
          <p:nvPr>
            <p:ph type="title" idx="4294967295"/>
          </p:nvPr>
        </p:nvSpPr>
        <p:spPr>
          <a:xfrm>
            <a:off x="194054" y="0"/>
            <a:ext cx="89499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hlink"/>
              </a:buClr>
              <a:buFont typeface="Arial"/>
              <a:buNone/>
            </a:pPr>
            <a:r>
              <a:rPr lang="en-US" sz="2900" b="1">
                <a:solidFill>
                  <a:srgbClr val="FF9900"/>
                </a:solidFill>
              </a:rPr>
              <a:t>Life in texture space</a:t>
            </a:r>
            <a:r>
              <a:rPr lang="en-US">
                <a:solidFill>
                  <a:srgbClr val="FF9900"/>
                </a:solidFill>
              </a:rPr>
              <a:t>, </a:t>
            </a:r>
            <a:r>
              <a:rPr lang="en-US" sz="1300">
                <a:solidFill>
                  <a:srgbClr val="FF9900"/>
                </a:solidFill>
              </a:rPr>
              <a:t>with</a:t>
            </a:r>
            <a:r>
              <a:rPr lang="en-US">
                <a:solidFill>
                  <a:srgbClr val="FF9900"/>
                </a:solidFill>
              </a:rPr>
              <a:t> S.Lefebvre</a:t>
            </a:r>
            <a:r>
              <a:rPr lang="en-US" sz="1300">
                <a:solidFill>
                  <a:srgbClr val="FF9900"/>
                </a:solidFill>
              </a:rPr>
              <a:t>, …</a:t>
            </a:r>
            <a:r>
              <a:rPr lang="en-US">
                <a:solidFill>
                  <a:srgbClr val="FF9900"/>
                </a:solidFill>
              </a:rPr>
              <a:t>  </a:t>
            </a:r>
            <a:r>
              <a:rPr lang="en-US" sz="1300">
                <a:solidFill>
                  <a:srgbClr val="FF9900"/>
                </a:solidFill>
              </a:rPr>
              <a:t>[ SIG’99, I3D’03,I3D’05,RR’06, GPU Gems2 ]</a:t>
            </a:r>
            <a:endParaRPr sz="1300" u="none" strike="noStrike" cap="none">
              <a:solidFill>
                <a:srgbClr val="FFFF00"/>
              </a:solidFill>
            </a:endParaRPr>
          </a:p>
        </p:txBody>
      </p:sp>
      <p:pic>
        <p:nvPicPr>
          <p:cNvPr id="1430" name="Google Shape;1430;p88"/>
          <p:cNvPicPr preferRelativeResize="0"/>
          <p:nvPr/>
        </p:nvPicPr>
        <p:blipFill>
          <a:blip r:embed="rId3">
            <a:alphaModFix/>
          </a:blip>
          <a:stretch>
            <a:fillRect/>
          </a:stretch>
        </p:blipFill>
        <p:spPr>
          <a:xfrm>
            <a:off x="236815" y="719667"/>
            <a:ext cx="1930729" cy="1955488"/>
          </a:xfrm>
          <a:prstGeom prst="rect">
            <a:avLst/>
          </a:prstGeom>
          <a:noFill/>
          <a:ln>
            <a:noFill/>
          </a:ln>
        </p:spPr>
      </p:pic>
      <p:pic>
        <p:nvPicPr>
          <p:cNvPr id="1431" name="Google Shape;1431;p88"/>
          <p:cNvPicPr preferRelativeResize="0"/>
          <p:nvPr/>
        </p:nvPicPr>
        <p:blipFill>
          <a:blip r:embed="rId4">
            <a:alphaModFix/>
          </a:blip>
          <a:stretch>
            <a:fillRect/>
          </a:stretch>
        </p:blipFill>
        <p:spPr>
          <a:xfrm>
            <a:off x="2437950" y="719664"/>
            <a:ext cx="2835063" cy="1785250"/>
          </a:xfrm>
          <a:prstGeom prst="rect">
            <a:avLst/>
          </a:prstGeom>
          <a:noFill/>
          <a:ln>
            <a:noFill/>
          </a:ln>
        </p:spPr>
      </p:pic>
      <p:pic>
        <p:nvPicPr>
          <p:cNvPr id="1432" name="Google Shape;1432;p88"/>
          <p:cNvPicPr preferRelativeResize="0"/>
          <p:nvPr/>
        </p:nvPicPr>
        <p:blipFill>
          <a:blip r:embed="rId5">
            <a:alphaModFix/>
          </a:blip>
          <a:stretch>
            <a:fillRect/>
          </a:stretch>
        </p:blipFill>
        <p:spPr>
          <a:xfrm>
            <a:off x="832801" y="3895211"/>
            <a:ext cx="1930728" cy="1785250"/>
          </a:xfrm>
          <a:prstGeom prst="rect">
            <a:avLst/>
          </a:prstGeom>
          <a:noFill/>
          <a:ln>
            <a:noFill/>
          </a:ln>
        </p:spPr>
      </p:pic>
      <p:pic>
        <p:nvPicPr>
          <p:cNvPr id="1433" name="Google Shape;1433;p88"/>
          <p:cNvPicPr preferRelativeResize="0"/>
          <p:nvPr/>
        </p:nvPicPr>
        <p:blipFill>
          <a:blip r:embed="rId6">
            <a:alphaModFix/>
          </a:blip>
          <a:stretch>
            <a:fillRect/>
          </a:stretch>
        </p:blipFill>
        <p:spPr>
          <a:xfrm>
            <a:off x="188617" y="3895211"/>
            <a:ext cx="496011" cy="1785250"/>
          </a:xfrm>
          <a:prstGeom prst="rect">
            <a:avLst/>
          </a:prstGeom>
          <a:noFill/>
          <a:ln>
            <a:noFill/>
          </a:ln>
        </p:spPr>
      </p:pic>
      <p:pic>
        <p:nvPicPr>
          <p:cNvPr id="1434" name="Google Shape;1434;p88"/>
          <p:cNvPicPr preferRelativeResize="0"/>
          <p:nvPr/>
        </p:nvPicPr>
        <p:blipFill rotWithShape="1">
          <a:blip r:embed="rId7">
            <a:alphaModFix/>
          </a:blip>
          <a:srcRect r="51295"/>
          <a:stretch/>
        </p:blipFill>
        <p:spPr>
          <a:xfrm>
            <a:off x="5648677" y="719667"/>
            <a:ext cx="3490385" cy="1556187"/>
          </a:xfrm>
          <a:prstGeom prst="rect">
            <a:avLst/>
          </a:prstGeom>
          <a:noFill/>
          <a:ln>
            <a:noFill/>
          </a:ln>
        </p:spPr>
      </p:pic>
      <p:pic>
        <p:nvPicPr>
          <p:cNvPr id="1435" name="Google Shape;1435;p88"/>
          <p:cNvPicPr preferRelativeResize="0"/>
          <p:nvPr/>
        </p:nvPicPr>
        <p:blipFill>
          <a:blip r:embed="rId8">
            <a:alphaModFix/>
          </a:blip>
          <a:stretch>
            <a:fillRect/>
          </a:stretch>
        </p:blipFill>
        <p:spPr>
          <a:xfrm>
            <a:off x="4414362" y="4244825"/>
            <a:ext cx="3845044" cy="1453438"/>
          </a:xfrm>
          <a:prstGeom prst="rect">
            <a:avLst/>
          </a:prstGeom>
          <a:noFill/>
          <a:ln>
            <a:noFill/>
          </a:ln>
        </p:spPr>
      </p:pic>
      <p:pic>
        <p:nvPicPr>
          <p:cNvPr id="1436" name="Google Shape;1436;p88"/>
          <p:cNvPicPr preferRelativeResize="0"/>
          <p:nvPr/>
        </p:nvPicPr>
        <p:blipFill>
          <a:blip r:embed="rId9">
            <a:alphaModFix/>
          </a:blip>
          <a:stretch>
            <a:fillRect/>
          </a:stretch>
        </p:blipFill>
        <p:spPr>
          <a:xfrm>
            <a:off x="6857487" y="2539563"/>
            <a:ext cx="2040401" cy="1453438"/>
          </a:xfrm>
          <a:prstGeom prst="rect">
            <a:avLst/>
          </a:prstGeom>
          <a:noFill/>
          <a:ln>
            <a:noFill/>
          </a:ln>
        </p:spPr>
      </p:pic>
      <p:pic>
        <p:nvPicPr>
          <p:cNvPr id="1437" name="Google Shape;1437;p88"/>
          <p:cNvPicPr preferRelativeResize="0"/>
          <p:nvPr/>
        </p:nvPicPr>
        <p:blipFill>
          <a:blip r:embed="rId10">
            <a:alphaModFix/>
          </a:blip>
          <a:stretch>
            <a:fillRect/>
          </a:stretch>
        </p:blipFill>
        <p:spPr>
          <a:xfrm>
            <a:off x="3523798" y="2539561"/>
            <a:ext cx="1481738" cy="1453437"/>
          </a:xfrm>
          <a:prstGeom prst="rect">
            <a:avLst/>
          </a:prstGeom>
          <a:noFill/>
          <a:ln>
            <a:noFill/>
          </a:ln>
        </p:spPr>
      </p:pic>
      <p:pic>
        <p:nvPicPr>
          <p:cNvPr id="1438" name="Google Shape;1438;p88"/>
          <p:cNvPicPr preferRelativeResize="0"/>
          <p:nvPr/>
        </p:nvPicPr>
        <p:blipFill>
          <a:blip r:embed="rId11">
            <a:alphaModFix/>
          </a:blip>
          <a:stretch>
            <a:fillRect/>
          </a:stretch>
        </p:blipFill>
        <p:spPr>
          <a:xfrm>
            <a:off x="5223662" y="2539563"/>
            <a:ext cx="1411486" cy="1453437"/>
          </a:xfrm>
          <a:prstGeom prst="rect">
            <a:avLst/>
          </a:prstGeom>
          <a:noFill/>
          <a:ln>
            <a:noFill/>
          </a:ln>
        </p:spPr>
      </p:pic>
      <p:sp>
        <p:nvSpPr>
          <p:cNvPr id="1439" name="Google Shape;1439;p8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82</a:t>
            </a:fld>
            <a:endParaRPr/>
          </a:p>
        </p:txBody>
      </p:sp>
      <p:sp>
        <p:nvSpPr>
          <p:cNvPr id="1440" name="Google Shape;1440;p88"/>
          <p:cNvSpPr txBox="1">
            <a:spLocks noGrp="1"/>
          </p:cNvSpPr>
          <p:nvPr>
            <p:ph type="body" idx="1"/>
          </p:nvPr>
        </p:nvSpPr>
        <p:spPr>
          <a:xfrm>
            <a:off x="962308" y="2624667"/>
            <a:ext cx="2980800" cy="4767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High res data  on demand</a:t>
            </a:r>
            <a:br>
              <a:rPr lang="en-US">
                <a:solidFill>
                  <a:srgbClr val="FFFF00"/>
                </a:solidFill>
              </a:rPr>
            </a:br>
            <a:r>
              <a:rPr lang="en-US">
                <a:solidFill>
                  <a:srgbClr val="FFFF00"/>
                </a:solidFill>
              </a:rPr>
              <a:t>low geometry cost</a:t>
            </a:r>
            <a:endParaRPr>
              <a:solidFill>
                <a:srgbClr val="FFFF00"/>
              </a:solidFill>
            </a:endParaRPr>
          </a:p>
        </p:txBody>
      </p:sp>
      <p:sp>
        <p:nvSpPr>
          <p:cNvPr id="1441" name="Google Shape;1441;p88"/>
          <p:cNvSpPr txBox="1">
            <a:spLocks noGrp="1"/>
          </p:cNvSpPr>
          <p:nvPr>
            <p:ph type="body" idx="1"/>
          </p:nvPr>
        </p:nvSpPr>
        <p:spPr>
          <a:xfrm>
            <a:off x="3142800" y="4656667"/>
            <a:ext cx="1412400" cy="5685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a:solidFill>
                  <a:srgbClr val="FFFF00"/>
                </a:solidFill>
              </a:rPr>
              <a:t>Simu in </a:t>
            </a:r>
            <a:br>
              <a:rPr lang="en-US">
                <a:solidFill>
                  <a:srgbClr val="FFFF00"/>
                </a:solidFill>
              </a:rPr>
            </a:br>
            <a:r>
              <a:rPr lang="en-US">
                <a:solidFill>
                  <a:srgbClr val="FFFF00"/>
                </a:solidFill>
              </a:rPr>
              <a:t> mix space</a:t>
            </a:r>
            <a:endParaRPr>
              <a:solidFill>
                <a:srgbClr val="FFFF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12" scaled="0"/>
        </a:gradFill>
        <a:effectLst/>
      </p:bgPr>
    </p:bg>
    <p:spTree>
      <p:nvGrpSpPr>
        <p:cNvPr id="1" name="Shape 1445"/>
        <p:cNvGrpSpPr/>
        <p:nvPr/>
      </p:nvGrpSpPr>
      <p:grpSpPr>
        <a:xfrm>
          <a:off x="0" y="0"/>
          <a:ext cx="0" cy="0"/>
          <a:chOff x="0" y="0"/>
          <a:chExt cx="0" cy="0"/>
        </a:xfrm>
      </p:grpSpPr>
      <p:sp>
        <p:nvSpPr>
          <p:cNvPr id="1446" name="Google Shape;1446;p89"/>
          <p:cNvSpPr txBox="1"/>
          <p:nvPr/>
        </p:nvSpPr>
        <p:spPr>
          <a:xfrm>
            <a:off x="87508" y="702786"/>
            <a:ext cx="1917000" cy="502800"/>
          </a:xfrm>
          <a:prstGeom prst="rect">
            <a:avLst/>
          </a:prstGeom>
          <a:noFill/>
          <a:ln>
            <a:noFill/>
          </a:ln>
        </p:spPr>
        <p:txBody>
          <a:bodyPr spcFirstLastPara="1" wrap="square" lIns="80800" tIns="39700" rIns="80800" bIns="39700" anchor="t" anchorCtr="0">
            <a:noAutofit/>
          </a:bodyPr>
          <a:lstStyle/>
          <a:p>
            <a:pPr marL="0" marR="0" lvl="0" indent="0" algn="l" rtl="0">
              <a:lnSpc>
                <a:spcPct val="100000"/>
              </a:lnSpc>
              <a:spcBef>
                <a:spcPts val="0"/>
              </a:spcBef>
              <a:spcAft>
                <a:spcPts val="0"/>
              </a:spcAft>
              <a:buClr>
                <a:srgbClr val="00FFFF"/>
              </a:buClr>
              <a:buFont typeface="Arial"/>
              <a:buNone/>
            </a:pPr>
            <a:r>
              <a:rPr lang="en-US" sz="2100" b="0" u="none" strike="noStrike" cap="none">
                <a:solidFill>
                  <a:srgbClr val="00FFFF"/>
                </a:solidFill>
                <a:latin typeface="Arial"/>
                <a:ea typeface="Arial"/>
                <a:cs typeface="Arial"/>
                <a:sym typeface="Arial"/>
              </a:rPr>
              <a:t>simul</a:t>
            </a:r>
            <a:r>
              <a:rPr lang="en-US" sz="2100">
                <a:solidFill>
                  <a:srgbClr val="00FFFF"/>
                </a:solidFill>
              </a:rPr>
              <a:t>ating</a:t>
            </a:r>
            <a:endParaRPr sz="1600" b="0" u="none" strike="noStrike" cap="none"/>
          </a:p>
        </p:txBody>
      </p:sp>
      <p:pic>
        <p:nvPicPr>
          <p:cNvPr id="1447" name="Google Shape;1447;p89"/>
          <p:cNvPicPr preferRelativeResize="0"/>
          <p:nvPr/>
        </p:nvPicPr>
        <p:blipFill>
          <a:blip r:embed="rId3">
            <a:alphaModFix/>
          </a:blip>
          <a:stretch>
            <a:fillRect/>
          </a:stretch>
        </p:blipFill>
        <p:spPr>
          <a:xfrm>
            <a:off x="140677" y="79188"/>
            <a:ext cx="5220623" cy="3787229"/>
          </a:xfrm>
          <a:prstGeom prst="rect">
            <a:avLst/>
          </a:prstGeom>
          <a:noFill/>
          <a:ln>
            <a:noFill/>
          </a:ln>
        </p:spPr>
      </p:pic>
      <p:pic>
        <p:nvPicPr>
          <p:cNvPr id="1448" name="Google Shape;1448;p89"/>
          <p:cNvPicPr preferRelativeResize="0"/>
          <p:nvPr/>
        </p:nvPicPr>
        <p:blipFill rotWithShape="1">
          <a:blip r:embed="rId4">
            <a:alphaModFix/>
          </a:blip>
          <a:srcRect l="-7122" r="19187"/>
          <a:stretch/>
        </p:blipFill>
        <p:spPr>
          <a:xfrm rot="-5400000">
            <a:off x="6385745" y="-246172"/>
            <a:ext cx="2352042" cy="3053747"/>
          </a:xfrm>
          <a:prstGeom prst="rect">
            <a:avLst/>
          </a:prstGeom>
          <a:noFill/>
          <a:ln>
            <a:noFill/>
          </a:ln>
        </p:spPr>
      </p:pic>
      <p:sp>
        <p:nvSpPr>
          <p:cNvPr id="1449" name="Google Shape;1449;p89"/>
          <p:cNvSpPr txBox="1">
            <a:spLocks noGrp="1"/>
          </p:cNvSpPr>
          <p:nvPr>
            <p:ph type="title" idx="4294967295"/>
          </p:nvPr>
        </p:nvSpPr>
        <p:spPr>
          <a:xfrm>
            <a:off x="41031" y="33063"/>
            <a:ext cx="9004500" cy="502800"/>
          </a:xfrm>
          <a:prstGeom prst="rect">
            <a:avLst/>
          </a:prstGeom>
          <a:noFill/>
          <a:ln>
            <a:noFill/>
          </a:ln>
        </p:spPr>
        <p:txBody>
          <a:bodyPr spcFirstLastPara="1" wrap="square" lIns="81650" tIns="40825" rIns="81650" bIns="40825" anchor="t" anchorCtr="0">
            <a:noAutofit/>
          </a:bodyPr>
          <a:lstStyle/>
          <a:p>
            <a:pPr marL="0" marR="0" lvl="0" indent="0" algn="l" rtl="0">
              <a:lnSpc>
                <a:spcPct val="100000"/>
              </a:lnSpc>
              <a:spcBef>
                <a:spcPts val="0"/>
              </a:spcBef>
              <a:spcAft>
                <a:spcPts val="0"/>
              </a:spcAft>
              <a:buClr>
                <a:schemeClr val="dk2"/>
              </a:buClr>
              <a:buFont typeface="Arial"/>
              <a:buNone/>
            </a:pPr>
            <a:r>
              <a:rPr lang="en-US" sz="2900" b="1">
                <a:solidFill>
                  <a:srgbClr val="FF9900"/>
                </a:solidFill>
              </a:rPr>
              <a:t>Galaxy Project</a:t>
            </a:r>
            <a:r>
              <a:rPr lang="en-US" sz="1800">
                <a:solidFill>
                  <a:srgbClr val="FF9900"/>
                </a:solidFill>
              </a:rPr>
              <a:t>, </a:t>
            </a:r>
            <a:r>
              <a:rPr lang="en-US" sz="1100">
                <a:solidFill>
                  <a:srgbClr val="FF9900"/>
                </a:solidFill>
              </a:rPr>
              <a:t>with</a:t>
            </a:r>
            <a:r>
              <a:rPr lang="en-US" sz="1800">
                <a:solidFill>
                  <a:srgbClr val="FF9900"/>
                </a:solidFill>
              </a:rPr>
              <a:t> </a:t>
            </a:r>
            <a:r>
              <a:rPr lang="en-US" sz="1400">
                <a:solidFill>
                  <a:srgbClr val="FF9900"/>
                </a:solidFill>
              </a:rPr>
              <a:t>RSA Cosmos</a:t>
            </a:r>
            <a:r>
              <a:rPr lang="en-US">
                <a:solidFill>
                  <a:srgbClr val="FF9900"/>
                </a:solidFill>
              </a:rPr>
              <a:t> </a:t>
            </a:r>
            <a:r>
              <a:rPr lang="en-US" sz="1300">
                <a:solidFill>
                  <a:srgbClr val="FF9900"/>
                </a:solidFill>
              </a:rPr>
              <a:t>&amp;</a:t>
            </a:r>
            <a:r>
              <a:rPr lang="en-US">
                <a:solidFill>
                  <a:srgbClr val="FF9900"/>
                </a:solidFill>
              </a:rPr>
              <a:t> </a:t>
            </a:r>
            <a:r>
              <a:rPr lang="en-US" sz="1400">
                <a:solidFill>
                  <a:srgbClr val="FF9900"/>
                </a:solidFill>
              </a:rPr>
              <a:t>Paris-Meudon</a:t>
            </a:r>
            <a:r>
              <a:rPr lang="en-US">
                <a:solidFill>
                  <a:srgbClr val="FF9900"/>
                </a:solidFill>
              </a:rPr>
              <a:t> O</a:t>
            </a:r>
            <a:r>
              <a:rPr lang="en-US" sz="1400">
                <a:solidFill>
                  <a:srgbClr val="FF9900"/>
                </a:solidFill>
              </a:rPr>
              <a:t>bservatory</a:t>
            </a:r>
            <a:endParaRPr sz="1400" u="none" strike="noStrike" cap="none">
              <a:solidFill>
                <a:srgbClr val="FF9900"/>
              </a:solidFill>
            </a:endParaRPr>
          </a:p>
        </p:txBody>
      </p:sp>
      <p:pic>
        <p:nvPicPr>
          <p:cNvPr id="1450" name="Google Shape;1450;p89"/>
          <p:cNvPicPr preferRelativeResize="0"/>
          <p:nvPr/>
        </p:nvPicPr>
        <p:blipFill rotWithShape="1">
          <a:blip r:embed="rId5">
            <a:alphaModFix/>
          </a:blip>
          <a:srcRect b="30162"/>
          <a:stretch/>
        </p:blipFill>
        <p:spPr>
          <a:xfrm>
            <a:off x="88985" y="3696813"/>
            <a:ext cx="2615008" cy="2018938"/>
          </a:xfrm>
          <a:prstGeom prst="rect">
            <a:avLst/>
          </a:prstGeom>
          <a:noFill/>
          <a:ln>
            <a:noFill/>
          </a:ln>
        </p:spPr>
      </p:pic>
      <p:pic>
        <p:nvPicPr>
          <p:cNvPr id="1451" name="Google Shape;1451;p89"/>
          <p:cNvPicPr preferRelativeResize="0"/>
          <p:nvPr/>
        </p:nvPicPr>
        <p:blipFill rotWithShape="1">
          <a:blip r:embed="rId6">
            <a:alphaModFix/>
          </a:blip>
          <a:srcRect l="71063" b="54787"/>
          <a:stretch/>
        </p:blipFill>
        <p:spPr>
          <a:xfrm>
            <a:off x="88985" y="3696812"/>
            <a:ext cx="3078000" cy="2018937"/>
          </a:xfrm>
          <a:prstGeom prst="rect">
            <a:avLst/>
          </a:prstGeom>
          <a:noFill/>
          <a:ln>
            <a:noFill/>
          </a:ln>
        </p:spPr>
      </p:pic>
      <p:pic>
        <p:nvPicPr>
          <p:cNvPr id="1452" name="Google Shape;1452;p89"/>
          <p:cNvPicPr preferRelativeResize="0"/>
          <p:nvPr/>
        </p:nvPicPr>
        <p:blipFill rotWithShape="1">
          <a:blip r:embed="rId7">
            <a:alphaModFix/>
          </a:blip>
          <a:srcRect t="58130"/>
          <a:stretch/>
        </p:blipFill>
        <p:spPr>
          <a:xfrm>
            <a:off x="3293361" y="4296000"/>
            <a:ext cx="5850639" cy="1419000"/>
          </a:xfrm>
          <a:prstGeom prst="rect">
            <a:avLst/>
          </a:prstGeom>
          <a:noFill/>
          <a:ln>
            <a:noFill/>
          </a:ln>
        </p:spPr>
      </p:pic>
      <p:pic>
        <p:nvPicPr>
          <p:cNvPr id="1453" name="Google Shape;1453;p89"/>
          <p:cNvPicPr preferRelativeResize="0"/>
          <p:nvPr/>
        </p:nvPicPr>
        <p:blipFill rotWithShape="1">
          <a:blip r:embed="rId8">
            <a:alphaModFix/>
          </a:blip>
          <a:srcRect l="13592" t="3680" r="8422" b="7406"/>
          <a:stretch/>
        </p:blipFill>
        <p:spPr>
          <a:xfrm>
            <a:off x="3563781" y="2420854"/>
            <a:ext cx="2003977" cy="1795104"/>
          </a:xfrm>
          <a:prstGeom prst="rect">
            <a:avLst/>
          </a:prstGeom>
          <a:noFill/>
          <a:ln>
            <a:noFill/>
          </a:ln>
        </p:spPr>
      </p:pic>
      <p:grpSp>
        <p:nvGrpSpPr>
          <p:cNvPr id="1454" name="Google Shape;1454;p89"/>
          <p:cNvGrpSpPr/>
          <p:nvPr/>
        </p:nvGrpSpPr>
        <p:grpSpPr>
          <a:xfrm>
            <a:off x="5711173" y="2323045"/>
            <a:ext cx="3435536" cy="1920710"/>
            <a:chOff x="6469800" y="3119875"/>
            <a:chExt cx="3438975" cy="2129862"/>
          </a:xfrm>
        </p:grpSpPr>
        <p:pic>
          <p:nvPicPr>
            <p:cNvPr id="1455" name="Google Shape;1455;p89"/>
            <p:cNvPicPr preferRelativeResize="0"/>
            <p:nvPr/>
          </p:nvPicPr>
          <p:blipFill rotWithShape="1">
            <a:blip r:embed="rId7">
              <a:alphaModFix/>
            </a:blip>
            <a:srcRect l="23108" t="7581" r="22570" b="45181"/>
            <a:stretch/>
          </p:blipFill>
          <p:spPr>
            <a:xfrm>
              <a:off x="6475050" y="3333763"/>
              <a:ext cx="3433725" cy="1915975"/>
            </a:xfrm>
            <a:prstGeom prst="rect">
              <a:avLst/>
            </a:prstGeom>
            <a:noFill/>
            <a:ln>
              <a:noFill/>
            </a:ln>
          </p:spPr>
        </p:pic>
        <p:pic>
          <p:nvPicPr>
            <p:cNvPr id="1456" name="Google Shape;1456;p89"/>
            <p:cNvPicPr preferRelativeResize="0"/>
            <p:nvPr/>
          </p:nvPicPr>
          <p:blipFill rotWithShape="1">
            <a:blip r:embed="rId7">
              <a:alphaModFix/>
            </a:blip>
            <a:srcRect l="21572" t="6170" r="18302" b="100494"/>
            <a:stretch/>
          </p:blipFill>
          <p:spPr>
            <a:xfrm rot="10800000" flipH="1">
              <a:off x="6469800" y="3119875"/>
              <a:ext cx="3436200" cy="244425"/>
            </a:xfrm>
            <a:prstGeom prst="rect">
              <a:avLst/>
            </a:prstGeom>
            <a:noFill/>
            <a:ln>
              <a:noFill/>
            </a:ln>
          </p:spPr>
        </p:pic>
      </p:grpSp>
      <p:sp>
        <p:nvSpPr>
          <p:cNvPr id="1457" name="Google Shape;1457;p89"/>
          <p:cNvSpPr txBox="1"/>
          <p:nvPr/>
        </p:nvSpPr>
        <p:spPr>
          <a:xfrm>
            <a:off x="2756862" y="4922563"/>
            <a:ext cx="7458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t>  </a:t>
            </a:r>
            <a:r>
              <a:rPr lang="en-US" sz="1300" b="1" u="sng">
                <a:solidFill>
                  <a:srgbClr val="FF0000"/>
                </a:solidFill>
                <a:hlinkClick r:id="rId9"/>
              </a:rPr>
              <a:t>video</a:t>
            </a:r>
            <a:br>
              <a:rPr lang="en-US" sz="700" b="1">
                <a:solidFill>
                  <a:srgbClr val="FF0000"/>
                </a:solidFill>
              </a:rPr>
            </a:br>
            <a:r>
              <a:rPr lang="en-US" sz="700" b="1">
                <a:solidFill>
                  <a:srgbClr val="FF0000"/>
                </a:solidFill>
              </a:rPr>
              <a:t>SkyExplorer</a:t>
            </a:r>
            <a:endParaRPr sz="700" b="1">
              <a:solidFill>
                <a:srgbClr val="FF0000"/>
              </a:solidFill>
            </a:endParaRPr>
          </a:p>
        </p:txBody>
      </p:sp>
      <p:sp>
        <p:nvSpPr>
          <p:cNvPr id="1458" name="Google Shape;1458;p89"/>
          <p:cNvSpPr txBox="1"/>
          <p:nvPr/>
        </p:nvSpPr>
        <p:spPr>
          <a:xfrm>
            <a:off x="2774792" y="5305521"/>
            <a:ext cx="706200" cy="351300"/>
          </a:xfrm>
          <a:prstGeom prst="rect">
            <a:avLst/>
          </a:prstGeom>
          <a:solidFill>
            <a:srgbClr val="000000"/>
          </a:solidFill>
          <a:ln>
            <a:noFill/>
          </a:ln>
        </p:spPr>
        <p:txBody>
          <a:bodyPr spcFirstLastPara="1" wrap="square" lIns="81650" tIns="81650" rIns="81650" bIns="81650" anchor="t" anchorCtr="0">
            <a:noAutofit/>
          </a:bodyPr>
          <a:lstStyle/>
          <a:p>
            <a:pPr marL="0" lvl="0" indent="0" algn="l" rtl="0">
              <a:spcBef>
                <a:spcPts val="0"/>
              </a:spcBef>
              <a:spcAft>
                <a:spcPts val="0"/>
              </a:spcAft>
              <a:buNone/>
            </a:pPr>
            <a:r>
              <a:rPr lang="en-US" sz="1300">
                <a:solidFill>
                  <a:srgbClr val="FF0000"/>
                </a:solidFill>
              </a:rPr>
              <a:t> </a:t>
            </a:r>
            <a:r>
              <a:rPr lang="en-US" sz="1300" b="1">
                <a:solidFill>
                  <a:srgbClr val="FF0000"/>
                </a:solidFill>
              </a:rPr>
              <a:t> </a:t>
            </a:r>
            <a:r>
              <a:rPr lang="en-US" sz="1300" b="1" u="sng">
                <a:solidFill>
                  <a:srgbClr val="FF0000"/>
                </a:solidFill>
                <a:hlinkClick r:id="rId10"/>
              </a:rPr>
              <a:t>www</a:t>
            </a:r>
            <a:r>
              <a:rPr lang="en-US" sz="700" b="1">
                <a:solidFill>
                  <a:srgbClr val="FF0000"/>
                </a:solidFill>
              </a:rPr>
              <a:t>   </a:t>
            </a:r>
            <a:endParaRPr sz="700" b="1">
              <a:solidFill>
                <a:srgbClr val="FF0000"/>
              </a:solidFill>
            </a:endParaRPr>
          </a:p>
        </p:txBody>
      </p:sp>
      <p:sp>
        <p:nvSpPr>
          <p:cNvPr id="1459" name="Google Shape;1459;p89"/>
          <p:cNvSpPr txBox="1"/>
          <p:nvPr/>
        </p:nvSpPr>
        <p:spPr>
          <a:xfrm>
            <a:off x="154325" y="607842"/>
            <a:ext cx="4453200" cy="1322700"/>
          </a:xfrm>
          <a:prstGeom prst="rect">
            <a:avLst/>
          </a:prstGeom>
          <a:noFill/>
          <a:ln>
            <a:noFill/>
          </a:ln>
        </p:spPr>
        <p:txBody>
          <a:bodyPr spcFirstLastPara="1" wrap="square" lIns="80800" tIns="39700" rIns="80800" bIns="39700" anchor="t" anchorCtr="0">
            <a:noAutofit/>
          </a:bodyPr>
          <a:lstStyle/>
          <a:p>
            <a:pPr marL="0" marR="0" lvl="0" indent="0" algn="l" rtl="0">
              <a:lnSpc>
                <a:spcPct val="115000"/>
              </a:lnSpc>
              <a:spcBef>
                <a:spcPts val="0"/>
              </a:spcBef>
              <a:spcAft>
                <a:spcPts val="0"/>
              </a:spcAft>
              <a:buClr>
                <a:srgbClr val="00FFFF"/>
              </a:buClr>
              <a:buFont typeface="Noto Symbol"/>
              <a:buNone/>
            </a:pPr>
            <a:r>
              <a:rPr lang="en-US" sz="2000"/>
              <a:t>-  Real time walk-through</a:t>
            </a:r>
            <a:endParaRPr sz="2000"/>
          </a:p>
          <a:p>
            <a:pPr marL="0" lvl="0" indent="0" algn="l" rtl="0">
              <a:lnSpc>
                <a:spcPct val="115000"/>
              </a:lnSpc>
              <a:spcBef>
                <a:spcPts val="0"/>
              </a:spcBef>
              <a:spcAft>
                <a:spcPts val="0"/>
              </a:spcAft>
              <a:buClr>
                <a:srgbClr val="00FFFF"/>
              </a:buClr>
              <a:buFont typeface="Noto Symbol"/>
              <a:buNone/>
            </a:pPr>
            <a:r>
              <a:rPr lang="en-US" sz="2000"/>
              <a:t>-  ~ Hubble quality</a:t>
            </a:r>
            <a:br>
              <a:rPr lang="en-US" sz="2000"/>
            </a:br>
            <a:r>
              <a:rPr lang="en-US" sz="2000"/>
              <a:t>-  spectral</a:t>
            </a:r>
            <a:br>
              <a:rPr lang="en-US" sz="2000"/>
            </a:br>
            <a:endParaRPr sz="700"/>
          </a:p>
          <a:p>
            <a:pPr marL="0" marR="0" lvl="0" indent="0" algn="l" rtl="0">
              <a:lnSpc>
                <a:spcPct val="115000"/>
              </a:lnSpc>
              <a:spcBef>
                <a:spcPts val="0"/>
              </a:spcBef>
              <a:spcAft>
                <a:spcPts val="0"/>
              </a:spcAft>
              <a:buClr>
                <a:srgbClr val="00FFFF"/>
              </a:buClr>
              <a:buFont typeface="Noto Symbol"/>
              <a:buNone/>
            </a:pPr>
            <a:r>
              <a:rPr lang="en-US" sz="2000" b="1"/>
              <a:t>GigaVoxels++  &amp;  proceduralism</a:t>
            </a:r>
            <a:endParaRPr sz="2000" b="1"/>
          </a:p>
        </p:txBody>
      </p:sp>
      <p:sp>
        <p:nvSpPr>
          <p:cNvPr id="1460" name="Google Shape;1460;p89"/>
          <p:cNvSpPr txBox="1"/>
          <p:nvPr/>
        </p:nvSpPr>
        <p:spPr>
          <a:xfrm>
            <a:off x="140677" y="599313"/>
            <a:ext cx="4453200" cy="1322700"/>
          </a:xfrm>
          <a:prstGeom prst="rect">
            <a:avLst/>
          </a:prstGeom>
          <a:noFill/>
          <a:ln>
            <a:noFill/>
          </a:ln>
        </p:spPr>
        <p:txBody>
          <a:bodyPr spcFirstLastPara="1" wrap="square" lIns="80800" tIns="39700" rIns="80800" bIns="39700" anchor="t" anchorCtr="0">
            <a:noAutofit/>
          </a:bodyPr>
          <a:lstStyle/>
          <a:p>
            <a:pPr marL="0" marR="0" lvl="0" indent="0" algn="l" rtl="0">
              <a:lnSpc>
                <a:spcPct val="115000"/>
              </a:lnSpc>
              <a:spcBef>
                <a:spcPts val="0"/>
              </a:spcBef>
              <a:spcAft>
                <a:spcPts val="0"/>
              </a:spcAft>
              <a:buClr>
                <a:srgbClr val="00FFFF"/>
              </a:buClr>
              <a:buFont typeface="Noto Symbol"/>
              <a:buNone/>
            </a:pPr>
            <a:r>
              <a:rPr lang="en-US" sz="2000">
                <a:solidFill>
                  <a:srgbClr val="FFFF00"/>
                </a:solidFill>
              </a:rPr>
              <a:t>-  Real time walk-through</a:t>
            </a:r>
            <a:endParaRPr sz="2000">
              <a:solidFill>
                <a:srgbClr val="FFFF00"/>
              </a:solidFill>
            </a:endParaRPr>
          </a:p>
          <a:p>
            <a:pPr marL="0" lvl="0" indent="0" algn="l" rtl="0">
              <a:lnSpc>
                <a:spcPct val="115000"/>
              </a:lnSpc>
              <a:spcBef>
                <a:spcPts val="0"/>
              </a:spcBef>
              <a:spcAft>
                <a:spcPts val="0"/>
              </a:spcAft>
              <a:buClr>
                <a:srgbClr val="00FFFF"/>
              </a:buClr>
              <a:buFont typeface="Noto Symbol"/>
              <a:buNone/>
            </a:pPr>
            <a:r>
              <a:rPr lang="en-US" sz="2000">
                <a:solidFill>
                  <a:srgbClr val="FFFF00"/>
                </a:solidFill>
              </a:rPr>
              <a:t>-  ~ Hubble quality</a:t>
            </a:r>
            <a:br>
              <a:rPr lang="en-US" sz="2000">
                <a:solidFill>
                  <a:srgbClr val="FFFF00"/>
                </a:solidFill>
              </a:rPr>
            </a:br>
            <a:r>
              <a:rPr lang="en-US" sz="2000">
                <a:solidFill>
                  <a:srgbClr val="FFFF00"/>
                </a:solidFill>
              </a:rPr>
              <a:t>-  spectral</a:t>
            </a:r>
            <a:br>
              <a:rPr lang="en-US" sz="2000">
                <a:solidFill>
                  <a:srgbClr val="FFFF00"/>
                </a:solidFill>
              </a:rPr>
            </a:br>
            <a:endParaRPr sz="700">
              <a:solidFill>
                <a:srgbClr val="FFFF00"/>
              </a:solidFill>
            </a:endParaRPr>
          </a:p>
          <a:p>
            <a:pPr marL="0" marR="0" lvl="0" indent="0" algn="l" rtl="0">
              <a:lnSpc>
                <a:spcPct val="115000"/>
              </a:lnSpc>
              <a:spcBef>
                <a:spcPts val="0"/>
              </a:spcBef>
              <a:spcAft>
                <a:spcPts val="0"/>
              </a:spcAft>
              <a:buClr>
                <a:srgbClr val="00FFFF"/>
              </a:buClr>
              <a:buFont typeface="Noto Symbol"/>
              <a:buNone/>
            </a:pPr>
            <a:r>
              <a:rPr lang="en-US" sz="2000" b="1">
                <a:solidFill>
                  <a:srgbClr val="FFFF00"/>
                </a:solidFill>
              </a:rPr>
              <a:t>GigaVoxels++  &amp;  proceduralism</a:t>
            </a:r>
            <a:endParaRPr sz="2000" b="1">
              <a:solidFill>
                <a:srgbClr val="FFFF00"/>
              </a:solidFill>
            </a:endParaRPr>
          </a:p>
        </p:txBody>
      </p:sp>
      <p:sp>
        <p:nvSpPr>
          <p:cNvPr id="1461" name="Google Shape;1461;p8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90"/>
          <p:cNvSpPr txBox="1">
            <a:spLocks noGrp="1"/>
          </p:cNvSpPr>
          <p:nvPr>
            <p:ph type="body" idx="1"/>
          </p:nvPr>
        </p:nvSpPr>
        <p:spPr>
          <a:xfrm>
            <a:off x="451338" y="719667"/>
            <a:ext cx="8435100" cy="49953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100">
                <a:solidFill>
                  <a:srgbClr val="FFFF00"/>
                </a:solidFill>
              </a:rPr>
              <a:t>There is hope for ultra-high complexity in real-time  :-)</a:t>
            </a:r>
            <a:endParaRPr sz="2100">
              <a:solidFill>
                <a:srgbClr val="FFFF00"/>
              </a:solidFill>
            </a:endParaRPr>
          </a:p>
          <a:p>
            <a:pPr marL="0" lvl="0" indent="0" algn="l" rtl="0">
              <a:lnSpc>
                <a:spcPct val="115000"/>
              </a:lnSpc>
              <a:spcBef>
                <a:spcPts val="0"/>
              </a:spcBef>
              <a:spcAft>
                <a:spcPts val="0"/>
              </a:spcAft>
              <a:buNone/>
            </a:pPr>
            <a:endParaRPr sz="700">
              <a:solidFill>
                <a:srgbClr val="FFFF00"/>
              </a:solidFill>
            </a:endParaRPr>
          </a:p>
          <a:p>
            <a:pPr marL="0" lvl="0" indent="0" algn="l" rtl="0">
              <a:lnSpc>
                <a:spcPct val="115000"/>
              </a:lnSpc>
              <a:spcBef>
                <a:spcPts val="0"/>
              </a:spcBef>
              <a:spcAft>
                <a:spcPts val="0"/>
              </a:spcAft>
              <a:buNone/>
            </a:pPr>
            <a:endParaRPr sz="2100">
              <a:solidFill>
                <a:srgbClr val="554A00"/>
              </a:solidFill>
            </a:endParaRPr>
          </a:p>
        </p:txBody>
      </p:sp>
      <p:sp>
        <p:nvSpPr>
          <p:cNvPr id="1467" name="Google Shape;1467;p90"/>
          <p:cNvSpPr txBox="1">
            <a:spLocks noGrp="1"/>
          </p:cNvSpPr>
          <p:nvPr>
            <p:ph type="body" idx="1"/>
          </p:nvPr>
        </p:nvSpPr>
        <p:spPr>
          <a:xfrm>
            <a:off x="592015" y="84667"/>
            <a:ext cx="4731900" cy="5490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Conclusion</a:t>
            </a:r>
            <a:endParaRPr sz="2700" b="1">
              <a:solidFill>
                <a:srgbClr val="FF9900"/>
              </a:solidFill>
            </a:endParaRPr>
          </a:p>
        </p:txBody>
      </p:sp>
      <p:sp>
        <p:nvSpPr>
          <p:cNvPr id="1468" name="Google Shape;1468;p9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91"/>
          <p:cNvSpPr txBox="1">
            <a:spLocks noGrp="1"/>
          </p:cNvSpPr>
          <p:nvPr>
            <p:ph type="body" idx="1"/>
          </p:nvPr>
        </p:nvSpPr>
        <p:spPr>
          <a:xfrm>
            <a:off x="451338" y="719667"/>
            <a:ext cx="8435100" cy="49953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100">
                <a:solidFill>
                  <a:srgbClr val="FFFF00"/>
                </a:solidFill>
              </a:rPr>
              <a:t>There is hope for ultra-high complexity in real-time  :-)</a:t>
            </a:r>
            <a:endParaRPr sz="2100">
              <a:solidFill>
                <a:srgbClr val="FFFF00"/>
              </a:solidFill>
            </a:endParaRPr>
          </a:p>
          <a:p>
            <a:pPr marL="0" lvl="0" indent="0" algn="l" rtl="0">
              <a:lnSpc>
                <a:spcPct val="115000"/>
              </a:lnSpc>
              <a:spcBef>
                <a:spcPts val="0"/>
              </a:spcBef>
              <a:spcAft>
                <a:spcPts val="0"/>
              </a:spcAft>
              <a:buNone/>
            </a:pPr>
            <a:endParaRPr sz="700">
              <a:solidFill>
                <a:srgbClr val="FFFF00"/>
              </a:solidFill>
            </a:endParaRPr>
          </a:p>
          <a:p>
            <a:pPr marL="0" lvl="0" indent="0" algn="l" rtl="0">
              <a:lnSpc>
                <a:spcPct val="115000"/>
              </a:lnSpc>
              <a:spcBef>
                <a:spcPts val="0"/>
              </a:spcBef>
              <a:spcAft>
                <a:spcPts val="0"/>
              </a:spcAft>
              <a:buNone/>
            </a:pPr>
            <a:r>
              <a:rPr lang="en-US" sz="2500">
                <a:solidFill>
                  <a:srgbClr val="FF9900"/>
                </a:solidFill>
              </a:rPr>
              <a:t>Future:</a:t>
            </a:r>
            <a:r>
              <a:rPr lang="en-US" sz="2500">
                <a:solidFill>
                  <a:srgbClr val="FFFF00"/>
                </a:solidFill>
              </a:rPr>
              <a:t> </a:t>
            </a:r>
            <a:br>
              <a:rPr lang="en-US" sz="2500">
                <a:solidFill>
                  <a:srgbClr val="FFFF00"/>
                </a:solidFill>
              </a:rPr>
            </a:br>
            <a:r>
              <a:rPr lang="en-US" sz="2100">
                <a:solidFill>
                  <a:srgbClr val="FFFF00"/>
                </a:solidFill>
              </a:rPr>
              <a:t>“converging” RT tools on GPU are cool, but don’t lose our soul:</a:t>
            </a:r>
            <a:endParaRPr sz="2100">
              <a:solidFill>
                <a:srgbClr val="FFFF00"/>
              </a:solidFill>
            </a:endParaRPr>
          </a:p>
          <a:p>
            <a:pPr marL="0" lvl="0" indent="0" algn="l" rtl="0">
              <a:lnSpc>
                <a:spcPct val="115000"/>
              </a:lnSpc>
              <a:spcBef>
                <a:spcPts val="0"/>
              </a:spcBef>
              <a:spcAft>
                <a:spcPts val="0"/>
              </a:spcAft>
              <a:buNone/>
            </a:pPr>
            <a:r>
              <a:rPr lang="en-US" sz="2100">
                <a:solidFill>
                  <a:srgbClr val="FFFF00"/>
                </a:solidFill>
              </a:rPr>
              <a:t>Gaming is more challenging than prod:   </a:t>
            </a:r>
            <a:r>
              <a:rPr lang="en-US" sz="1300">
                <a:solidFill>
                  <a:schemeClr val="dk2"/>
                </a:solidFill>
              </a:rPr>
              <a:t>( 1 / million</a:t>
            </a:r>
            <a:r>
              <a:rPr lang="en-US" sz="1300" baseline="30000">
                <a:solidFill>
                  <a:schemeClr val="dk2"/>
                </a:solidFill>
              </a:rPr>
              <a:t>th</a:t>
            </a:r>
            <a:r>
              <a:rPr lang="en-US" sz="1300">
                <a:solidFill>
                  <a:schemeClr val="dk2"/>
                </a:solidFill>
              </a:rPr>
              <a:t> of time budget… )</a:t>
            </a:r>
            <a:r>
              <a:rPr lang="en-US" sz="1800">
                <a:solidFill>
                  <a:srgbClr val="FF9900"/>
                </a:solidFill>
              </a:rPr>
              <a:t> </a:t>
            </a:r>
            <a:br>
              <a:rPr lang="en-US" sz="2100">
                <a:solidFill>
                  <a:srgbClr val="FFFF00"/>
                </a:solidFill>
              </a:rPr>
            </a:br>
            <a:r>
              <a:rPr lang="en-US" sz="2100">
                <a:solidFill>
                  <a:srgbClr val="FFFF00"/>
                </a:solidFill>
              </a:rPr>
              <a:t>     → we must keep being smart !</a:t>
            </a:r>
            <a:endParaRPr sz="2100">
              <a:solidFill>
                <a:srgbClr val="FFFF00"/>
              </a:solidFill>
            </a:endParaRPr>
          </a:p>
          <a:p>
            <a:pPr marL="0" lvl="0" indent="0" algn="l" rtl="0">
              <a:lnSpc>
                <a:spcPct val="115000"/>
              </a:lnSpc>
              <a:spcBef>
                <a:spcPts val="0"/>
              </a:spcBef>
              <a:spcAft>
                <a:spcPts val="0"/>
              </a:spcAft>
              <a:buNone/>
            </a:pPr>
            <a:endParaRPr sz="2100">
              <a:solidFill>
                <a:srgbClr val="554A00"/>
              </a:solidFill>
            </a:endParaRPr>
          </a:p>
        </p:txBody>
      </p:sp>
      <p:sp>
        <p:nvSpPr>
          <p:cNvPr id="1474" name="Google Shape;1474;p91"/>
          <p:cNvSpPr txBox="1">
            <a:spLocks noGrp="1"/>
          </p:cNvSpPr>
          <p:nvPr>
            <p:ph type="body" idx="1"/>
          </p:nvPr>
        </p:nvSpPr>
        <p:spPr>
          <a:xfrm>
            <a:off x="592015" y="84667"/>
            <a:ext cx="4731900" cy="5490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Conclusion</a:t>
            </a:r>
            <a:endParaRPr sz="2700" b="1">
              <a:solidFill>
                <a:srgbClr val="FF9900"/>
              </a:solidFill>
            </a:endParaRPr>
          </a:p>
        </p:txBody>
      </p:sp>
      <p:sp>
        <p:nvSpPr>
          <p:cNvPr id="1475" name="Google Shape;1475;p9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92"/>
          <p:cNvSpPr txBox="1">
            <a:spLocks noGrp="1"/>
          </p:cNvSpPr>
          <p:nvPr>
            <p:ph type="body" idx="1"/>
          </p:nvPr>
        </p:nvSpPr>
        <p:spPr>
          <a:xfrm>
            <a:off x="451338" y="719667"/>
            <a:ext cx="8435100" cy="49953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100">
                <a:solidFill>
                  <a:srgbClr val="FFFF00"/>
                </a:solidFill>
              </a:rPr>
              <a:t>There is hope for ultra-high complexity in real-time  :-)</a:t>
            </a:r>
            <a:endParaRPr sz="2100">
              <a:solidFill>
                <a:srgbClr val="FFFF00"/>
              </a:solidFill>
            </a:endParaRPr>
          </a:p>
          <a:p>
            <a:pPr marL="0" lvl="0" indent="0" algn="l" rtl="0">
              <a:lnSpc>
                <a:spcPct val="115000"/>
              </a:lnSpc>
              <a:spcBef>
                <a:spcPts val="0"/>
              </a:spcBef>
              <a:spcAft>
                <a:spcPts val="0"/>
              </a:spcAft>
              <a:buNone/>
            </a:pPr>
            <a:endParaRPr sz="700">
              <a:solidFill>
                <a:srgbClr val="FFFF00"/>
              </a:solidFill>
            </a:endParaRPr>
          </a:p>
          <a:p>
            <a:pPr marL="0" lvl="0" indent="0" algn="l" rtl="0">
              <a:lnSpc>
                <a:spcPct val="115000"/>
              </a:lnSpc>
              <a:spcBef>
                <a:spcPts val="0"/>
              </a:spcBef>
              <a:spcAft>
                <a:spcPts val="0"/>
              </a:spcAft>
              <a:buNone/>
            </a:pPr>
            <a:r>
              <a:rPr lang="en-US" sz="2500">
                <a:solidFill>
                  <a:srgbClr val="FF9900"/>
                </a:solidFill>
              </a:rPr>
              <a:t>Future:</a:t>
            </a:r>
            <a:r>
              <a:rPr lang="en-US" sz="2500">
                <a:solidFill>
                  <a:srgbClr val="FFFF00"/>
                </a:solidFill>
              </a:rPr>
              <a:t> </a:t>
            </a:r>
            <a:br>
              <a:rPr lang="en-US" sz="2500">
                <a:solidFill>
                  <a:srgbClr val="FFFF00"/>
                </a:solidFill>
              </a:rPr>
            </a:br>
            <a:r>
              <a:rPr lang="en-US" sz="2100">
                <a:solidFill>
                  <a:srgbClr val="FFFF00"/>
                </a:solidFill>
              </a:rPr>
              <a:t>“converging” RT tools on GPU are cool, but don’t lose our soul:</a:t>
            </a:r>
            <a:endParaRPr sz="2100">
              <a:solidFill>
                <a:srgbClr val="FFFF00"/>
              </a:solidFill>
            </a:endParaRPr>
          </a:p>
          <a:p>
            <a:pPr marL="0" lvl="0" indent="0" algn="l" rtl="0">
              <a:lnSpc>
                <a:spcPct val="115000"/>
              </a:lnSpc>
              <a:spcBef>
                <a:spcPts val="0"/>
              </a:spcBef>
              <a:spcAft>
                <a:spcPts val="0"/>
              </a:spcAft>
              <a:buNone/>
            </a:pPr>
            <a:r>
              <a:rPr lang="en-US" sz="2100">
                <a:solidFill>
                  <a:srgbClr val="FFFF00"/>
                </a:solidFill>
              </a:rPr>
              <a:t>Gaming is more challenging than prod:   </a:t>
            </a:r>
            <a:r>
              <a:rPr lang="en-US" sz="1300">
                <a:solidFill>
                  <a:schemeClr val="dk2"/>
                </a:solidFill>
              </a:rPr>
              <a:t>( 1 / million</a:t>
            </a:r>
            <a:r>
              <a:rPr lang="en-US" sz="1300" baseline="30000">
                <a:solidFill>
                  <a:schemeClr val="dk2"/>
                </a:solidFill>
              </a:rPr>
              <a:t>th</a:t>
            </a:r>
            <a:r>
              <a:rPr lang="en-US" sz="1300">
                <a:solidFill>
                  <a:schemeClr val="dk2"/>
                </a:solidFill>
              </a:rPr>
              <a:t> of time budget… )</a:t>
            </a:r>
            <a:r>
              <a:rPr lang="en-US" sz="1800">
                <a:solidFill>
                  <a:srgbClr val="FF9900"/>
                </a:solidFill>
              </a:rPr>
              <a:t> </a:t>
            </a:r>
            <a:br>
              <a:rPr lang="en-US" sz="2100">
                <a:solidFill>
                  <a:srgbClr val="FFFF00"/>
                </a:solidFill>
              </a:rPr>
            </a:br>
            <a:r>
              <a:rPr lang="en-US" sz="2100">
                <a:solidFill>
                  <a:srgbClr val="FFFF00"/>
                </a:solidFill>
              </a:rPr>
              <a:t>     → we must keep being smart !</a:t>
            </a:r>
            <a:endParaRPr sz="2100">
              <a:solidFill>
                <a:srgbClr val="FFFF00"/>
              </a:solidFill>
            </a:endParaRPr>
          </a:p>
          <a:p>
            <a:pPr marL="0" lvl="0" indent="0" algn="l" rtl="0">
              <a:lnSpc>
                <a:spcPct val="100000"/>
              </a:lnSpc>
              <a:spcBef>
                <a:spcPts val="0"/>
              </a:spcBef>
              <a:spcAft>
                <a:spcPts val="0"/>
              </a:spcAft>
              <a:buNone/>
            </a:pPr>
            <a:r>
              <a:rPr lang="en-US" sz="2100">
                <a:solidFill>
                  <a:srgbClr val="FFFF00"/>
                </a:solidFill>
              </a:rPr>
              <a:t>So:</a:t>
            </a:r>
            <a:r>
              <a:rPr lang="en-US" sz="900">
                <a:solidFill>
                  <a:srgbClr val="FFFF00"/>
                </a:solidFill>
              </a:rPr>
              <a:t> </a:t>
            </a:r>
            <a:endParaRPr sz="9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don’t get too picky  with  raw path tracing  as light transport</a:t>
            </a:r>
            <a:endParaRPr sz="21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don’t get too picky  with  “no, it’s biased” argument</a:t>
            </a:r>
            <a:endParaRPr sz="21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keep our shader expressiveness</a:t>
            </a:r>
            <a:endParaRPr sz="1800">
              <a:solidFill>
                <a:srgbClr val="FFFF00"/>
              </a:solidFill>
            </a:endParaRPr>
          </a:p>
          <a:p>
            <a:pPr marL="406400" lvl="0" indent="0" algn="l" rtl="0">
              <a:lnSpc>
                <a:spcPct val="115000"/>
              </a:lnSpc>
              <a:spcBef>
                <a:spcPts val="0"/>
              </a:spcBef>
              <a:spcAft>
                <a:spcPts val="0"/>
              </a:spcAft>
              <a:buNone/>
            </a:pPr>
            <a:r>
              <a:rPr lang="en-US" sz="1800">
                <a:solidFill>
                  <a:srgbClr val="FFFF00"/>
                </a:solidFill>
              </a:rPr>
              <a:t>                                 ( materials, proceduralism, alt. representations )</a:t>
            </a:r>
            <a:endParaRPr sz="1800">
              <a:solidFill>
                <a:srgbClr val="FFFF00"/>
              </a:solidFill>
            </a:endParaRPr>
          </a:p>
          <a:p>
            <a:pPr marL="0" lvl="0" indent="0" algn="l" rtl="0">
              <a:lnSpc>
                <a:spcPct val="115000"/>
              </a:lnSpc>
              <a:spcBef>
                <a:spcPts val="0"/>
              </a:spcBef>
              <a:spcAft>
                <a:spcPts val="0"/>
              </a:spcAft>
              <a:buNone/>
            </a:pPr>
            <a:endParaRPr sz="400">
              <a:solidFill>
                <a:srgbClr val="FFFF00"/>
              </a:solidFill>
            </a:endParaRPr>
          </a:p>
          <a:p>
            <a:pPr marL="0" lvl="0" indent="0" algn="l" rtl="0">
              <a:lnSpc>
                <a:spcPct val="100000"/>
              </a:lnSpc>
              <a:spcBef>
                <a:spcPts val="0"/>
              </a:spcBef>
              <a:spcAft>
                <a:spcPts val="0"/>
              </a:spcAft>
              <a:buNone/>
            </a:pPr>
            <a:r>
              <a:rPr lang="en-US" sz="2100">
                <a:solidFill>
                  <a:srgbClr val="FFFF00"/>
                </a:solidFill>
              </a:rPr>
              <a:t>or LOD will be forbidden</a:t>
            </a:r>
            <a:br>
              <a:rPr lang="en-US" sz="2100">
                <a:solidFill>
                  <a:srgbClr val="FFFF00"/>
                </a:solidFill>
              </a:rPr>
            </a:br>
            <a:r>
              <a:rPr lang="en-US" sz="2100">
                <a:solidFill>
                  <a:srgbClr val="FFFF00"/>
                </a:solidFill>
              </a:rPr>
              <a:t>   </a:t>
            </a:r>
            <a:r>
              <a:rPr lang="en-US" sz="1800">
                <a:solidFill>
                  <a:srgbClr val="FFFF00"/>
                </a:solidFill>
              </a:rPr>
              <a:t>( then either  perf or quality or complexity  won’t be ok )</a:t>
            </a:r>
            <a:endParaRPr sz="1800">
              <a:solidFill>
                <a:srgbClr val="FFFF00"/>
              </a:solidFill>
            </a:endParaRPr>
          </a:p>
          <a:p>
            <a:pPr marL="0" lvl="0" indent="0" algn="l" rtl="0">
              <a:lnSpc>
                <a:spcPct val="115000"/>
              </a:lnSpc>
              <a:spcBef>
                <a:spcPts val="0"/>
              </a:spcBef>
              <a:spcAft>
                <a:spcPts val="0"/>
              </a:spcAft>
              <a:buNone/>
            </a:pPr>
            <a:endParaRPr sz="2100">
              <a:solidFill>
                <a:srgbClr val="554A00"/>
              </a:solidFill>
            </a:endParaRPr>
          </a:p>
        </p:txBody>
      </p:sp>
      <p:sp>
        <p:nvSpPr>
          <p:cNvPr id="1481" name="Google Shape;1481;p92"/>
          <p:cNvSpPr txBox="1">
            <a:spLocks noGrp="1"/>
          </p:cNvSpPr>
          <p:nvPr>
            <p:ph type="body" idx="1"/>
          </p:nvPr>
        </p:nvSpPr>
        <p:spPr>
          <a:xfrm>
            <a:off x="592015" y="84667"/>
            <a:ext cx="4731900" cy="5490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Conclusion</a:t>
            </a:r>
            <a:endParaRPr sz="2700" b="1">
              <a:solidFill>
                <a:srgbClr val="FF9900"/>
              </a:solidFill>
            </a:endParaRPr>
          </a:p>
        </p:txBody>
      </p:sp>
      <p:sp>
        <p:nvSpPr>
          <p:cNvPr id="1482" name="Google Shape;1482;p9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93"/>
          <p:cNvSpPr txBox="1">
            <a:spLocks noGrp="1"/>
          </p:cNvSpPr>
          <p:nvPr>
            <p:ph type="body" idx="1"/>
          </p:nvPr>
        </p:nvSpPr>
        <p:spPr>
          <a:xfrm>
            <a:off x="451338" y="719667"/>
            <a:ext cx="8435100" cy="49953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100">
                <a:solidFill>
                  <a:srgbClr val="FFFF00"/>
                </a:solidFill>
              </a:rPr>
              <a:t>There is hope for ultra-high complexity in real-time  :-)</a:t>
            </a:r>
            <a:endParaRPr sz="2100">
              <a:solidFill>
                <a:srgbClr val="FFFF00"/>
              </a:solidFill>
            </a:endParaRPr>
          </a:p>
          <a:p>
            <a:pPr marL="0" lvl="0" indent="0" algn="l" rtl="0">
              <a:lnSpc>
                <a:spcPct val="115000"/>
              </a:lnSpc>
              <a:spcBef>
                <a:spcPts val="0"/>
              </a:spcBef>
              <a:spcAft>
                <a:spcPts val="0"/>
              </a:spcAft>
              <a:buNone/>
            </a:pPr>
            <a:endParaRPr sz="700">
              <a:solidFill>
                <a:srgbClr val="FFFF00"/>
              </a:solidFill>
            </a:endParaRPr>
          </a:p>
          <a:p>
            <a:pPr marL="0" lvl="0" indent="0" algn="l" rtl="0">
              <a:lnSpc>
                <a:spcPct val="115000"/>
              </a:lnSpc>
              <a:spcBef>
                <a:spcPts val="0"/>
              </a:spcBef>
              <a:spcAft>
                <a:spcPts val="0"/>
              </a:spcAft>
              <a:buNone/>
            </a:pPr>
            <a:r>
              <a:rPr lang="en-US" sz="2500">
                <a:solidFill>
                  <a:srgbClr val="FF9900"/>
                </a:solidFill>
              </a:rPr>
              <a:t>Future:</a:t>
            </a:r>
            <a:r>
              <a:rPr lang="en-US" sz="2500">
                <a:solidFill>
                  <a:srgbClr val="FFFF00"/>
                </a:solidFill>
              </a:rPr>
              <a:t> </a:t>
            </a:r>
            <a:br>
              <a:rPr lang="en-US" sz="2500">
                <a:solidFill>
                  <a:srgbClr val="FFFF00"/>
                </a:solidFill>
              </a:rPr>
            </a:br>
            <a:r>
              <a:rPr lang="en-US" sz="2100">
                <a:solidFill>
                  <a:srgbClr val="FFFF00"/>
                </a:solidFill>
              </a:rPr>
              <a:t>“converging” RT tools on GPU are cool, but don’t lose our soul:</a:t>
            </a:r>
            <a:endParaRPr sz="2100">
              <a:solidFill>
                <a:srgbClr val="FFFF00"/>
              </a:solidFill>
            </a:endParaRPr>
          </a:p>
          <a:p>
            <a:pPr marL="0" lvl="0" indent="0" algn="l" rtl="0">
              <a:lnSpc>
                <a:spcPct val="115000"/>
              </a:lnSpc>
              <a:spcBef>
                <a:spcPts val="0"/>
              </a:spcBef>
              <a:spcAft>
                <a:spcPts val="0"/>
              </a:spcAft>
              <a:buNone/>
            </a:pPr>
            <a:r>
              <a:rPr lang="en-US" sz="2100">
                <a:solidFill>
                  <a:srgbClr val="FFFF00"/>
                </a:solidFill>
              </a:rPr>
              <a:t>Gaming is more challenging than prod:   </a:t>
            </a:r>
            <a:r>
              <a:rPr lang="en-US" sz="1300">
                <a:solidFill>
                  <a:schemeClr val="dk2"/>
                </a:solidFill>
              </a:rPr>
              <a:t>( 1 / million</a:t>
            </a:r>
            <a:r>
              <a:rPr lang="en-US" sz="1300" baseline="30000">
                <a:solidFill>
                  <a:schemeClr val="dk2"/>
                </a:solidFill>
              </a:rPr>
              <a:t>th</a:t>
            </a:r>
            <a:r>
              <a:rPr lang="en-US" sz="1300">
                <a:solidFill>
                  <a:schemeClr val="dk2"/>
                </a:solidFill>
              </a:rPr>
              <a:t> of time budget… )</a:t>
            </a:r>
            <a:r>
              <a:rPr lang="en-US" sz="1800">
                <a:solidFill>
                  <a:srgbClr val="FF9900"/>
                </a:solidFill>
              </a:rPr>
              <a:t> </a:t>
            </a:r>
            <a:br>
              <a:rPr lang="en-US" sz="2100">
                <a:solidFill>
                  <a:srgbClr val="FFFF00"/>
                </a:solidFill>
              </a:rPr>
            </a:br>
            <a:r>
              <a:rPr lang="en-US" sz="2100">
                <a:solidFill>
                  <a:srgbClr val="FFFF00"/>
                </a:solidFill>
              </a:rPr>
              <a:t>     → we must keep being smart !</a:t>
            </a:r>
            <a:endParaRPr sz="2100">
              <a:solidFill>
                <a:srgbClr val="FFFF00"/>
              </a:solidFill>
            </a:endParaRPr>
          </a:p>
          <a:p>
            <a:pPr marL="0" lvl="0" indent="0" algn="l" rtl="0">
              <a:lnSpc>
                <a:spcPct val="100000"/>
              </a:lnSpc>
              <a:spcBef>
                <a:spcPts val="0"/>
              </a:spcBef>
              <a:spcAft>
                <a:spcPts val="0"/>
              </a:spcAft>
              <a:buNone/>
            </a:pPr>
            <a:r>
              <a:rPr lang="en-US" sz="2100">
                <a:solidFill>
                  <a:srgbClr val="FFFF00"/>
                </a:solidFill>
              </a:rPr>
              <a:t>So:</a:t>
            </a:r>
            <a:r>
              <a:rPr lang="en-US" sz="900">
                <a:solidFill>
                  <a:srgbClr val="FFFF00"/>
                </a:solidFill>
              </a:rPr>
              <a:t> </a:t>
            </a:r>
            <a:endParaRPr sz="9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don’t get too picky  with  raw path tracing  as light transport</a:t>
            </a:r>
            <a:endParaRPr sz="21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don’t get too picky  with  “no, it’s biased” argument</a:t>
            </a:r>
            <a:endParaRPr sz="2100">
              <a:solidFill>
                <a:srgbClr val="FFFF00"/>
              </a:solidFill>
            </a:endParaRPr>
          </a:p>
          <a:p>
            <a:pPr marL="406400" lvl="0" indent="-336550" algn="l" rtl="0">
              <a:lnSpc>
                <a:spcPct val="115000"/>
              </a:lnSpc>
              <a:spcBef>
                <a:spcPts val="0"/>
              </a:spcBef>
              <a:spcAft>
                <a:spcPts val="0"/>
              </a:spcAft>
              <a:buClr>
                <a:srgbClr val="FFFF00"/>
              </a:buClr>
              <a:buSzPts val="2100"/>
              <a:buChar char="-"/>
            </a:pPr>
            <a:r>
              <a:rPr lang="en-US" sz="2100">
                <a:solidFill>
                  <a:srgbClr val="FFFF00"/>
                </a:solidFill>
              </a:rPr>
              <a:t>keep our shader expressiveness</a:t>
            </a:r>
            <a:endParaRPr sz="1800">
              <a:solidFill>
                <a:srgbClr val="FFFF00"/>
              </a:solidFill>
            </a:endParaRPr>
          </a:p>
          <a:p>
            <a:pPr marL="406400" lvl="0" indent="0" algn="l" rtl="0">
              <a:lnSpc>
                <a:spcPct val="115000"/>
              </a:lnSpc>
              <a:spcBef>
                <a:spcPts val="0"/>
              </a:spcBef>
              <a:spcAft>
                <a:spcPts val="0"/>
              </a:spcAft>
              <a:buNone/>
            </a:pPr>
            <a:r>
              <a:rPr lang="en-US" sz="1800">
                <a:solidFill>
                  <a:srgbClr val="FFFF00"/>
                </a:solidFill>
              </a:rPr>
              <a:t>                                 ( materials, proceduralism, alt. representations )</a:t>
            </a:r>
            <a:endParaRPr sz="1800">
              <a:solidFill>
                <a:srgbClr val="FFFF00"/>
              </a:solidFill>
            </a:endParaRPr>
          </a:p>
          <a:p>
            <a:pPr marL="0" lvl="0" indent="0" algn="l" rtl="0">
              <a:lnSpc>
                <a:spcPct val="115000"/>
              </a:lnSpc>
              <a:spcBef>
                <a:spcPts val="0"/>
              </a:spcBef>
              <a:spcAft>
                <a:spcPts val="0"/>
              </a:spcAft>
              <a:buNone/>
            </a:pPr>
            <a:endParaRPr sz="400">
              <a:solidFill>
                <a:srgbClr val="FFFF00"/>
              </a:solidFill>
            </a:endParaRPr>
          </a:p>
          <a:p>
            <a:pPr marL="0" lvl="0" indent="0" algn="l" rtl="0">
              <a:lnSpc>
                <a:spcPct val="100000"/>
              </a:lnSpc>
              <a:spcBef>
                <a:spcPts val="0"/>
              </a:spcBef>
              <a:spcAft>
                <a:spcPts val="0"/>
              </a:spcAft>
              <a:buNone/>
            </a:pPr>
            <a:r>
              <a:rPr lang="en-US" sz="2100">
                <a:solidFill>
                  <a:srgbClr val="FFFF00"/>
                </a:solidFill>
              </a:rPr>
              <a:t>or LOD will be forbidden</a:t>
            </a:r>
            <a:br>
              <a:rPr lang="en-US" sz="2100">
                <a:solidFill>
                  <a:srgbClr val="FFFF00"/>
                </a:solidFill>
              </a:rPr>
            </a:br>
            <a:r>
              <a:rPr lang="en-US" sz="2100">
                <a:solidFill>
                  <a:srgbClr val="FFFF00"/>
                </a:solidFill>
              </a:rPr>
              <a:t>   </a:t>
            </a:r>
            <a:r>
              <a:rPr lang="en-US" sz="1800">
                <a:solidFill>
                  <a:srgbClr val="FFFF00"/>
                </a:solidFill>
              </a:rPr>
              <a:t>( then either  perf or quality or complexity  won’t be ok )</a:t>
            </a:r>
            <a:endParaRPr sz="1300">
              <a:solidFill>
                <a:srgbClr val="FFFF00"/>
              </a:solidFill>
            </a:endParaRPr>
          </a:p>
          <a:p>
            <a:pPr marL="0" lvl="0" indent="0" algn="l" rtl="0">
              <a:lnSpc>
                <a:spcPct val="115000"/>
              </a:lnSpc>
              <a:spcBef>
                <a:spcPts val="0"/>
              </a:spcBef>
              <a:spcAft>
                <a:spcPts val="0"/>
              </a:spcAft>
              <a:buClr>
                <a:schemeClr val="lt2"/>
              </a:buClr>
              <a:buSzPts val="1100"/>
              <a:buFont typeface="Arial"/>
              <a:buNone/>
            </a:pPr>
            <a:r>
              <a:rPr lang="en-US" sz="2000">
                <a:solidFill>
                  <a:srgbClr val="FFFF00"/>
                </a:solidFill>
              </a:rPr>
              <a:t> </a:t>
            </a:r>
            <a:r>
              <a:rPr lang="en-US">
                <a:solidFill>
                  <a:srgbClr val="FFFF00"/>
                </a:solidFill>
              </a:rPr>
              <a:t>PS: all presented tools are usable in prod too ;-)</a:t>
            </a:r>
            <a:endParaRPr>
              <a:solidFill>
                <a:srgbClr val="554A00"/>
              </a:solidFill>
            </a:endParaRPr>
          </a:p>
        </p:txBody>
      </p:sp>
      <p:sp>
        <p:nvSpPr>
          <p:cNvPr id="1488" name="Google Shape;1488;p93"/>
          <p:cNvSpPr txBox="1">
            <a:spLocks noGrp="1"/>
          </p:cNvSpPr>
          <p:nvPr>
            <p:ph type="body" idx="1"/>
          </p:nvPr>
        </p:nvSpPr>
        <p:spPr>
          <a:xfrm>
            <a:off x="592015" y="84667"/>
            <a:ext cx="4731900" cy="5490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700" b="1">
                <a:solidFill>
                  <a:srgbClr val="FF9900"/>
                </a:solidFill>
              </a:rPr>
              <a:t>Conclusion</a:t>
            </a:r>
            <a:endParaRPr sz="2700" b="1">
              <a:solidFill>
                <a:srgbClr val="FF9900"/>
              </a:solidFill>
            </a:endParaRPr>
          </a:p>
        </p:txBody>
      </p:sp>
      <p:sp>
        <p:nvSpPr>
          <p:cNvPr id="1489" name="Google Shape;1489;p9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94"/>
          <p:cNvSpPr txBox="1">
            <a:spLocks noGrp="1"/>
          </p:cNvSpPr>
          <p:nvPr>
            <p:ph type="body" idx="1"/>
          </p:nvPr>
        </p:nvSpPr>
        <p:spPr>
          <a:xfrm>
            <a:off x="2917300" y="1058325"/>
            <a:ext cx="4242600" cy="22914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3600" b="1">
                <a:solidFill>
                  <a:srgbClr val="FF9900"/>
                </a:solidFill>
              </a:rPr>
              <a:t>Questions ?</a:t>
            </a:r>
            <a:endParaRPr sz="3600" b="1">
              <a:solidFill>
                <a:srgbClr val="FF9900"/>
              </a:solidFill>
            </a:endParaRPr>
          </a:p>
        </p:txBody>
      </p:sp>
      <p:sp>
        <p:nvSpPr>
          <p:cNvPr id="1495" name="Google Shape;1495;p9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99"/>
        <p:cNvGrpSpPr/>
        <p:nvPr/>
      </p:nvGrpSpPr>
      <p:grpSpPr>
        <a:xfrm>
          <a:off x="0" y="0"/>
          <a:ext cx="0" cy="0"/>
          <a:chOff x="0" y="0"/>
          <a:chExt cx="0" cy="0"/>
        </a:xfrm>
      </p:grpSpPr>
      <p:sp>
        <p:nvSpPr>
          <p:cNvPr id="1500" name="Google Shape;1500;p95"/>
          <p:cNvSpPr txBox="1">
            <a:spLocks noGrp="1"/>
          </p:cNvSpPr>
          <p:nvPr>
            <p:ph type="body" idx="1"/>
          </p:nvPr>
        </p:nvSpPr>
        <p:spPr>
          <a:xfrm>
            <a:off x="451338" y="719667"/>
            <a:ext cx="8633100" cy="4905900"/>
          </a:xfrm>
          <a:prstGeom prst="rect">
            <a:avLst/>
          </a:prstGeom>
        </p:spPr>
        <p:txBody>
          <a:bodyPr spcFirstLastPara="1" wrap="square" lIns="81650" tIns="81650" rIns="81650" bIns="81650" anchor="t" anchorCtr="0">
            <a:noAutofit/>
          </a:bodyPr>
          <a:lstStyle/>
          <a:p>
            <a:pPr marL="0" lvl="0" indent="0" algn="ctr" rtl="0">
              <a:lnSpc>
                <a:spcPct val="100000"/>
              </a:lnSpc>
              <a:spcBef>
                <a:spcPts val="0"/>
              </a:spcBef>
              <a:spcAft>
                <a:spcPts val="0"/>
              </a:spcAft>
              <a:buNone/>
            </a:pPr>
            <a:endParaRPr sz="1400" i="1"/>
          </a:p>
          <a:p>
            <a:pPr marL="0" lvl="0" indent="0" algn="ctr" rtl="0">
              <a:lnSpc>
                <a:spcPct val="100000"/>
              </a:lnSpc>
              <a:spcBef>
                <a:spcPts val="0"/>
              </a:spcBef>
              <a:spcAft>
                <a:spcPts val="0"/>
              </a:spcAft>
              <a:buNone/>
            </a:pPr>
            <a:endParaRPr sz="700" i="1"/>
          </a:p>
          <a:p>
            <a:pPr marL="0" lvl="0" indent="0" algn="ctr" rtl="0">
              <a:lnSpc>
                <a:spcPct val="100000"/>
              </a:lnSpc>
              <a:spcBef>
                <a:spcPts val="0"/>
              </a:spcBef>
              <a:spcAft>
                <a:spcPts val="0"/>
              </a:spcAft>
              <a:buNone/>
            </a:pPr>
            <a:r>
              <a:rPr lang="en-US" sz="2700" b="1" i="1"/>
              <a:t>heap</a:t>
            </a:r>
            <a:endParaRPr sz="2700" b="1" i="1"/>
          </a:p>
          <a:p>
            <a:pPr marL="0" lvl="0" indent="0" algn="ctr" rtl="0">
              <a:lnSpc>
                <a:spcPct val="100000"/>
              </a:lnSpc>
              <a:spcBef>
                <a:spcPts val="0"/>
              </a:spcBef>
              <a:spcAft>
                <a:spcPts val="0"/>
              </a:spcAft>
              <a:buNone/>
            </a:pPr>
            <a:endParaRPr sz="2100" i="1"/>
          </a:p>
          <a:p>
            <a:pPr marL="0" lvl="0" indent="0" algn="ctr" rtl="0">
              <a:lnSpc>
                <a:spcPct val="100000"/>
              </a:lnSpc>
              <a:spcBef>
                <a:spcPts val="0"/>
              </a:spcBef>
              <a:spcAft>
                <a:spcPts val="0"/>
              </a:spcAft>
              <a:buNone/>
            </a:pPr>
            <a:r>
              <a:rPr lang="en-US" i="1"/>
              <a:t>( extra discussion material )</a:t>
            </a:r>
            <a:endParaRPr i="1"/>
          </a:p>
          <a:p>
            <a:pPr marL="0" lvl="0" indent="0" algn="ctr" rtl="0">
              <a:lnSpc>
                <a:spcPct val="100000"/>
              </a:lnSpc>
              <a:spcBef>
                <a:spcPts val="0"/>
              </a:spcBef>
              <a:spcAft>
                <a:spcPts val="0"/>
              </a:spcAft>
              <a:buNone/>
            </a:pPr>
            <a:endParaRPr sz="2100" i="1"/>
          </a:p>
        </p:txBody>
      </p:sp>
      <p:sp>
        <p:nvSpPr>
          <p:cNvPr id="1501" name="Google Shape;1501;p95"/>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41"/>
        <p:cNvGrpSpPr/>
        <p:nvPr/>
      </p:nvGrpSpPr>
      <p:grpSpPr>
        <a:xfrm>
          <a:off x="0" y="0"/>
          <a:ext cx="0" cy="0"/>
          <a:chOff x="0" y="0"/>
          <a:chExt cx="0" cy="0"/>
        </a:xfrm>
      </p:grpSpPr>
      <p:sp>
        <p:nvSpPr>
          <p:cNvPr id="142" name="Google Shape;142;p15"/>
          <p:cNvSpPr txBox="1">
            <a:spLocks noGrp="1"/>
          </p:cNvSpPr>
          <p:nvPr>
            <p:ph type="ctrTitle"/>
          </p:nvPr>
        </p:nvSpPr>
        <p:spPr>
          <a:xfrm>
            <a:off x="176140" y="144217"/>
            <a:ext cx="9013500" cy="8349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434343"/>
                </a:solidFill>
              </a:rPr>
              <a:t>Reproducing </a:t>
            </a:r>
            <a:r>
              <a:rPr lang="en-US" sz="2100" i="0">
                <a:solidFill>
                  <a:srgbClr val="434343"/>
                </a:solidFill>
              </a:rPr>
              <a:t>the</a:t>
            </a:r>
            <a:r>
              <a:rPr lang="en-US" sz="3900" i="0">
                <a:solidFill>
                  <a:srgbClr val="FF9900"/>
                </a:solidFill>
              </a:rPr>
              <a:t> </a:t>
            </a:r>
            <a:r>
              <a:rPr lang="en-US" sz="3900" i="0"/>
              <a:t>Natural Complexity</a:t>
            </a:r>
            <a:endParaRPr sz="3900" i="0"/>
          </a:p>
          <a:p>
            <a:pPr marL="0" marR="0" lvl="0" indent="0" algn="ctr" rtl="0">
              <a:lnSpc>
                <a:spcPct val="150000"/>
              </a:lnSpc>
              <a:spcBef>
                <a:spcPts val="0"/>
              </a:spcBef>
              <a:spcAft>
                <a:spcPts val="0"/>
              </a:spcAft>
              <a:buClr>
                <a:srgbClr val="FF9900"/>
              </a:buClr>
              <a:buFont typeface="Arial"/>
              <a:buNone/>
            </a:pPr>
            <a:endParaRPr sz="3200" b="0" i="0" u="none" strike="noStrike" cap="none"/>
          </a:p>
        </p:txBody>
      </p:sp>
      <p:sp>
        <p:nvSpPr>
          <p:cNvPr id="143" name="Google Shape;143;p15"/>
          <p:cNvSpPr txBox="1">
            <a:spLocks noGrp="1"/>
          </p:cNvSpPr>
          <p:nvPr>
            <p:ph type="ctrTitle"/>
          </p:nvPr>
        </p:nvSpPr>
        <p:spPr>
          <a:xfrm>
            <a:off x="130525" y="114554"/>
            <a:ext cx="9013500" cy="4162500"/>
          </a:xfrm>
          <a:prstGeom prst="rect">
            <a:avLst/>
          </a:prstGeom>
          <a:noFill/>
          <a:ln>
            <a:noFill/>
          </a:ln>
        </p:spPr>
        <p:txBody>
          <a:bodyPr spcFirstLastPara="1" wrap="square" lIns="81650" tIns="40825" rIns="81650" bIns="40825" anchor="t" anchorCtr="0">
            <a:noAutofit/>
          </a:bodyPr>
          <a:lstStyle/>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Reproducing </a:t>
            </a:r>
            <a:r>
              <a:rPr lang="en-US" sz="2100" i="0">
                <a:solidFill>
                  <a:srgbClr val="FF9900"/>
                </a:solidFill>
              </a:rPr>
              <a:t>the</a:t>
            </a:r>
            <a:r>
              <a:rPr lang="en-US" sz="3900" i="0">
                <a:solidFill>
                  <a:srgbClr val="FF9900"/>
                </a:solidFill>
              </a:rPr>
              <a:t> Natural Complexity</a:t>
            </a:r>
            <a:endParaRPr sz="39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ultra-detailed  +  ultra large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shape + animation + rendering</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realistical</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in real-time</a:t>
            </a:r>
            <a:endParaRPr sz="3200" i="0">
              <a:solidFill>
                <a:srgbClr val="FF9900"/>
              </a:solidFill>
            </a:endParaRPr>
          </a:p>
          <a:p>
            <a:pPr marL="0" marR="0" lvl="0" indent="0" algn="ctr" rtl="0">
              <a:lnSpc>
                <a:spcPct val="150000"/>
              </a:lnSpc>
              <a:spcBef>
                <a:spcPts val="0"/>
              </a:spcBef>
              <a:spcAft>
                <a:spcPts val="0"/>
              </a:spcAft>
              <a:buClr>
                <a:srgbClr val="FF9900"/>
              </a:buClr>
              <a:buFont typeface="Arial"/>
              <a:buNone/>
            </a:pPr>
            <a:r>
              <a:rPr lang="en-US" sz="3200" i="0">
                <a:solidFill>
                  <a:srgbClr val="FF9900"/>
                </a:solidFill>
              </a:rPr>
              <a:t>controlable</a:t>
            </a:r>
            <a:endParaRPr sz="3200" i="0">
              <a:solidFill>
                <a:srgbClr val="FF9900"/>
              </a:solidFill>
            </a:endParaRPr>
          </a:p>
        </p:txBody>
      </p:sp>
      <p:sp>
        <p:nvSpPr>
          <p:cNvPr id="144" name="Google Shape;144;p15"/>
          <p:cNvSpPr txBox="1">
            <a:spLocks noGrp="1"/>
          </p:cNvSpPr>
          <p:nvPr>
            <p:ph type="sldNum" idx="12"/>
          </p:nvPr>
        </p:nvSpPr>
        <p:spPr>
          <a:xfrm>
            <a:off x="8556785" y="5448128"/>
            <a:ext cx="548700" cy="267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5"/>
        <p:cNvGrpSpPr/>
        <p:nvPr/>
      </p:nvGrpSpPr>
      <p:grpSpPr>
        <a:xfrm>
          <a:off x="0" y="0"/>
          <a:ext cx="0" cy="0"/>
          <a:chOff x="0" y="0"/>
          <a:chExt cx="0" cy="0"/>
        </a:xfrm>
      </p:grpSpPr>
      <p:sp>
        <p:nvSpPr>
          <p:cNvPr id="1506" name="Google Shape;1506;p96"/>
          <p:cNvSpPr txBox="1">
            <a:spLocks noGrp="1"/>
          </p:cNvSpPr>
          <p:nvPr>
            <p:ph type="title" idx="4294967295"/>
          </p:nvPr>
        </p:nvSpPr>
        <p:spPr>
          <a:xfrm>
            <a:off x="1568908" y="2004104"/>
            <a:ext cx="68013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A few things I learned</a:t>
            </a:r>
            <a:endParaRPr sz="3200" b="1" i="1">
              <a:solidFill>
                <a:srgbClr val="E69138"/>
              </a:solidFill>
            </a:endParaRPr>
          </a:p>
        </p:txBody>
      </p:sp>
      <p:sp>
        <p:nvSpPr>
          <p:cNvPr id="1507" name="Google Shape;1507;p96"/>
          <p:cNvSpPr txBox="1">
            <a:spLocks noGrp="1"/>
          </p:cNvSpPr>
          <p:nvPr>
            <p:ph type="body" idx="1"/>
          </p:nvPr>
        </p:nvSpPr>
        <p:spPr>
          <a:xfrm>
            <a:off x="4542138" y="1568896"/>
            <a:ext cx="4218000" cy="39294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endParaRPr/>
          </a:p>
        </p:txBody>
      </p:sp>
      <p:sp>
        <p:nvSpPr>
          <p:cNvPr id="1508" name="Google Shape;1508;p96"/>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2"/>
        <p:cNvGrpSpPr/>
        <p:nvPr/>
      </p:nvGrpSpPr>
      <p:grpSpPr>
        <a:xfrm>
          <a:off x="0" y="0"/>
          <a:ext cx="0" cy="0"/>
          <a:chOff x="0" y="0"/>
          <a:chExt cx="0" cy="0"/>
        </a:xfrm>
      </p:grpSpPr>
      <p:sp>
        <p:nvSpPr>
          <p:cNvPr id="1513" name="Google Shape;1513;p97"/>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Representations</a:t>
            </a:r>
            <a:endParaRPr sz="3200" b="1" i="1">
              <a:solidFill>
                <a:srgbClr val="E69138"/>
              </a:solidFill>
            </a:endParaRPr>
          </a:p>
        </p:txBody>
      </p:sp>
      <p:sp>
        <p:nvSpPr>
          <p:cNvPr id="1514" name="Google Shape;1514;p97"/>
          <p:cNvSpPr txBox="1">
            <a:spLocks noGrp="1"/>
          </p:cNvSpPr>
          <p:nvPr>
            <p:ph type="body" idx="1"/>
          </p:nvPr>
        </p:nvSpPr>
        <p:spPr>
          <a:xfrm>
            <a:off x="451338" y="503767"/>
            <a:ext cx="8633100" cy="4905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i="1"/>
              <a:t>Many tools on store ! </a:t>
            </a:r>
            <a:endParaRPr sz="2100" b="1" i="1"/>
          </a:p>
          <a:p>
            <a:pPr marL="0" lvl="0" indent="0" algn="l" rtl="0">
              <a:spcBef>
                <a:spcPts val="0"/>
              </a:spcBef>
              <a:spcAft>
                <a:spcPts val="0"/>
              </a:spcAft>
              <a:buClr>
                <a:schemeClr val="lt2"/>
              </a:buClr>
              <a:buSzPts val="1000"/>
              <a:buFont typeface="Arial"/>
              <a:buNone/>
            </a:pPr>
            <a:endParaRPr sz="1000" i="1">
              <a:solidFill>
                <a:schemeClr val="lt2"/>
              </a:solidFill>
            </a:endParaRPr>
          </a:p>
          <a:p>
            <a:pPr marL="0" lvl="0" indent="0" algn="l" rtl="0">
              <a:spcBef>
                <a:spcPts val="0"/>
              </a:spcBef>
              <a:spcAft>
                <a:spcPts val="0"/>
              </a:spcAft>
              <a:buNone/>
            </a:pPr>
            <a:r>
              <a:rPr lang="en-US" sz="2100" i="1">
                <a:solidFill>
                  <a:schemeClr val="lt2"/>
                </a:solidFill>
              </a:rPr>
              <a:t>raster (e.g., Photoshop)  </a:t>
            </a:r>
            <a:r>
              <a:rPr lang="en-US" sz="1800" i="1">
                <a:solidFill>
                  <a:schemeClr val="lt2"/>
                </a:solidFill>
              </a:rPr>
              <a:t>= grid</a:t>
            </a:r>
            <a:endParaRPr sz="1800" i="1">
              <a:solidFill>
                <a:schemeClr val="lt2"/>
              </a:solidFill>
            </a:endParaRPr>
          </a:p>
          <a:p>
            <a:pPr marL="0" lvl="0" indent="0" algn="l" rtl="0">
              <a:spcBef>
                <a:spcPts val="0"/>
              </a:spcBef>
              <a:spcAft>
                <a:spcPts val="0"/>
              </a:spcAft>
              <a:buNone/>
            </a:pPr>
            <a:r>
              <a:rPr lang="en-US" sz="1300" i="1">
                <a:solidFill>
                  <a:schemeClr val="lt2"/>
                </a:solidFill>
              </a:rPr>
              <a:t>vs</a:t>
            </a:r>
            <a:r>
              <a:rPr lang="en-US" sz="2100" i="1">
                <a:solidFill>
                  <a:schemeClr val="lt2"/>
                </a:solidFill>
              </a:rPr>
              <a:t> vector (e.g. Illustrator) </a:t>
            </a:r>
            <a:r>
              <a:rPr lang="en-US" sz="1800" i="1">
                <a:solidFill>
                  <a:schemeClr val="lt2"/>
                </a:solidFill>
              </a:rPr>
              <a:t>= shape</a:t>
            </a:r>
            <a:endParaRPr sz="1800" i="1">
              <a:solidFill>
                <a:schemeClr val="lt2"/>
              </a:solidFill>
            </a:endParaRPr>
          </a:p>
          <a:p>
            <a:pPr marL="0" lvl="0" indent="0" algn="l" rtl="0">
              <a:spcBef>
                <a:spcPts val="0"/>
              </a:spcBef>
              <a:spcAft>
                <a:spcPts val="0"/>
              </a:spcAft>
              <a:buNone/>
            </a:pPr>
            <a:endParaRPr sz="700" i="1">
              <a:solidFill>
                <a:schemeClr val="lt2"/>
              </a:solidFill>
            </a:endParaRPr>
          </a:p>
          <a:p>
            <a:pPr marL="0" lvl="0" indent="0" algn="l" rtl="0">
              <a:spcBef>
                <a:spcPts val="0"/>
              </a:spcBef>
              <a:spcAft>
                <a:spcPts val="0"/>
              </a:spcAft>
              <a:buNone/>
            </a:pPr>
            <a:r>
              <a:rPr lang="en-US" sz="2100" i="1">
                <a:solidFill>
                  <a:schemeClr val="lt2"/>
                </a:solidFill>
              </a:rPr>
              <a:t>grids:  </a:t>
            </a:r>
            <a:r>
              <a:rPr lang="en-US" sz="1800" i="1">
                <a:solidFill>
                  <a:schemeClr val="lt2"/>
                </a:solidFill>
              </a:rPr>
              <a:t>i</a:t>
            </a:r>
            <a:r>
              <a:rPr lang="en-US" i="1">
                <a:solidFill>
                  <a:schemeClr val="lt2"/>
                </a:solidFill>
              </a:rPr>
              <a:t>mage texture.  Voxels. Eulerian simu.               BRDF table. SH.</a:t>
            </a:r>
            <a:r>
              <a:rPr lang="en-US" sz="2100" i="1">
                <a:solidFill>
                  <a:schemeClr val="lt2"/>
                </a:solidFill>
              </a:rPr>
              <a:t> </a:t>
            </a:r>
            <a:endParaRPr sz="2100" i="1">
              <a:solidFill>
                <a:schemeClr val="lt2"/>
              </a:solidFill>
            </a:endParaRPr>
          </a:p>
          <a:p>
            <a:pPr marL="0" lvl="0" indent="0" algn="l" rtl="0">
              <a:spcBef>
                <a:spcPts val="0"/>
              </a:spcBef>
              <a:spcAft>
                <a:spcPts val="0"/>
              </a:spcAft>
              <a:buNone/>
            </a:pPr>
            <a:r>
              <a:rPr lang="en-US" sz="2100" i="1">
                <a:solidFill>
                  <a:schemeClr val="lt2"/>
                </a:solidFill>
              </a:rPr>
              <a:t>vectors: </a:t>
            </a:r>
            <a:r>
              <a:rPr lang="en-US" i="1">
                <a:solidFill>
                  <a:schemeClr val="lt2"/>
                </a:solidFill>
              </a:rPr>
              <a:t>GL,ps,laser.  Mesh.  Lagrangian simu, filaments.  Lobes. </a:t>
            </a:r>
            <a:endParaRPr i="1">
              <a:solidFill>
                <a:schemeClr val="lt2"/>
              </a:solidFill>
            </a:endParaRPr>
          </a:p>
          <a:p>
            <a:pPr marL="0" lvl="0" indent="0" algn="l" rtl="0">
              <a:spcBef>
                <a:spcPts val="0"/>
              </a:spcBef>
              <a:spcAft>
                <a:spcPts val="0"/>
              </a:spcAft>
              <a:buNone/>
            </a:pPr>
            <a:endParaRPr sz="1000" i="1">
              <a:solidFill>
                <a:schemeClr val="lt2"/>
              </a:solidFill>
            </a:endParaRPr>
          </a:p>
          <a:p>
            <a:pPr marL="0" lvl="0" indent="0" algn="l" rtl="0">
              <a:spcBef>
                <a:spcPts val="0"/>
              </a:spcBef>
              <a:spcAft>
                <a:spcPts val="0"/>
              </a:spcAft>
              <a:buNone/>
            </a:pPr>
            <a:r>
              <a:rPr lang="en-US" sz="2100" i="1">
                <a:solidFill>
                  <a:schemeClr val="lt2"/>
                </a:solidFill>
              </a:rPr>
              <a:t>- indeed, more continuous: </a:t>
            </a:r>
            <a:r>
              <a:rPr lang="en-US" sz="1800" i="1">
                <a:solidFill>
                  <a:schemeClr val="lt2"/>
                </a:solidFill>
              </a:rPr>
              <a:t>amount of info:</a:t>
            </a:r>
            <a:endParaRPr sz="1800" i="1">
              <a:solidFill>
                <a:schemeClr val="lt2"/>
              </a:solidFill>
            </a:endParaRPr>
          </a:p>
          <a:p>
            <a:pPr marL="0" lvl="0" indent="0" algn="l" rtl="0">
              <a:spcBef>
                <a:spcPts val="0"/>
              </a:spcBef>
              <a:spcAft>
                <a:spcPts val="0"/>
              </a:spcAft>
              <a:buNone/>
            </a:pPr>
            <a:r>
              <a:rPr lang="en-US" sz="1800" i="1">
                <a:solidFill>
                  <a:schemeClr val="lt2"/>
                </a:solidFill>
              </a:rPr>
              <a:t>   </a:t>
            </a:r>
            <a:r>
              <a:rPr lang="en-US" i="1">
                <a:solidFill>
                  <a:schemeClr val="lt2"/>
                </a:solidFill>
              </a:rPr>
              <a:t>compressed data,  base decomp., compr.sensing, fit, procedural, analytic</a:t>
            </a:r>
            <a:endParaRPr i="1">
              <a:solidFill>
                <a:schemeClr val="lt2"/>
              </a:solidFill>
            </a:endParaRPr>
          </a:p>
          <a:p>
            <a:pPr marL="0" lvl="0" indent="0" algn="l" rtl="0">
              <a:spcBef>
                <a:spcPts val="0"/>
              </a:spcBef>
              <a:spcAft>
                <a:spcPts val="0"/>
              </a:spcAft>
              <a:buNone/>
            </a:pPr>
            <a:r>
              <a:rPr lang="en-US" sz="1800" i="1">
                <a:solidFill>
                  <a:schemeClr val="lt2"/>
                </a:solidFill>
              </a:rPr>
              <a:t>size matter: </a:t>
            </a:r>
            <a:endParaRPr sz="1800" i="1">
              <a:solidFill>
                <a:schemeClr val="lt2"/>
              </a:solidFill>
            </a:endParaRPr>
          </a:p>
          <a:p>
            <a:pPr marL="0" lvl="0" indent="0" algn="l" rtl="0">
              <a:spcBef>
                <a:spcPts val="0"/>
              </a:spcBef>
              <a:spcAft>
                <a:spcPts val="0"/>
              </a:spcAft>
              <a:buNone/>
            </a:pPr>
            <a:r>
              <a:rPr lang="en-US" i="1">
                <a:solidFill>
                  <a:schemeClr val="lt2"/>
                </a:solidFill>
              </a:rPr>
              <a:t>- </a:t>
            </a:r>
            <a:r>
              <a:rPr lang="en-US" sz="1400" i="1">
                <a:solidFill>
                  <a:schemeClr val="lt2"/>
                </a:solidFill>
              </a:rPr>
              <a:t>4D table is cheap if interpolated low-res</a:t>
            </a:r>
            <a:endParaRPr sz="1400" i="1">
              <a:solidFill>
                <a:schemeClr val="lt2"/>
              </a:solidFill>
            </a:endParaRPr>
          </a:p>
          <a:p>
            <a:pPr marL="0" lvl="0" indent="0" algn="l" rtl="0">
              <a:spcBef>
                <a:spcPts val="0"/>
              </a:spcBef>
              <a:spcAft>
                <a:spcPts val="0"/>
              </a:spcAft>
              <a:buNone/>
            </a:pPr>
            <a:r>
              <a:rPr lang="en-US" sz="1400" i="1">
                <a:solidFill>
                  <a:schemeClr val="lt2"/>
                </a:solidFill>
              </a:rPr>
              <a:t>- fitting or SH is not cheap if 798 coefs + trancend. math op</a:t>
            </a:r>
            <a:endParaRPr sz="1400" i="1">
              <a:solidFill>
                <a:schemeClr val="lt2"/>
              </a:solidFill>
            </a:endParaRPr>
          </a:p>
          <a:p>
            <a:pPr marL="0" lvl="0" indent="0" algn="l" rtl="0">
              <a:spcBef>
                <a:spcPts val="0"/>
              </a:spcBef>
              <a:spcAft>
                <a:spcPts val="0"/>
              </a:spcAft>
              <a:buNone/>
            </a:pPr>
            <a:endParaRPr sz="1000" i="1">
              <a:solidFill>
                <a:schemeClr val="lt2"/>
              </a:solidFill>
            </a:endParaRPr>
          </a:p>
          <a:p>
            <a:pPr marL="0" lvl="0" indent="0" algn="l" rtl="0">
              <a:spcBef>
                <a:spcPts val="0"/>
              </a:spcBef>
              <a:spcAft>
                <a:spcPts val="0"/>
              </a:spcAft>
              <a:buNone/>
            </a:pPr>
            <a:r>
              <a:rPr lang="en-US" sz="2100" i="1">
                <a:solidFill>
                  <a:schemeClr val="lt2"/>
                </a:solidFill>
              </a:rPr>
              <a:t>- opposed pro- and con- :</a:t>
            </a:r>
            <a:endParaRPr sz="2100" i="1">
              <a:solidFill>
                <a:schemeClr val="lt2"/>
              </a:solidFill>
            </a:endParaRPr>
          </a:p>
          <a:p>
            <a:pPr marL="0" lvl="0" indent="0" algn="l" rtl="0">
              <a:lnSpc>
                <a:spcPct val="100000"/>
              </a:lnSpc>
              <a:spcBef>
                <a:spcPts val="0"/>
              </a:spcBef>
              <a:spcAft>
                <a:spcPts val="0"/>
              </a:spcAft>
              <a:buNone/>
            </a:pPr>
            <a:r>
              <a:rPr lang="en-US" i="1">
                <a:solidFill>
                  <a:schemeClr val="lt2"/>
                </a:solidFill>
              </a:rPr>
              <a:t>  - no universal one: choose the appropriate</a:t>
            </a:r>
            <a:endParaRPr i="1">
              <a:solidFill>
                <a:schemeClr val="lt2"/>
              </a:solidFill>
            </a:endParaRPr>
          </a:p>
          <a:p>
            <a:pPr marL="0" lvl="0" indent="0" algn="l" rtl="0">
              <a:spcBef>
                <a:spcPts val="0"/>
              </a:spcBef>
              <a:spcAft>
                <a:spcPts val="0"/>
              </a:spcAft>
              <a:buNone/>
            </a:pPr>
            <a:r>
              <a:rPr lang="en-US" sz="2000" i="1">
                <a:solidFill>
                  <a:schemeClr val="lt2"/>
                </a:solidFill>
              </a:rPr>
              <a:t>→ can be mixed :</a:t>
            </a:r>
            <a:endParaRPr sz="2000" i="1">
              <a:solidFill>
                <a:schemeClr val="lt2"/>
              </a:solidFill>
            </a:endParaRPr>
          </a:p>
          <a:p>
            <a:pPr marL="0" lvl="0" indent="0" algn="l" rtl="0">
              <a:spcBef>
                <a:spcPts val="0"/>
              </a:spcBef>
              <a:spcAft>
                <a:spcPts val="0"/>
              </a:spcAft>
              <a:buNone/>
            </a:pPr>
            <a:r>
              <a:rPr lang="en-US" i="1">
                <a:solidFill>
                  <a:schemeClr val="lt2"/>
                </a:solidFill>
              </a:rPr>
              <a:t>  - can change with scale  </a:t>
            </a:r>
            <a:r>
              <a:rPr lang="en-US" sz="1300" i="1">
                <a:solidFill>
                  <a:schemeClr val="lt2"/>
                </a:solidFill>
              </a:rPr>
              <a:t>or</a:t>
            </a:r>
            <a:r>
              <a:rPr lang="en-US" i="1">
                <a:solidFill>
                  <a:schemeClr val="lt2"/>
                </a:solidFill>
              </a:rPr>
              <a:t>  interaction length</a:t>
            </a:r>
            <a:r>
              <a:rPr lang="en-US" sz="1800" i="1">
                <a:solidFill>
                  <a:schemeClr val="lt2"/>
                </a:solidFill>
              </a:rPr>
              <a:t> </a:t>
            </a:r>
            <a:r>
              <a:rPr lang="en-US" sz="1400" i="1">
                <a:solidFill>
                  <a:schemeClr val="lt2"/>
                </a:solidFill>
              </a:rPr>
              <a:t>(local / long dist)</a:t>
            </a:r>
            <a:endParaRPr sz="1400" i="1">
              <a:solidFill>
                <a:schemeClr val="lt2"/>
              </a:solidFill>
            </a:endParaRPr>
          </a:p>
          <a:p>
            <a:pPr marL="0" lvl="0" indent="0" algn="l" rtl="0">
              <a:spcBef>
                <a:spcPts val="0"/>
              </a:spcBef>
              <a:spcAft>
                <a:spcPts val="0"/>
              </a:spcAft>
              <a:buNone/>
            </a:pPr>
            <a:r>
              <a:rPr lang="en-US" i="1">
                <a:solidFill>
                  <a:schemeClr val="lt2"/>
                </a:solidFill>
              </a:rPr>
              <a:t>  - each box can use different one:  </a:t>
            </a:r>
            <a:endParaRPr i="1">
              <a:solidFill>
                <a:schemeClr val="lt2"/>
              </a:solidFill>
            </a:endParaRPr>
          </a:p>
          <a:p>
            <a:pPr marL="0" lvl="0" indent="0" algn="l" rtl="0">
              <a:spcBef>
                <a:spcPts val="0"/>
              </a:spcBef>
              <a:spcAft>
                <a:spcPts val="0"/>
              </a:spcAft>
              <a:buNone/>
            </a:pPr>
            <a:r>
              <a:rPr lang="en-US" sz="1300" i="1">
                <a:solidFill>
                  <a:schemeClr val="lt2"/>
                </a:solidFill>
              </a:rPr>
              <a:t>                          </a:t>
            </a:r>
            <a:r>
              <a:rPr lang="en-US" sz="1400" i="1">
                <a:solidFill>
                  <a:schemeClr val="lt2"/>
                </a:solidFill>
              </a:rPr>
              <a:t>shape,  colors,  shadowing &amp; light transport,  anim </a:t>
            </a:r>
            <a:r>
              <a:rPr lang="en-US" sz="1100" i="1">
                <a:solidFill>
                  <a:schemeClr val="lt2"/>
                </a:solidFill>
              </a:rPr>
              <a:t>(space def)</a:t>
            </a:r>
            <a:endParaRPr sz="1100" i="1">
              <a:solidFill>
                <a:schemeClr val="lt2"/>
              </a:solidFill>
            </a:endParaRPr>
          </a:p>
          <a:p>
            <a:pPr marL="0" lvl="0" indent="0" algn="l" rtl="0">
              <a:spcBef>
                <a:spcPts val="0"/>
              </a:spcBef>
              <a:spcAft>
                <a:spcPts val="0"/>
              </a:spcAft>
              <a:buNone/>
            </a:pPr>
            <a:r>
              <a:rPr lang="en-US" sz="1800" i="1">
                <a:solidFill>
                  <a:schemeClr val="lt2"/>
                </a:solidFill>
              </a:rPr>
              <a:t> </a:t>
            </a:r>
            <a:endParaRPr sz="2100" i="1"/>
          </a:p>
        </p:txBody>
      </p:sp>
      <p:sp>
        <p:nvSpPr>
          <p:cNvPr id="1515" name="Google Shape;1515;p97"/>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19"/>
        <p:cNvGrpSpPr/>
        <p:nvPr/>
      </p:nvGrpSpPr>
      <p:grpSpPr>
        <a:xfrm>
          <a:off x="0" y="0"/>
          <a:ext cx="0" cy="0"/>
          <a:chOff x="0" y="0"/>
          <a:chExt cx="0" cy="0"/>
        </a:xfrm>
      </p:grpSpPr>
      <p:sp>
        <p:nvSpPr>
          <p:cNvPr id="1520" name="Google Shape;1520;p98"/>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Representations</a:t>
            </a:r>
            <a:endParaRPr sz="3200" b="1" i="1">
              <a:solidFill>
                <a:srgbClr val="E69138"/>
              </a:solidFill>
            </a:endParaRPr>
          </a:p>
        </p:txBody>
      </p:sp>
      <p:sp>
        <p:nvSpPr>
          <p:cNvPr id="1521" name="Google Shape;1521;p98"/>
          <p:cNvSpPr txBox="1">
            <a:spLocks noGrp="1"/>
          </p:cNvSpPr>
          <p:nvPr>
            <p:ph type="body" idx="1"/>
          </p:nvPr>
        </p:nvSpPr>
        <p:spPr>
          <a:xfrm>
            <a:off x="451338" y="719667"/>
            <a:ext cx="8633100" cy="4905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i="1"/>
              <a:t>Ones from Physics &amp; maths:</a:t>
            </a:r>
            <a:endParaRPr sz="2100" b="1" i="1"/>
          </a:p>
          <a:p>
            <a:pPr marL="0" lvl="0" indent="0" algn="l" rtl="0">
              <a:spcBef>
                <a:spcPts val="0"/>
              </a:spcBef>
              <a:spcAft>
                <a:spcPts val="0"/>
              </a:spcAft>
              <a:buClr>
                <a:schemeClr val="lt2"/>
              </a:buClr>
              <a:buSzPts val="1000"/>
              <a:buFont typeface="Arial"/>
              <a:buNone/>
            </a:pPr>
            <a:endParaRPr i="1">
              <a:solidFill>
                <a:schemeClr val="lt2"/>
              </a:solidFill>
            </a:endParaRPr>
          </a:p>
          <a:p>
            <a:pPr marL="0" lvl="0" indent="0" algn="l" rtl="0">
              <a:lnSpc>
                <a:spcPct val="115000"/>
              </a:lnSpc>
              <a:spcBef>
                <a:spcPts val="0"/>
              </a:spcBef>
              <a:spcAft>
                <a:spcPts val="0"/>
              </a:spcAft>
              <a:buNone/>
            </a:pPr>
            <a:r>
              <a:rPr lang="en-US" sz="2100" i="1">
                <a:solidFill>
                  <a:schemeClr val="lt2"/>
                </a:solidFill>
              </a:rPr>
              <a:t>Eulerian vs Lagrangian</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Space   vs Fourier</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Velocity vs vorticity</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Point-mechanics vs Finite elements / SPH</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Color spaces</a:t>
            </a:r>
            <a:endParaRPr sz="2100" i="1">
              <a:solidFill>
                <a:schemeClr val="lt2"/>
              </a:solidFill>
            </a:endParaRPr>
          </a:p>
          <a:p>
            <a:pPr marL="0" lvl="0" indent="0" algn="l" rtl="0">
              <a:spcBef>
                <a:spcPts val="0"/>
              </a:spcBef>
              <a:spcAft>
                <a:spcPts val="0"/>
              </a:spcAft>
              <a:buNone/>
            </a:pPr>
            <a:endParaRPr sz="2100" i="1">
              <a:solidFill>
                <a:schemeClr val="lt2"/>
              </a:solidFill>
            </a:endParaRPr>
          </a:p>
          <a:p>
            <a:pPr marL="0" lvl="0" indent="0" algn="l" rtl="0">
              <a:spcBef>
                <a:spcPts val="0"/>
              </a:spcBef>
              <a:spcAft>
                <a:spcPts val="0"/>
              </a:spcAft>
              <a:buNone/>
            </a:pPr>
            <a:r>
              <a:rPr lang="en-US" sz="2100" i="1">
                <a:solidFill>
                  <a:schemeClr val="lt2"/>
                </a:solidFill>
              </a:rPr>
              <a:t>Point mechanics / statistic mechanics / fluids / waves / spectrums</a:t>
            </a:r>
            <a:endParaRPr sz="2100" i="1">
              <a:solidFill>
                <a:schemeClr val="lt2"/>
              </a:solidFill>
            </a:endParaRPr>
          </a:p>
          <a:p>
            <a:pPr marL="0" lvl="0" indent="0" algn="l" rtl="0">
              <a:spcBef>
                <a:spcPts val="0"/>
              </a:spcBef>
              <a:spcAft>
                <a:spcPts val="0"/>
              </a:spcAft>
              <a:buNone/>
            </a:pPr>
            <a:r>
              <a:rPr lang="en-US" sz="2100" i="1">
                <a:solidFill>
                  <a:schemeClr val="lt2"/>
                </a:solidFill>
              </a:rPr>
              <a:t>                                                         energy lines</a:t>
            </a:r>
            <a:endParaRPr sz="2100" i="1">
              <a:solidFill>
                <a:schemeClr val="lt2"/>
              </a:solidFill>
            </a:endParaRPr>
          </a:p>
          <a:p>
            <a:pPr marL="0" lvl="0" indent="0" algn="l" rtl="0">
              <a:spcBef>
                <a:spcPts val="0"/>
              </a:spcBef>
              <a:spcAft>
                <a:spcPts val="0"/>
              </a:spcAft>
              <a:buNone/>
            </a:pPr>
            <a:endParaRPr sz="2100" i="1">
              <a:solidFill>
                <a:schemeClr val="lt2"/>
              </a:solidFill>
            </a:endParaRPr>
          </a:p>
          <a:p>
            <a:pPr marL="0" lvl="0" indent="0" algn="l" rtl="0">
              <a:spcBef>
                <a:spcPts val="0"/>
              </a:spcBef>
              <a:spcAft>
                <a:spcPts val="0"/>
              </a:spcAft>
              <a:buNone/>
            </a:pPr>
            <a:r>
              <a:rPr lang="en-US" sz="2100" i="1">
                <a:solidFill>
                  <a:schemeClr val="lt2"/>
                </a:solidFill>
              </a:rPr>
              <a:t>Photons / waves / rays / energy</a:t>
            </a:r>
            <a:endParaRPr sz="2100" i="1">
              <a:solidFill>
                <a:schemeClr val="lt2"/>
              </a:solidFill>
            </a:endParaRPr>
          </a:p>
          <a:p>
            <a:pPr marL="0" lvl="0" indent="0" algn="l" rtl="0">
              <a:spcBef>
                <a:spcPts val="0"/>
              </a:spcBef>
              <a:spcAft>
                <a:spcPts val="0"/>
              </a:spcAft>
              <a:buNone/>
            </a:pPr>
            <a:endParaRPr sz="2100" i="1">
              <a:solidFill>
                <a:schemeClr val="lt2"/>
              </a:solidFill>
            </a:endParaRPr>
          </a:p>
          <a:p>
            <a:pPr marL="0" lvl="0" indent="0" algn="l" rtl="0">
              <a:spcBef>
                <a:spcPts val="0"/>
              </a:spcBef>
              <a:spcAft>
                <a:spcPts val="0"/>
              </a:spcAft>
              <a:buNone/>
            </a:pPr>
            <a:r>
              <a:rPr lang="en-US" i="1">
                <a:solidFill>
                  <a:schemeClr val="lt2"/>
                </a:solidFill>
              </a:rPr>
              <a:t>  ( don’t forget validity domain &amp; hypothesis )</a:t>
            </a:r>
            <a:endParaRPr i="1">
              <a:solidFill>
                <a:schemeClr val="lt2"/>
              </a:solidFill>
            </a:endParaRPr>
          </a:p>
          <a:p>
            <a:pPr marL="0" lvl="0" indent="0" algn="l" rtl="0">
              <a:spcBef>
                <a:spcPts val="0"/>
              </a:spcBef>
              <a:spcAft>
                <a:spcPts val="0"/>
              </a:spcAft>
              <a:buNone/>
            </a:pPr>
            <a:endParaRPr sz="2100" i="1">
              <a:solidFill>
                <a:schemeClr val="lt2"/>
              </a:solidFill>
            </a:endParaRPr>
          </a:p>
          <a:p>
            <a:pPr marL="0" lvl="0" indent="0" algn="l" rtl="0">
              <a:spcBef>
                <a:spcPts val="0"/>
              </a:spcBef>
              <a:spcAft>
                <a:spcPts val="0"/>
              </a:spcAft>
              <a:buNone/>
            </a:pPr>
            <a:endParaRPr sz="2100" i="1"/>
          </a:p>
        </p:txBody>
      </p:sp>
      <p:sp>
        <p:nvSpPr>
          <p:cNvPr id="1522" name="Google Shape;1522;p98"/>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26"/>
        <p:cNvGrpSpPr/>
        <p:nvPr/>
      </p:nvGrpSpPr>
      <p:grpSpPr>
        <a:xfrm>
          <a:off x="0" y="0"/>
          <a:ext cx="0" cy="0"/>
          <a:chOff x="0" y="0"/>
          <a:chExt cx="0" cy="0"/>
        </a:xfrm>
      </p:grpSpPr>
      <p:sp>
        <p:nvSpPr>
          <p:cNvPr id="1527" name="Google Shape;1527;p99"/>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Representations</a:t>
            </a:r>
            <a:endParaRPr sz="3200" b="1" i="1">
              <a:solidFill>
                <a:srgbClr val="E69138"/>
              </a:solidFill>
            </a:endParaRPr>
          </a:p>
        </p:txBody>
      </p:sp>
      <p:sp>
        <p:nvSpPr>
          <p:cNvPr id="1528" name="Google Shape;1528;p99"/>
          <p:cNvSpPr txBox="1">
            <a:spLocks noGrp="1"/>
          </p:cNvSpPr>
          <p:nvPr>
            <p:ph type="body" idx="1"/>
          </p:nvPr>
        </p:nvSpPr>
        <p:spPr>
          <a:xfrm>
            <a:off x="451338" y="516467"/>
            <a:ext cx="8633100" cy="4905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b="1" i="1"/>
              <a:t>Where to start:</a:t>
            </a:r>
            <a:endParaRPr sz="2100" b="1" i="1"/>
          </a:p>
          <a:p>
            <a:pPr marL="0" lvl="0" indent="0" algn="l" rtl="0">
              <a:spcBef>
                <a:spcPts val="0"/>
              </a:spcBef>
              <a:spcAft>
                <a:spcPts val="0"/>
              </a:spcAft>
              <a:buClr>
                <a:schemeClr val="lt2"/>
              </a:buClr>
              <a:buSzPts val="1000"/>
              <a:buFont typeface="Arial"/>
              <a:buNone/>
            </a:pPr>
            <a:endParaRPr i="1">
              <a:solidFill>
                <a:schemeClr val="lt2"/>
              </a:solidFill>
            </a:endParaRPr>
          </a:p>
          <a:p>
            <a:pPr marL="0" lvl="0" indent="0" algn="l" rtl="0">
              <a:lnSpc>
                <a:spcPct val="115000"/>
              </a:lnSpc>
              <a:spcBef>
                <a:spcPts val="0"/>
              </a:spcBef>
              <a:spcAft>
                <a:spcPts val="0"/>
              </a:spcAft>
              <a:buNone/>
            </a:pPr>
            <a:r>
              <a:rPr lang="en-US" sz="2100" i="1">
                <a:solidFill>
                  <a:schemeClr val="lt2"/>
                </a:solidFill>
              </a:rPr>
              <a:t>- where is largest potential for improvement ? </a:t>
            </a:r>
            <a:endParaRPr sz="2100" i="1">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2100" i="1">
                <a:solidFill>
                  <a:schemeClr val="lt2"/>
                </a:solidFill>
              </a:rPr>
              <a:t>             </a:t>
            </a:r>
            <a:r>
              <a:rPr lang="en-US" i="1">
                <a:solidFill>
                  <a:schemeClr val="lt2"/>
                </a:solidFill>
              </a:rPr>
              <a:t>ie, what worse part in the look / workflow ? </a:t>
            </a:r>
            <a:endParaRPr i="1">
              <a:solidFill>
                <a:schemeClr val="lt2"/>
              </a:solidFill>
            </a:endParaRPr>
          </a:p>
          <a:p>
            <a:pPr marL="0" lvl="0" indent="0" algn="l" rtl="0">
              <a:lnSpc>
                <a:spcPct val="115000"/>
              </a:lnSpc>
              <a:spcBef>
                <a:spcPts val="0"/>
              </a:spcBef>
              <a:spcAft>
                <a:spcPts val="0"/>
              </a:spcAft>
              <a:buNone/>
            </a:pPr>
            <a:r>
              <a:rPr lang="en-US" sz="2100" i="1">
                <a:solidFill>
                  <a:schemeClr val="lt2"/>
                </a:solidFill>
              </a:rPr>
              <a:t>- best improvement reachable for each bit of extra budget ? </a:t>
            </a:r>
            <a:endParaRPr sz="2100" i="1">
              <a:solidFill>
                <a:schemeClr val="lt2"/>
              </a:solidFill>
            </a:endParaRPr>
          </a:p>
          <a:p>
            <a:pPr marL="0" lvl="0" indent="0" algn="l" rtl="0">
              <a:lnSpc>
                <a:spcPct val="115000"/>
              </a:lnSpc>
              <a:spcBef>
                <a:spcPts val="0"/>
              </a:spcBef>
              <a:spcAft>
                <a:spcPts val="0"/>
              </a:spcAft>
              <a:buNone/>
            </a:pPr>
            <a:r>
              <a:rPr lang="en-US" i="1">
                <a:solidFill>
                  <a:schemeClr val="lt2"/>
                </a:solidFill>
              </a:rPr>
              <a:t>               think “differentials everywhere” :  pixel=circle, occluder=slab, ray=spline.</a:t>
            </a:r>
            <a:endParaRPr i="1">
              <a:solidFill>
                <a:schemeClr val="lt2"/>
              </a:solidFill>
            </a:endParaRPr>
          </a:p>
          <a:p>
            <a:pPr marL="0" lvl="0" indent="0" algn="l" rtl="0">
              <a:lnSpc>
                <a:spcPct val="115000"/>
              </a:lnSpc>
              <a:spcBef>
                <a:spcPts val="0"/>
              </a:spcBef>
              <a:spcAft>
                <a:spcPts val="0"/>
              </a:spcAft>
              <a:buNone/>
            </a:pPr>
            <a:r>
              <a:rPr lang="en-US" i="1">
                <a:solidFill>
                  <a:schemeClr val="lt2"/>
                </a:solidFill>
              </a:rPr>
              <a:t>                                                                  = 1st order Taylor approx</a:t>
            </a:r>
            <a:endParaRPr i="1">
              <a:solidFill>
                <a:schemeClr val="lt2"/>
              </a:solidFill>
            </a:endParaRPr>
          </a:p>
          <a:p>
            <a:pPr marL="0" lvl="0" indent="0" algn="l" rtl="0">
              <a:lnSpc>
                <a:spcPct val="115000"/>
              </a:lnSpc>
              <a:spcBef>
                <a:spcPts val="0"/>
              </a:spcBef>
              <a:spcAft>
                <a:spcPts val="0"/>
              </a:spcAft>
              <a:buNone/>
            </a:pPr>
            <a:r>
              <a:rPr lang="en-US" sz="900" i="1">
                <a:solidFill>
                  <a:schemeClr val="lt2"/>
                </a:solidFill>
              </a:rPr>
              <a:t>                                                                                                               better = F(P)+PX.grad(P), X in neighborhood. → integrate(f(Fb(P,X),X))</a:t>
            </a:r>
            <a:endParaRPr sz="900" i="1">
              <a:solidFill>
                <a:schemeClr val="lt2"/>
              </a:solidFill>
            </a:endParaRPr>
          </a:p>
          <a:p>
            <a:pPr marL="0" lvl="0" indent="0" algn="l" rtl="0">
              <a:lnSpc>
                <a:spcPct val="115000"/>
              </a:lnSpc>
              <a:spcBef>
                <a:spcPts val="0"/>
              </a:spcBef>
              <a:spcAft>
                <a:spcPts val="0"/>
              </a:spcAft>
              <a:buNone/>
            </a:pPr>
            <a:r>
              <a:rPr lang="en-US" sz="2100" i="1">
                <a:solidFill>
                  <a:schemeClr val="lt2"/>
                </a:solidFill>
              </a:rPr>
              <a:t>- what constraints ?  preferences ? </a:t>
            </a:r>
            <a:endParaRPr sz="2100" i="1">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i="1">
                <a:solidFill>
                  <a:schemeClr val="lt2"/>
                </a:solidFill>
              </a:rPr>
              <a:t>                 time budget ? storage budget ? precision budget ?  hard or sloppy ?</a:t>
            </a:r>
            <a:endParaRPr i="1">
              <a:solidFill>
                <a:schemeClr val="lt2"/>
              </a:solidFill>
            </a:endParaRPr>
          </a:p>
          <a:p>
            <a:pPr marL="0" lvl="0" indent="0" algn="l" rtl="0">
              <a:lnSpc>
                <a:spcPct val="115000"/>
              </a:lnSpc>
              <a:spcBef>
                <a:spcPts val="0"/>
              </a:spcBef>
              <a:spcAft>
                <a:spcPts val="0"/>
              </a:spcAft>
              <a:buClr>
                <a:schemeClr val="lt2"/>
              </a:buClr>
              <a:buSzPts val="1000"/>
              <a:buFont typeface="Arial"/>
              <a:buNone/>
            </a:pPr>
            <a:endParaRPr sz="1200" i="1">
              <a:solidFill>
                <a:schemeClr val="lt2"/>
              </a:solidFill>
            </a:endParaRPr>
          </a:p>
          <a:p>
            <a:pPr marL="0" lvl="0" indent="0" algn="l" rtl="0">
              <a:lnSpc>
                <a:spcPct val="115000"/>
              </a:lnSpc>
              <a:spcBef>
                <a:spcPts val="0"/>
              </a:spcBef>
              <a:spcAft>
                <a:spcPts val="0"/>
              </a:spcAft>
              <a:buNone/>
            </a:pPr>
            <a:r>
              <a:rPr lang="en-US" sz="2100" i="1">
                <a:solidFill>
                  <a:schemeClr val="lt2"/>
                </a:solidFill>
              </a:rPr>
              <a:t>Have quality estim</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 </a:t>
            </a:r>
            <a:r>
              <a:rPr lang="en-US" i="1">
                <a:solidFill>
                  <a:schemeClr val="lt2"/>
                </a:solidFill>
              </a:rPr>
              <a:t>→ faith →  weighting, transition to backup to canonical approach</a:t>
            </a:r>
            <a:endParaRPr i="1">
              <a:solidFill>
                <a:schemeClr val="lt2"/>
              </a:solidFill>
            </a:endParaRPr>
          </a:p>
          <a:p>
            <a:pPr marL="0" lvl="0" indent="0" algn="l" rtl="0">
              <a:lnSpc>
                <a:spcPct val="115000"/>
              </a:lnSpc>
              <a:spcBef>
                <a:spcPts val="0"/>
              </a:spcBef>
              <a:spcAft>
                <a:spcPts val="0"/>
              </a:spcAft>
              <a:buNone/>
            </a:pPr>
            <a:endParaRPr sz="1200" i="1">
              <a:solidFill>
                <a:schemeClr val="lt2"/>
              </a:solidFill>
            </a:endParaRPr>
          </a:p>
          <a:p>
            <a:pPr marL="0" lvl="0" indent="0" algn="l" rtl="0">
              <a:lnSpc>
                <a:spcPct val="115000"/>
              </a:lnSpc>
              <a:spcBef>
                <a:spcPts val="0"/>
              </a:spcBef>
              <a:spcAft>
                <a:spcPts val="0"/>
              </a:spcAft>
              <a:buNone/>
            </a:pPr>
            <a:r>
              <a:rPr lang="en-US" sz="2100" i="1">
                <a:solidFill>
                  <a:schemeClr val="lt2"/>
                </a:solidFill>
              </a:rPr>
              <a:t>Reminder:  quality = worst box, not best</a:t>
            </a:r>
            <a:r>
              <a:rPr lang="en-US" i="1">
                <a:solidFill>
                  <a:schemeClr val="lt2"/>
                </a:solidFill>
              </a:rPr>
              <a:t> </a:t>
            </a:r>
            <a:endParaRPr i="1">
              <a:solidFill>
                <a:schemeClr val="lt2"/>
              </a:solidFill>
            </a:endParaRPr>
          </a:p>
          <a:p>
            <a:pPr marL="0" lvl="0" indent="0" algn="l" rtl="0">
              <a:lnSpc>
                <a:spcPct val="115000"/>
              </a:lnSpc>
              <a:spcBef>
                <a:spcPts val="0"/>
              </a:spcBef>
              <a:spcAft>
                <a:spcPts val="0"/>
              </a:spcAft>
              <a:buNone/>
            </a:pPr>
            <a:r>
              <a:rPr lang="en-US" i="1">
                <a:solidFill>
                  <a:schemeClr val="lt2"/>
                </a:solidFill>
              </a:rPr>
              <a:t>           so long “perfect equation”  if  no accurate parameter available</a:t>
            </a:r>
            <a:endParaRPr i="1">
              <a:solidFill>
                <a:schemeClr val="lt2"/>
              </a:solidFill>
            </a:endParaRPr>
          </a:p>
          <a:p>
            <a:pPr marL="0" lvl="0" indent="0" algn="l" rtl="0">
              <a:lnSpc>
                <a:spcPct val="115000"/>
              </a:lnSpc>
              <a:spcBef>
                <a:spcPts val="0"/>
              </a:spcBef>
              <a:spcAft>
                <a:spcPts val="0"/>
              </a:spcAft>
              <a:buNone/>
            </a:pPr>
            <a:r>
              <a:rPr lang="en-US" i="1">
                <a:solidFill>
                  <a:schemeClr val="lt2"/>
                </a:solidFill>
              </a:rPr>
              <a:t>          → forgot nothing ?  Shannon-Nyquist ok ? Large Numbers ok ?</a:t>
            </a:r>
            <a:endParaRPr i="1">
              <a:solidFill>
                <a:schemeClr val="lt2"/>
              </a:solidFill>
            </a:endParaRPr>
          </a:p>
        </p:txBody>
      </p:sp>
      <p:sp>
        <p:nvSpPr>
          <p:cNvPr id="1529" name="Google Shape;1529;p99"/>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33"/>
        <p:cNvGrpSpPr/>
        <p:nvPr/>
      </p:nvGrpSpPr>
      <p:grpSpPr>
        <a:xfrm>
          <a:off x="0" y="0"/>
          <a:ext cx="0" cy="0"/>
          <a:chOff x="0" y="0"/>
          <a:chExt cx="0" cy="0"/>
        </a:xfrm>
      </p:grpSpPr>
      <p:sp>
        <p:nvSpPr>
          <p:cNvPr id="1534" name="Google Shape;1534;p100"/>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Differential everywhere !</a:t>
            </a:r>
            <a:endParaRPr sz="3200" b="1" i="1">
              <a:solidFill>
                <a:srgbClr val="E69138"/>
              </a:solidFill>
            </a:endParaRPr>
          </a:p>
        </p:txBody>
      </p:sp>
      <p:sp>
        <p:nvSpPr>
          <p:cNvPr id="1535" name="Google Shape;1535;p100"/>
          <p:cNvSpPr txBox="1">
            <a:spLocks noGrp="1"/>
          </p:cNvSpPr>
          <p:nvPr>
            <p:ph type="body" idx="1"/>
          </p:nvPr>
        </p:nvSpPr>
        <p:spPr>
          <a:xfrm>
            <a:off x="451338" y="719667"/>
            <a:ext cx="8633100" cy="4905900"/>
          </a:xfrm>
          <a:prstGeom prst="rect">
            <a:avLst/>
          </a:prstGeom>
        </p:spPr>
        <p:txBody>
          <a:bodyPr spcFirstLastPara="1" wrap="square" lIns="81650" tIns="81650" rIns="81650" bIns="81650" anchor="t" anchorCtr="0">
            <a:noAutofit/>
          </a:bodyPr>
          <a:lstStyle/>
          <a:p>
            <a:pPr marL="0" lvl="0" indent="0" algn="l" rtl="0">
              <a:spcBef>
                <a:spcPts val="0"/>
              </a:spcBef>
              <a:spcAft>
                <a:spcPts val="0"/>
              </a:spcAft>
              <a:buNone/>
            </a:pPr>
            <a:r>
              <a:rPr lang="en-US" sz="2100" i="1">
                <a:solidFill>
                  <a:srgbClr val="FF9900"/>
                </a:solidFill>
              </a:rPr>
              <a:t>= continuous integral everywhere</a:t>
            </a:r>
            <a:endParaRPr sz="2100" i="1">
              <a:solidFill>
                <a:srgbClr val="FF9900"/>
              </a:solidFill>
            </a:endParaRPr>
          </a:p>
          <a:p>
            <a:pPr marL="0" lvl="0" indent="0" algn="l" rtl="0">
              <a:spcBef>
                <a:spcPts val="0"/>
              </a:spcBef>
              <a:spcAft>
                <a:spcPts val="0"/>
              </a:spcAft>
              <a:buNone/>
            </a:pPr>
            <a:endParaRPr sz="1000" b="1" i="1"/>
          </a:p>
          <a:p>
            <a:pPr marL="0" lvl="0" indent="0" algn="l" rtl="0">
              <a:spcBef>
                <a:spcPts val="0"/>
              </a:spcBef>
              <a:spcAft>
                <a:spcPts val="0"/>
              </a:spcAft>
              <a:buNone/>
            </a:pPr>
            <a:r>
              <a:rPr lang="en-US" sz="2100" b="1" i="1"/>
              <a:t>Points are not physical objects</a:t>
            </a:r>
            <a:endParaRPr sz="1300" b="1" i="1"/>
          </a:p>
          <a:p>
            <a:pPr marL="0" lvl="0" indent="0" algn="l" rtl="0">
              <a:spcBef>
                <a:spcPts val="0"/>
              </a:spcBef>
              <a:spcAft>
                <a:spcPts val="0"/>
              </a:spcAft>
              <a:buNone/>
            </a:pPr>
            <a:r>
              <a:rPr lang="en-US" sz="2100" b="1" i="1"/>
              <a:t>differentials are. </a:t>
            </a:r>
            <a:r>
              <a:rPr lang="en-US" sz="2100" i="1"/>
              <a:t>dS, d</a:t>
            </a:r>
            <a:r>
              <a:rPr lang="en-US" sz="2100" i="1">
                <a:latin typeface="Times New Roman"/>
                <a:ea typeface="Times New Roman"/>
                <a:cs typeface="Times New Roman"/>
                <a:sym typeface="Times New Roman"/>
              </a:rPr>
              <a:t>l</a:t>
            </a:r>
            <a:r>
              <a:rPr lang="en-US" sz="2100" i="1"/>
              <a:t>, dω, cones…   </a:t>
            </a:r>
            <a:r>
              <a:rPr lang="en-US" i="1"/>
              <a:t>=  local integral</a:t>
            </a:r>
            <a:endParaRPr i="1"/>
          </a:p>
          <a:p>
            <a:pPr marL="0" lvl="0" indent="0" algn="l" rtl="0">
              <a:lnSpc>
                <a:spcPct val="115000"/>
              </a:lnSpc>
              <a:spcBef>
                <a:spcPts val="0"/>
              </a:spcBef>
              <a:spcAft>
                <a:spcPts val="0"/>
              </a:spcAft>
              <a:buNone/>
            </a:pPr>
            <a:endParaRPr sz="1400" i="1">
              <a:solidFill>
                <a:schemeClr val="lt2"/>
              </a:solidFill>
            </a:endParaRPr>
          </a:p>
          <a:p>
            <a:pPr marL="0" lvl="0" indent="0" algn="l" rtl="0">
              <a:lnSpc>
                <a:spcPct val="115000"/>
              </a:lnSpc>
              <a:spcBef>
                <a:spcPts val="0"/>
              </a:spcBef>
              <a:spcAft>
                <a:spcPts val="0"/>
              </a:spcAft>
              <a:buNone/>
            </a:pPr>
            <a:r>
              <a:rPr lang="en-US" sz="2100" i="1">
                <a:solidFill>
                  <a:schemeClr val="lt2"/>
                </a:solidFill>
              </a:rPr>
              <a:t>differential domain ⇒ value=distrib. </a:t>
            </a:r>
            <a:endParaRPr sz="2100" i="1">
              <a:solidFill>
                <a:schemeClr val="lt2"/>
              </a:solidFill>
            </a:endParaRPr>
          </a:p>
          <a:p>
            <a:pPr marL="0" lvl="0" indent="0" algn="l" rtl="0">
              <a:lnSpc>
                <a:spcPct val="115000"/>
              </a:lnSpc>
              <a:spcBef>
                <a:spcPts val="0"/>
              </a:spcBef>
              <a:spcAft>
                <a:spcPts val="0"/>
              </a:spcAft>
              <a:buNone/>
            </a:pPr>
            <a:r>
              <a:rPr lang="en-US" i="1">
                <a:solidFill>
                  <a:schemeClr val="lt2"/>
                </a:solidFill>
              </a:rPr>
              <a:t>→ </a:t>
            </a:r>
            <a:r>
              <a:rPr lang="en-US" i="1">
                <a:solidFill>
                  <a:srgbClr val="FF9900"/>
                </a:solidFill>
              </a:rPr>
              <a:t>Distributions everywhere !</a:t>
            </a:r>
            <a:endParaRPr i="1">
              <a:solidFill>
                <a:srgbClr val="FF9900"/>
              </a:solidFill>
            </a:endParaRPr>
          </a:p>
          <a:p>
            <a:pPr marL="0" lvl="0" indent="0" algn="l" rtl="0">
              <a:lnSpc>
                <a:spcPct val="115000"/>
              </a:lnSpc>
              <a:spcBef>
                <a:spcPts val="0"/>
              </a:spcBef>
              <a:spcAft>
                <a:spcPts val="0"/>
              </a:spcAft>
              <a:buNone/>
            </a:pPr>
            <a:r>
              <a:rPr lang="en-US" sz="2100" i="1">
                <a:solidFill>
                  <a:schemeClr val="lt2"/>
                </a:solidFill>
              </a:rPr>
              <a:t>Any scalar →  distribution   </a:t>
            </a:r>
            <a:r>
              <a:rPr lang="en-US" i="1">
                <a:solidFill>
                  <a:schemeClr val="lt2"/>
                </a:solidFill>
              </a:rPr>
              <a:t>( colors, mask … )</a:t>
            </a:r>
            <a:endParaRPr i="1">
              <a:solidFill>
                <a:schemeClr val="lt2"/>
              </a:solidFill>
            </a:endParaRPr>
          </a:p>
          <a:p>
            <a:pPr marL="0" lvl="0" indent="0" algn="l" rtl="0">
              <a:lnSpc>
                <a:spcPct val="115000"/>
              </a:lnSpc>
              <a:spcBef>
                <a:spcPts val="0"/>
              </a:spcBef>
              <a:spcAft>
                <a:spcPts val="0"/>
              </a:spcAft>
              <a:buNone/>
            </a:pPr>
            <a:r>
              <a:rPr lang="en-US" sz="2100" i="1">
                <a:solidFill>
                  <a:schemeClr val="lt2"/>
                </a:solidFill>
              </a:rPr>
              <a:t>Any vector → distribution    </a:t>
            </a:r>
            <a:r>
              <a:rPr lang="en-US" i="1">
                <a:solidFill>
                  <a:schemeClr val="lt2"/>
                </a:solidFill>
              </a:rPr>
              <a:t>( velocity, pos, ... )</a:t>
            </a:r>
            <a:endParaRPr i="1">
              <a:solidFill>
                <a:schemeClr val="lt2"/>
              </a:solidFill>
            </a:endParaRPr>
          </a:p>
          <a:p>
            <a:pPr marL="0" lvl="0" indent="0" algn="l" rtl="0">
              <a:lnSpc>
                <a:spcPct val="115000"/>
              </a:lnSpc>
              <a:spcBef>
                <a:spcPts val="0"/>
              </a:spcBef>
              <a:spcAft>
                <a:spcPts val="0"/>
              </a:spcAft>
              <a:buNone/>
            </a:pPr>
            <a:r>
              <a:rPr lang="en-US" sz="1800" i="1">
                <a:solidFill>
                  <a:schemeClr val="lt2"/>
                </a:solidFill>
              </a:rPr>
              <a:t>- minimal is </a:t>
            </a:r>
            <a:r>
              <a:rPr lang="en-US" sz="1800" b="1" i="1">
                <a:solidFill>
                  <a:schemeClr val="lt2"/>
                </a:solidFill>
              </a:rPr>
              <a:t>a lot </a:t>
            </a:r>
            <a:r>
              <a:rPr lang="en-US" sz="1800" i="1">
                <a:solidFill>
                  <a:schemeClr val="lt2"/>
                </a:solidFill>
              </a:rPr>
              <a:t>better than nothing</a:t>
            </a:r>
            <a:endParaRPr sz="1800" i="1">
              <a:solidFill>
                <a:schemeClr val="lt2"/>
              </a:solidFill>
            </a:endParaRPr>
          </a:p>
          <a:p>
            <a:pPr marL="0" lvl="0" indent="0" algn="l" rtl="0">
              <a:lnSpc>
                <a:spcPct val="115000"/>
              </a:lnSpc>
              <a:spcBef>
                <a:spcPts val="0"/>
              </a:spcBef>
              <a:spcAft>
                <a:spcPts val="0"/>
              </a:spcAft>
              <a:buNone/>
            </a:pPr>
            <a:r>
              <a:rPr lang="en-US" sz="1800" i="1">
                <a:solidFill>
                  <a:schemeClr val="lt2"/>
                </a:solidFill>
              </a:rPr>
              <a:t>- can be cheap to have &amp; store:  Gaussian stddev,  lobe width</a:t>
            </a:r>
            <a:endParaRPr sz="1800" i="1">
              <a:solidFill>
                <a:schemeClr val="lt2"/>
              </a:solidFill>
            </a:endParaRPr>
          </a:p>
          <a:p>
            <a:pPr marL="0" lvl="0" indent="0" algn="l" rtl="0">
              <a:lnSpc>
                <a:spcPct val="115000"/>
              </a:lnSpc>
              <a:spcBef>
                <a:spcPts val="0"/>
              </a:spcBef>
              <a:spcAft>
                <a:spcPts val="0"/>
              </a:spcAft>
              <a:buNone/>
            </a:pPr>
            <a:r>
              <a:rPr lang="en-US" sz="1800" i="1">
                <a:solidFill>
                  <a:schemeClr val="lt2"/>
                </a:solidFill>
              </a:rPr>
              <a:t>- can be cheap to use</a:t>
            </a:r>
            <a:endParaRPr sz="1800" i="1">
              <a:solidFill>
                <a:schemeClr val="lt2"/>
              </a:solidFill>
            </a:endParaRPr>
          </a:p>
          <a:p>
            <a:pPr marL="0" lvl="0" indent="0" algn="l" rtl="0">
              <a:lnSpc>
                <a:spcPct val="115000"/>
              </a:lnSpc>
              <a:spcBef>
                <a:spcPts val="0"/>
              </a:spcBef>
              <a:spcAft>
                <a:spcPts val="0"/>
              </a:spcAft>
              <a:buNone/>
            </a:pPr>
            <a:endParaRPr sz="1400" i="1">
              <a:solidFill>
                <a:schemeClr val="lt2"/>
              </a:solidFill>
            </a:endParaRPr>
          </a:p>
          <a:p>
            <a:pPr marL="0" lvl="0" indent="0" algn="l" rtl="0">
              <a:lnSpc>
                <a:spcPct val="115000"/>
              </a:lnSpc>
              <a:spcBef>
                <a:spcPts val="0"/>
              </a:spcBef>
              <a:spcAft>
                <a:spcPts val="0"/>
              </a:spcAft>
              <a:buNone/>
            </a:pPr>
            <a:r>
              <a:rPr lang="en-US" sz="2100" i="1">
                <a:solidFill>
                  <a:schemeClr val="lt2"/>
                </a:solidFill>
              </a:rPr>
              <a:t>make well-posed  many ill-posed problems</a:t>
            </a:r>
            <a:endParaRPr sz="2100" i="1">
              <a:solidFill>
                <a:schemeClr val="lt2"/>
              </a:solidFill>
            </a:endParaRPr>
          </a:p>
          <a:p>
            <a:pPr marL="0" lvl="0" indent="0" algn="l" rtl="0">
              <a:lnSpc>
                <a:spcPct val="115000"/>
              </a:lnSpc>
              <a:spcBef>
                <a:spcPts val="0"/>
              </a:spcBef>
              <a:spcAft>
                <a:spcPts val="0"/>
              </a:spcAft>
              <a:buNone/>
            </a:pPr>
            <a:r>
              <a:rPr lang="en-US" sz="1800" i="1">
                <a:solidFill>
                  <a:schemeClr val="lt2"/>
                </a:solidFill>
              </a:rPr>
              <a:t>   e.g., aliasing and filtering issues</a:t>
            </a:r>
            <a:endParaRPr sz="1800" i="1">
              <a:solidFill>
                <a:schemeClr val="lt2"/>
              </a:solidFill>
            </a:endParaRPr>
          </a:p>
          <a:p>
            <a:pPr marL="0" lvl="0" indent="0" algn="l" rtl="0">
              <a:lnSpc>
                <a:spcPct val="115000"/>
              </a:lnSpc>
              <a:spcBef>
                <a:spcPts val="0"/>
              </a:spcBef>
              <a:spcAft>
                <a:spcPts val="0"/>
              </a:spcAft>
              <a:buNone/>
            </a:pPr>
            <a:r>
              <a:rPr lang="en-US" sz="1800" i="1">
                <a:solidFill>
                  <a:schemeClr val="lt2"/>
                </a:solidFill>
              </a:rPr>
              <a:t>   is a kind of LOD ( subgrid model )</a:t>
            </a:r>
            <a:endParaRPr sz="1800" i="1">
              <a:solidFill>
                <a:schemeClr val="lt2"/>
              </a:solidFill>
            </a:endParaRPr>
          </a:p>
          <a:p>
            <a:pPr marL="0" lvl="0" indent="0" algn="l" rtl="0">
              <a:lnSpc>
                <a:spcPct val="115000"/>
              </a:lnSpc>
              <a:spcBef>
                <a:spcPts val="0"/>
              </a:spcBef>
              <a:spcAft>
                <a:spcPts val="0"/>
              </a:spcAft>
              <a:buNone/>
            </a:pPr>
            <a:endParaRPr sz="2100" i="1"/>
          </a:p>
        </p:txBody>
      </p:sp>
      <p:sp>
        <p:nvSpPr>
          <p:cNvPr id="1536" name="Google Shape;1536;p100"/>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0"/>
        <p:cNvGrpSpPr/>
        <p:nvPr/>
      </p:nvGrpSpPr>
      <p:grpSpPr>
        <a:xfrm>
          <a:off x="0" y="0"/>
          <a:ext cx="0" cy="0"/>
          <a:chOff x="0" y="0"/>
          <a:chExt cx="0" cy="0"/>
        </a:xfrm>
      </p:grpSpPr>
      <p:sp>
        <p:nvSpPr>
          <p:cNvPr id="1541" name="Google Shape;1541;p101"/>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LOD everywhere !</a:t>
            </a:r>
            <a:endParaRPr sz="3200" b="1" i="1">
              <a:solidFill>
                <a:srgbClr val="E69138"/>
              </a:solidFill>
            </a:endParaRPr>
          </a:p>
        </p:txBody>
      </p:sp>
      <p:sp>
        <p:nvSpPr>
          <p:cNvPr id="1542" name="Google Shape;1542;p101"/>
          <p:cNvSpPr txBox="1">
            <a:spLocks noGrp="1"/>
          </p:cNvSpPr>
          <p:nvPr>
            <p:ph type="body" idx="1"/>
          </p:nvPr>
        </p:nvSpPr>
        <p:spPr>
          <a:xfrm>
            <a:off x="451338" y="719667"/>
            <a:ext cx="8633100" cy="49059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100" i="1">
                <a:solidFill>
                  <a:schemeClr val="lt2"/>
                </a:solidFill>
              </a:rPr>
              <a:t>Reminder: </a:t>
            </a:r>
            <a:r>
              <a:rPr lang="en-US" sz="2100" b="1" i="1">
                <a:solidFill>
                  <a:schemeClr val="lt2"/>
                </a:solidFill>
              </a:rPr>
              <a:t>metrics = pixel color</a:t>
            </a:r>
            <a:endParaRPr sz="2100" b="1" i="1">
              <a:solidFill>
                <a:schemeClr val="lt2"/>
              </a:solidFill>
            </a:endParaRPr>
          </a:p>
          <a:p>
            <a:pPr marL="0" lvl="0" indent="0" algn="l" rtl="0">
              <a:lnSpc>
                <a:spcPct val="115000"/>
              </a:lnSpc>
              <a:spcBef>
                <a:spcPts val="0"/>
              </a:spcBef>
              <a:spcAft>
                <a:spcPts val="0"/>
              </a:spcAft>
              <a:buNone/>
            </a:pPr>
            <a:r>
              <a:rPr lang="en-US" sz="2100" i="1">
                <a:solidFill>
                  <a:schemeClr val="lt2"/>
                </a:solidFill>
              </a:rPr>
              <a:t>→ </a:t>
            </a:r>
            <a:r>
              <a:rPr lang="en-US" i="1">
                <a:solidFill>
                  <a:schemeClr val="lt2"/>
                </a:solidFill>
              </a:rPr>
              <a:t>LOD is not “anything simpler”</a:t>
            </a:r>
            <a:endParaRPr i="1">
              <a:solidFill>
                <a:schemeClr val="lt2"/>
              </a:solidFill>
            </a:endParaRPr>
          </a:p>
          <a:p>
            <a:pPr marL="0" lvl="0" indent="0" algn="l" rtl="0">
              <a:lnSpc>
                <a:spcPct val="115000"/>
              </a:lnSpc>
              <a:spcBef>
                <a:spcPts val="0"/>
              </a:spcBef>
              <a:spcAft>
                <a:spcPts val="0"/>
              </a:spcAft>
              <a:buClr>
                <a:schemeClr val="lt2"/>
              </a:buClr>
              <a:buSzPts val="1000"/>
              <a:buFont typeface="Arial"/>
              <a:buNone/>
            </a:pPr>
            <a:endParaRPr i="1">
              <a:solidFill>
                <a:schemeClr val="lt2"/>
              </a:solidFill>
            </a:endParaRPr>
          </a:p>
          <a:p>
            <a:pPr marL="0" lvl="0" indent="0" algn="l" rtl="0">
              <a:lnSpc>
                <a:spcPct val="115000"/>
              </a:lnSpc>
              <a:spcBef>
                <a:spcPts val="0"/>
              </a:spcBef>
              <a:spcAft>
                <a:spcPts val="0"/>
              </a:spcAft>
              <a:buNone/>
            </a:pPr>
            <a:r>
              <a:rPr lang="en-US" sz="2100" i="1">
                <a:solidFill>
                  <a:schemeClr val="lt2"/>
                </a:solidFill>
              </a:rPr>
              <a:t>LOD ~= pre-integration over the pixel </a:t>
            </a:r>
            <a:endParaRPr sz="2100" i="1">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2100" i="1">
                <a:solidFill>
                  <a:schemeClr val="lt2"/>
                </a:solidFill>
              </a:rPr>
              <a:t>    i.e., preparation of the colorfield pixel integral giving</a:t>
            </a:r>
            <a:endParaRPr sz="2100" i="1">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2100" i="1">
                <a:solidFill>
                  <a:schemeClr val="lt2"/>
                </a:solidFill>
              </a:rPr>
              <a:t>    </a:t>
            </a:r>
            <a:r>
              <a:rPr lang="en-US" i="1">
                <a:solidFill>
                  <a:schemeClr val="lt2"/>
                </a:solidFill>
              </a:rPr>
              <a:t>→  compact magic atom  renderable with 1 sample</a:t>
            </a:r>
            <a:endParaRPr i="1">
              <a:solidFill>
                <a:schemeClr val="lt2"/>
              </a:solidFill>
            </a:endParaRPr>
          </a:p>
          <a:p>
            <a:pPr marL="0" lvl="0" indent="0" algn="l" rtl="0">
              <a:lnSpc>
                <a:spcPct val="115000"/>
              </a:lnSpc>
              <a:spcBef>
                <a:spcPts val="0"/>
              </a:spcBef>
              <a:spcAft>
                <a:spcPts val="0"/>
              </a:spcAft>
              <a:buNone/>
            </a:pPr>
            <a:endParaRPr sz="1400" i="1">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2100" i="1">
                <a:solidFill>
                  <a:schemeClr val="lt2"/>
                </a:solidFill>
              </a:rPr>
              <a:t>Some LOD examples: </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  - CG: </a:t>
            </a:r>
            <a:r>
              <a:rPr lang="en-US" i="1">
                <a:solidFill>
                  <a:schemeClr val="lt2"/>
                </a:solidFill>
              </a:rPr>
              <a:t>roughness. brdf, glossiness. surface.</a:t>
            </a:r>
            <a:endParaRPr i="1">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2100" i="1">
                <a:solidFill>
                  <a:schemeClr val="lt2"/>
                </a:solidFill>
              </a:rPr>
              <a:t>           </a:t>
            </a:r>
            <a:r>
              <a:rPr lang="en-US" i="1">
                <a:solidFill>
                  <a:schemeClr val="lt2"/>
                </a:solidFill>
              </a:rPr>
              <a:t>NDF,MIPmap,texture. impostors,particles.</a:t>
            </a:r>
            <a:endParaRPr i="1">
              <a:solidFill>
                <a:schemeClr val="lt2"/>
              </a:solidFill>
            </a:endParaRPr>
          </a:p>
          <a:p>
            <a:pPr marL="0" lvl="0" indent="0" algn="l" rtl="0">
              <a:lnSpc>
                <a:spcPct val="115000"/>
              </a:lnSpc>
              <a:spcBef>
                <a:spcPts val="0"/>
              </a:spcBef>
              <a:spcAft>
                <a:spcPts val="0"/>
              </a:spcAft>
              <a:buNone/>
            </a:pPr>
            <a:r>
              <a:rPr lang="en-US" sz="2100" i="1">
                <a:solidFill>
                  <a:schemeClr val="lt2"/>
                </a:solidFill>
              </a:rPr>
              <a:t>Physics:</a:t>
            </a:r>
            <a:endParaRPr sz="2100" i="1">
              <a:solidFill>
                <a:schemeClr val="lt2"/>
              </a:solidFill>
            </a:endParaRPr>
          </a:p>
          <a:p>
            <a:pPr marL="0" lvl="0" indent="0" algn="l" rtl="0">
              <a:lnSpc>
                <a:spcPct val="100000"/>
              </a:lnSpc>
              <a:spcBef>
                <a:spcPts val="0"/>
              </a:spcBef>
              <a:spcAft>
                <a:spcPts val="0"/>
              </a:spcAft>
              <a:buNone/>
            </a:pPr>
            <a:r>
              <a:rPr lang="en-US" sz="2100" i="1">
                <a:solidFill>
                  <a:schemeClr val="lt2"/>
                </a:solidFill>
              </a:rPr>
              <a:t>  </a:t>
            </a:r>
            <a:r>
              <a:rPr lang="en-US" i="1">
                <a:solidFill>
                  <a:schemeClr val="lt2"/>
                </a:solidFill>
              </a:rPr>
              <a:t>- pseudoforces: buoyancy, coupling, ….</a:t>
            </a:r>
            <a:endParaRPr i="1">
              <a:solidFill>
                <a:schemeClr val="lt2"/>
              </a:solidFill>
            </a:endParaRPr>
          </a:p>
          <a:p>
            <a:pPr marL="0" lvl="0" indent="0" algn="l" rtl="0">
              <a:lnSpc>
                <a:spcPct val="100000"/>
              </a:lnSpc>
              <a:spcBef>
                <a:spcPts val="0"/>
              </a:spcBef>
              <a:spcAft>
                <a:spcPts val="0"/>
              </a:spcAft>
              <a:buNone/>
            </a:pPr>
            <a:r>
              <a:rPr lang="en-US" i="1">
                <a:solidFill>
                  <a:schemeClr val="lt2"/>
                </a:solidFill>
              </a:rPr>
              <a:t>   - pseudo objects: rays &amp; optic geometry. Surfaces &amp; solids</a:t>
            </a:r>
            <a:endParaRPr i="1">
              <a:solidFill>
                <a:schemeClr val="lt2"/>
              </a:solidFill>
            </a:endParaRPr>
          </a:p>
          <a:p>
            <a:pPr marL="0" lvl="0" indent="0" algn="l" rtl="0">
              <a:lnSpc>
                <a:spcPct val="100000"/>
              </a:lnSpc>
              <a:spcBef>
                <a:spcPts val="0"/>
              </a:spcBef>
              <a:spcAft>
                <a:spcPts val="0"/>
              </a:spcAft>
              <a:buNone/>
            </a:pPr>
            <a:r>
              <a:rPr lang="en-US" i="1">
                <a:solidFill>
                  <a:schemeClr val="lt2"/>
                </a:solidFill>
              </a:rPr>
              <a:t>   - emerging numbers:     Temp, Pressure…. even Velocity…</a:t>
            </a:r>
            <a:endParaRPr i="1">
              <a:solidFill>
                <a:schemeClr val="lt2"/>
              </a:solidFill>
            </a:endParaRPr>
          </a:p>
          <a:p>
            <a:pPr marL="0" lvl="0" indent="0" algn="l" rtl="0">
              <a:lnSpc>
                <a:spcPct val="100000"/>
              </a:lnSpc>
              <a:spcBef>
                <a:spcPts val="0"/>
              </a:spcBef>
              <a:spcAft>
                <a:spcPts val="0"/>
              </a:spcAft>
              <a:buNone/>
            </a:pPr>
            <a:r>
              <a:rPr lang="en-US" i="1">
                <a:solidFill>
                  <a:schemeClr val="lt2"/>
                </a:solidFill>
              </a:rPr>
              <a:t>                                       ( probably even space &amp; time )</a:t>
            </a:r>
            <a:endParaRPr i="1">
              <a:solidFill>
                <a:schemeClr val="lt2"/>
              </a:solidFill>
            </a:endParaRPr>
          </a:p>
          <a:p>
            <a:pPr marL="0" lvl="0" indent="0" algn="l" rtl="0">
              <a:lnSpc>
                <a:spcPct val="115000"/>
              </a:lnSpc>
              <a:spcBef>
                <a:spcPts val="0"/>
              </a:spcBef>
              <a:spcAft>
                <a:spcPts val="0"/>
              </a:spcAft>
              <a:buNone/>
            </a:pPr>
            <a:endParaRPr sz="2100" i="1"/>
          </a:p>
        </p:txBody>
      </p:sp>
      <p:sp>
        <p:nvSpPr>
          <p:cNvPr id="1543" name="Google Shape;1543;p101"/>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7"/>
        <p:cNvGrpSpPr/>
        <p:nvPr/>
      </p:nvGrpSpPr>
      <p:grpSpPr>
        <a:xfrm>
          <a:off x="0" y="0"/>
          <a:ext cx="0" cy="0"/>
          <a:chOff x="0" y="0"/>
          <a:chExt cx="0" cy="0"/>
        </a:xfrm>
      </p:grpSpPr>
      <p:sp>
        <p:nvSpPr>
          <p:cNvPr id="1548" name="Google Shape;1548;p102"/>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LOD everywhere !</a:t>
            </a:r>
            <a:endParaRPr sz="3200" b="1" i="1">
              <a:solidFill>
                <a:srgbClr val="E69138"/>
              </a:solidFill>
            </a:endParaRPr>
          </a:p>
        </p:txBody>
      </p:sp>
      <p:sp>
        <p:nvSpPr>
          <p:cNvPr id="1549" name="Google Shape;1549;p102"/>
          <p:cNvSpPr txBox="1">
            <a:spLocks noGrp="1"/>
          </p:cNvSpPr>
          <p:nvPr>
            <p:ph type="body" idx="1"/>
          </p:nvPr>
        </p:nvSpPr>
        <p:spPr>
          <a:xfrm>
            <a:off x="451338" y="719667"/>
            <a:ext cx="8633100" cy="49059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100" i="1">
                <a:solidFill>
                  <a:schemeClr val="lt2"/>
                </a:solidFill>
              </a:rPr>
              <a:t>LOD ~= pre-integration over the pixel </a:t>
            </a:r>
            <a:endParaRPr sz="2100" i="1">
              <a:solidFill>
                <a:schemeClr val="lt2"/>
              </a:solidFill>
            </a:endParaRPr>
          </a:p>
          <a:p>
            <a:pPr marL="0" lvl="0" indent="0" algn="l" rtl="0">
              <a:lnSpc>
                <a:spcPct val="115000"/>
              </a:lnSpc>
              <a:spcBef>
                <a:spcPts val="0"/>
              </a:spcBef>
              <a:spcAft>
                <a:spcPts val="0"/>
              </a:spcAft>
              <a:buNone/>
            </a:pPr>
            <a:r>
              <a:rPr lang="en-US" sz="2100" i="1">
                <a:solidFill>
                  <a:schemeClr val="lt2"/>
                </a:solidFill>
              </a:rPr>
              <a:t>    i.e., preparation of the colorfield pixel integral giving</a:t>
            </a:r>
            <a:endParaRPr sz="2100" i="1">
              <a:solidFill>
                <a:schemeClr val="lt2"/>
              </a:solidFill>
            </a:endParaRPr>
          </a:p>
          <a:p>
            <a:pPr marL="0" lvl="0" indent="0" algn="l" rtl="0">
              <a:lnSpc>
                <a:spcPct val="115000"/>
              </a:lnSpc>
              <a:spcBef>
                <a:spcPts val="0"/>
              </a:spcBef>
              <a:spcAft>
                <a:spcPts val="0"/>
              </a:spcAft>
              <a:buNone/>
            </a:pPr>
            <a:endParaRPr sz="1100" i="1">
              <a:solidFill>
                <a:schemeClr val="lt2"/>
              </a:solidFill>
            </a:endParaRPr>
          </a:p>
          <a:p>
            <a:pPr marL="0" lvl="0" indent="0" algn="l" rtl="0">
              <a:lnSpc>
                <a:spcPct val="150000"/>
              </a:lnSpc>
              <a:spcBef>
                <a:spcPts val="0"/>
              </a:spcBef>
              <a:spcAft>
                <a:spcPts val="0"/>
              </a:spcAft>
              <a:buNone/>
            </a:pPr>
            <a:r>
              <a:rPr lang="en-US" sz="2100" i="1"/>
              <a:t>Not so easy:  </a:t>
            </a:r>
            <a:endParaRPr i="1"/>
          </a:p>
          <a:p>
            <a:pPr marL="0" lvl="0" indent="0" algn="l" rtl="0">
              <a:lnSpc>
                <a:spcPct val="150000"/>
              </a:lnSpc>
              <a:spcBef>
                <a:spcPts val="0"/>
              </a:spcBef>
              <a:spcAft>
                <a:spcPts val="0"/>
              </a:spcAft>
              <a:buNone/>
            </a:pPr>
            <a:r>
              <a:rPr lang="en-US" i="1"/>
              <a:t>  - non-linearity                               → average(f(x))</a:t>
            </a:r>
            <a:r>
              <a:rPr lang="en-US" b="1" i="1"/>
              <a:t> is not</a:t>
            </a:r>
            <a:r>
              <a:rPr lang="en-US" i="1"/>
              <a:t> f(average(x)). </a:t>
            </a:r>
            <a:r>
              <a:rPr lang="en-US" sz="1300" i="1"/>
              <a:t> same for interpolation</a:t>
            </a:r>
            <a:endParaRPr sz="1300" i="1"/>
          </a:p>
          <a:p>
            <a:pPr marL="0" lvl="0" indent="0" algn="l" rtl="0">
              <a:lnSpc>
                <a:spcPct val="150000"/>
              </a:lnSpc>
              <a:spcBef>
                <a:spcPts val="0"/>
              </a:spcBef>
              <a:spcAft>
                <a:spcPts val="0"/>
              </a:spcAft>
              <a:buNone/>
            </a:pPr>
            <a:r>
              <a:rPr lang="en-US" i="1"/>
              <a:t>  -  correlations, non-separability     →     </a:t>
            </a:r>
            <a:r>
              <a:rPr lang="en-US" sz="2100" i="1"/>
              <a:t>∫</a:t>
            </a:r>
            <a:r>
              <a:rPr lang="en-US" i="1"/>
              <a:t>fg  </a:t>
            </a:r>
            <a:r>
              <a:rPr lang="en-US" b="1" i="1"/>
              <a:t>is not </a:t>
            </a:r>
            <a:r>
              <a:rPr lang="en-US" i="1"/>
              <a:t> </a:t>
            </a:r>
            <a:r>
              <a:rPr lang="en-US" sz="2100" i="1">
                <a:solidFill>
                  <a:schemeClr val="lt2"/>
                </a:solidFill>
              </a:rPr>
              <a:t>∫</a:t>
            </a:r>
            <a:r>
              <a:rPr lang="en-US" i="1">
                <a:solidFill>
                  <a:schemeClr val="lt2"/>
                </a:solidFill>
              </a:rPr>
              <a:t>f </a:t>
            </a:r>
            <a:r>
              <a:rPr lang="en-US" sz="2100" i="1">
                <a:solidFill>
                  <a:schemeClr val="lt2"/>
                </a:solidFill>
              </a:rPr>
              <a:t>∫</a:t>
            </a:r>
            <a:r>
              <a:rPr lang="en-US" i="1">
                <a:solidFill>
                  <a:schemeClr val="lt2"/>
                </a:solidFill>
              </a:rPr>
              <a:t>g </a:t>
            </a:r>
            <a:endParaRPr i="1"/>
          </a:p>
          <a:p>
            <a:pPr marL="0" lvl="0" indent="0" algn="l" rtl="0">
              <a:lnSpc>
                <a:spcPct val="150000"/>
              </a:lnSpc>
              <a:spcBef>
                <a:spcPts val="0"/>
              </a:spcBef>
              <a:spcAft>
                <a:spcPts val="0"/>
              </a:spcAft>
              <a:buNone/>
            </a:pPr>
            <a:r>
              <a:rPr lang="en-US" i="1"/>
              <a:t>  - a cascade of wrongness &amp; clandestine hypothesis:    MIPmapping</a:t>
            </a:r>
            <a:endParaRPr i="1"/>
          </a:p>
          <a:p>
            <a:pPr marL="0" lvl="0" indent="0" algn="l" rtl="0">
              <a:lnSpc>
                <a:spcPct val="150000"/>
              </a:lnSpc>
              <a:spcBef>
                <a:spcPts val="0"/>
              </a:spcBef>
              <a:spcAft>
                <a:spcPts val="0"/>
              </a:spcAft>
              <a:buNone/>
            </a:pPr>
            <a:endParaRPr sz="900" i="1"/>
          </a:p>
          <a:p>
            <a:pPr marL="0" lvl="0" indent="0" algn="l" rtl="0">
              <a:lnSpc>
                <a:spcPct val="150000"/>
              </a:lnSpc>
              <a:spcBef>
                <a:spcPts val="0"/>
              </a:spcBef>
              <a:spcAft>
                <a:spcPts val="0"/>
              </a:spcAft>
              <a:buNone/>
            </a:pPr>
            <a:endParaRPr sz="900" i="1"/>
          </a:p>
          <a:p>
            <a:pPr marL="0" lvl="0" indent="0" algn="l" rtl="0">
              <a:lnSpc>
                <a:spcPct val="150000"/>
              </a:lnSpc>
              <a:spcBef>
                <a:spcPts val="0"/>
              </a:spcBef>
              <a:spcAft>
                <a:spcPts val="0"/>
              </a:spcAft>
              <a:buNone/>
            </a:pPr>
            <a:r>
              <a:rPr lang="en-US" sz="2000" i="1"/>
              <a:t>→ Reformulate:</a:t>
            </a:r>
            <a:endParaRPr sz="2000" i="1"/>
          </a:p>
          <a:p>
            <a:pPr marL="0" lvl="0" indent="0" algn="l" rtl="0">
              <a:lnSpc>
                <a:spcPct val="100000"/>
              </a:lnSpc>
              <a:spcBef>
                <a:spcPts val="0"/>
              </a:spcBef>
              <a:spcAft>
                <a:spcPts val="0"/>
              </a:spcAft>
              <a:buNone/>
            </a:pPr>
            <a:r>
              <a:rPr lang="en-US" i="1"/>
              <a:t>       - other physics or math handle</a:t>
            </a:r>
            <a:endParaRPr i="1"/>
          </a:p>
          <a:p>
            <a:pPr marL="0" lvl="0" indent="0" algn="l" rtl="0">
              <a:lnSpc>
                <a:spcPct val="100000"/>
              </a:lnSpc>
              <a:spcBef>
                <a:spcPts val="0"/>
              </a:spcBef>
              <a:spcAft>
                <a:spcPts val="0"/>
              </a:spcAft>
              <a:buNone/>
            </a:pPr>
            <a:r>
              <a:rPr lang="en-US" i="1"/>
              <a:t>       - distributions.  Stat momentums.</a:t>
            </a:r>
            <a:endParaRPr i="1"/>
          </a:p>
          <a:p>
            <a:pPr marL="0" lvl="0" indent="0" algn="l" rtl="0">
              <a:lnSpc>
                <a:spcPct val="100000"/>
              </a:lnSpc>
              <a:spcBef>
                <a:spcPts val="0"/>
              </a:spcBef>
              <a:spcAft>
                <a:spcPts val="0"/>
              </a:spcAft>
              <a:buNone/>
            </a:pPr>
            <a:r>
              <a:rPr lang="en-US" i="1"/>
              <a:t>       - reparameterize:   log, sqrt, ^2, 1/x, equivalent set (e.e., polar)</a:t>
            </a:r>
            <a:endParaRPr i="1"/>
          </a:p>
          <a:p>
            <a:pPr marL="0" lvl="0" indent="0" algn="l" rtl="0">
              <a:lnSpc>
                <a:spcPct val="100000"/>
              </a:lnSpc>
              <a:spcBef>
                <a:spcPts val="0"/>
              </a:spcBef>
              <a:spcAft>
                <a:spcPts val="0"/>
              </a:spcAft>
              <a:buNone/>
            </a:pPr>
            <a:r>
              <a:rPr lang="en-US" i="1"/>
              <a:t>       - change space:  </a:t>
            </a:r>
            <a:r>
              <a:rPr lang="en-US" sz="1400" i="1"/>
              <a:t>uv →  uvw,  or  no uv</a:t>
            </a:r>
            <a:endParaRPr sz="1400" i="1"/>
          </a:p>
          <a:p>
            <a:pPr marL="0" lvl="0" indent="0" algn="l" rtl="0">
              <a:lnSpc>
                <a:spcPct val="100000"/>
              </a:lnSpc>
              <a:spcBef>
                <a:spcPts val="0"/>
              </a:spcBef>
              <a:spcAft>
                <a:spcPts val="0"/>
              </a:spcAft>
              <a:buNone/>
            </a:pPr>
            <a:endParaRPr sz="700" i="1"/>
          </a:p>
          <a:p>
            <a:pPr marL="0" lvl="0" indent="0" algn="l" rtl="0">
              <a:lnSpc>
                <a:spcPct val="150000"/>
              </a:lnSpc>
              <a:spcBef>
                <a:spcPts val="0"/>
              </a:spcBef>
              <a:spcAft>
                <a:spcPts val="0"/>
              </a:spcAft>
              <a:buNone/>
            </a:pPr>
            <a:endParaRPr sz="1400" i="1"/>
          </a:p>
        </p:txBody>
      </p:sp>
      <p:grpSp>
        <p:nvGrpSpPr>
          <p:cNvPr id="1550" name="Google Shape;1550;p102"/>
          <p:cNvGrpSpPr/>
          <p:nvPr/>
        </p:nvGrpSpPr>
        <p:grpSpPr>
          <a:xfrm>
            <a:off x="4749854" y="3317483"/>
            <a:ext cx="3654253" cy="727262"/>
            <a:chOff x="0" y="1365270"/>
            <a:chExt cx="3958675" cy="872750"/>
          </a:xfrm>
        </p:grpSpPr>
        <p:pic>
          <p:nvPicPr>
            <p:cNvPr id="1551" name="Google Shape;1551;p102"/>
            <p:cNvPicPr preferRelativeResize="0"/>
            <p:nvPr/>
          </p:nvPicPr>
          <p:blipFill>
            <a:blip r:embed="rId3">
              <a:alphaModFix/>
            </a:blip>
            <a:stretch>
              <a:fillRect/>
            </a:stretch>
          </p:blipFill>
          <p:spPr>
            <a:xfrm>
              <a:off x="0" y="1365270"/>
              <a:ext cx="3958675" cy="872750"/>
            </a:xfrm>
            <a:prstGeom prst="rect">
              <a:avLst/>
            </a:prstGeom>
            <a:noFill/>
            <a:ln>
              <a:noFill/>
            </a:ln>
          </p:spPr>
        </p:pic>
        <p:sp>
          <p:nvSpPr>
            <p:cNvPr id="1552" name="Google Shape;1552;p102"/>
            <p:cNvSpPr/>
            <p:nvPr/>
          </p:nvSpPr>
          <p:spPr>
            <a:xfrm>
              <a:off x="1155850" y="1447700"/>
              <a:ext cx="366000" cy="3045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81650" tIns="81650" rIns="81650" bIns="81650" anchor="ctr" anchorCtr="0">
              <a:noAutofit/>
            </a:bodyPr>
            <a:lstStyle/>
            <a:p>
              <a:pPr marL="0" lvl="0" indent="0" algn="l" rtl="0">
                <a:spcBef>
                  <a:spcPts val="0"/>
                </a:spcBef>
                <a:spcAft>
                  <a:spcPts val="0"/>
                </a:spcAft>
                <a:buNone/>
              </a:pPr>
              <a:endParaRPr/>
            </a:p>
          </p:txBody>
        </p:sp>
      </p:grpSp>
      <p:sp>
        <p:nvSpPr>
          <p:cNvPr id="1553" name="Google Shape;1553;p102"/>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57"/>
        <p:cNvGrpSpPr/>
        <p:nvPr/>
      </p:nvGrpSpPr>
      <p:grpSpPr>
        <a:xfrm>
          <a:off x="0" y="0"/>
          <a:ext cx="0" cy="0"/>
          <a:chOff x="0" y="0"/>
          <a:chExt cx="0" cy="0"/>
        </a:xfrm>
      </p:grpSpPr>
      <p:sp>
        <p:nvSpPr>
          <p:cNvPr id="1558" name="Google Shape;1558;p103"/>
          <p:cNvSpPr txBox="1">
            <a:spLocks noGrp="1"/>
          </p:cNvSpPr>
          <p:nvPr>
            <p:ph type="title" idx="4294967295"/>
          </p:nvPr>
        </p:nvSpPr>
        <p:spPr>
          <a:xfrm>
            <a:off x="807462" y="33072"/>
            <a:ext cx="7596600" cy="502800"/>
          </a:xfrm>
          <a:prstGeom prst="rect">
            <a:avLst/>
          </a:prstGeom>
        </p:spPr>
        <p:txBody>
          <a:bodyPr spcFirstLastPara="1" wrap="square" lIns="81650" tIns="81650" rIns="81650" bIns="81650" anchor="ctr" anchorCtr="0">
            <a:noAutofit/>
          </a:bodyPr>
          <a:lstStyle/>
          <a:p>
            <a:pPr marL="0" lvl="0" indent="0" algn="l" rtl="0">
              <a:spcBef>
                <a:spcPts val="0"/>
              </a:spcBef>
              <a:spcAft>
                <a:spcPts val="0"/>
              </a:spcAft>
              <a:buNone/>
            </a:pPr>
            <a:r>
              <a:rPr lang="en-US" sz="3200" b="1" i="1">
                <a:solidFill>
                  <a:srgbClr val="E69138"/>
                </a:solidFill>
              </a:rPr>
              <a:t>LOD everywhere !</a:t>
            </a:r>
            <a:endParaRPr sz="3200" b="1" i="1">
              <a:solidFill>
                <a:srgbClr val="E69138"/>
              </a:solidFill>
            </a:endParaRPr>
          </a:p>
        </p:txBody>
      </p:sp>
      <p:sp>
        <p:nvSpPr>
          <p:cNvPr id="1559" name="Google Shape;1559;p103"/>
          <p:cNvSpPr txBox="1">
            <a:spLocks noGrp="1"/>
          </p:cNvSpPr>
          <p:nvPr>
            <p:ph type="body" idx="1"/>
          </p:nvPr>
        </p:nvSpPr>
        <p:spPr>
          <a:xfrm>
            <a:off x="451338" y="719667"/>
            <a:ext cx="8633100" cy="4905900"/>
          </a:xfrm>
          <a:prstGeom prst="rect">
            <a:avLst/>
          </a:prstGeom>
        </p:spPr>
        <p:txBody>
          <a:bodyPr spcFirstLastPara="1" wrap="square" lIns="81650" tIns="81650" rIns="81650" bIns="81650" anchor="t" anchorCtr="0">
            <a:noAutofit/>
          </a:bodyPr>
          <a:lstStyle/>
          <a:p>
            <a:pPr marL="0" lvl="0" indent="0" algn="l" rtl="0">
              <a:lnSpc>
                <a:spcPct val="100000"/>
              </a:lnSpc>
              <a:spcBef>
                <a:spcPts val="0"/>
              </a:spcBef>
              <a:spcAft>
                <a:spcPts val="0"/>
              </a:spcAft>
              <a:buNone/>
            </a:pPr>
            <a:endParaRPr sz="1400" i="1"/>
          </a:p>
          <a:p>
            <a:pPr marL="0" lvl="0" indent="0" algn="l" rtl="0">
              <a:lnSpc>
                <a:spcPct val="100000"/>
              </a:lnSpc>
              <a:spcBef>
                <a:spcPts val="0"/>
              </a:spcBef>
              <a:spcAft>
                <a:spcPts val="0"/>
              </a:spcAft>
              <a:buNone/>
            </a:pPr>
            <a:endParaRPr sz="700" i="1"/>
          </a:p>
          <a:p>
            <a:pPr marL="0" lvl="0" indent="0" algn="l" rtl="0">
              <a:lnSpc>
                <a:spcPct val="100000"/>
              </a:lnSpc>
              <a:spcBef>
                <a:spcPts val="0"/>
              </a:spcBef>
              <a:spcAft>
                <a:spcPts val="0"/>
              </a:spcAft>
              <a:buNone/>
            </a:pPr>
            <a:r>
              <a:rPr lang="en-US" sz="2100" i="1"/>
              <a:t>hierarchical:</a:t>
            </a:r>
            <a:r>
              <a:rPr lang="en-US" sz="2000" i="1"/>
              <a:t> </a:t>
            </a:r>
            <a:endParaRPr sz="2000" i="1"/>
          </a:p>
          <a:p>
            <a:pPr marL="0" lvl="0" indent="0" algn="l" rtl="0">
              <a:lnSpc>
                <a:spcPct val="100000"/>
              </a:lnSpc>
              <a:spcBef>
                <a:spcPts val="0"/>
              </a:spcBef>
              <a:spcAft>
                <a:spcPts val="0"/>
              </a:spcAft>
              <a:buNone/>
            </a:pPr>
            <a:r>
              <a:rPr lang="en-US" i="1"/>
              <a:t>     - scalewise divide and conquer </a:t>
            </a:r>
            <a:endParaRPr i="1"/>
          </a:p>
          <a:p>
            <a:pPr marL="0" lvl="0" indent="0" algn="l" rtl="0">
              <a:lnSpc>
                <a:spcPct val="100000"/>
              </a:lnSpc>
              <a:spcBef>
                <a:spcPts val="0"/>
              </a:spcBef>
              <a:spcAft>
                <a:spcPts val="0"/>
              </a:spcAft>
              <a:buNone/>
            </a:pPr>
            <a:r>
              <a:rPr lang="en-US" i="1"/>
              <a:t>     - don’t forget  upstream and downstream:  </a:t>
            </a:r>
            <a:r>
              <a:rPr lang="en-US" sz="1400" i="1"/>
              <a:t> </a:t>
            </a:r>
            <a:endParaRPr sz="1400" i="1"/>
          </a:p>
          <a:p>
            <a:pPr marL="0" lvl="0" indent="0" algn="l" rtl="0">
              <a:lnSpc>
                <a:spcPct val="100000"/>
              </a:lnSpc>
              <a:spcBef>
                <a:spcPts val="0"/>
              </a:spcBef>
              <a:spcAft>
                <a:spcPts val="0"/>
              </a:spcAft>
              <a:buNone/>
            </a:pPr>
            <a:r>
              <a:rPr lang="en-US" sz="1400" i="1"/>
              <a:t>              frequencies in data ?  frequencies once rendered ?</a:t>
            </a:r>
            <a:endParaRPr sz="1400" i="1"/>
          </a:p>
          <a:p>
            <a:pPr marL="0" lvl="0" indent="0" algn="l" rtl="0">
              <a:lnSpc>
                <a:spcPct val="100000"/>
              </a:lnSpc>
              <a:spcBef>
                <a:spcPts val="0"/>
              </a:spcBef>
              <a:spcAft>
                <a:spcPts val="0"/>
              </a:spcAft>
              <a:buNone/>
            </a:pPr>
            <a:endParaRPr sz="1400" i="1"/>
          </a:p>
          <a:p>
            <a:pPr marL="0" lvl="0" indent="0" algn="l" rtl="0">
              <a:lnSpc>
                <a:spcPct val="150000"/>
              </a:lnSpc>
              <a:spcBef>
                <a:spcPts val="0"/>
              </a:spcBef>
              <a:spcAft>
                <a:spcPts val="0"/>
              </a:spcAft>
              <a:buClr>
                <a:schemeClr val="lt2"/>
              </a:buClr>
              <a:buSzPts val="1000"/>
              <a:buFont typeface="Arial"/>
              <a:buNone/>
            </a:pPr>
            <a:r>
              <a:rPr lang="en-US" sz="2100" i="1"/>
              <a:t>different scales  might be  totally different problems:</a:t>
            </a:r>
            <a:endParaRPr sz="2100" i="1"/>
          </a:p>
          <a:p>
            <a:pPr marL="0" lvl="0" indent="0" algn="l" rtl="0">
              <a:lnSpc>
                <a:spcPct val="115000"/>
              </a:lnSpc>
              <a:spcBef>
                <a:spcPts val="0"/>
              </a:spcBef>
              <a:spcAft>
                <a:spcPts val="0"/>
              </a:spcAft>
              <a:buClr>
                <a:schemeClr val="lt2"/>
              </a:buClr>
              <a:buSzPts val="1000"/>
              <a:buFont typeface="Arial"/>
              <a:buNone/>
            </a:pPr>
            <a:r>
              <a:rPr lang="en-US" i="1"/>
              <a:t>   - different purpose (scenario)</a:t>
            </a:r>
            <a:endParaRPr i="1"/>
          </a:p>
          <a:p>
            <a:pPr marL="0" lvl="0" indent="0" algn="l" rtl="0">
              <a:lnSpc>
                <a:spcPct val="115000"/>
              </a:lnSpc>
              <a:spcBef>
                <a:spcPts val="0"/>
              </a:spcBef>
              <a:spcAft>
                <a:spcPts val="0"/>
              </a:spcAft>
              <a:buClr>
                <a:schemeClr val="lt2"/>
              </a:buClr>
              <a:buSzPts val="1000"/>
              <a:buFont typeface="Arial"/>
              <a:buNone/>
            </a:pPr>
            <a:r>
              <a:rPr lang="en-US" i="1"/>
              <a:t>   - different perception (river-way / flow / details)</a:t>
            </a:r>
            <a:endParaRPr i="1"/>
          </a:p>
          <a:p>
            <a:pPr marL="0" lvl="0" indent="0" algn="l" rtl="0">
              <a:lnSpc>
                <a:spcPct val="115000"/>
              </a:lnSpc>
              <a:spcBef>
                <a:spcPts val="0"/>
              </a:spcBef>
              <a:spcAft>
                <a:spcPts val="0"/>
              </a:spcAft>
              <a:buClr>
                <a:schemeClr val="lt2"/>
              </a:buClr>
              <a:buSzPts val="1000"/>
              <a:buFont typeface="Arial"/>
              <a:buNone/>
            </a:pPr>
            <a:r>
              <a:rPr lang="en-US" i="1"/>
              <a:t>   - different knowledge</a:t>
            </a:r>
            <a:endParaRPr i="1"/>
          </a:p>
          <a:p>
            <a:pPr marL="0" lvl="0" indent="0" algn="l" rtl="0">
              <a:lnSpc>
                <a:spcPct val="115000"/>
              </a:lnSpc>
              <a:spcBef>
                <a:spcPts val="0"/>
              </a:spcBef>
              <a:spcAft>
                <a:spcPts val="0"/>
              </a:spcAft>
              <a:buClr>
                <a:schemeClr val="lt2"/>
              </a:buClr>
              <a:buSzPts val="1000"/>
              <a:buFont typeface="Arial"/>
              <a:buNone/>
            </a:pPr>
            <a:r>
              <a:rPr lang="en-US" i="1"/>
              <a:t> → different controls </a:t>
            </a:r>
            <a:endParaRPr i="1"/>
          </a:p>
          <a:p>
            <a:pPr marL="0" lvl="0" indent="0" algn="l" rtl="0">
              <a:lnSpc>
                <a:spcPct val="100000"/>
              </a:lnSpc>
              <a:spcBef>
                <a:spcPts val="0"/>
              </a:spcBef>
              <a:spcAft>
                <a:spcPts val="0"/>
              </a:spcAft>
              <a:buClr>
                <a:schemeClr val="lt2"/>
              </a:buClr>
              <a:buSzPts val="1000"/>
              <a:buFont typeface="Arial"/>
              <a:buNone/>
            </a:pPr>
            <a:endParaRPr sz="1400" i="1"/>
          </a:p>
          <a:p>
            <a:pPr marL="0" lvl="0" indent="0" algn="l" rtl="0">
              <a:lnSpc>
                <a:spcPct val="100000"/>
              </a:lnSpc>
              <a:spcBef>
                <a:spcPts val="0"/>
              </a:spcBef>
              <a:spcAft>
                <a:spcPts val="0"/>
              </a:spcAft>
              <a:buNone/>
            </a:pPr>
            <a:endParaRPr sz="1400" i="1"/>
          </a:p>
          <a:p>
            <a:pPr marL="0" lvl="0" indent="0" algn="l" rtl="0">
              <a:lnSpc>
                <a:spcPct val="100000"/>
              </a:lnSpc>
              <a:spcBef>
                <a:spcPts val="0"/>
              </a:spcBef>
              <a:spcAft>
                <a:spcPts val="0"/>
              </a:spcAft>
              <a:buNone/>
            </a:pPr>
            <a:r>
              <a:rPr lang="en-US" sz="2000" i="1">
                <a:solidFill>
                  <a:schemeClr val="lt2"/>
                </a:solidFill>
              </a:rPr>
              <a:t>→ Choose best representation</a:t>
            </a:r>
            <a:endParaRPr sz="1400" i="1"/>
          </a:p>
        </p:txBody>
      </p:sp>
      <p:sp>
        <p:nvSpPr>
          <p:cNvPr id="1560" name="Google Shape;1560;p103"/>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4"/>
        <p:cNvGrpSpPr/>
        <p:nvPr/>
      </p:nvGrpSpPr>
      <p:grpSpPr>
        <a:xfrm>
          <a:off x="0" y="0"/>
          <a:ext cx="0" cy="0"/>
          <a:chOff x="0" y="0"/>
          <a:chExt cx="0" cy="0"/>
        </a:xfrm>
      </p:grpSpPr>
      <p:sp>
        <p:nvSpPr>
          <p:cNvPr id="1565" name="Google Shape;1565;p104"/>
          <p:cNvSpPr txBox="1">
            <a:spLocks noGrp="1"/>
          </p:cNvSpPr>
          <p:nvPr>
            <p:ph type="body" idx="1"/>
          </p:nvPr>
        </p:nvSpPr>
        <p:spPr>
          <a:xfrm>
            <a:off x="451338" y="-24554"/>
            <a:ext cx="8633100" cy="5573700"/>
          </a:xfrm>
          <a:prstGeom prst="rect">
            <a:avLst/>
          </a:prstGeom>
        </p:spPr>
        <p:txBody>
          <a:bodyPr spcFirstLastPara="1" wrap="square" lIns="81650" tIns="81650" rIns="81650" bIns="81650" anchor="t" anchorCtr="0">
            <a:noAutofit/>
          </a:bodyPr>
          <a:lstStyle/>
          <a:p>
            <a:pPr marL="0" lvl="0" indent="0" algn="l" rtl="0">
              <a:lnSpc>
                <a:spcPct val="115000"/>
              </a:lnSpc>
              <a:spcBef>
                <a:spcPts val="0"/>
              </a:spcBef>
              <a:spcAft>
                <a:spcPts val="0"/>
              </a:spcAft>
              <a:buNone/>
            </a:pPr>
            <a:r>
              <a:rPr lang="en-US" sz="2700" b="1" dirty="0">
                <a:solidFill>
                  <a:srgbClr val="FF9900"/>
                </a:solidFill>
              </a:rPr>
              <a:t>   Undeveloped </a:t>
            </a:r>
            <a:r>
              <a:rPr lang="en-US" sz="2100" b="1" dirty="0">
                <a:solidFill>
                  <a:srgbClr val="FF9900"/>
                </a:solidFill>
              </a:rPr>
              <a:t> </a:t>
            </a:r>
            <a:r>
              <a:rPr lang="en-US" sz="1800" dirty="0">
                <a:solidFill>
                  <a:srgbClr val="FF9900"/>
                </a:solidFill>
              </a:rPr>
              <a:t>( so many slides, so little time... )</a:t>
            </a:r>
            <a:endParaRPr sz="1800" dirty="0">
              <a:solidFill>
                <a:srgbClr val="FF9900"/>
              </a:solidFill>
            </a:endParaRPr>
          </a:p>
          <a:p>
            <a:pPr marL="0" lvl="0" indent="0" algn="l" rtl="0">
              <a:lnSpc>
                <a:spcPct val="115000"/>
              </a:lnSpc>
              <a:spcBef>
                <a:spcPts val="0"/>
              </a:spcBef>
              <a:spcAft>
                <a:spcPts val="0"/>
              </a:spcAft>
              <a:buNone/>
            </a:pPr>
            <a:endParaRPr sz="1000" b="1" dirty="0">
              <a:solidFill>
                <a:schemeClr val="lt2"/>
              </a:solidFill>
            </a:endParaRPr>
          </a:p>
          <a:p>
            <a:pPr marL="406400" lvl="0" indent="-336550" algn="l" rtl="0">
              <a:lnSpc>
                <a:spcPct val="115000"/>
              </a:lnSpc>
              <a:spcBef>
                <a:spcPts val="0"/>
              </a:spcBef>
              <a:spcAft>
                <a:spcPts val="0"/>
              </a:spcAft>
              <a:buSzPts val="2100"/>
              <a:buChar char="●"/>
            </a:pPr>
            <a:r>
              <a:rPr lang="en-US" sz="2100" b="1" i="1" dirty="0">
                <a:solidFill>
                  <a:schemeClr val="lt2"/>
                </a:solidFill>
              </a:rPr>
              <a:t>Philosophical key questions</a:t>
            </a:r>
            <a:endParaRPr sz="2100" b="1" i="1" dirty="0">
              <a:solidFill>
                <a:schemeClr val="lt2"/>
              </a:solidFill>
            </a:endParaRPr>
          </a:p>
          <a:p>
            <a:pPr marL="406400" lvl="0" indent="0" algn="l" rtl="0">
              <a:lnSpc>
                <a:spcPct val="115000"/>
              </a:lnSpc>
              <a:spcBef>
                <a:spcPts val="0"/>
              </a:spcBef>
              <a:spcAft>
                <a:spcPts val="0"/>
              </a:spcAft>
              <a:buNone/>
            </a:pPr>
            <a:r>
              <a:rPr lang="en-US" sz="1300" i="1" dirty="0">
                <a:solidFill>
                  <a:schemeClr val="lt2"/>
                </a:solidFill>
              </a:rPr>
              <a:t> - What is an LOD ? (metrics: screen, pixels)</a:t>
            </a:r>
            <a:endParaRPr sz="1300" i="1" dirty="0">
              <a:solidFill>
                <a:schemeClr val="lt2"/>
              </a:solidFill>
            </a:endParaRPr>
          </a:p>
          <a:p>
            <a:pPr marL="406400" lvl="0" indent="0" algn="l" rtl="0">
              <a:lnSpc>
                <a:spcPct val="115000"/>
              </a:lnSpc>
              <a:spcBef>
                <a:spcPts val="0"/>
              </a:spcBef>
              <a:spcAft>
                <a:spcPts val="0"/>
              </a:spcAft>
              <a:buNone/>
            </a:pPr>
            <a:r>
              <a:rPr lang="en-US" sz="1300" i="1" dirty="0">
                <a:solidFill>
                  <a:schemeClr val="lt2"/>
                </a:solidFill>
              </a:rPr>
              <a:t>- What is a volume ? a surface ? </a:t>
            </a:r>
            <a:endParaRPr sz="1300" i="1" dirty="0">
              <a:solidFill>
                <a:schemeClr val="lt2"/>
              </a:solidFill>
            </a:endParaRPr>
          </a:p>
          <a:p>
            <a:pPr marL="406400" lvl="0" indent="0" algn="l" rtl="0">
              <a:lnSpc>
                <a:spcPct val="115000"/>
              </a:lnSpc>
              <a:spcBef>
                <a:spcPts val="0"/>
              </a:spcBef>
              <a:spcAft>
                <a:spcPts val="0"/>
              </a:spcAft>
              <a:buNone/>
            </a:pPr>
            <a:r>
              <a:rPr lang="en-US" sz="1300" i="1" dirty="0">
                <a:solidFill>
                  <a:schemeClr val="lt2"/>
                </a:solidFill>
              </a:rPr>
              <a:t>- What is a normal ? a transparency ?</a:t>
            </a:r>
            <a:endParaRPr sz="1300" i="1" dirty="0">
              <a:solidFill>
                <a:schemeClr val="lt2"/>
              </a:solidFill>
            </a:endParaRPr>
          </a:p>
          <a:p>
            <a:pPr marL="406400" lvl="0" indent="0" algn="l" rtl="0">
              <a:lnSpc>
                <a:spcPct val="115000"/>
              </a:lnSpc>
              <a:spcBef>
                <a:spcPts val="0"/>
              </a:spcBef>
              <a:spcAft>
                <a:spcPts val="0"/>
              </a:spcAft>
              <a:buNone/>
            </a:pPr>
            <a:r>
              <a:rPr lang="en-US" sz="1300" i="1" dirty="0">
                <a:solidFill>
                  <a:schemeClr val="lt2"/>
                </a:solidFill>
              </a:rPr>
              <a:t>- What is a sample ? a texture ?</a:t>
            </a:r>
            <a:endParaRPr sz="1300" i="1" dirty="0">
              <a:solidFill>
                <a:schemeClr val="lt2"/>
              </a:solidFill>
            </a:endParaRPr>
          </a:p>
          <a:p>
            <a:pPr marL="0" lvl="0" indent="0" algn="l" rtl="0">
              <a:lnSpc>
                <a:spcPct val="115000"/>
              </a:lnSpc>
              <a:spcBef>
                <a:spcPts val="0"/>
              </a:spcBef>
              <a:spcAft>
                <a:spcPts val="0"/>
              </a:spcAft>
              <a:buNone/>
            </a:pPr>
            <a:endParaRPr sz="100" i="1" dirty="0">
              <a:solidFill>
                <a:schemeClr val="lt2"/>
              </a:solidFill>
            </a:endParaRPr>
          </a:p>
          <a:p>
            <a:pPr marL="406400" lvl="0" indent="-336550" algn="l" rtl="0">
              <a:lnSpc>
                <a:spcPct val="115000"/>
              </a:lnSpc>
              <a:spcBef>
                <a:spcPts val="900"/>
              </a:spcBef>
              <a:spcAft>
                <a:spcPts val="0"/>
              </a:spcAft>
              <a:buSzPts val="2100"/>
              <a:buFont typeface="Trebuchet MS"/>
              <a:buChar char="●"/>
            </a:pPr>
            <a:r>
              <a:rPr lang="en-US" sz="2100" b="1" i="1" dirty="0">
                <a:solidFill>
                  <a:schemeClr val="lt2"/>
                </a:solidFill>
                <a:latin typeface="Trebuchet MS"/>
                <a:ea typeface="Trebuchet MS"/>
                <a:cs typeface="Trebuchet MS"/>
                <a:sym typeface="Trebuchet MS"/>
              </a:rPr>
              <a:t>Sampled scales along graphics pipeline → aliasing &amp; bias</a:t>
            </a:r>
            <a:endParaRPr sz="21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         </a:t>
            </a:r>
            <a:r>
              <a:rPr lang="en-US" sz="1300" i="1" dirty="0" err="1">
                <a:solidFill>
                  <a:schemeClr val="lt2"/>
                </a:solidFill>
              </a:rPr>
              <a:t>maths</a:t>
            </a:r>
            <a:r>
              <a:rPr lang="en-US" sz="1300" i="1" dirty="0">
                <a:solidFill>
                  <a:schemeClr val="lt2"/>
                </a:solidFill>
              </a:rPr>
              <a:t> (integration calculus, signal processing)</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endParaRPr sz="10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i="1" dirty="0">
                <a:solidFill>
                  <a:schemeClr val="lt2"/>
                </a:solidFill>
              </a:rPr>
              <a:t>		</a:t>
            </a:r>
            <a:r>
              <a:rPr lang="en-US" b="1" i="1" dirty="0">
                <a:solidFill>
                  <a:schemeClr val="lt2"/>
                </a:solidFill>
              </a:rPr>
              <a:t>texture	    render		</a:t>
            </a:r>
            <a:r>
              <a:rPr lang="en-US" b="1" i="1" dirty="0" err="1">
                <a:solidFill>
                  <a:schemeClr val="lt2"/>
                </a:solidFill>
              </a:rPr>
              <a:t>geom</a:t>
            </a:r>
            <a:r>
              <a:rPr lang="en-US" b="1" i="1" dirty="0">
                <a:solidFill>
                  <a:schemeClr val="lt2"/>
                </a:solidFill>
              </a:rPr>
              <a:t>		</a:t>
            </a:r>
            <a:r>
              <a:rPr lang="en-US" b="1" i="1" dirty="0" err="1">
                <a:solidFill>
                  <a:schemeClr val="lt2"/>
                </a:solidFill>
              </a:rPr>
              <a:t>anim</a:t>
            </a:r>
            <a:endParaRPr b="1"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geometry/material/</a:t>
            </a:r>
            <a:r>
              <a:rPr lang="en-US" sz="1300" i="1" dirty="0" err="1">
                <a:solidFill>
                  <a:schemeClr val="lt2"/>
                </a:solidFill>
              </a:rPr>
              <a:t>brdf</a:t>
            </a:r>
            <a:r>
              <a:rPr lang="en-US" sz="1300" i="1" dirty="0">
                <a:solidFill>
                  <a:schemeClr val="lt2"/>
                </a:solidFill>
              </a:rPr>
              <a:t>	fetch	          pixel/intersect	vertex/polygon	vertex/voxel</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sample span	footprint/kernel      kernel(</a:t>
            </a:r>
            <a:r>
              <a:rPr lang="en-US" sz="1300" i="1" dirty="0" err="1">
                <a:solidFill>
                  <a:schemeClr val="lt2"/>
                </a:solidFill>
              </a:rPr>
              <a:t>Srate,DoF</a:t>
            </a:r>
            <a:r>
              <a:rPr lang="en-US" sz="1300" i="1" dirty="0">
                <a:solidFill>
                  <a:schemeClr val="lt2"/>
                </a:solidFill>
              </a:rPr>
              <a:t>)	surf(kernel)	mesh/vol(kernel), dt</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err="1">
                <a:solidFill>
                  <a:schemeClr val="lt2"/>
                </a:solidFill>
              </a:rPr>
              <a:t>multiscaling</a:t>
            </a:r>
            <a:r>
              <a:rPr lang="en-US" sz="1300" i="1" dirty="0">
                <a:solidFill>
                  <a:schemeClr val="lt2"/>
                </a:solidFill>
              </a:rPr>
              <a:t>    </a:t>
            </a:r>
            <a:r>
              <a:rPr lang="en-US" sz="1300" i="1" dirty="0" err="1">
                <a:solidFill>
                  <a:schemeClr val="lt2"/>
                </a:solidFill>
              </a:rPr>
              <a:t>subgrid</a:t>
            </a:r>
            <a:r>
              <a:rPr lang="en-US" sz="1300" i="1" dirty="0">
                <a:solidFill>
                  <a:schemeClr val="lt2"/>
                </a:solidFill>
              </a:rPr>
              <a:t>	</a:t>
            </a:r>
            <a:r>
              <a:rPr lang="en-US" sz="1300" i="1" dirty="0" err="1">
                <a:solidFill>
                  <a:schemeClr val="lt2"/>
                </a:solidFill>
              </a:rPr>
              <a:t>LODfetch</a:t>
            </a:r>
            <a:r>
              <a:rPr lang="en-US" sz="1300" i="1" dirty="0">
                <a:solidFill>
                  <a:schemeClr val="lt2"/>
                </a:solidFill>
              </a:rPr>
              <a:t>(</a:t>
            </a:r>
            <a:r>
              <a:rPr lang="en-US" sz="1300" i="1" dirty="0" err="1">
                <a:solidFill>
                  <a:schemeClr val="lt2"/>
                </a:solidFill>
              </a:rPr>
              <a:t>aniso</a:t>
            </a:r>
            <a:r>
              <a:rPr lang="en-US" sz="1300" i="1" dirty="0">
                <a:solidFill>
                  <a:schemeClr val="lt2"/>
                </a:solidFill>
              </a:rPr>
              <a:t>)    fragment(</a:t>
            </a:r>
            <a:r>
              <a:rPr lang="en-US" sz="1300" i="1" dirty="0" err="1">
                <a:solidFill>
                  <a:schemeClr val="lt2"/>
                </a:solidFill>
              </a:rPr>
              <a:t>Abuff</a:t>
            </a:r>
            <a:r>
              <a:rPr lang="en-US" sz="1300" i="1" dirty="0">
                <a:solidFill>
                  <a:schemeClr val="lt2"/>
                </a:solidFill>
              </a:rPr>
              <a:t>)	</a:t>
            </a:r>
            <a:r>
              <a:rPr lang="en-US" sz="1300" i="1" dirty="0" err="1">
                <a:solidFill>
                  <a:schemeClr val="lt2"/>
                </a:solidFill>
              </a:rPr>
              <a:t>brdf</a:t>
            </a:r>
            <a:r>
              <a:rPr lang="en-US" sz="1300" i="1" dirty="0">
                <a:solidFill>
                  <a:schemeClr val="lt2"/>
                </a:solidFill>
              </a:rPr>
              <a:t>		</a:t>
            </a:r>
            <a:r>
              <a:rPr lang="en-US" sz="1300" i="1" dirty="0" err="1">
                <a:solidFill>
                  <a:schemeClr val="lt2"/>
                </a:solidFill>
              </a:rPr>
              <a:t>subgrid</a:t>
            </a:r>
            <a:r>
              <a:rPr lang="en-US" sz="1300" i="1" dirty="0">
                <a:solidFill>
                  <a:schemeClr val="lt2"/>
                </a:solidFill>
              </a:rPr>
              <a:t>, motion blur</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interpolation </a:t>
            </a:r>
            <a:r>
              <a:rPr lang="en-US" sz="1300" i="1" dirty="0" err="1">
                <a:solidFill>
                  <a:schemeClr val="lt2"/>
                </a:solidFill>
              </a:rPr>
              <a:t>mag,min</a:t>
            </a:r>
            <a:r>
              <a:rPr lang="en-US" sz="1300" i="1" dirty="0">
                <a:solidFill>
                  <a:schemeClr val="lt2"/>
                </a:solidFill>
              </a:rPr>
              <a:t>	</a:t>
            </a:r>
            <a:r>
              <a:rPr lang="en-US" sz="1300" i="1" dirty="0" err="1">
                <a:solidFill>
                  <a:schemeClr val="lt2"/>
                </a:solidFill>
              </a:rPr>
              <a:t>mag,min</a:t>
            </a:r>
            <a:r>
              <a:rPr lang="en-US" sz="1300" i="1" dirty="0">
                <a:solidFill>
                  <a:schemeClr val="lt2"/>
                </a:solidFill>
              </a:rPr>
              <a:t>	          </a:t>
            </a:r>
            <a:r>
              <a:rPr lang="en-US" sz="1300" i="1" dirty="0" err="1">
                <a:solidFill>
                  <a:schemeClr val="lt2"/>
                </a:solidFill>
              </a:rPr>
              <a:t>mag,LOD</a:t>
            </a:r>
            <a:r>
              <a:rPr lang="en-US" sz="1300" i="1" dirty="0">
                <a:solidFill>
                  <a:schemeClr val="lt2"/>
                </a:solidFill>
              </a:rPr>
              <a:t>	</a:t>
            </a:r>
            <a:r>
              <a:rPr lang="en-US" sz="1300" i="1" dirty="0" err="1">
                <a:solidFill>
                  <a:schemeClr val="lt2"/>
                </a:solidFill>
              </a:rPr>
              <a:t>subdiv,decim</a:t>
            </a:r>
            <a:r>
              <a:rPr lang="en-US" sz="1300" i="1" dirty="0">
                <a:solidFill>
                  <a:schemeClr val="lt2"/>
                </a:solidFill>
              </a:rPr>
              <a:t>	mag,	more blur</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aliasing/</a:t>
            </a:r>
            <a:r>
              <a:rPr lang="en-US" sz="1300" i="1" dirty="0" err="1">
                <a:solidFill>
                  <a:schemeClr val="lt2"/>
                </a:solidFill>
              </a:rPr>
              <a:t>oversmoothing</a:t>
            </a:r>
            <a:r>
              <a:rPr lang="en-US" sz="1300" i="1" dirty="0">
                <a:solidFill>
                  <a:schemeClr val="lt2"/>
                </a:solidFill>
              </a:rPr>
              <a:t>	</a:t>
            </a:r>
            <a:r>
              <a:rPr lang="en-US" sz="1300" i="1" dirty="0" err="1">
                <a:solidFill>
                  <a:schemeClr val="lt2"/>
                </a:solidFill>
              </a:rPr>
              <a:t>Moire,noise</a:t>
            </a:r>
            <a:r>
              <a:rPr lang="en-US" sz="1300" i="1" dirty="0">
                <a:solidFill>
                  <a:schemeClr val="lt2"/>
                </a:solidFill>
              </a:rPr>
              <a:t>	</a:t>
            </a:r>
            <a:r>
              <a:rPr lang="en-US" sz="1300" i="1" dirty="0" err="1">
                <a:solidFill>
                  <a:schemeClr val="lt2"/>
                </a:solidFill>
              </a:rPr>
              <a:t>jaggies,noise</a:t>
            </a:r>
            <a:r>
              <a:rPr lang="en-US" sz="1300" i="1" dirty="0">
                <a:solidFill>
                  <a:schemeClr val="lt2"/>
                </a:solidFill>
              </a:rPr>
              <a:t>        </a:t>
            </a:r>
            <a:r>
              <a:rPr lang="en-US" sz="1300" i="1" dirty="0" err="1">
                <a:solidFill>
                  <a:schemeClr val="lt2"/>
                </a:solidFill>
              </a:rPr>
              <a:t>peak,jaggies</a:t>
            </a:r>
            <a:r>
              <a:rPr lang="en-US" sz="1300" i="1" dirty="0">
                <a:solidFill>
                  <a:schemeClr val="lt2"/>
                </a:solidFill>
              </a:rPr>
              <a:t>	</a:t>
            </a:r>
            <a:r>
              <a:rPr lang="en-US" sz="1300" i="1" dirty="0" err="1">
                <a:solidFill>
                  <a:schemeClr val="lt2"/>
                </a:solidFill>
              </a:rPr>
              <a:t>flick,pop,backturn</a:t>
            </a:r>
            <a:endParaRPr sz="1300" i="1" dirty="0">
              <a:solidFill>
                <a:schemeClr val="lt2"/>
              </a:solidFill>
            </a:endParaRPr>
          </a:p>
          <a:p>
            <a:pPr marL="0" lvl="0" indent="12700" algn="l" rtl="0">
              <a:lnSpc>
                <a:spcPct val="115000"/>
              </a:lnSpc>
              <a:spcBef>
                <a:spcPts val="0"/>
              </a:spcBef>
              <a:spcAft>
                <a:spcPts val="0"/>
              </a:spcAft>
              <a:buClr>
                <a:schemeClr val="lt2"/>
              </a:buClr>
              <a:buSzPts val="1000"/>
              <a:buFont typeface="Arial"/>
              <a:buNone/>
            </a:pPr>
            <a:r>
              <a:rPr lang="en-US" sz="1300" i="1" dirty="0">
                <a:solidFill>
                  <a:schemeClr val="lt2"/>
                </a:solidFill>
              </a:rPr>
              <a:t> 			         </a:t>
            </a:r>
            <a:r>
              <a:rPr lang="en-US" sz="1000" i="1" dirty="0">
                <a:solidFill>
                  <a:schemeClr val="lt2"/>
                </a:solidFill>
              </a:rPr>
              <a:t>(</a:t>
            </a:r>
            <a:r>
              <a:rPr lang="en-US" sz="1000" i="1" dirty="0" err="1">
                <a:solidFill>
                  <a:schemeClr val="lt2"/>
                </a:solidFill>
              </a:rPr>
              <a:t>col,spec,shadow</a:t>
            </a:r>
            <a:r>
              <a:rPr lang="en-US" sz="1000" i="1" dirty="0">
                <a:solidFill>
                  <a:schemeClr val="lt2"/>
                </a:solidFill>
              </a:rPr>
              <a:t>)	(</a:t>
            </a:r>
            <a:r>
              <a:rPr lang="en-US" sz="1000" i="1" dirty="0" err="1">
                <a:solidFill>
                  <a:schemeClr val="lt2"/>
                </a:solidFill>
              </a:rPr>
              <a:t>shape,sillh,shadows,+render</a:t>
            </a:r>
            <a:r>
              <a:rPr lang="en-US" sz="1000" i="1" dirty="0">
                <a:solidFill>
                  <a:schemeClr val="lt2"/>
                </a:solidFill>
              </a:rPr>
              <a:t>)</a:t>
            </a:r>
            <a:endParaRPr sz="10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poor: (beside aliasing)	color change        shading change	</a:t>
            </a:r>
            <a:r>
              <a:rPr lang="en-US" sz="1300" i="1" dirty="0" err="1">
                <a:solidFill>
                  <a:schemeClr val="lt2"/>
                </a:solidFill>
              </a:rPr>
              <a:t>silh,small</a:t>
            </a:r>
            <a:r>
              <a:rPr lang="en-US" sz="1300" i="1" dirty="0">
                <a:solidFill>
                  <a:schemeClr val="lt2"/>
                </a:solidFill>
              </a:rPr>
              <a:t> feat.	</a:t>
            </a:r>
            <a:r>
              <a:rPr lang="en-US" sz="1300" i="1" dirty="0" err="1">
                <a:solidFill>
                  <a:schemeClr val="lt2"/>
                </a:solidFill>
              </a:rPr>
              <a:t>ghosting,polymove</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filtering (pre-integration)</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‘filtering’ means: 	</a:t>
            </a:r>
            <a:r>
              <a:rPr lang="en-US" sz="1300" i="1" dirty="0" err="1">
                <a:solidFill>
                  <a:schemeClr val="lt2"/>
                </a:solidFill>
              </a:rPr>
              <a:t>lod+aniso</a:t>
            </a:r>
            <a:r>
              <a:rPr lang="en-US" sz="1300" i="1" dirty="0">
                <a:solidFill>
                  <a:schemeClr val="lt2"/>
                </a:solidFill>
              </a:rPr>
              <a:t>	        </a:t>
            </a:r>
            <a:r>
              <a:rPr lang="en-US" sz="1300" i="1" dirty="0" err="1">
                <a:solidFill>
                  <a:schemeClr val="lt2"/>
                </a:solidFill>
              </a:rPr>
              <a:t>mutisampling</a:t>
            </a:r>
            <a:r>
              <a:rPr lang="en-US" sz="1300" i="1" dirty="0">
                <a:solidFill>
                  <a:schemeClr val="lt2"/>
                </a:solidFill>
              </a:rPr>
              <a:t>	</a:t>
            </a:r>
            <a:r>
              <a:rPr lang="en-US" sz="1300" i="1" dirty="0" err="1">
                <a:solidFill>
                  <a:schemeClr val="lt2"/>
                </a:solidFill>
              </a:rPr>
              <a:t>micropolygon</a:t>
            </a:r>
            <a:r>
              <a:rPr lang="en-US" sz="1300" i="1" dirty="0">
                <a:solidFill>
                  <a:schemeClr val="lt2"/>
                </a:solidFill>
              </a:rPr>
              <a:t>	sampled blur </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Shannon-Nyquist </a:t>
            </a:r>
            <a:r>
              <a:rPr lang="en-US" sz="1300" i="1" dirty="0" err="1">
                <a:solidFill>
                  <a:schemeClr val="lt2"/>
                </a:solidFill>
              </a:rPr>
              <a:t>obeing</a:t>
            </a:r>
            <a:r>
              <a:rPr lang="en-US" sz="1300" i="1" dirty="0">
                <a:solidFill>
                  <a:schemeClr val="lt2"/>
                </a:solidFill>
              </a:rPr>
              <a:t>: no/poor filter      sampling anything	</a:t>
            </a:r>
            <a:r>
              <a:rPr lang="en-US" sz="1300" i="1" dirty="0" err="1">
                <a:solidFill>
                  <a:schemeClr val="lt2"/>
                </a:solidFill>
              </a:rPr>
              <a:t>displ</a:t>
            </a:r>
            <a:r>
              <a:rPr lang="en-US" sz="1300" i="1" dirty="0">
                <a:solidFill>
                  <a:schemeClr val="lt2"/>
                </a:solidFill>
              </a:rPr>
              <a:t>(mdl/rend)	t-sampling anything</a:t>
            </a:r>
            <a:endParaRPr sz="13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r>
              <a:rPr lang="en-US" sz="1300" i="1" dirty="0">
                <a:solidFill>
                  <a:schemeClr val="lt2"/>
                </a:solidFill>
              </a:rPr>
              <a:t>		</a:t>
            </a:r>
            <a:r>
              <a:rPr lang="en-US" sz="1000" i="1" dirty="0">
                <a:solidFill>
                  <a:schemeClr val="lt2"/>
                </a:solidFill>
              </a:rPr>
              <a:t>op after filter	          having screen </a:t>
            </a:r>
            <a:r>
              <a:rPr lang="en-US" sz="1000" i="1" dirty="0" err="1">
                <a:solidFill>
                  <a:schemeClr val="lt2"/>
                </a:solidFill>
              </a:rPr>
              <a:t>hifreq</a:t>
            </a:r>
            <a:endParaRPr sz="1000" i="1" dirty="0">
              <a:solidFill>
                <a:schemeClr val="lt2"/>
              </a:solidFill>
            </a:endParaRPr>
          </a:p>
          <a:p>
            <a:pPr marL="0" lvl="0" indent="0" algn="l" rtl="0">
              <a:lnSpc>
                <a:spcPct val="115000"/>
              </a:lnSpc>
              <a:spcBef>
                <a:spcPts val="0"/>
              </a:spcBef>
              <a:spcAft>
                <a:spcPts val="0"/>
              </a:spcAft>
              <a:buClr>
                <a:schemeClr val="lt2"/>
              </a:buClr>
              <a:buSzPts val="1000"/>
              <a:buFont typeface="Arial"/>
              <a:buNone/>
            </a:pPr>
            <a:endParaRPr sz="1000" dirty="0">
              <a:solidFill>
                <a:schemeClr val="lt2"/>
              </a:solidFill>
            </a:endParaRPr>
          </a:p>
        </p:txBody>
      </p:sp>
      <p:sp>
        <p:nvSpPr>
          <p:cNvPr id="1566" name="Google Shape;1566;p104"/>
          <p:cNvSpPr txBox="1">
            <a:spLocks noGrp="1"/>
          </p:cNvSpPr>
          <p:nvPr>
            <p:ph type="sldNum" idx="12"/>
          </p:nvPr>
        </p:nvSpPr>
        <p:spPr>
          <a:xfrm>
            <a:off x="8556785" y="5427021"/>
            <a:ext cx="548700" cy="2880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570"/>
        <p:cNvGrpSpPr/>
        <p:nvPr/>
      </p:nvGrpSpPr>
      <p:grpSpPr>
        <a:xfrm>
          <a:off x="0" y="0"/>
          <a:ext cx="0" cy="0"/>
          <a:chOff x="0" y="0"/>
          <a:chExt cx="0" cy="0"/>
        </a:xfrm>
      </p:grpSpPr>
      <p:sp>
        <p:nvSpPr>
          <p:cNvPr id="1571" name="Google Shape;1571;p105"/>
          <p:cNvSpPr txBox="1">
            <a:spLocks noGrp="1"/>
          </p:cNvSpPr>
          <p:nvPr>
            <p:ph type="title"/>
          </p:nvPr>
        </p:nvSpPr>
        <p:spPr>
          <a:xfrm>
            <a:off x="395287" y="157427"/>
            <a:ext cx="8229600" cy="780600"/>
          </a:xfrm>
          <a:prstGeom prst="rect">
            <a:avLst/>
          </a:prstGeom>
          <a:noFill/>
          <a:ln>
            <a:noFill/>
          </a:ln>
        </p:spPr>
        <p:txBody>
          <a:bodyPr spcFirstLastPara="1" wrap="square" lIns="81650" tIns="40825" rIns="81650" bIns="40825" anchor="t" anchorCtr="0">
            <a:noAutofit/>
          </a:bodyPr>
          <a:lstStyle/>
          <a:p>
            <a:pPr marL="0" marR="0" lvl="0" indent="0" algn="ctr" rtl="0">
              <a:lnSpc>
                <a:spcPct val="100000"/>
              </a:lnSpc>
              <a:spcBef>
                <a:spcPts val="0"/>
              </a:spcBef>
              <a:spcAft>
                <a:spcPts val="0"/>
              </a:spcAft>
              <a:buClr>
                <a:srgbClr val="FF9900"/>
              </a:buClr>
              <a:buFont typeface="Arial"/>
              <a:buNone/>
            </a:pPr>
            <a:r>
              <a:rPr lang="en-US" sz="3200" b="1" i="0" u="none" strike="noStrike" cap="none">
                <a:solidFill>
                  <a:srgbClr val="FF9900"/>
                </a:solidFill>
                <a:latin typeface="Arial"/>
                <a:ea typeface="Arial"/>
                <a:cs typeface="Arial"/>
                <a:sym typeface="Arial"/>
              </a:rPr>
              <a:t>Qu’est-ce que </a:t>
            </a:r>
            <a:br>
              <a:rPr lang="en-US" sz="3200" b="1" i="0" u="none" strike="noStrike" cap="none">
                <a:solidFill>
                  <a:srgbClr val="FF9900"/>
                </a:solidFill>
                <a:latin typeface="Arial"/>
                <a:ea typeface="Arial"/>
                <a:cs typeface="Arial"/>
                <a:sym typeface="Arial"/>
              </a:rPr>
            </a:br>
            <a:r>
              <a:rPr lang="en-US" sz="3200" b="1" i="0" u="none" strike="noStrike" cap="none">
                <a:solidFill>
                  <a:srgbClr val="FF9900"/>
                </a:solidFill>
                <a:latin typeface="Arial"/>
                <a:ea typeface="Arial"/>
                <a:cs typeface="Arial"/>
                <a:sym typeface="Arial"/>
              </a:rPr>
              <a:t>la recherche en synthèse d’images ?</a:t>
            </a:r>
            <a:endParaRPr sz="1600" b="0" i="0" u="none" strike="noStrike" cap="none"/>
          </a:p>
        </p:txBody>
      </p:sp>
      <p:sp>
        <p:nvSpPr>
          <p:cNvPr id="1572" name="Google Shape;1572;p105"/>
          <p:cNvSpPr txBox="1">
            <a:spLocks noGrp="1"/>
          </p:cNvSpPr>
          <p:nvPr>
            <p:ph type="body" idx="1"/>
          </p:nvPr>
        </p:nvSpPr>
        <p:spPr>
          <a:xfrm>
            <a:off x="395287" y="1357313"/>
            <a:ext cx="8748600" cy="4140600"/>
          </a:xfrm>
          <a:prstGeom prst="rect">
            <a:avLst/>
          </a:prstGeom>
          <a:noFill/>
          <a:ln>
            <a:noFill/>
          </a:ln>
        </p:spPr>
        <p:txBody>
          <a:bodyPr spcFirstLastPara="1" wrap="square" lIns="81650" tIns="40825" rIns="81650" bIns="40825" anchor="t" anchorCtr="0">
            <a:noAutofit/>
          </a:bodyPr>
          <a:lstStyle/>
          <a:p>
            <a:pPr marL="304800" marR="0" lvl="0" indent="-311150" algn="l" rtl="0">
              <a:lnSpc>
                <a:spcPct val="100000"/>
              </a:lnSpc>
              <a:spcBef>
                <a:spcPts val="0"/>
              </a:spcBef>
              <a:spcAft>
                <a:spcPts val="0"/>
              </a:spcAft>
              <a:buClr>
                <a:srgbClr val="FFFF00"/>
              </a:buClr>
              <a:buSzPts val="2900"/>
              <a:buFont typeface="Arial"/>
              <a:buChar char="•"/>
            </a:pPr>
            <a:r>
              <a:rPr lang="en-US" sz="2900" b="1" i="0" u="none" strike="noStrike" cap="none">
                <a:solidFill>
                  <a:srgbClr val="FFFF00"/>
                </a:solidFill>
                <a:latin typeface="Arial"/>
                <a:ea typeface="Arial"/>
                <a:cs typeface="Arial"/>
                <a:sym typeface="Arial"/>
              </a:rPr>
              <a:t>D’où viennent les participants ?</a:t>
            </a:r>
            <a:endParaRPr sz="1600" b="0" i="0" u="none" strike="noStrike" cap="none"/>
          </a:p>
          <a:p>
            <a:pPr marL="660400" marR="0" lvl="1" indent="-254000" algn="l" rtl="0">
              <a:lnSpc>
                <a:spcPct val="75000"/>
              </a:lnSpc>
              <a:spcBef>
                <a:spcPts val="400"/>
              </a:spcBef>
              <a:spcAft>
                <a:spcPts val="0"/>
              </a:spcAft>
              <a:buClr>
                <a:srgbClr val="FFFF00"/>
              </a:buClr>
              <a:buFont typeface="Arial"/>
              <a:buNone/>
            </a:pPr>
            <a:r>
              <a:rPr lang="en-US" sz="1800" b="0" i="0" u="none" strike="noStrike" cap="none">
                <a:solidFill>
                  <a:srgbClr val="FFFF00"/>
                </a:solidFill>
                <a:latin typeface="Arial"/>
                <a:ea typeface="Arial"/>
                <a:cs typeface="Arial"/>
                <a:sym typeface="Arial"/>
              </a:rPr>
              <a:t>( dans industrie, labos, soumissions )</a:t>
            </a:r>
            <a:endParaRPr sz="1600" b="0" i="0" u="none" strike="noStrike" cap="none"/>
          </a:p>
          <a:p>
            <a:pPr marL="660400" marR="0" lvl="1" indent="-247650" algn="l" rtl="0">
              <a:lnSpc>
                <a:spcPct val="80000"/>
              </a:lnSpc>
              <a:spcBef>
                <a:spcPts val="500"/>
              </a:spcBef>
              <a:spcAft>
                <a:spcPts val="0"/>
              </a:spcAft>
              <a:buClr>
                <a:schemeClr val="lt1"/>
              </a:buClr>
              <a:buSzPts val="2500"/>
              <a:buFont typeface="Arial"/>
              <a:buChar char="–"/>
            </a:pPr>
            <a:r>
              <a:rPr lang="en-US" sz="2500" b="0" i="0" u="none" strike="noStrike" cap="none">
                <a:solidFill>
                  <a:schemeClr val="lt1"/>
                </a:solidFill>
                <a:latin typeface="Arial"/>
                <a:ea typeface="Arial"/>
                <a:cs typeface="Arial"/>
                <a:sym typeface="Arial"/>
              </a:rPr>
              <a:t>Contour flou: assemblée de disciplines</a:t>
            </a:r>
            <a:endParaRPr sz="1600" b="0" i="0" u="none" strike="noStrike" cap="none"/>
          </a:p>
          <a:p>
            <a:pPr marL="660400" marR="0" lvl="1" indent="-247650" algn="l" rtl="0">
              <a:lnSpc>
                <a:spcPct val="80000"/>
              </a:lnSpc>
              <a:spcBef>
                <a:spcPts val="500"/>
              </a:spcBef>
              <a:spcAft>
                <a:spcPts val="0"/>
              </a:spcAft>
              <a:buClr>
                <a:schemeClr val="lt1"/>
              </a:buClr>
              <a:buSzPts val="2500"/>
              <a:buFont typeface="Arial"/>
              <a:buChar char="–"/>
            </a:pPr>
            <a:r>
              <a:rPr lang="en-US" sz="2500" b="0" i="0" u="none" strike="noStrike" cap="none">
                <a:solidFill>
                  <a:schemeClr val="lt1"/>
                </a:solidFill>
                <a:latin typeface="Arial"/>
                <a:ea typeface="Arial"/>
                <a:cs typeface="Arial"/>
                <a:sym typeface="Arial"/>
              </a:rPr>
              <a:t>Plusieurs angles pour un problème</a:t>
            </a:r>
            <a:endParaRPr sz="1600" b="0" i="0" u="none" strike="noStrike" cap="none"/>
          </a:p>
          <a:p>
            <a:pPr marL="660400" marR="0" lvl="1" indent="-247650" algn="l" rtl="0">
              <a:lnSpc>
                <a:spcPct val="80000"/>
              </a:lnSpc>
              <a:spcBef>
                <a:spcPts val="500"/>
              </a:spcBef>
              <a:spcAft>
                <a:spcPts val="0"/>
              </a:spcAft>
              <a:buClr>
                <a:schemeClr val="lt1"/>
              </a:buClr>
              <a:buSzPts val="2500"/>
              <a:buFont typeface="Arial"/>
              <a:buChar char="–"/>
            </a:pPr>
            <a:r>
              <a:rPr lang="en-US" sz="2500" b="0" i="0" u="none" strike="noStrike" cap="none">
                <a:solidFill>
                  <a:schemeClr val="lt1"/>
                </a:solidFill>
                <a:latin typeface="Arial"/>
                <a:ea typeface="Arial"/>
                <a:cs typeface="Arial"/>
                <a:sym typeface="Arial"/>
              </a:rPr>
              <a:t>Focus: application ultime</a:t>
            </a:r>
            <a:endParaRPr sz="1600" b="0" i="0" u="none" strike="noStrike" cap="none"/>
          </a:p>
          <a:p>
            <a:pPr marL="304800" marR="0" lvl="0" indent="-311150" algn="l" rtl="0">
              <a:lnSpc>
                <a:spcPct val="130000"/>
              </a:lnSpc>
              <a:spcBef>
                <a:spcPts val="500"/>
              </a:spcBef>
              <a:spcAft>
                <a:spcPts val="0"/>
              </a:spcAft>
              <a:buClr>
                <a:srgbClr val="FFFF00"/>
              </a:buClr>
              <a:buSzPts val="2700"/>
              <a:buFont typeface="Arial"/>
              <a:buChar char="•"/>
            </a:pPr>
            <a:r>
              <a:rPr lang="en-US" sz="2700" b="1" i="0" u="none" strike="noStrike" cap="none">
                <a:solidFill>
                  <a:srgbClr val="FFFF00"/>
                </a:solidFill>
                <a:latin typeface="Arial"/>
                <a:ea typeface="Arial"/>
                <a:cs typeface="Arial"/>
                <a:sym typeface="Arial"/>
              </a:rPr>
              <a:t>D’où viennent les problèmes / l’inspiration ?</a:t>
            </a:r>
            <a:endParaRPr sz="1600" b="0" i="0" u="none" strike="noStrike" cap="none"/>
          </a:p>
          <a:p>
            <a:pPr marL="660400" marR="0" lvl="1" indent="-254000" algn="l" rtl="0">
              <a:lnSpc>
                <a:spcPct val="75000"/>
              </a:lnSpc>
              <a:spcBef>
                <a:spcPts val="400"/>
              </a:spcBef>
              <a:spcAft>
                <a:spcPts val="0"/>
              </a:spcAft>
              <a:buClr>
                <a:srgbClr val="FFFF00"/>
              </a:buClr>
              <a:buFont typeface="Arial"/>
              <a:buNone/>
            </a:pPr>
            <a:r>
              <a:rPr lang="en-US" sz="1800" b="0" i="0" u="none" strike="noStrike" cap="none">
                <a:solidFill>
                  <a:srgbClr val="FFFF00"/>
                </a:solidFill>
                <a:latin typeface="Arial"/>
                <a:ea typeface="Arial"/>
                <a:cs typeface="Arial"/>
                <a:sym typeface="Arial"/>
              </a:rPr>
              <a:t>( industrie, «science pure», autres sciences)</a:t>
            </a:r>
            <a:endParaRPr sz="1600" b="0" i="0" u="none" strike="noStrike" cap="none"/>
          </a:p>
          <a:p>
            <a:pPr marL="660400" marR="0" lvl="1" indent="-247650" algn="l" rtl="0">
              <a:lnSpc>
                <a:spcPct val="10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 </a:t>
            </a:r>
            <a:r>
              <a:rPr lang="en-US" sz="900" b="1" i="0" u="none" strike="noStrike" cap="none">
                <a:solidFill>
                  <a:srgbClr val="FF0000"/>
                </a:solidFill>
                <a:latin typeface="Arial"/>
                <a:ea typeface="Arial"/>
                <a:cs typeface="Arial"/>
                <a:sym typeface="Arial"/>
              </a:rPr>
              <a:t>BAD SCIENCE:</a:t>
            </a:r>
            <a:r>
              <a:rPr lang="en-US" sz="2100" b="0" i="0" u="none" strike="noStrike" cap="none">
                <a:solidFill>
                  <a:schemeClr val="lt1"/>
                </a:solidFill>
                <a:latin typeface="Arial"/>
                <a:ea typeface="Arial"/>
                <a:cs typeface="Arial"/>
                <a:sym typeface="Arial"/>
              </a:rPr>
              <a:t> Vrai ? Attention aux prétextes !</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 </a:t>
            </a:r>
            <a:r>
              <a:rPr lang="en-US" sz="900" b="1" i="0" u="none" strike="noStrike" cap="none">
                <a:solidFill>
                  <a:srgbClr val="FF0000"/>
                </a:solidFill>
                <a:latin typeface="Arial"/>
                <a:ea typeface="Arial"/>
                <a:cs typeface="Arial"/>
                <a:sym typeface="Arial"/>
              </a:rPr>
              <a:t>BAD SCIENCE:</a:t>
            </a:r>
            <a:r>
              <a:rPr lang="en-US" sz="2100" b="0" i="0" u="none" strike="noStrike" cap="none">
                <a:solidFill>
                  <a:schemeClr val="lt1"/>
                </a:solidFill>
                <a:latin typeface="Arial"/>
                <a:ea typeface="Arial"/>
                <a:cs typeface="Arial"/>
                <a:sym typeface="Arial"/>
              </a:rPr>
              <a:t> Attention aux «solutions without a problem» </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 </a:t>
            </a:r>
            <a:r>
              <a:rPr lang="en-US" sz="900" b="1" i="0" u="none" strike="noStrike" cap="none">
                <a:solidFill>
                  <a:srgbClr val="00FF00"/>
                </a:solidFill>
                <a:latin typeface="Arial"/>
                <a:ea typeface="Arial"/>
                <a:cs typeface="Arial"/>
                <a:sym typeface="Arial"/>
              </a:rPr>
              <a:t>GOOD SCIENCE:</a:t>
            </a:r>
            <a:r>
              <a:rPr lang="en-US" sz="2100" b="0" i="0" u="none" strike="noStrike" cap="none">
                <a:solidFill>
                  <a:schemeClr val="lt1"/>
                </a:solidFill>
                <a:latin typeface="Arial"/>
                <a:ea typeface="Arial"/>
                <a:cs typeface="Arial"/>
                <a:sym typeface="Arial"/>
              </a:rPr>
              <a:t> Poser un problème  </a:t>
            </a:r>
            <a:r>
              <a:rPr lang="en-US" sz="1800" b="0" i="0" u="none" strike="noStrike" cap="none">
                <a:solidFill>
                  <a:schemeClr val="lt1"/>
                </a:solidFill>
                <a:latin typeface="Arial"/>
                <a:ea typeface="Arial"/>
                <a:cs typeface="Arial"/>
                <a:sym typeface="Arial"/>
              </a:rPr>
              <a:t>(pour étude, article)</a:t>
            </a:r>
            <a:endParaRPr sz="1600" b="0" i="0" u="none" strike="noStrike" cap="none"/>
          </a:p>
          <a:p>
            <a:pPr marL="660400" marR="0" lvl="1" indent="-247650" algn="l" rtl="0">
              <a:lnSpc>
                <a:spcPct val="80000"/>
              </a:lnSpc>
              <a:spcBef>
                <a:spcPts val="400"/>
              </a:spcBef>
              <a:spcAft>
                <a:spcPts val="0"/>
              </a:spcAft>
              <a:buClr>
                <a:schemeClr val="lt1"/>
              </a:buClr>
              <a:buSzPts val="2100"/>
              <a:buFont typeface="Arial"/>
              <a:buChar char="–"/>
            </a:pPr>
            <a:r>
              <a:rPr lang="en-US" sz="2100" b="0" i="0" u="none" strike="noStrike" cap="none">
                <a:solidFill>
                  <a:schemeClr val="lt1"/>
                </a:solidFill>
                <a:latin typeface="Arial"/>
                <a:ea typeface="Arial"/>
                <a:cs typeface="Arial"/>
                <a:sym typeface="Arial"/>
              </a:rPr>
              <a:t>Relation aux autres sciences  </a:t>
            </a:r>
            <a:r>
              <a:rPr lang="en-US" sz="1800" b="0" i="0" u="none" strike="noStrike" cap="none">
                <a:solidFill>
                  <a:schemeClr val="lt1"/>
                </a:solidFill>
                <a:latin typeface="Arial"/>
                <a:ea typeface="Arial"/>
                <a:cs typeface="Arial"/>
                <a:sym typeface="Arial"/>
              </a:rPr>
              <a:t>(prend, donne, boucles)</a:t>
            </a:r>
            <a:endParaRPr sz="1600" b="0" i="0" u="none" strike="noStrike" cap="none"/>
          </a:p>
        </p:txBody>
      </p:sp>
      <p:sp>
        <p:nvSpPr>
          <p:cNvPr id="1573" name="Google Shape;1573;p105"/>
          <p:cNvSpPr txBox="1"/>
          <p:nvPr/>
        </p:nvSpPr>
        <p:spPr>
          <a:xfrm>
            <a:off x="286015" y="96563"/>
            <a:ext cx="8656500" cy="5521800"/>
          </a:xfrm>
          <a:prstGeom prst="rect">
            <a:avLst/>
          </a:prstGeom>
          <a:solidFill>
            <a:schemeClr val="lt2"/>
          </a:solidFill>
          <a:ln w="9525" cap="rnd" cmpd="sng">
            <a:solidFill>
              <a:schemeClr val="dk1"/>
            </a:solidFill>
            <a:prstDash val="solid"/>
            <a:miter lim="8000"/>
            <a:headEnd type="none" w="sm" len="sm"/>
            <a:tailEnd type="none" w="sm" len="sm"/>
          </a:ln>
        </p:spPr>
        <p:txBody>
          <a:bodyPr spcFirstLastPara="1" wrap="square" lIns="81650" tIns="40825" rIns="81650" bIns="40825" anchor="t" anchorCtr="0">
            <a:noAutofit/>
          </a:bodyPr>
          <a:lstStyle/>
          <a:p>
            <a:pPr marL="304800" marR="0" lvl="0" indent="-304800" algn="ctr" rtl="0">
              <a:lnSpc>
                <a:spcPct val="80000"/>
              </a:lnSpc>
              <a:spcBef>
                <a:spcPts val="0"/>
              </a:spcBef>
              <a:spcAft>
                <a:spcPts val="0"/>
              </a:spcAft>
              <a:buClr>
                <a:srgbClr val="FF9900"/>
              </a:buClr>
              <a:buFont typeface="Arial"/>
              <a:buNone/>
            </a:pPr>
            <a:r>
              <a:rPr lang="en-US" sz="3200" b="1">
                <a:solidFill>
                  <a:srgbClr val="FF9900"/>
                </a:solidFill>
              </a:rPr>
              <a:t>About “</a:t>
            </a:r>
            <a:r>
              <a:rPr lang="en-US" sz="3200" b="1" i="0" u="none" strike="noStrike" cap="none">
                <a:solidFill>
                  <a:srgbClr val="FF9900"/>
                </a:solidFill>
                <a:latin typeface="Arial"/>
                <a:ea typeface="Arial"/>
                <a:cs typeface="Arial"/>
                <a:sym typeface="Arial"/>
              </a:rPr>
              <a:t>physi</a:t>
            </a:r>
            <a:r>
              <a:rPr lang="en-US" sz="3200" b="1">
                <a:solidFill>
                  <a:srgbClr val="FF9900"/>
                </a:solidFill>
              </a:rPr>
              <a:t>cal models”</a:t>
            </a:r>
            <a:r>
              <a:rPr lang="en-US" sz="2100" b="1">
                <a:solidFill>
                  <a:srgbClr val="FF9900"/>
                </a:solidFill>
              </a:rPr>
              <a:t> </a:t>
            </a:r>
            <a:r>
              <a:rPr lang="en-US" sz="2100">
                <a:solidFill>
                  <a:srgbClr val="FF9900"/>
                </a:solidFill>
              </a:rPr>
              <a:t>(in CG tongue)</a:t>
            </a:r>
            <a:endParaRPr sz="2100" i="0" u="none" strike="noStrike" cap="none"/>
          </a:p>
          <a:p>
            <a:pPr marL="304800" marR="0" lvl="0" indent="-304800" algn="ctr" rtl="0">
              <a:lnSpc>
                <a:spcPct val="80000"/>
              </a:lnSpc>
              <a:spcBef>
                <a:spcPts val="500"/>
              </a:spcBef>
              <a:spcAft>
                <a:spcPts val="0"/>
              </a:spcAft>
              <a:buClr>
                <a:srgbClr val="FF9900"/>
              </a:buClr>
              <a:buFont typeface="Arial"/>
              <a:buNone/>
            </a:pPr>
            <a:r>
              <a:rPr lang="en-US" sz="2500" b="0" i="0" u="none" strike="noStrike" cap="none">
                <a:solidFill>
                  <a:srgbClr val="FF9900"/>
                </a:solidFill>
                <a:latin typeface="Arial"/>
                <a:ea typeface="Arial"/>
                <a:cs typeface="Arial"/>
                <a:sym typeface="Arial"/>
              </a:rPr>
              <a:t>« </a:t>
            </a:r>
            <a:r>
              <a:rPr lang="en-US" sz="2500">
                <a:solidFill>
                  <a:srgbClr val="FF9900"/>
                </a:solidFill>
              </a:rPr>
              <a:t>‘physical approach’</a:t>
            </a:r>
            <a:r>
              <a:rPr lang="en-US" sz="2500" b="0" i="0" u="none" strike="noStrike" cap="none">
                <a:solidFill>
                  <a:srgbClr val="FF9900"/>
                </a:solidFill>
                <a:latin typeface="Arial"/>
                <a:ea typeface="Arial"/>
                <a:cs typeface="Arial"/>
                <a:sym typeface="Arial"/>
              </a:rPr>
              <a:t>, </a:t>
            </a:r>
            <a:r>
              <a:rPr lang="en-US" sz="2500">
                <a:solidFill>
                  <a:srgbClr val="FF9900"/>
                </a:solidFill>
              </a:rPr>
              <a:t>‘</a:t>
            </a:r>
            <a:r>
              <a:rPr lang="en-US" sz="2500" b="0" i="0" u="none" strike="noStrike" cap="none">
                <a:solidFill>
                  <a:srgbClr val="FF9900"/>
                </a:solidFill>
                <a:latin typeface="Arial"/>
                <a:ea typeface="Arial"/>
                <a:cs typeface="Arial"/>
                <a:sym typeface="Arial"/>
              </a:rPr>
              <a:t>exact</a:t>
            </a:r>
            <a:r>
              <a:rPr lang="en-US" sz="2500">
                <a:solidFill>
                  <a:srgbClr val="FF9900"/>
                </a:solidFill>
              </a:rPr>
              <a:t>’, ‘r</a:t>
            </a:r>
            <a:r>
              <a:rPr lang="en-US" sz="2500" b="0" i="0" u="none" strike="noStrike" cap="none">
                <a:solidFill>
                  <a:srgbClr val="FF9900"/>
                </a:solidFill>
                <a:latin typeface="Arial"/>
                <a:ea typeface="Arial"/>
                <a:cs typeface="Arial"/>
                <a:sym typeface="Arial"/>
              </a:rPr>
              <a:t>ig</a:t>
            </a:r>
            <a:r>
              <a:rPr lang="en-US" sz="2500">
                <a:solidFill>
                  <a:srgbClr val="FF9900"/>
                </a:solidFill>
              </a:rPr>
              <a:t>orous’</a:t>
            </a:r>
            <a:r>
              <a:rPr lang="en-US" sz="2500" b="0" i="0" u="none" strike="noStrike" cap="none">
                <a:solidFill>
                  <a:srgbClr val="FF9900"/>
                </a:solidFill>
                <a:latin typeface="Arial"/>
                <a:ea typeface="Arial"/>
                <a:cs typeface="Arial"/>
                <a:sym typeface="Arial"/>
              </a:rPr>
              <a:t>»</a:t>
            </a:r>
            <a:endParaRPr sz="1600" b="0" i="0" u="none" strike="noStrike" cap="none"/>
          </a:p>
          <a:p>
            <a:pPr marL="0" marR="0" lvl="0" indent="0" algn="l" rtl="0">
              <a:spcBef>
                <a:spcPts val="0"/>
              </a:spcBef>
              <a:spcAft>
                <a:spcPts val="0"/>
              </a:spcAft>
              <a:buNone/>
            </a:pPr>
            <a:endParaRPr sz="1600" b="0" i="0" u="none" strike="noStrike" cap="none"/>
          </a:p>
          <a:p>
            <a:pPr marL="304800" marR="0" lvl="0" indent="-273050" algn="l" rtl="0">
              <a:lnSpc>
                <a:spcPct val="80000"/>
              </a:lnSpc>
              <a:spcBef>
                <a:spcPts val="500"/>
              </a:spcBef>
              <a:spcAft>
                <a:spcPts val="0"/>
              </a:spcAft>
              <a:buClr>
                <a:srgbClr val="FFFF00"/>
              </a:buClr>
              <a:buSzPts val="2100"/>
              <a:buFont typeface="Arial"/>
              <a:buChar char="•"/>
            </a:pPr>
            <a:r>
              <a:rPr lang="en-US" sz="2100">
                <a:solidFill>
                  <a:srgbClr val="FFFF00"/>
                </a:solidFill>
              </a:rPr>
              <a:t>There is no such thing like</a:t>
            </a:r>
            <a:r>
              <a:rPr lang="en-US" sz="2100" b="0" i="0" u="none" strike="noStrike" cap="none">
                <a:solidFill>
                  <a:srgbClr val="FFFF00"/>
                </a:solidFill>
                <a:latin typeface="Arial"/>
                <a:ea typeface="Arial"/>
                <a:cs typeface="Arial"/>
                <a:sym typeface="Arial"/>
              </a:rPr>
              <a:t> «</a:t>
            </a:r>
            <a:r>
              <a:rPr lang="en-US" sz="2100">
                <a:solidFill>
                  <a:srgbClr val="FFFF00"/>
                </a:solidFill>
              </a:rPr>
              <a:t>e</a:t>
            </a:r>
            <a:r>
              <a:rPr lang="en-US" sz="2100" b="0" i="0" u="none" strike="noStrike" cap="none">
                <a:solidFill>
                  <a:srgbClr val="FFFF00"/>
                </a:solidFill>
                <a:latin typeface="Arial"/>
                <a:ea typeface="Arial"/>
                <a:cs typeface="Arial"/>
                <a:sym typeface="Arial"/>
              </a:rPr>
              <a:t>xact» </a:t>
            </a:r>
            <a:r>
              <a:rPr lang="en-US" sz="2100">
                <a:solidFill>
                  <a:srgbClr val="FFFF00"/>
                </a:solidFill>
              </a:rPr>
              <a:t>in </a:t>
            </a:r>
            <a:r>
              <a:rPr lang="en-US" sz="2100" b="0" i="0" u="none" strike="noStrike" cap="none">
                <a:solidFill>
                  <a:srgbClr val="FFFF00"/>
                </a:solidFill>
                <a:latin typeface="Arial"/>
                <a:ea typeface="Arial"/>
                <a:cs typeface="Arial"/>
                <a:sym typeface="Arial"/>
              </a:rPr>
              <a:t>physi</a:t>
            </a:r>
            <a:r>
              <a:rPr lang="en-US" sz="2100">
                <a:solidFill>
                  <a:srgbClr val="FFFF00"/>
                </a:solidFill>
              </a:rPr>
              <a:t>cs</a:t>
            </a:r>
            <a:endParaRPr sz="2100" b="0" i="0" u="none" strike="noStrike" cap="none"/>
          </a:p>
          <a:p>
            <a:pPr marL="304800" marR="0" lvl="0" indent="-298450" algn="l" rtl="0">
              <a:lnSpc>
                <a:spcPct val="80000"/>
              </a:lnSpc>
              <a:spcBef>
                <a:spcPts val="500"/>
              </a:spcBef>
              <a:spcAft>
                <a:spcPts val="0"/>
              </a:spcAft>
              <a:buClr>
                <a:srgbClr val="FFFF00"/>
              </a:buClr>
              <a:buSzPts val="2500"/>
              <a:buFont typeface="Arial"/>
              <a:buChar char="•"/>
            </a:pPr>
            <a:r>
              <a:rPr lang="en-US" sz="2100" b="0" i="0" u="none" strike="noStrike" cap="none">
                <a:solidFill>
                  <a:srgbClr val="FFFF00"/>
                </a:solidFill>
                <a:latin typeface="Arial"/>
                <a:ea typeface="Arial"/>
                <a:cs typeface="Arial"/>
                <a:sym typeface="Arial"/>
              </a:rPr>
              <a:t>«Physi</a:t>
            </a:r>
            <a:r>
              <a:rPr lang="en-US" sz="2100">
                <a:solidFill>
                  <a:srgbClr val="FFFF00"/>
                </a:solidFill>
              </a:rPr>
              <a:t>cal</a:t>
            </a:r>
            <a:r>
              <a:rPr lang="en-US" sz="2100" b="0" i="0" u="none" strike="noStrike" cap="none">
                <a:solidFill>
                  <a:srgbClr val="FFFF00"/>
                </a:solidFill>
                <a:latin typeface="Arial"/>
                <a:ea typeface="Arial"/>
                <a:cs typeface="Arial"/>
                <a:sym typeface="Arial"/>
              </a:rPr>
              <a:t>» ≠ local</a:t>
            </a:r>
            <a:r>
              <a:rPr lang="en-US" sz="2500" b="0" i="0" u="none" strike="noStrike" cap="none">
                <a:solidFill>
                  <a:srgbClr val="FFFF00"/>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(equa-diff)</a:t>
            </a:r>
            <a:endParaRPr sz="1600" b="0" i="0" u="none" strike="noStrike" cap="none"/>
          </a:p>
          <a:p>
            <a:pPr marL="304800" marR="0" lvl="0" indent="-273050" algn="l" rtl="0">
              <a:lnSpc>
                <a:spcPct val="80000"/>
              </a:lnSpc>
              <a:spcBef>
                <a:spcPts val="500"/>
              </a:spcBef>
              <a:spcAft>
                <a:spcPts val="0"/>
              </a:spcAft>
              <a:buClr>
                <a:srgbClr val="FFFF00"/>
              </a:buClr>
              <a:buSzPts val="2100"/>
              <a:buFont typeface="Arial"/>
              <a:buChar char="•"/>
            </a:pPr>
            <a:r>
              <a:rPr lang="en-US" sz="2100" b="0" i="0" u="none" strike="noStrike" cap="none">
                <a:solidFill>
                  <a:srgbClr val="FFFF00"/>
                </a:solidFill>
                <a:latin typeface="Arial"/>
                <a:ea typeface="Arial"/>
                <a:cs typeface="Arial"/>
                <a:sym typeface="Arial"/>
              </a:rPr>
              <a:t>Local </a:t>
            </a:r>
            <a:r>
              <a:rPr lang="en-US" sz="2100">
                <a:solidFill>
                  <a:srgbClr val="FFFF00"/>
                </a:solidFill>
              </a:rPr>
              <a:t>e</a:t>
            </a:r>
            <a:r>
              <a:rPr lang="en-US" sz="2100" b="0" i="0" u="none" strike="noStrike" cap="none">
                <a:solidFill>
                  <a:srgbClr val="FFFF00"/>
                </a:solidFill>
                <a:latin typeface="Arial"/>
                <a:ea typeface="Arial"/>
                <a:cs typeface="Arial"/>
                <a:sym typeface="Arial"/>
              </a:rPr>
              <a:t>qn vs macroscopi</a:t>
            </a:r>
            <a:r>
              <a:rPr lang="en-US" sz="2100">
                <a:solidFill>
                  <a:srgbClr val="FFFF00"/>
                </a:solidFill>
              </a:rPr>
              <a:t>c</a:t>
            </a:r>
            <a:r>
              <a:rPr lang="en-US" sz="2100" b="0" i="0" u="none" strike="noStrike" cap="none">
                <a:solidFill>
                  <a:srgbClr val="FFFF00"/>
                </a:solidFill>
                <a:latin typeface="Arial"/>
                <a:ea typeface="Arial"/>
                <a:cs typeface="Arial"/>
                <a:sym typeface="Arial"/>
              </a:rPr>
              <a:t>, «rigo</a:t>
            </a:r>
            <a:r>
              <a:rPr lang="en-US" sz="2100">
                <a:solidFill>
                  <a:srgbClr val="FFFF00"/>
                </a:solidFill>
              </a:rPr>
              <a:t>rous vs empirical</a:t>
            </a:r>
            <a:r>
              <a:rPr lang="en-US" sz="2100" b="0" i="0" u="none" strike="noStrike" cap="none">
                <a:solidFill>
                  <a:srgbClr val="FFFF00"/>
                </a:solidFill>
                <a:latin typeface="Arial"/>
                <a:ea typeface="Arial"/>
                <a:cs typeface="Arial"/>
                <a:sym typeface="Arial"/>
              </a:rPr>
              <a:t>»: subjecti</a:t>
            </a:r>
            <a:r>
              <a:rPr lang="en-US" sz="2100">
                <a:solidFill>
                  <a:srgbClr val="FFFF00"/>
                </a:solidFill>
              </a:rPr>
              <a:t>ve</a:t>
            </a:r>
            <a:r>
              <a:rPr lang="en-US" sz="2100" b="0" i="0" u="none" strike="noStrike" cap="none">
                <a:solidFill>
                  <a:srgbClr val="FFFF00"/>
                </a:solidFill>
                <a:latin typeface="Arial"/>
                <a:ea typeface="Arial"/>
                <a:cs typeface="Arial"/>
                <a:sym typeface="Arial"/>
              </a:rPr>
              <a:t> !</a:t>
            </a:r>
            <a:endParaRPr sz="2100" b="0" i="0" u="none" strike="noStrike" cap="none"/>
          </a:p>
          <a:p>
            <a:pPr marL="660400" marR="0" lvl="1" indent="-254000" algn="l" rtl="0">
              <a:lnSpc>
                <a:spcPct val="80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m</a:t>
            </a:r>
            <a:r>
              <a:rPr lang="en-US" sz="1800">
                <a:solidFill>
                  <a:schemeClr val="lt1"/>
                </a:solidFill>
              </a:rPr>
              <a:t>e</a:t>
            </a:r>
            <a:r>
              <a:rPr lang="en-US" sz="1800" b="0" i="0" u="none" strike="noStrike" cap="none">
                <a:solidFill>
                  <a:schemeClr val="lt1"/>
                </a:solidFill>
                <a:latin typeface="Arial"/>
                <a:ea typeface="Arial"/>
                <a:cs typeface="Arial"/>
                <a:sym typeface="Arial"/>
              </a:rPr>
              <a:t>caQ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mol</a:t>
            </a:r>
            <a:r>
              <a:rPr lang="en-US" sz="1800">
                <a:solidFill>
                  <a:schemeClr val="lt1"/>
                </a:solidFill>
              </a:rPr>
              <a:t>e</a:t>
            </a:r>
            <a:r>
              <a:rPr lang="en-US" sz="1800" b="0" i="0" u="none" strike="noStrike" cap="none">
                <a:solidFill>
                  <a:schemeClr val="lt1"/>
                </a:solidFill>
                <a:latin typeface="Arial"/>
                <a:ea typeface="Arial"/>
                <a:cs typeface="Arial"/>
                <a:sym typeface="Arial"/>
              </a:rPr>
              <a:t>cules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stat phys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thermodyn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a:t>
            </a:r>
            <a:br>
              <a:rPr lang="en-US" sz="1800" b="0" i="0" u="none" strike="noStrike" cap="none">
                <a:solidFill>
                  <a:schemeClr val="lt1"/>
                </a:solidFill>
                <a:latin typeface="Arial"/>
                <a:ea typeface="Arial"/>
                <a:cs typeface="Arial"/>
                <a:sym typeface="Arial"/>
              </a:rPr>
            </a:br>
            <a:r>
              <a:rPr lang="en-US" sz="1800" b="0" i="0" u="none" strike="noStrike" cap="none">
                <a:solidFill>
                  <a:schemeClr val="lt1"/>
                </a:solidFill>
                <a:latin typeface="Arial"/>
                <a:ea typeface="Arial"/>
                <a:cs typeface="Arial"/>
                <a:sym typeface="Arial"/>
              </a:rPr>
              <a:t>                                        </a:t>
            </a:r>
            <a:r>
              <a:rPr lang="en-US" sz="1100" b="0" i="0" u="none" strike="noStrike" cap="none">
                <a:solidFill>
                  <a:schemeClr val="lt1"/>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NS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hydrauli</a:t>
            </a:r>
            <a:r>
              <a:rPr lang="en-US" sz="1800">
                <a:solidFill>
                  <a:schemeClr val="lt1"/>
                </a:solidFill>
              </a:rPr>
              <a:t>cs/waves</a:t>
            </a:r>
            <a:r>
              <a:rPr lang="en-US" sz="1800" b="0" i="0" u="none" strike="noStrike" cap="none">
                <a:solidFill>
                  <a:schemeClr val="lt1"/>
                </a:solidFill>
                <a:latin typeface="Arial"/>
                <a:ea typeface="Arial"/>
                <a:cs typeface="Arial"/>
                <a:sym typeface="Arial"/>
              </a:rPr>
              <a:t>/atmo</a:t>
            </a:r>
            <a:r>
              <a:rPr lang="en-US" sz="1800">
                <a:solidFill>
                  <a:schemeClr val="lt1"/>
                </a:solidFill>
              </a:rPr>
              <a:t>(</a:t>
            </a:r>
            <a:r>
              <a:rPr lang="en-US" sz="1800" b="0" i="0" u="none" strike="noStrike" cap="none">
                <a:solidFill>
                  <a:schemeClr val="lt1"/>
                </a:solidFill>
                <a:latin typeface="Arial"/>
                <a:ea typeface="Arial"/>
                <a:cs typeface="Arial"/>
                <a:sym typeface="Arial"/>
              </a:rPr>
              <a:t>oceano)</a:t>
            </a:r>
            <a:r>
              <a:rPr lang="en-US" sz="1800">
                <a:solidFill>
                  <a:schemeClr val="lt1"/>
                </a:solidFill>
              </a:rPr>
              <a:t>sc</a:t>
            </a:r>
            <a:endParaRPr sz="1600" b="0" i="0" u="none" strike="noStrike" cap="none"/>
          </a:p>
          <a:p>
            <a:pPr marL="660400" marR="0" lvl="1" indent="-254000" algn="l" rtl="0">
              <a:lnSpc>
                <a:spcPct val="80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m</a:t>
            </a:r>
            <a:r>
              <a:rPr lang="en-US" sz="1800">
                <a:solidFill>
                  <a:schemeClr val="lt1"/>
                </a:solidFill>
              </a:rPr>
              <a:t>e</a:t>
            </a:r>
            <a:r>
              <a:rPr lang="en-US" sz="1800" b="0" i="0" u="none" strike="noStrike" cap="none">
                <a:solidFill>
                  <a:schemeClr val="lt1"/>
                </a:solidFill>
                <a:latin typeface="Arial"/>
                <a:ea typeface="Arial"/>
                <a:cs typeface="Arial"/>
                <a:sym typeface="Arial"/>
              </a:rPr>
              <a:t>caQ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EM field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Huygens </a:t>
            </a:r>
            <a:r>
              <a:rPr lang="en-US" sz="11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geom opti</a:t>
            </a:r>
            <a:r>
              <a:rPr lang="en-US" sz="1800">
                <a:solidFill>
                  <a:schemeClr val="lt1"/>
                </a:solidFill>
              </a:rPr>
              <a:t>c</a:t>
            </a:r>
            <a:r>
              <a:rPr lang="en-US" sz="1800" b="0" i="0" u="none" strike="noStrike" cap="none">
                <a:solidFill>
                  <a:schemeClr val="lt1"/>
                </a:solidFill>
                <a:latin typeface="Arial"/>
                <a:ea typeface="Arial"/>
                <a:cs typeface="Arial"/>
                <a:sym typeface="Arial"/>
              </a:rPr>
              <a:t> </a:t>
            </a:r>
            <a:r>
              <a:rPr lang="en-US" sz="1100" b="0" i="0" u="none" strike="noStrike" cap="none">
                <a:solidFill>
                  <a:schemeClr val="lt1"/>
                </a:solidFill>
                <a:latin typeface="Arial"/>
                <a:ea typeface="Arial"/>
                <a:cs typeface="Arial"/>
                <a:sym typeface="Arial"/>
              </a:rPr>
              <a:t>→ </a:t>
            </a:r>
            <a:br>
              <a:rPr lang="en-US" sz="1100" b="0" i="0" u="none" strike="noStrike" cap="none">
                <a:solidFill>
                  <a:schemeClr val="lt1"/>
                </a:solidFill>
                <a:latin typeface="Arial"/>
                <a:ea typeface="Arial"/>
                <a:cs typeface="Arial"/>
                <a:sym typeface="Arial"/>
              </a:rPr>
            </a:br>
            <a:r>
              <a:rPr lang="en-US" sz="1100" b="0" i="0" u="none" strike="noStrike" cap="none">
                <a:solidFill>
                  <a:schemeClr val="lt1"/>
                </a:solidFill>
                <a:latin typeface="Arial"/>
                <a:ea typeface="Arial"/>
                <a:cs typeface="Arial"/>
                <a:sym typeface="Arial"/>
              </a:rPr>
              <a:t>                                                                                                              → </a:t>
            </a:r>
            <a:r>
              <a:rPr lang="en-US" sz="1800" b="0" i="0" u="none" strike="noStrike" cap="none">
                <a:solidFill>
                  <a:schemeClr val="lt1"/>
                </a:solidFill>
                <a:latin typeface="Arial"/>
                <a:ea typeface="Arial"/>
                <a:cs typeface="Arial"/>
                <a:sym typeface="Arial"/>
              </a:rPr>
              <a:t>RT/radios/visibilit</a:t>
            </a:r>
            <a:r>
              <a:rPr lang="en-US" sz="1800">
                <a:solidFill>
                  <a:schemeClr val="lt1"/>
                </a:solidFill>
              </a:rPr>
              <a:t>y</a:t>
            </a:r>
            <a:endParaRPr sz="1600" b="0" i="0" u="none" strike="noStrike" cap="none"/>
          </a:p>
          <a:p>
            <a:pPr marL="304800" marR="0" lvl="0" indent="-298450" algn="l" rtl="0">
              <a:lnSpc>
                <a:spcPct val="75000"/>
              </a:lnSpc>
              <a:spcBef>
                <a:spcPts val="500"/>
              </a:spcBef>
              <a:spcAft>
                <a:spcPts val="0"/>
              </a:spcAft>
              <a:buClr>
                <a:srgbClr val="FFFF00"/>
              </a:buClr>
              <a:buSzPts val="2500"/>
              <a:buFont typeface="Arial"/>
              <a:buChar char="•"/>
            </a:pPr>
            <a:r>
              <a:rPr lang="en-US" sz="2500" b="0" i="0" u="none" strike="noStrike" cap="none">
                <a:solidFill>
                  <a:srgbClr val="FFFF00"/>
                </a:solidFill>
                <a:latin typeface="Arial"/>
                <a:ea typeface="Arial"/>
                <a:cs typeface="Arial"/>
                <a:sym typeface="Arial"/>
              </a:rPr>
              <a:t>Hypoth</a:t>
            </a:r>
            <a:r>
              <a:rPr lang="en-US" sz="2500">
                <a:solidFill>
                  <a:srgbClr val="FFFF00"/>
                </a:solidFill>
              </a:rPr>
              <a:t>e</a:t>
            </a:r>
            <a:r>
              <a:rPr lang="en-US" sz="2500" b="0" i="0" u="none" strike="noStrike" cap="none">
                <a:solidFill>
                  <a:srgbClr val="FFFF00"/>
                </a:solidFill>
                <a:latin typeface="Arial"/>
                <a:ea typeface="Arial"/>
                <a:cs typeface="Arial"/>
                <a:sym typeface="Arial"/>
              </a:rPr>
              <a:t>s</a:t>
            </a:r>
            <a:r>
              <a:rPr lang="en-US" sz="2500">
                <a:solidFill>
                  <a:srgbClr val="FFFF00"/>
                </a:solidFill>
              </a:rPr>
              <a:t>i</a:t>
            </a:r>
            <a:r>
              <a:rPr lang="en-US" sz="2500" b="0" i="0" u="none" strike="noStrike" cap="none">
                <a:solidFill>
                  <a:srgbClr val="FFFF00"/>
                </a:solidFill>
                <a:latin typeface="Arial"/>
                <a:ea typeface="Arial"/>
                <a:cs typeface="Arial"/>
                <a:sym typeface="Arial"/>
              </a:rPr>
              <a:t>s, conditions, limit</a:t>
            </a:r>
            <a:r>
              <a:rPr lang="en-US" sz="2500">
                <a:solidFill>
                  <a:srgbClr val="FFFF00"/>
                </a:solidFill>
              </a:rPr>
              <a:t>s of validity</a:t>
            </a:r>
            <a:endParaRPr sz="1600" b="0" i="0" u="none" strike="noStrike" cap="none"/>
          </a:p>
          <a:p>
            <a:pPr marL="660400" marR="0" lvl="1" indent="-254000" algn="l" rtl="0">
              <a:lnSpc>
                <a:spcPct val="80000"/>
              </a:lnSpc>
              <a:spcBef>
                <a:spcPts val="400"/>
              </a:spcBef>
              <a:spcAft>
                <a:spcPts val="0"/>
              </a:spcAft>
              <a:buClr>
                <a:schemeClr val="lt1"/>
              </a:buClr>
              <a:buFont typeface="Arial"/>
              <a:buNone/>
            </a:pPr>
            <a:r>
              <a:rPr lang="en-US" sz="1800" b="0" i="0" u="none" strike="noStrike" cap="none">
                <a:solidFill>
                  <a:schemeClr val="lt1"/>
                </a:solidFill>
                <a:latin typeface="Arial"/>
                <a:ea typeface="Arial"/>
                <a:cs typeface="Arial"/>
                <a:sym typeface="Arial"/>
              </a:rPr>
              <a:t>   ex, con</a:t>
            </a:r>
            <a:r>
              <a:rPr lang="en-US" sz="1800">
                <a:solidFill>
                  <a:schemeClr val="lt1"/>
                </a:solidFill>
              </a:rPr>
              <a:t>tinuous </a:t>
            </a:r>
            <a:r>
              <a:rPr lang="en-US" sz="1800" b="0" i="0" u="none" strike="noStrike" cap="none">
                <a:solidFill>
                  <a:schemeClr val="lt1"/>
                </a:solidFill>
                <a:latin typeface="Arial"/>
                <a:ea typeface="Arial"/>
                <a:cs typeface="Arial"/>
                <a:sym typeface="Arial"/>
              </a:rPr>
              <a:t>fluids: notion </a:t>
            </a:r>
            <a:r>
              <a:rPr lang="en-US" sz="1800">
                <a:solidFill>
                  <a:schemeClr val="lt1"/>
                </a:solidFill>
              </a:rPr>
              <a:t>of</a:t>
            </a:r>
            <a:r>
              <a:rPr lang="en-US" sz="1800" b="0" i="0" u="none" strike="noStrike" cap="none">
                <a:solidFill>
                  <a:schemeClr val="lt1"/>
                </a:solidFill>
                <a:latin typeface="Arial"/>
                <a:ea typeface="Arial"/>
                <a:cs typeface="Arial"/>
                <a:sym typeface="Arial"/>
              </a:rPr>
              <a:t> P,T, V, parcel    (</a:t>
            </a:r>
            <a:r>
              <a:rPr lang="en-US" sz="1800">
                <a:solidFill>
                  <a:schemeClr val="lt1"/>
                </a:solidFill>
              </a:rPr>
              <a:t>e</a:t>
            </a:r>
            <a:r>
              <a:rPr lang="en-US" sz="1800" b="0" i="0" u="none" strike="noStrike" cap="none">
                <a:solidFill>
                  <a:schemeClr val="lt1"/>
                </a:solidFill>
                <a:latin typeface="Arial"/>
                <a:ea typeface="Arial"/>
                <a:cs typeface="Arial"/>
                <a:sym typeface="Arial"/>
              </a:rPr>
              <a:t>mergence)</a:t>
            </a:r>
            <a:endParaRPr sz="1600" b="0" i="0" u="none" strike="noStrike" cap="none"/>
          </a:p>
          <a:p>
            <a:pPr marL="304800" marR="0" lvl="0" indent="-298450" algn="l" rtl="0">
              <a:lnSpc>
                <a:spcPct val="80000"/>
              </a:lnSpc>
              <a:spcBef>
                <a:spcPts val="500"/>
              </a:spcBef>
              <a:spcAft>
                <a:spcPts val="0"/>
              </a:spcAft>
              <a:buClr>
                <a:srgbClr val="FFFF00"/>
              </a:buClr>
              <a:buSzPts val="2500"/>
              <a:buFont typeface="Arial"/>
              <a:buChar char="•"/>
            </a:pPr>
            <a:r>
              <a:rPr lang="en-US" sz="2500">
                <a:solidFill>
                  <a:srgbClr val="FFFF00"/>
                </a:solidFill>
              </a:rPr>
              <a:t>Border c</a:t>
            </a:r>
            <a:r>
              <a:rPr lang="en-US" sz="2500" b="0" i="0" u="none" strike="noStrike" cap="none">
                <a:solidFill>
                  <a:srgbClr val="FFFF00"/>
                </a:solidFill>
                <a:latin typeface="Arial"/>
                <a:ea typeface="Arial"/>
                <a:cs typeface="Arial"/>
                <a:sym typeface="Arial"/>
              </a:rPr>
              <a:t>ondition</a:t>
            </a:r>
            <a:r>
              <a:rPr lang="en-US" sz="2500">
                <a:solidFill>
                  <a:srgbClr val="FFFF00"/>
                </a:solidFill>
              </a:rPr>
              <a:t>s</a:t>
            </a:r>
            <a:r>
              <a:rPr lang="en-US" sz="2500" b="0" i="0" u="none" strike="noStrike" cap="none">
                <a:solidFill>
                  <a:srgbClr val="FFFF00"/>
                </a:solidFill>
                <a:latin typeface="Arial"/>
                <a:ea typeface="Arial"/>
                <a:cs typeface="Arial"/>
                <a:sym typeface="Arial"/>
              </a:rPr>
              <a:t>, param</a:t>
            </a:r>
            <a:r>
              <a:rPr lang="en-US" sz="2500">
                <a:solidFill>
                  <a:srgbClr val="FFFF00"/>
                </a:solidFill>
              </a:rPr>
              <a:t>eter</a:t>
            </a:r>
            <a:r>
              <a:rPr lang="en-US" sz="2500" b="0" i="0" u="none" strike="noStrike" cap="none">
                <a:solidFill>
                  <a:srgbClr val="FFFF00"/>
                </a:solidFill>
                <a:latin typeface="Arial"/>
                <a:ea typeface="Arial"/>
                <a:cs typeface="Arial"/>
                <a:sym typeface="Arial"/>
              </a:rPr>
              <a:t>s</a:t>
            </a:r>
            <a:br>
              <a:rPr lang="en-US" sz="2500" b="0" i="0" u="none" strike="noStrike" cap="none">
                <a:solidFill>
                  <a:srgbClr val="FFFF00"/>
                </a:solidFill>
                <a:latin typeface="Arial"/>
                <a:ea typeface="Arial"/>
                <a:cs typeface="Arial"/>
                <a:sym typeface="Arial"/>
              </a:rPr>
            </a:br>
            <a:r>
              <a:rPr lang="en-US" sz="2500" b="0" i="0" u="none" strike="noStrike" cap="none">
                <a:solidFill>
                  <a:srgbClr val="FFFF00"/>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one half of</a:t>
            </a:r>
            <a:r>
              <a:rPr lang="en-US" sz="1800">
                <a:solidFill>
                  <a:schemeClr val="lt1"/>
                </a:solidFill>
              </a:rPr>
              <a:t> the</a:t>
            </a:r>
            <a:r>
              <a:rPr lang="en-US" sz="1800" b="0" i="0" u="none" strike="noStrike" cap="none">
                <a:solidFill>
                  <a:schemeClr val="lt1"/>
                </a:solidFill>
                <a:latin typeface="Arial"/>
                <a:ea typeface="Arial"/>
                <a:cs typeface="Arial"/>
                <a:sym typeface="Arial"/>
              </a:rPr>
              <a:t> probl</a:t>
            </a:r>
            <a:r>
              <a:rPr lang="en-US" sz="1800">
                <a:solidFill>
                  <a:schemeClr val="lt1"/>
                </a:solidFill>
              </a:rPr>
              <a:t>e</a:t>
            </a:r>
            <a:r>
              <a:rPr lang="en-US" sz="1800" b="0" i="0" u="none" strike="noStrike" cap="none">
                <a:solidFill>
                  <a:schemeClr val="lt1"/>
                </a:solidFill>
                <a:latin typeface="Arial"/>
                <a:ea typeface="Arial"/>
                <a:cs typeface="Arial"/>
                <a:sym typeface="Arial"/>
              </a:rPr>
              <a:t>m is not or poorly </a:t>
            </a:r>
            <a:r>
              <a:rPr lang="en-US" sz="1800">
                <a:solidFill>
                  <a:schemeClr val="lt1"/>
                </a:solidFill>
              </a:rPr>
              <a:t>known</a:t>
            </a:r>
            <a:r>
              <a:rPr lang="en-US" sz="1800" b="0" i="0" u="none" strike="noStrike" cap="none">
                <a:solidFill>
                  <a:schemeClr val="lt1"/>
                </a:solidFill>
                <a:latin typeface="Arial"/>
                <a:ea typeface="Arial"/>
                <a:cs typeface="Arial"/>
                <a:sym typeface="Arial"/>
              </a:rPr>
              <a:t> !</a:t>
            </a:r>
            <a:endParaRPr sz="1600" b="0" i="0" u="none" strike="noStrike" cap="none"/>
          </a:p>
          <a:p>
            <a:pPr marL="304800" marR="0" lvl="0" indent="-298450" algn="l" rtl="0">
              <a:lnSpc>
                <a:spcPct val="80000"/>
              </a:lnSpc>
              <a:spcBef>
                <a:spcPts val="500"/>
              </a:spcBef>
              <a:spcAft>
                <a:spcPts val="0"/>
              </a:spcAft>
              <a:buClr>
                <a:srgbClr val="FFFF00"/>
              </a:buClr>
              <a:buSzPts val="2500"/>
              <a:buFont typeface="Arial"/>
              <a:buChar char="•"/>
            </a:pPr>
            <a:r>
              <a:rPr lang="en-US" sz="2500">
                <a:solidFill>
                  <a:srgbClr val="FFFF00"/>
                </a:solidFill>
              </a:rPr>
              <a:t>continuous eqn → numerical engineering: re</a:t>
            </a:r>
            <a:r>
              <a:rPr lang="en-US" sz="2500" b="0" i="0" u="none" strike="noStrike" cap="none">
                <a:solidFill>
                  <a:srgbClr val="FFFF00"/>
                </a:solidFill>
                <a:latin typeface="Arial"/>
                <a:ea typeface="Arial"/>
                <a:cs typeface="Arial"/>
                <a:sym typeface="Arial"/>
              </a:rPr>
              <a:t>sol</a:t>
            </a:r>
            <a:r>
              <a:rPr lang="en-US" sz="2500">
                <a:solidFill>
                  <a:srgbClr val="FFFF00"/>
                </a:solidFill>
              </a:rPr>
              <a:t> issues</a:t>
            </a:r>
            <a:endParaRPr sz="1600" b="0" i="0" u="none" strike="noStrike" cap="none"/>
          </a:p>
          <a:p>
            <a:pPr marL="660400" marR="0" lvl="1" indent="-254000" algn="l" rtl="0">
              <a:lnSpc>
                <a:spcPct val="80000"/>
              </a:lnSpc>
              <a:spcBef>
                <a:spcPts val="400"/>
              </a:spcBef>
              <a:spcAft>
                <a:spcPts val="0"/>
              </a:spcAft>
              <a:buClr>
                <a:schemeClr val="lt1"/>
              </a:buClr>
              <a:buSzPts val="1800"/>
              <a:buFont typeface="Arial"/>
              <a:buChar char="–"/>
            </a:pPr>
            <a:r>
              <a:rPr lang="en-US" sz="1800">
                <a:solidFill>
                  <a:schemeClr val="lt1"/>
                </a:solidFill>
              </a:rPr>
              <a:t>subgrid </a:t>
            </a:r>
            <a:r>
              <a:rPr lang="en-US" sz="1800" b="0" i="0" u="none" strike="noStrike" cap="none">
                <a:solidFill>
                  <a:schemeClr val="lt1"/>
                </a:solidFill>
                <a:latin typeface="Arial"/>
                <a:ea typeface="Arial"/>
                <a:cs typeface="Arial"/>
                <a:sym typeface="Arial"/>
              </a:rPr>
              <a:t>mod</a:t>
            </a:r>
            <a:r>
              <a:rPr lang="en-US" sz="1800">
                <a:solidFill>
                  <a:schemeClr val="lt1"/>
                </a:solidFill>
              </a:rPr>
              <a:t>els</a:t>
            </a:r>
            <a:r>
              <a:rPr lang="en-US" sz="1800" b="0" i="0" u="none" strike="noStrike" cap="none">
                <a:solidFill>
                  <a:schemeClr val="lt1"/>
                </a:solidFill>
                <a:latin typeface="Arial"/>
                <a:ea typeface="Arial"/>
                <a:cs typeface="Arial"/>
                <a:sym typeface="Arial"/>
              </a:rPr>
              <a:t>: </a:t>
            </a:r>
            <a:r>
              <a:rPr lang="en-US" sz="1800">
                <a:solidFill>
                  <a:schemeClr val="lt1"/>
                </a:solidFill>
              </a:rPr>
              <a:t>on-going</a:t>
            </a:r>
            <a:r>
              <a:rPr lang="en-US" sz="1800" b="0" i="0" u="none" strike="noStrike" cap="none">
                <a:solidFill>
                  <a:schemeClr val="lt1"/>
                </a:solidFill>
                <a:latin typeface="Arial"/>
                <a:ea typeface="Arial"/>
                <a:cs typeface="Arial"/>
                <a:sym typeface="Arial"/>
              </a:rPr>
              <a:t> re</a:t>
            </a:r>
            <a:r>
              <a:rPr lang="en-US" sz="1800">
                <a:solidFill>
                  <a:schemeClr val="lt1"/>
                </a:solidFill>
              </a:rPr>
              <a:t>search</a:t>
            </a:r>
            <a:endParaRPr sz="1600" b="0" i="0" u="none" strike="noStrike" cap="none"/>
          </a:p>
          <a:p>
            <a:pPr marL="660400" marR="0" lvl="1" indent="-254000" algn="l" rtl="0">
              <a:lnSpc>
                <a:spcPct val="80000"/>
              </a:lnSpc>
              <a:spcBef>
                <a:spcPts val="40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s</a:t>
            </a:r>
            <a:r>
              <a:rPr lang="en-US" sz="1800">
                <a:solidFill>
                  <a:schemeClr val="lt1"/>
                </a:solidFill>
              </a:rPr>
              <a:t>ub</a:t>
            </a:r>
            <a:r>
              <a:rPr lang="en-US" sz="1800" b="0" i="0" u="none" strike="noStrike" cap="none">
                <a:solidFill>
                  <a:schemeClr val="lt1"/>
                </a:solidFill>
                <a:latin typeface="Arial"/>
                <a:ea typeface="Arial"/>
                <a:cs typeface="Arial"/>
                <a:sym typeface="Arial"/>
              </a:rPr>
              <a:t>-res </a:t>
            </a:r>
            <a:r>
              <a:rPr lang="en-US" sz="1600" b="0" i="0" u="none" strike="noStrike" cap="none">
                <a:solidFill>
                  <a:schemeClr val="lt1"/>
                </a:solidFill>
                <a:latin typeface="Arial"/>
                <a:ea typeface="Arial"/>
                <a:cs typeface="Arial"/>
                <a:sym typeface="Arial"/>
              </a:rPr>
              <a:t>→</a:t>
            </a:r>
            <a:r>
              <a:rPr lang="en-US" sz="1800" b="0" i="0" u="none" strike="noStrike" cap="none">
                <a:solidFill>
                  <a:schemeClr val="lt1"/>
                </a:solidFill>
                <a:latin typeface="Arial"/>
                <a:ea typeface="Arial"/>
                <a:cs typeface="Arial"/>
                <a:sym typeface="Arial"/>
              </a:rPr>
              <a:t> err</a:t>
            </a:r>
            <a:r>
              <a:rPr lang="en-US" sz="1800">
                <a:solidFill>
                  <a:schemeClr val="lt1"/>
                </a:solidFill>
              </a:rPr>
              <a:t>o</a:t>
            </a:r>
            <a:r>
              <a:rPr lang="en-US" sz="1800" b="0" i="0" u="none" strike="noStrike" cap="none">
                <a:solidFill>
                  <a:schemeClr val="lt1"/>
                </a:solidFill>
                <a:latin typeface="Arial"/>
                <a:ea typeface="Arial"/>
                <a:cs typeface="Arial"/>
                <a:sym typeface="Arial"/>
              </a:rPr>
              <a:t>rs qualitatives </a:t>
            </a:r>
            <a:r>
              <a:rPr lang="en-US" sz="1800">
                <a:solidFill>
                  <a:schemeClr val="lt1"/>
                </a:solidFill>
              </a:rPr>
              <a:t>and</a:t>
            </a:r>
            <a:r>
              <a:rPr lang="en-US" sz="1800" b="0" i="0" u="none" strike="noStrike" cap="none">
                <a:solidFill>
                  <a:schemeClr val="lt1"/>
                </a:solidFill>
                <a:latin typeface="Arial"/>
                <a:ea typeface="Arial"/>
                <a:cs typeface="Arial"/>
                <a:sym typeface="Arial"/>
              </a:rPr>
              <a:t> quantitatives  [SAA00]</a:t>
            </a:r>
            <a:endParaRPr sz="1600" b="0" i="0" u="none" strike="noStrike" cap="none"/>
          </a:p>
          <a:p>
            <a:pPr marL="304800" marR="0" lvl="0" indent="-298450" algn="l" rtl="0">
              <a:lnSpc>
                <a:spcPct val="130000"/>
              </a:lnSpc>
              <a:spcBef>
                <a:spcPts val="400"/>
              </a:spcBef>
              <a:spcAft>
                <a:spcPts val="0"/>
              </a:spcAft>
              <a:buClr>
                <a:srgbClr val="FF9900"/>
              </a:buClr>
              <a:buSzPts val="2100"/>
              <a:buFont typeface="Arial"/>
              <a:buChar char="•"/>
            </a:pPr>
            <a:r>
              <a:rPr lang="en-US" sz="2100" b="1" i="0" u="none" strike="noStrike" cap="none">
                <a:solidFill>
                  <a:srgbClr val="FF9900"/>
                </a:solidFill>
                <a:latin typeface="Arial"/>
                <a:ea typeface="Arial"/>
                <a:cs typeface="Arial"/>
                <a:sym typeface="Arial"/>
              </a:rPr>
              <a:t>Tool, inspiration. </a:t>
            </a:r>
            <a:r>
              <a:rPr lang="en-US" sz="2100" b="1">
                <a:solidFill>
                  <a:srgbClr val="FF9900"/>
                </a:solidFill>
              </a:rPr>
              <a:t>But don’t s</a:t>
            </a:r>
            <a:r>
              <a:rPr lang="en-US" sz="2100" b="1" i="0" u="none" strike="noStrike" cap="none">
                <a:solidFill>
                  <a:srgbClr val="FF9900"/>
                </a:solidFill>
                <a:latin typeface="Arial"/>
                <a:ea typeface="Arial"/>
                <a:cs typeface="Arial"/>
                <a:sym typeface="Arial"/>
              </a:rPr>
              <a:t>acralize.</a:t>
            </a:r>
            <a:r>
              <a:rPr lang="en-US" sz="2100" b="1">
                <a:solidFill>
                  <a:srgbClr val="FF9900"/>
                </a:solidFill>
              </a:rPr>
              <a:t> C</a:t>
            </a:r>
            <a:r>
              <a:rPr lang="en-US" sz="2100" b="1" i="0" u="none" strike="noStrike" cap="none">
                <a:solidFill>
                  <a:srgbClr val="FF9900"/>
                </a:solidFill>
                <a:latin typeface="Arial"/>
                <a:ea typeface="Arial"/>
                <a:cs typeface="Arial"/>
                <a:sym typeface="Arial"/>
              </a:rPr>
              <a:t>ontex</a:t>
            </a:r>
            <a:r>
              <a:rPr lang="en-US" sz="2100" b="1">
                <a:solidFill>
                  <a:srgbClr val="FF9900"/>
                </a:solidFill>
              </a:rPr>
              <a:t>t is important </a:t>
            </a:r>
            <a:r>
              <a:rPr lang="en-US" sz="2100" b="1" i="0" u="none" strike="noStrike" cap="none">
                <a:solidFill>
                  <a:srgbClr val="FF9900"/>
                </a:solidFill>
                <a:latin typeface="Arial"/>
                <a:ea typeface="Arial"/>
                <a:cs typeface="Arial"/>
                <a:sym typeface="Arial"/>
              </a:rPr>
              <a:t>!</a:t>
            </a:r>
            <a:endParaRPr sz="1600" b="0" i="0" u="none" strike="noStrike" cap="none"/>
          </a:p>
        </p:txBody>
      </p:sp>
      <p:sp>
        <p:nvSpPr>
          <p:cNvPr id="1574" name="Google Shape;1574;p105"/>
          <p:cNvSpPr txBox="1">
            <a:spLocks noGrp="1"/>
          </p:cNvSpPr>
          <p:nvPr>
            <p:ph type="sldNum" idx="12"/>
          </p:nvPr>
        </p:nvSpPr>
        <p:spPr>
          <a:xfrm>
            <a:off x="8556785" y="5444458"/>
            <a:ext cx="548700" cy="270600"/>
          </a:xfrm>
          <a:prstGeom prst="rect">
            <a:avLst/>
          </a:prstGeom>
        </p:spPr>
        <p:txBody>
          <a:bodyPr spcFirstLastPara="1" wrap="square" lIns="81650" tIns="81650" rIns="81650" bIns="81650" anchor="t"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sld>
</file>

<file path=ppt/theme/theme1.xml><?xml version="1.0" encoding="utf-8"?>
<a:theme xmlns:a="http://schemas.openxmlformats.org/drawingml/2006/main" name="blue">
  <a:themeElements>
    <a:clrScheme name="MPG_CANADA 1">
      <a:dk1>
        <a:srgbClr val="FFFFFF"/>
      </a:dk1>
      <a:lt1>
        <a:srgbClr val="081D58"/>
      </a:lt1>
      <a:dk2>
        <a:srgbClr val="FAFD00"/>
      </a:dk2>
      <a:lt2>
        <a:srgbClr val="000000"/>
      </a:lt2>
      <a:accent1>
        <a:srgbClr val="B760F9"/>
      </a:accent1>
      <a:accent2>
        <a:srgbClr val="08036F"/>
      </a:accent2>
      <a:accent3>
        <a:srgbClr val="081D58"/>
      </a:accent3>
      <a:accent4>
        <a:srgbClr val="B760F9"/>
      </a:accent4>
      <a:accent5>
        <a:srgbClr val="08036F"/>
      </a:accent5>
      <a:accent6>
        <a:srgbClr val="081D58"/>
      </a:accent6>
      <a:hlink>
        <a:srgbClr val="FE9B03"/>
      </a:hlink>
      <a:folHlink>
        <a:srgbClr val="0027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BBE0E3"/>
      </a:accent4>
      <a:accent5>
        <a:srgbClr val="333399"/>
      </a:accent5>
      <a:accent6>
        <a:srgbClr val="FFFFFF"/>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TotalTime>
  <Words>7487</Words>
  <Application>Microsoft Office PowerPoint</Application>
  <PresentationFormat>On-screen Show (16:10)</PresentationFormat>
  <Paragraphs>1206</Paragraphs>
  <Slides>107</Slides>
  <Notes>107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107</vt:i4>
      </vt:variant>
    </vt:vector>
  </HeadingPairs>
  <TitlesOfParts>
    <vt:vector size="115" baseType="lpstr">
      <vt:lpstr>Arial</vt:lpstr>
      <vt:lpstr>Courier New</vt:lpstr>
      <vt:lpstr>Noto Symbol</vt:lpstr>
      <vt:lpstr>Times New Roman</vt:lpstr>
      <vt:lpstr>Trebuchet MS</vt:lpstr>
      <vt:lpstr>Wingdings</vt:lpstr>
      <vt:lpstr>blue</vt:lpstr>
      <vt:lpstr>Modèle par défaut</vt:lpstr>
      <vt:lpstr> Managing ultra-high complexity in real-time: some hints and ingredients </vt:lpstr>
      <vt:lpstr>PowerPoint Presentation</vt:lpstr>
      <vt:lpstr>Representations:</vt:lpstr>
      <vt:lpstr>Reproducing the Natural Complexity </vt:lpstr>
      <vt:lpstr>Reproducing the Natural Complexity </vt:lpstr>
      <vt:lpstr>Reproducing the Natural Complexity </vt:lpstr>
      <vt:lpstr>Reproducing the Natural Complexity </vt:lpstr>
      <vt:lpstr>Reproducing the Natural Complexity </vt:lpstr>
      <vt:lpstr>Reproducing the Natural Complexity </vt:lpstr>
      <vt:lpstr>Reproducing the Natural Complexity </vt:lpstr>
      <vt:lpstr>So, what can we do ?  → some generalities</vt:lpstr>
      <vt:lpstr>So, what can we do ?  → some generalities</vt:lpstr>
      <vt:lpstr>So, what can we do ?  → some generalities</vt:lpstr>
      <vt:lpstr>So, what can we do ?  → some generalities</vt:lpstr>
      <vt:lpstr>So, what can we do ?  → some generalities</vt:lpstr>
      <vt:lpstr>Minimalism: guides</vt:lpstr>
      <vt:lpstr>Minimalism: guides</vt:lpstr>
      <vt:lpstr>Modelization / Choosing a representation</vt:lpstr>
      <vt:lpstr>Modelization / Choosing a representation</vt:lpstr>
      <vt:lpstr>Modelization / Choosing a representation</vt:lpstr>
      <vt:lpstr>Modelization / Choosing a representation</vt:lpstr>
      <vt:lpstr>    Volumetric Textures    </vt:lpstr>
      <vt:lpstr>Modelization / Choosing a representation</vt:lpstr>
      <vt:lpstr>Modelization / Choosing a representation</vt:lpstr>
      <vt:lpstr>PROLAND, with Eric Bruneton</vt:lpstr>
      <vt:lpstr>PROLAND, with Eric Bruneton</vt:lpstr>
      <vt:lpstr>Real-time all-scales ocean, with Eric Bruneton [ EG’10 / SCA’02 ] </vt:lpstr>
      <vt:lpstr>Real-time all-scales ocean, with Eric Bruneton [ EG’10 / SCA’02 ] </vt:lpstr>
      <vt:lpstr>Endless forest, with Eric Bruneton   [ EG’12 ]</vt:lpstr>
      <vt:lpstr>Endless forest, with Eric Bruneton   [ EG’12 ]</vt:lpstr>
      <vt:lpstr>Endless forest, with Eric Bruneton   [ EG’12 ]</vt:lpstr>
      <vt:lpstr>Endless forest, with Eric Bruneton   [ EG’12 ]</vt:lpstr>
      <vt:lpstr>PowerPoint Presentation</vt:lpstr>
      <vt:lpstr>    Volumetric Textures    </vt:lpstr>
      <vt:lpstr>Volumetric Textures: generic, LOD  my PhD [ 94,95,96, TVCG’98 ]</vt:lpstr>
      <vt:lpstr>Volumetric Textures: generic, LOD  my PhD [ 94,95,96, TVCG’98 ]</vt:lpstr>
      <vt:lpstr>Volumetric Textures: real-time ( Z-buff ): </vt:lpstr>
      <vt:lpstr>GigaVoxels,  with Cyril Crassin [ I3D’09 ]</vt:lpstr>
      <vt:lpstr>GigaVoxels,  with Cyril Crassin [ I3D’09 ]</vt:lpstr>
      <vt:lpstr>GigaVoxels,  with Cyril Crassin [ I3D’09 ]</vt:lpstr>
      <vt:lpstr>GigaVoxels,  with Cyril Crassin [ I3D’09 ]</vt:lpstr>
      <vt:lpstr>GI-Voxels,  with Cyril Crassin [ CGF’11 ]</vt:lpstr>
      <vt:lpstr>GI-Voxels,  with Cyril Crassin [ CGF’11 ]</vt:lpstr>
      <vt:lpstr>GI-Voxels,  with Cyril Crassin [ CGF’11 ]</vt:lpstr>
      <vt:lpstr>Smarter voxels: correlation, with G. Loubet [ EG’18 ]</vt:lpstr>
      <vt:lpstr>Smarter voxels: correlation, with G. Loubet [ EG’18 ]</vt:lpstr>
      <vt:lpstr>Mixing mesh and volumes</vt:lpstr>
      <vt:lpstr>Mixing mesh and Volumes, with C. Crassin, G. Loubet</vt:lpstr>
      <vt:lpstr>Mixing mesh and Volumes, with C. Crassin, G. Loubet</vt:lpstr>
      <vt:lpstr>PowerPoint Presentation</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Appearance filtering of heightfields</vt:lpstr>
      <vt:lpstr>PowerPoint Presentation</vt:lpstr>
      <vt:lpstr>Realistic clouds in real time, with Antoine Bouthors [ EGNP’06, I3D’08 ]</vt:lpstr>
      <vt:lpstr>Realistic clouds in real time, with Antoine Bouthors [ EGNP’06, I3D’08 ]</vt:lpstr>
      <vt:lpstr>Realistic clouds in real time, with Antoine Bouthors [ EGNP’06, I3D’08 ]</vt:lpstr>
      <vt:lpstr>Realistic clouds in real time, with Antoine Bouthors [ EGNP’06, I3D’08 ]</vt:lpstr>
      <vt:lpstr>Realistic clouds in real time, with Antoine Bouthors [ EGNP’06, I3D’08 ]</vt:lpstr>
      <vt:lpstr>Realistic clouds in real time, with Antoine Bouthors [ EGNP’06, I3D’08 ]</vt:lpstr>
      <vt:lpstr>Animated details</vt:lpstr>
      <vt:lpstr>Fluids as vortex filaments, with Alexis Angelidis [ SCA’05,06 ]</vt:lpstr>
      <vt:lpstr>Fluids as vortex filaments, with Alexis Angelidis [ SCA’05,06 ]</vt:lpstr>
      <vt:lpstr>Fluids as vortex filaments, with Alexis Angelidis [ SCA’05,06 ]</vt:lpstr>
      <vt:lpstr>Fluids as vortex filaments, with Alexis Angelidis [ SCA’05,06 ]</vt:lpstr>
      <vt:lpstr>PowerPoint Presentation</vt:lpstr>
      <vt:lpstr>PowerPoint Presentation</vt:lpstr>
      <vt:lpstr>PowerPoint Presentation</vt:lpstr>
      <vt:lpstr>Fluids amplification: flownoise &amp; advected texture with K.Perlin, Q.Yu, … [ SigSketch’01, SCA’03, Sig’07, TVCG’11 ]</vt:lpstr>
      <vt:lpstr>Fluids amplification: flownoise &amp; advected texture with K.Perlin, Q.Yu, … [ SigSketch’01, SCA’03, Sig’07, TVCG’11 ]</vt:lpstr>
      <vt:lpstr>Fluids amplification: flownoise &amp; advected texture with K.Perlin, Q.Yu, … [ SigSketch’01, SCA’03, Sig’07, TVCG’11 ]</vt:lpstr>
      <vt:lpstr>Life in texture space, with S.Lefebvre, …  [ SIG’99, I3D’03,I3D’05,RR’06, GPU Gems2 ]</vt:lpstr>
      <vt:lpstr>Galaxy Project, with RSA Cosmos &amp; Paris-Meudon Observatory</vt:lpstr>
      <vt:lpstr>PowerPoint Presentation</vt:lpstr>
      <vt:lpstr>PowerPoint Presentation</vt:lpstr>
      <vt:lpstr>PowerPoint Presentation</vt:lpstr>
      <vt:lpstr>PowerPoint Presentation</vt:lpstr>
      <vt:lpstr>PowerPoint Presentation</vt:lpstr>
      <vt:lpstr>PowerPoint Presentation</vt:lpstr>
      <vt:lpstr>A few things I learned</vt:lpstr>
      <vt:lpstr>Representations</vt:lpstr>
      <vt:lpstr>Representations</vt:lpstr>
      <vt:lpstr>Representations</vt:lpstr>
      <vt:lpstr>Differential everywhere !</vt:lpstr>
      <vt:lpstr>LOD everywhere !</vt:lpstr>
      <vt:lpstr>LOD everywhere !</vt:lpstr>
      <vt:lpstr>LOD everywhere !</vt:lpstr>
      <vt:lpstr>PowerPoint Presentation</vt:lpstr>
      <vt:lpstr>Qu’est-ce que  la recherche en synthèse d’images ?</vt:lpstr>
      <vt:lpstr>What does users want ?</vt:lpstr>
      <vt:lpstr>Studying real world</vt:lpstr>
      <vt:lpstr>Reproducing the Natural Complexity </vt:lpstr>
      <vt:lpstr>Alternate representations </vt:lpstr>
      <vt:lpstr>Phenomenological simulation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Managing ultra-high complexity in real-time: some hints and ingredients </dc:title>
  <cp:lastModifiedBy>pret</cp:lastModifiedBy>
  <cp:revision>9</cp:revision>
  <dcterms:modified xsi:type="dcterms:W3CDTF">2019-07-05T16:47:10Z</dcterms:modified>
</cp:coreProperties>
</file>