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8" r:id="rId3"/>
    <p:sldId id="260" r:id="rId4"/>
    <p:sldId id="259" r:id="rId5"/>
    <p:sldId id="257" r:id="rId6"/>
    <p:sldId id="265" r:id="rId7"/>
    <p:sldId id="261" r:id="rId8"/>
    <p:sldId id="262" r:id="rId9"/>
    <p:sldId id="263" r:id="rId10"/>
    <p:sldId id="264" r:id="rId11"/>
    <p:sldId id="266" r:id="rId12"/>
    <p:sldId id="267" r:id="rId13"/>
    <p:sldId id="268" r:id="rId14"/>
    <p:sldId id="270" r:id="rId15"/>
    <p:sldId id="271" r:id="rId16"/>
    <p:sldId id="272" r:id="rId17"/>
    <p:sldId id="275" r:id="rId18"/>
    <p:sldId id="280" r:id="rId19"/>
    <p:sldId id="285" r:id="rId20"/>
    <p:sldId id="286" r:id="rId21"/>
    <p:sldId id="287" r:id="rId22"/>
    <p:sldId id="283" r:id="rId23"/>
    <p:sldId id="288" r:id="rId24"/>
    <p:sldId id="289" r:id="rId25"/>
    <p:sldId id="273" r:id="rId26"/>
    <p:sldId id="292" r:id="rId27"/>
    <p:sldId id="279" r:id="rId28"/>
    <p:sldId id="290" r:id="rId29"/>
    <p:sldId id="278" r:id="rId30"/>
    <p:sldId id="274" r:id="rId31"/>
    <p:sldId id="291" r:id="rId32"/>
    <p:sldId id="269" r:id="rId33"/>
    <p:sldId id="293"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E4BD"/>
    <a:srgbClr val="5B9BD5"/>
    <a:srgbClr val="39B7C1"/>
    <a:srgbClr val="53A9AD"/>
    <a:srgbClr val="E6AF00"/>
    <a:srgbClr val="8EC6C9"/>
    <a:srgbClr val="B9B503"/>
    <a:srgbClr val="E3E303"/>
    <a:srgbClr val="109D9D"/>
    <a:srgbClr val="B8A1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48897" autoAdjust="0"/>
  </p:normalViewPr>
  <p:slideViewPr>
    <p:cSldViewPr snapToGrid="0">
      <p:cViewPr varScale="1">
        <p:scale>
          <a:sx n="43" d="100"/>
          <a:sy n="43" d="100"/>
        </p:scale>
        <p:origin x="1925" y="38"/>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3" d="100"/>
        <a:sy n="73" d="100"/>
      </p:scale>
      <p:origin x="0" y="0"/>
    </p:cViewPr>
  </p:sorterViewPr>
  <p:notesViewPr>
    <p:cSldViewPr snapToGrid="0">
      <p:cViewPr varScale="1">
        <p:scale>
          <a:sx n="90" d="100"/>
          <a:sy n="90" d="100"/>
        </p:scale>
        <p:origin x="424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0734F8D-F343-4E6D-AC44-0A232E2E3F20}" type="datetimeFigureOut">
              <a:rPr lang="en-US" smtClean="0"/>
              <a:t>7/26/2017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51F90F0-2647-42E1-9784-5515B152CD05}" type="slidenum">
              <a:rPr lang="en-US" smtClean="0"/>
              <a:t>‹#›</a:t>
            </a:fld>
            <a:endParaRPr lang="en-US"/>
          </a:p>
        </p:txBody>
      </p:sp>
    </p:spTree>
    <p:extLst>
      <p:ext uri="{BB962C8B-B14F-4D97-AF65-F5344CB8AC3E}">
        <p14:creationId xmlns:p14="http://schemas.microsoft.com/office/powerpoint/2010/main" val="2354296789"/>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MLAA paper was presented at the inaugural HPG, last time </a:t>
            </a:r>
            <a:r>
              <a:rPr lang="en-US" dirty="0" err="1"/>
              <a:t>Siggraph</a:t>
            </a:r>
            <a:r>
              <a:rPr lang="en-US" dirty="0"/>
              <a:t> was on East Coast.</a:t>
            </a:r>
          </a:p>
          <a:p>
            <a:r>
              <a:rPr lang="en-US" dirty="0"/>
              <a:t>I have some unique perspective, since I knew about this algorithm before August 2009.</a:t>
            </a:r>
          </a:p>
          <a:p>
            <a:pPr defTabSz="931774">
              <a:defRPr/>
            </a:pPr>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a:t>
            </a:fld>
            <a:endParaRPr lang="en-US"/>
          </a:p>
        </p:txBody>
      </p:sp>
    </p:spTree>
    <p:extLst>
      <p:ext uri="{BB962C8B-B14F-4D97-AF65-F5344CB8AC3E}">
        <p14:creationId xmlns:p14="http://schemas.microsoft.com/office/powerpoint/2010/main" val="97251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you would learn nothing about deferred shading.</a:t>
            </a:r>
          </a:p>
          <a:p>
            <a:r>
              <a:rPr lang="en-US" dirty="0"/>
              <a:t>And, in fact, it was never mentioned in neither MLAA paper, nor the presentation though</a:t>
            </a:r>
          </a:p>
          <a:p>
            <a:r>
              <a:rPr lang="en-US" dirty="0"/>
              <a:t>One of the reviewers guessed it right.</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11</a:t>
            </a:fld>
            <a:endParaRPr lang="en-US"/>
          </a:p>
        </p:txBody>
      </p:sp>
    </p:spTree>
    <p:extLst>
      <p:ext uri="{BB962C8B-B14F-4D97-AF65-F5344CB8AC3E}">
        <p14:creationId xmlns:p14="http://schemas.microsoft.com/office/powerpoint/2010/main" val="556452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dirty="0">
                <a:solidFill>
                  <a:schemeClr val="tx1"/>
                </a:solidFill>
                <a:effectLst/>
                <a:latin typeface="+mn-lt"/>
                <a:ea typeface="+mn-ea"/>
                <a:cs typeface="+mn-cs"/>
              </a:rPr>
              <a:t>This makes it quite interesting to think what had happened. And, of course, it is much easier to look back.</a:t>
            </a:r>
          </a:p>
        </p:txBody>
      </p:sp>
      <p:sp>
        <p:nvSpPr>
          <p:cNvPr id="4" name="Slide Number Placeholder 3"/>
          <p:cNvSpPr>
            <a:spLocks noGrp="1"/>
          </p:cNvSpPr>
          <p:nvPr>
            <p:ph type="sldNum" sz="quarter" idx="10"/>
          </p:nvPr>
        </p:nvSpPr>
        <p:spPr/>
        <p:txBody>
          <a:bodyPr/>
          <a:lstStyle/>
          <a:p>
            <a:fld id="{951F90F0-2647-42E1-9784-5515B152CD05}" type="slidenum">
              <a:rPr lang="en-US" smtClean="0"/>
              <a:t>12</a:t>
            </a:fld>
            <a:endParaRPr lang="en-US"/>
          </a:p>
        </p:txBody>
      </p:sp>
    </p:spTree>
    <p:extLst>
      <p:ext uri="{BB962C8B-B14F-4D97-AF65-F5344CB8AC3E}">
        <p14:creationId xmlns:p14="http://schemas.microsoft.com/office/powerpoint/2010/main" val="2536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list of some technological predictions that didn’t quite come true.</a:t>
            </a:r>
          </a:p>
        </p:txBody>
      </p:sp>
      <p:sp>
        <p:nvSpPr>
          <p:cNvPr id="4" name="Slide Number Placeholder 3"/>
          <p:cNvSpPr>
            <a:spLocks noGrp="1"/>
          </p:cNvSpPr>
          <p:nvPr>
            <p:ph type="sldNum" sz="quarter" idx="10"/>
          </p:nvPr>
        </p:nvSpPr>
        <p:spPr/>
        <p:txBody>
          <a:bodyPr/>
          <a:lstStyle/>
          <a:p>
            <a:fld id="{951F90F0-2647-42E1-9784-5515B152CD05}" type="slidenum">
              <a:rPr lang="en-US" smtClean="0"/>
              <a:t>13</a:t>
            </a:fld>
            <a:endParaRPr lang="en-US"/>
          </a:p>
        </p:txBody>
      </p:sp>
    </p:spTree>
    <p:extLst>
      <p:ext uri="{BB962C8B-B14F-4D97-AF65-F5344CB8AC3E}">
        <p14:creationId xmlns:p14="http://schemas.microsoft.com/office/powerpoint/2010/main" val="74870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would be so nice though to be able to predict what would happen with a particular research direction.</a:t>
            </a:r>
          </a:p>
          <a:p>
            <a:r>
              <a:rPr lang="en-US" dirty="0"/>
              <a:t>Eventually, Deep Learning will take care of it and everything else, but now,</a:t>
            </a:r>
          </a:p>
          <a:p>
            <a:r>
              <a:rPr lang="en-US" dirty="0"/>
              <a:t>I would like to use MLAA to speculate what makes research successful and describe some under the hood details.</a:t>
            </a:r>
          </a:p>
          <a:p>
            <a:r>
              <a:rPr lang="en-US" dirty="0"/>
              <a:t>And Jorge will talk about the current status of MLAA and antialiasing in general.</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14</a:t>
            </a:fld>
            <a:endParaRPr lang="en-US"/>
          </a:p>
        </p:txBody>
      </p:sp>
    </p:spTree>
    <p:extLst>
      <p:ext uri="{BB962C8B-B14F-4D97-AF65-F5344CB8AC3E}">
        <p14:creationId xmlns:p14="http://schemas.microsoft.com/office/powerpoint/2010/main" val="321645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I will talk about two projects, since one case is just a guess, but 2 is already statistics.</a:t>
            </a:r>
          </a:p>
          <a:p>
            <a:r>
              <a:rPr lang="en-US" dirty="0"/>
              <a:t>First one is MLAA, and the second project is a search for polyhedron that is stable only on one face and has small number of faces.</a:t>
            </a:r>
          </a:p>
          <a:p>
            <a:r>
              <a:rPr lang="en-US" dirty="0"/>
              <a:t>These are 3D printed examples of the found bodies and this is the video showing that there is only one face for which this thing is stable.</a:t>
            </a:r>
          </a:p>
          <a:p>
            <a:r>
              <a:rPr lang="en-US" dirty="0"/>
              <a:t>I.e. if placed on any other face, it will rotate until ending on the only stable face.</a:t>
            </a:r>
          </a:p>
          <a:p>
            <a:r>
              <a:rPr lang="en-US" dirty="0"/>
              <a:t>I had never attended any American school, and I never participated in this show-and-tell activities. </a:t>
            </a:r>
          </a:p>
          <a:p>
            <a:r>
              <a:rPr lang="en-US" dirty="0"/>
              <a:t>So this is my opportunity to experience it for the first time.</a:t>
            </a:r>
          </a:p>
          <a:p>
            <a:r>
              <a:rPr lang="en-US" dirty="0"/>
              <a:t>This is one of such bodies. This one, I think with 17 faces, as it can be printed in a bigger size.</a:t>
            </a:r>
          </a:p>
          <a:p>
            <a:endParaRPr lang="en-US" dirty="0"/>
          </a:p>
          <a:p>
            <a:r>
              <a:rPr lang="en-US" dirty="0"/>
              <a:t>So, as you could guess, this project was undertaken with a very explicit goal in mind.</a:t>
            </a:r>
          </a:p>
          <a:p>
            <a:r>
              <a:rPr lang="en-US" dirty="0"/>
              <a:t>On the other hand, MLAA was neither antialiasing nor morphological for a long time, as I started it trying to have soft shadows by diffusion.</a:t>
            </a:r>
          </a:p>
          <a:p>
            <a:r>
              <a:rPr lang="en-US" dirty="0"/>
              <a:t>It was not working, the diffused images were coming ugly, and I started thinking what was the problem. The problem was, of course, that computer-generated images are prone to aliasing unless specifically taken care of, while aliasing by itself never happens in nature.</a:t>
            </a:r>
          </a:p>
          <a:p>
            <a:endParaRPr lang="en-US" dirty="0"/>
          </a:p>
          <a:p>
            <a:r>
              <a:rPr lang="en-US" dirty="0"/>
              <a:t>Both projects had experienced many variations, though net result was quite different: one has many limitations, while another is correct  in any place in the Universe.</a:t>
            </a:r>
          </a:p>
          <a:p>
            <a:endParaRPr lang="en-US" dirty="0"/>
          </a:p>
          <a:p>
            <a:r>
              <a:rPr lang="en-US" dirty="0"/>
              <a:t>Accordingly, I was happy with one result, and not so happy with the another.</a:t>
            </a:r>
          </a:p>
          <a:p>
            <a:endParaRPr lang="en-US" dirty="0"/>
          </a:p>
          <a:p>
            <a:r>
              <a:rPr lang="en-US" dirty="0"/>
              <a:t>Due to all its limitations, MLAA has a limited lifespan, while the polyhedron thing will still be in Wikipedia in a year 3000.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Yet, one project was widely adopted by game developers, while another </a:t>
            </a:r>
            <a:r>
              <a:rPr kumimoji="0" lang="en-US" sz="1050" b="0" i="0" u="none" strike="noStrike" cap="none" normalizeH="0" baseline="0" dirty="0">
                <a:ln>
                  <a:noFill/>
                </a:ln>
                <a:solidFill>
                  <a:srgbClr val="000000"/>
                </a:solidFill>
                <a:effectLst/>
                <a:latin typeface="Calibri Light" panose="020F0302020204030204" pitchFamily="34" charset="0"/>
              </a:rPr>
              <a:t>h</a:t>
            </a:r>
            <a:r>
              <a:rPr kumimoji="0" lang="en-US" altLang="en-US" sz="1050" b="0" i="0" u="none" strike="noStrike" cap="none" normalizeH="0" baseline="0" dirty="0">
                <a:ln>
                  <a:noFill/>
                </a:ln>
                <a:solidFill>
                  <a:srgbClr val="000000"/>
                </a:solidFill>
                <a:effectLst/>
                <a:latin typeface="Calibri Light" panose="020F0302020204030204" pitchFamily="34" charset="0"/>
              </a:rPr>
              <a:t>as absolutely no practical value and will never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050" b="0" i="0" u="none" strike="noStrike" cap="none" normalizeH="0" baseline="0" dirty="0">
              <a:ln>
                <a:noFill/>
              </a:ln>
              <a:solidFill>
                <a:srgbClr val="000000"/>
              </a:solidFill>
              <a:effectLst/>
              <a:latin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50" b="0" i="0" u="none" strike="noStrike" cap="none" normalizeH="0" baseline="0" dirty="0">
                <a:ln>
                  <a:noFill/>
                </a:ln>
                <a:solidFill>
                  <a:srgbClr val="000000"/>
                </a:solidFill>
                <a:effectLst/>
                <a:latin typeface="Calibri Light" panose="020F0302020204030204" pitchFamily="34" charset="0"/>
              </a:rPr>
              <a:t>What unites these 2 projects, and was rather important in their fate, is that source code was made available for both of them</a:t>
            </a:r>
            <a:endParaRPr kumimoji="0" lang="en-US" altLang="en-US" sz="800" b="0" i="0" u="none" strike="noStrike" cap="none" normalizeH="0" baseline="0" dirty="0">
              <a:ln>
                <a:noFill/>
              </a:ln>
              <a:solidFill>
                <a:schemeClr val="tx1"/>
              </a:solidFill>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15</a:t>
            </a:fld>
            <a:endParaRPr lang="en-US"/>
          </a:p>
        </p:txBody>
      </p:sp>
    </p:spTree>
    <p:extLst>
      <p:ext uri="{BB962C8B-B14F-4D97-AF65-F5344CB8AC3E}">
        <p14:creationId xmlns:p14="http://schemas.microsoft.com/office/powerpoint/2010/main" val="3045819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Thinking about all this, this is what in my opinion makes the project successful.</a:t>
            </a:r>
          </a:p>
          <a:p>
            <a:r>
              <a:rPr lang="en-US" dirty="0"/>
              <a:t>There should be a need for something, whether developers realize it or not. Problem of course, is that if it is clearly understood what the </a:t>
            </a:r>
            <a:r>
              <a:rPr lang="en-US" sz="1050" kern="1200" dirty="0">
                <a:solidFill>
                  <a:schemeClr val="tx1"/>
                </a:solidFill>
                <a:effectLst/>
                <a:latin typeface="+mn-lt"/>
                <a:ea typeface="+mn-ea"/>
                <a:cs typeface="+mn-cs"/>
              </a:rPr>
              <a:t>issue</a:t>
            </a:r>
            <a:r>
              <a:rPr lang="en-US" dirty="0"/>
              <a:t> is and how to fix it, it is not a research, it is an engineering. </a:t>
            </a:r>
          </a:p>
          <a:p>
            <a:endParaRPr lang="en-US" dirty="0"/>
          </a:p>
          <a:p>
            <a:r>
              <a:rPr lang="en-US" dirty="0"/>
              <a:t>The more universal the solution, the more chances it will be used. To achieve this, it makes a lot of sense to test the proposed methods on real examples. For MLAA, I was testing it a lot using Call of Duty game, that came free with one of the graphics cards we bought. Daniel Pohl also told me how to activate God mode in the game and it was pretty handy, as it allowed me to do all experiments without a risk of being killed.</a:t>
            </a:r>
          </a:p>
          <a:p>
            <a:endParaRPr lang="en-US" dirty="0"/>
          </a:p>
          <a:p>
            <a:r>
              <a:rPr lang="en-US" dirty="0"/>
              <a:t>Interestingly enough, MLAA code, which was made available together with the paper, wasn’t ready for any deployment. It was the CPU version, there were no restrictions on filter size, and I never tried to make the code more readable. However, it was enough to validate the concept for whatever assets game developers were working on.</a:t>
            </a:r>
          </a:p>
          <a:p>
            <a:endParaRPr lang="en-US" dirty="0"/>
          </a:p>
          <a:p>
            <a:r>
              <a:rPr lang="en-US" dirty="0"/>
              <a:t>Among intangible things, I think a name is important as well. In case of MLAA, it kind of invites believability, referring to fundamental concepts. </a:t>
            </a:r>
          </a:p>
          <a:p>
            <a:endParaRPr lang="en-US" dirty="0"/>
          </a:p>
          <a:p>
            <a:r>
              <a:rPr lang="en-US" dirty="0"/>
              <a:t>It wasn’t the first one I came with. I tried to remember all other names I was thinking about and nothing came to mind, since morphological characterization is so entrenched. So, in a way, I duped myself as well.</a:t>
            </a:r>
          </a:p>
          <a:p>
            <a:endParaRPr lang="en-US" dirty="0"/>
          </a:p>
          <a:p>
            <a:r>
              <a:rPr lang="en-US" dirty="0"/>
              <a:t>And this is how I proposed to spell it at ‘09 conference.</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16</a:t>
            </a:fld>
            <a:endParaRPr lang="en-US"/>
          </a:p>
        </p:txBody>
      </p:sp>
    </p:spTree>
    <p:extLst>
      <p:ext uri="{BB962C8B-B14F-4D97-AF65-F5344CB8AC3E}">
        <p14:creationId xmlns:p14="http://schemas.microsoft.com/office/powerpoint/2010/main" val="3796214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segue to Jorge’s talk, let me briefly outline main MLAA concepts.</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17</a:t>
            </a:fld>
            <a:endParaRPr lang="en-US"/>
          </a:p>
        </p:txBody>
      </p:sp>
    </p:spTree>
    <p:extLst>
      <p:ext uri="{BB962C8B-B14F-4D97-AF65-F5344CB8AC3E}">
        <p14:creationId xmlns:p14="http://schemas.microsoft.com/office/powerpoint/2010/main" val="82306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2 such concepts: first, find silhouettes in the image, and, second, filter colors around the found silhouettes.</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18</a:t>
            </a:fld>
            <a:endParaRPr lang="en-US"/>
          </a:p>
        </p:txBody>
      </p:sp>
    </p:spTree>
    <p:extLst>
      <p:ext uri="{BB962C8B-B14F-4D97-AF65-F5344CB8AC3E}">
        <p14:creationId xmlns:p14="http://schemas.microsoft.com/office/powerpoint/2010/main" val="3334853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silhouettes, we first separate pixels with different colors.</a:t>
            </a:r>
          </a:p>
        </p:txBody>
      </p:sp>
      <p:sp>
        <p:nvSpPr>
          <p:cNvPr id="4" name="Slide Number Placeholder 3"/>
          <p:cNvSpPr>
            <a:spLocks noGrp="1"/>
          </p:cNvSpPr>
          <p:nvPr>
            <p:ph type="sldNum" sz="quarter" idx="10"/>
          </p:nvPr>
        </p:nvSpPr>
        <p:spPr/>
        <p:txBody>
          <a:bodyPr/>
          <a:lstStyle/>
          <a:p>
            <a:fld id="{951F90F0-2647-42E1-9784-5515B152CD05}" type="slidenum">
              <a:rPr lang="en-US" smtClean="0"/>
              <a:t>19</a:t>
            </a:fld>
            <a:endParaRPr lang="en-US"/>
          </a:p>
        </p:txBody>
      </p:sp>
    </p:spTree>
    <p:extLst>
      <p:ext uri="{BB962C8B-B14F-4D97-AF65-F5344CB8AC3E}">
        <p14:creationId xmlns:p14="http://schemas.microsoft.com/office/powerpoint/2010/main" val="1360672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Silhouettes then will connect pixels adjacent to both horizontal and vertical separation lines.</a:t>
            </a:r>
          </a:p>
        </p:txBody>
      </p:sp>
      <p:sp>
        <p:nvSpPr>
          <p:cNvPr id="4" name="Slide Number Placeholder 3"/>
          <p:cNvSpPr>
            <a:spLocks noGrp="1"/>
          </p:cNvSpPr>
          <p:nvPr>
            <p:ph type="sldNum" sz="quarter" idx="10"/>
          </p:nvPr>
        </p:nvSpPr>
        <p:spPr/>
        <p:txBody>
          <a:bodyPr/>
          <a:lstStyle/>
          <a:p>
            <a:fld id="{951F90F0-2647-42E1-9784-5515B152CD05}" type="slidenum">
              <a:rPr lang="en-US" smtClean="0"/>
              <a:t>20</a:t>
            </a:fld>
            <a:endParaRPr lang="en-US"/>
          </a:p>
        </p:txBody>
      </p:sp>
    </p:spTree>
    <p:extLst>
      <p:ext uri="{BB962C8B-B14F-4D97-AF65-F5344CB8AC3E}">
        <p14:creationId xmlns:p14="http://schemas.microsoft.com/office/powerpoint/2010/main" val="163084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dirty="0">
                <a:solidFill>
                  <a:schemeClr val="tx1"/>
                </a:solidFill>
                <a:effectLst/>
                <a:latin typeface="+mn-lt"/>
                <a:ea typeface="+mn-ea"/>
                <a:cs typeface="+mn-cs"/>
              </a:rPr>
              <a:t>This was my original proposal for the title of this talk, and Peter-Pike recommended changing it to Retrospective.</a:t>
            </a:r>
          </a:p>
          <a:p>
            <a:r>
              <a:rPr lang="en-US" dirty="0"/>
              <a:t>And this is, basically, the story of MLAA: I suggested something and other people made it better.</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2</a:t>
            </a:fld>
            <a:endParaRPr lang="en-US"/>
          </a:p>
        </p:txBody>
      </p:sp>
    </p:spTree>
    <p:extLst>
      <p:ext uri="{BB962C8B-B14F-4D97-AF65-F5344CB8AC3E}">
        <p14:creationId xmlns:p14="http://schemas.microsoft.com/office/powerpoint/2010/main" val="3106186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ambiguity in resolved in favor of longer silhouettes.</a:t>
            </a:r>
          </a:p>
          <a:p>
            <a:r>
              <a:rPr lang="en-US" dirty="0"/>
              <a:t>And we also take into account the resulting shapes. For this u-shape on the right, for example, it will make sense to create 2 silhouette lines. </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21</a:t>
            </a:fld>
            <a:endParaRPr lang="en-US"/>
          </a:p>
        </p:txBody>
      </p:sp>
    </p:spTree>
    <p:extLst>
      <p:ext uri="{BB962C8B-B14F-4D97-AF65-F5344CB8AC3E}">
        <p14:creationId xmlns:p14="http://schemas.microsoft.com/office/powerpoint/2010/main" val="392932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silhouettes </a:t>
            </a:r>
            <a:r>
              <a:rPr lang="en-US" dirty="0"/>
              <a:t>are found, we change color of all the pixels intersected by such lines, using trapezoid areas as blending weights.</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22</a:t>
            </a:fld>
            <a:endParaRPr lang="en-US"/>
          </a:p>
        </p:txBody>
      </p:sp>
    </p:spTree>
    <p:extLst>
      <p:ext uri="{BB962C8B-B14F-4D97-AF65-F5344CB8AC3E}">
        <p14:creationId xmlns:p14="http://schemas.microsoft.com/office/powerpoint/2010/main" val="161839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essence, it allows to reconstruct the simplest possible silhouettes, in spirit of Occam’s razor. And, of course, it is orthogonal to the rest of 3D graphics pipeline, as MLAA is an image-based algorithm.</a:t>
            </a:r>
          </a:p>
          <a:p>
            <a:endParaRPr lang="en-US" dirty="0"/>
          </a:p>
          <a:p>
            <a:r>
              <a:rPr lang="en-US" dirty="0"/>
              <a:t>Since the algorithm is not physically based, it is prone to all kinds of artifacts, especially in a temporal domain.</a:t>
            </a:r>
          </a:p>
        </p:txBody>
      </p:sp>
      <p:sp>
        <p:nvSpPr>
          <p:cNvPr id="4" name="Slide Number Placeholder 3"/>
          <p:cNvSpPr>
            <a:spLocks noGrp="1"/>
          </p:cNvSpPr>
          <p:nvPr>
            <p:ph type="sldNum" sz="quarter" idx="10"/>
          </p:nvPr>
        </p:nvSpPr>
        <p:spPr/>
        <p:txBody>
          <a:bodyPr/>
          <a:lstStyle/>
          <a:p>
            <a:fld id="{951F90F0-2647-42E1-9784-5515B152CD05}" type="slidenum">
              <a:rPr lang="en-US" smtClean="0"/>
              <a:t>23</a:t>
            </a:fld>
            <a:endParaRPr lang="en-US"/>
          </a:p>
        </p:txBody>
      </p:sp>
    </p:spTree>
    <p:extLst>
      <p:ext uri="{BB962C8B-B14F-4D97-AF65-F5344CB8AC3E}">
        <p14:creationId xmlns:p14="http://schemas.microsoft.com/office/powerpoint/2010/main" val="2743090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conclude with this slide from ‘09 talk. Apparently, idea was to show that, in principle, MLAA could increase quality without using additional information.</a:t>
            </a:r>
          </a:p>
          <a:p>
            <a:endParaRPr lang="en-US" dirty="0"/>
          </a:p>
          <a:p>
            <a:r>
              <a:rPr lang="en-US" dirty="0"/>
              <a:t>What I realize now, is that it shows trials and tribulations of the algorithm itself.</a:t>
            </a:r>
          </a:p>
          <a:p>
            <a:endParaRPr lang="en-US" dirty="0"/>
          </a:p>
          <a:p>
            <a:r>
              <a:rPr lang="en-US" dirty="0"/>
              <a:t>Thank you.</a:t>
            </a:r>
          </a:p>
        </p:txBody>
      </p:sp>
      <p:sp>
        <p:nvSpPr>
          <p:cNvPr id="4" name="Slide Number Placeholder 3"/>
          <p:cNvSpPr>
            <a:spLocks noGrp="1"/>
          </p:cNvSpPr>
          <p:nvPr>
            <p:ph type="sldNum" sz="quarter" idx="10"/>
          </p:nvPr>
        </p:nvSpPr>
        <p:spPr/>
        <p:txBody>
          <a:bodyPr/>
          <a:lstStyle/>
          <a:p>
            <a:fld id="{951F90F0-2647-42E1-9784-5515B152CD05}" type="slidenum">
              <a:rPr lang="en-US" smtClean="0"/>
              <a:t>24</a:t>
            </a:fld>
            <a:endParaRPr lang="en-US"/>
          </a:p>
        </p:txBody>
      </p:sp>
    </p:spTree>
    <p:extLst>
      <p:ext uri="{BB962C8B-B14F-4D97-AF65-F5344CB8AC3E}">
        <p14:creationId xmlns:p14="http://schemas.microsoft.com/office/powerpoint/2010/main" val="1479192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http://list25.com/25-famous-predictions-that-were-proven-to-be-horribly-wrong</a:t>
            </a:r>
          </a:p>
          <a:p>
            <a:r>
              <a:rPr lang="en-US" dirty="0"/>
              <a:t>https://pdfs.semanticscholar.org/cb3d/2e6fa321369e53cba85ca6092a4b4a83bd96.pdf</a:t>
            </a:r>
          </a:p>
        </p:txBody>
      </p:sp>
      <p:sp>
        <p:nvSpPr>
          <p:cNvPr id="4" name="Slide Number Placeholder 3"/>
          <p:cNvSpPr>
            <a:spLocks noGrp="1"/>
          </p:cNvSpPr>
          <p:nvPr>
            <p:ph type="sldNum" sz="quarter" idx="10"/>
          </p:nvPr>
        </p:nvSpPr>
        <p:spPr/>
        <p:txBody>
          <a:bodyPr/>
          <a:lstStyle/>
          <a:p>
            <a:fld id="{951F90F0-2647-42E1-9784-5515B152CD05}" type="slidenum">
              <a:rPr lang="en-US" smtClean="0"/>
              <a:t>26</a:t>
            </a:fld>
            <a:endParaRPr lang="en-US"/>
          </a:p>
        </p:txBody>
      </p:sp>
    </p:spTree>
    <p:extLst>
      <p:ext uri="{BB962C8B-B14F-4D97-AF65-F5344CB8AC3E}">
        <p14:creationId xmlns:p14="http://schemas.microsoft.com/office/powerpoint/2010/main" val="1608534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master slide for the original presentation showing the algorithm as-is.</a:t>
            </a:r>
          </a:p>
          <a:p>
            <a:r>
              <a:rPr lang="en-US" dirty="0"/>
              <a:t>I had also included this rotating sphere, which has nothing to do with neither the algorithm, nor HPG, nor Intel.</a:t>
            </a:r>
          </a:p>
          <a:p>
            <a:r>
              <a:rPr lang="en-US" dirty="0"/>
              <a:t>It was a byproduct of some botched research on </a:t>
            </a:r>
            <a:r>
              <a:rPr lang="en-US" dirty="0" err="1"/>
              <a:t>normals</a:t>
            </a:r>
            <a:r>
              <a:rPr lang="en-US" dirty="0"/>
              <a:t> and I just didn’t want to waste it completely.</a:t>
            </a:r>
          </a:p>
          <a:p>
            <a:r>
              <a:rPr lang="en-US" dirty="0"/>
              <a:t> </a:t>
            </a:r>
          </a:p>
        </p:txBody>
      </p:sp>
      <p:sp>
        <p:nvSpPr>
          <p:cNvPr id="4" name="Slide Number Placeholder 3"/>
          <p:cNvSpPr>
            <a:spLocks noGrp="1"/>
          </p:cNvSpPr>
          <p:nvPr>
            <p:ph type="sldNum" sz="quarter" idx="10"/>
          </p:nvPr>
        </p:nvSpPr>
        <p:spPr/>
        <p:txBody>
          <a:bodyPr/>
          <a:lstStyle/>
          <a:p>
            <a:fld id="{951F90F0-2647-42E1-9784-5515B152CD05}" type="slidenum">
              <a:rPr lang="en-US" smtClean="0"/>
              <a:t>3</a:t>
            </a:fld>
            <a:endParaRPr lang="en-US"/>
          </a:p>
        </p:txBody>
      </p:sp>
    </p:spTree>
    <p:extLst>
      <p:ext uri="{BB962C8B-B14F-4D97-AF65-F5344CB8AC3E}">
        <p14:creationId xmlns:p14="http://schemas.microsoft.com/office/powerpoint/2010/main" val="170234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talking about image antialiasing using only image data.</a:t>
            </a:r>
          </a:p>
        </p:txBody>
      </p:sp>
      <p:sp>
        <p:nvSpPr>
          <p:cNvPr id="4" name="Slide Number Placeholder 3"/>
          <p:cNvSpPr>
            <a:spLocks noGrp="1"/>
          </p:cNvSpPr>
          <p:nvPr>
            <p:ph type="sldNum" sz="quarter" idx="10"/>
          </p:nvPr>
        </p:nvSpPr>
        <p:spPr/>
        <p:txBody>
          <a:bodyPr/>
          <a:lstStyle/>
          <a:p>
            <a:fld id="{951F90F0-2647-42E1-9784-5515B152CD05}" type="slidenum">
              <a:rPr lang="en-US" smtClean="0"/>
              <a:t>4</a:t>
            </a:fld>
            <a:endParaRPr lang="en-US"/>
          </a:p>
        </p:txBody>
      </p:sp>
    </p:spTree>
    <p:extLst>
      <p:ext uri="{BB962C8B-B14F-4D97-AF65-F5344CB8AC3E}">
        <p14:creationId xmlns:p14="http://schemas.microsoft.com/office/powerpoint/2010/main" val="268524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attended to original presentation, you would learn what </a:t>
            </a:r>
            <a:r>
              <a:rPr lang="en-US" dirty="0" err="1"/>
              <a:t>sfumato</a:t>
            </a:r>
            <a:r>
              <a:rPr lang="en-US" dirty="0"/>
              <a:t> is</a:t>
            </a:r>
          </a:p>
        </p:txBody>
      </p:sp>
      <p:sp>
        <p:nvSpPr>
          <p:cNvPr id="4" name="Slide Number Placeholder 3"/>
          <p:cNvSpPr>
            <a:spLocks noGrp="1"/>
          </p:cNvSpPr>
          <p:nvPr>
            <p:ph type="sldNum" sz="quarter" idx="10"/>
          </p:nvPr>
        </p:nvSpPr>
        <p:spPr/>
        <p:txBody>
          <a:bodyPr/>
          <a:lstStyle/>
          <a:p>
            <a:fld id="{951F90F0-2647-42E1-9784-5515B152CD05}" type="slidenum">
              <a:rPr lang="en-US" smtClean="0"/>
              <a:t>5</a:t>
            </a:fld>
            <a:endParaRPr lang="en-US"/>
          </a:p>
        </p:txBody>
      </p:sp>
    </p:spTree>
    <p:extLst>
      <p:ext uri="{BB962C8B-B14F-4D97-AF65-F5344CB8AC3E}">
        <p14:creationId xmlns:p14="http://schemas.microsoft.com/office/powerpoint/2010/main" val="254302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painting technique of Georges Seurat.</a:t>
            </a:r>
          </a:p>
        </p:txBody>
      </p:sp>
      <p:sp>
        <p:nvSpPr>
          <p:cNvPr id="4" name="Slide Number Placeholder 3"/>
          <p:cNvSpPr>
            <a:spLocks noGrp="1"/>
          </p:cNvSpPr>
          <p:nvPr>
            <p:ph type="sldNum" sz="quarter" idx="10"/>
          </p:nvPr>
        </p:nvSpPr>
        <p:spPr/>
        <p:txBody>
          <a:bodyPr/>
          <a:lstStyle/>
          <a:p>
            <a:fld id="{951F90F0-2647-42E1-9784-5515B152CD05}" type="slidenum">
              <a:rPr lang="en-US" smtClean="0"/>
              <a:t>7</a:t>
            </a:fld>
            <a:endParaRPr lang="en-US"/>
          </a:p>
        </p:txBody>
      </p:sp>
    </p:spTree>
    <p:extLst>
      <p:ext uri="{BB962C8B-B14F-4D97-AF65-F5344CB8AC3E}">
        <p14:creationId xmlns:p14="http://schemas.microsoft.com/office/powerpoint/2010/main" val="2628836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discuss Black Square of </a:t>
            </a:r>
            <a:r>
              <a:rPr lang="en-US" dirty="0" err="1"/>
              <a:t>Kazimir</a:t>
            </a:r>
            <a:r>
              <a:rPr lang="en-US" dirty="0"/>
              <a:t> Malevich</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8</a:t>
            </a:fld>
            <a:endParaRPr lang="en-US"/>
          </a:p>
        </p:txBody>
      </p:sp>
    </p:spTree>
    <p:extLst>
      <p:ext uri="{BB962C8B-B14F-4D97-AF65-F5344CB8AC3E}">
        <p14:creationId xmlns:p14="http://schemas.microsoft.com/office/powerpoint/2010/main" val="4234581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early Pixel Art.</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9</a:t>
            </a:fld>
            <a:endParaRPr lang="en-US"/>
          </a:p>
        </p:txBody>
      </p:sp>
    </p:spTree>
    <p:extLst>
      <p:ext uri="{BB962C8B-B14F-4D97-AF65-F5344CB8AC3E}">
        <p14:creationId xmlns:p14="http://schemas.microsoft.com/office/powerpoint/2010/main" val="257011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also would learn what it means in Chinese. </a:t>
            </a:r>
          </a:p>
        </p:txBody>
      </p:sp>
      <p:sp>
        <p:nvSpPr>
          <p:cNvPr id="4" name="Slide Number Placeholder 3"/>
          <p:cNvSpPr>
            <a:spLocks noGrp="1"/>
          </p:cNvSpPr>
          <p:nvPr>
            <p:ph type="sldNum" sz="quarter" idx="10"/>
          </p:nvPr>
        </p:nvSpPr>
        <p:spPr/>
        <p:txBody>
          <a:bodyPr/>
          <a:lstStyle/>
          <a:p>
            <a:fld id="{951F90F0-2647-42E1-9784-5515B152CD05}" type="slidenum">
              <a:rPr lang="en-US" smtClean="0"/>
              <a:t>10</a:t>
            </a:fld>
            <a:endParaRPr lang="en-US"/>
          </a:p>
        </p:txBody>
      </p:sp>
    </p:spTree>
    <p:extLst>
      <p:ext uri="{BB962C8B-B14F-4D97-AF65-F5344CB8AC3E}">
        <p14:creationId xmlns:p14="http://schemas.microsoft.com/office/powerpoint/2010/main" val="1877788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A304CB-7F73-461B-B770-F14EE5A55275}" type="datetimeFigureOut">
              <a:rPr lang="en-US" smtClean="0"/>
              <a:t>7/26/2017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169A-4E8E-41AB-B219-C238BEDABB92}" type="slidenum">
              <a:rPr lang="en-US" smtClean="0"/>
              <a:t>‹#›</a:t>
            </a:fld>
            <a:endParaRPr lang="en-US"/>
          </a:p>
        </p:txBody>
      </p:sp>
    </p:spTree>
    <p:extLst>
      <p:ext uri="{BB962C8B-B14F-4D97-AF65-F5344CB8AC3E}">
        <p14:creationId xmlns:p14="http://schemas.microsoft.com/office/powerpoint/2010/main" val="45520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31"/>
            <a:ext cx="10515600" cy="795761"/>
          </a:xfrm>
        </p:spPr>
        <p:txBody>
          <a:bodyPr>
            <a:scene3d>
              <a:camera prst="orthographicFront"/>
              <a:lightRig rig="soft" dir="t">
                <a:rot lat="0" lon="0" rev="15600000"/>
              </a:lightRig>
            </a:scene3d>
            <a:sp3d extrusionH="57150" prstMaterial="softEdge">
              <a:bevelT w="25400" h="38100"/>
            </a:sp3d>
          </a:bodyPr>
          <a:lstStyle>
            <a:lvl1pPr>
              <a:defRPr b="1" cap="none" spc="0">
                <a:ln/>
                <a:solidFill>
                  <a:srgbClr val="0097CC"/>
                </a:solidFill>
                <a:effectLst/>
                <a:latin typeface="DejaVu Sans Light" panose="020B0203030804020204" pitchFamily="34" charset="0"/>
                <a:ea typeface="DejaVu Sans Light" panose="020B0203030804020204" pitchFamily="34" charset="0"/>
                <a:cs typeface="DejaVu Sans Light" panose="020B0203030804020204" pitchFamily="34" charset="0"/>
              </a:defRPr>
            </a:lvl1pPr>
          </a:lstStyle>
          <a:p>
            <a:r>
              <a:rPr lang="en-US" dirty="0"/>
              <a:t>Click to edit Master title style</a:t>
            </a:r>
          </a:p>
        </p:txBody>
      </p:sp>
      <p:sp>
        <p:nvSpPr>
          <p:cNvPr id="3" name="Content Placeholder 2"/>
          <p:cNvSpPr>
            <a:spLocks noGrp="1"/>
          </p:cNvSpPr>
          <p:nvPr>
            <p:ph idx="1"/>
          </p:nvPr>
        </p:nvSpPr>
        <p:spPr>
          <a:xfrm>
            <a:off x="838200" y="1057523"/>
            <a:ext cx="10515600" cy="5119440"/>
          </a:xfrm>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A304CB-7F73-461B-B770-F14EE5A55275}" type="datetimeFigureOut">
              <a:rPr lang="en-US" smtClean="0"/>
              <a:t>7/26/2017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169A-4E8E-41AB-B219-C238BEDABB92}" type="slidenum">
              <a:rPr lang="en-US" smtClean="0"/>
              <a:t>‹#›</a:t>
            </a:fld>
            <a:endParaRPr lang="en-US"/>
          </a:p>
        </p:txBody>
      </p:sp>
    </p:spTree>
    <p:extLst>
      <p:ext uri="{BB962C8B-B14F-4D97-AF65-F5344CB8AC3E}">
        <p14:creationId xmlns:p14="http://schemas.microsoft.com/office/powerpoint/2010/main" val="4264116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6099048" y="0"/>
            <a:ext cx="6099048" cy="6858631"/>
          </a:xfrm>
          <a:prstGeom prst="rect">
            <a:avLst/>
          </a:prstGeom>
          <a:solidFill>
            <a:schemeClr val="accent1">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97654"/>
            <a:ext cx="5260848" cy="6121540"/>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A304CB-7F73-461B-B770-F14EE5A55275}" type="datetimeFigureOut">
              <a:rPr lang="en-US" smtClean="0"/>
              <a:t>7/26/2017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169A-4E8E-41AB-B219-C238BEDABB92}" type="slidenum">
              <a:rPr lang="en-US" smtClean="0"/>
              <a:t>‹#›</a:t>
            </a:fld>
            <a:endParaRPr lang="en-US"/>
          </a:p>
        </p:txBody>
      </p:sp>
      <p:sp>
        <p:nvSpPr>
          <p:cNvPr id="8" name="Content Placeholder 2"/>
          <p:cNvSpPr>
            <a:spLocks noGrp="1"/>
          </p:cNvSpPr>
          <p:nvPr>
            <p:ph idx="13"/>
          </p:nvPr>
        </p:nvSpPr>
        <p:spPr>
          <a:xfrm>
            <a:off x="6518148" y="97654"/>
            <a:ext cx="5260848" cy="6121540"/>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7698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304CB-7F73-461B-B770-F14EE5A55275}" type="datetimeFigureOut">
              <a:rPr lang="en-US" smtClean="0"/>
              <a:t>7/26/2017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9169A-4E8E-41AB-B219-C238BEDABB92}" type="slidenum">
              <a:rPr lang="en-US" smtClean="0"/>
              <a:t>‹#›</a:t>
            </a:fld>
            <a:endParaRPr lang="en-US"/>
          </a:p>
        </p:txBody>
      </p:sp>
    </p:spTree>
    <p:extLst>
      <p:ext uri="{BB962C8B-B14F-4D97-AF65-F5344CB8AC3E}">
        <p14:creationId xmlns:p14="http://schemas.microsoft.com/office/powerpoint/2010/main" val="3356953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7.xml"/><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jpe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iryoku.com/aacours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70D970-E72C-4312-AC27-5E8389E437E8}"/>
              </a:ext>
            </a:extLst>
          </p:cNvPr>
          <p:cNvPicPr>
            <a:picLocks noChangeAspect="1"/>
          </p:cNvPicPr>
          <p:nvPr/>
        </p:nvPicPr>
        <p:blipFill rotWithShape="1">
          <a:blip r:embed="rId3"/>
          <a:srcRect t="4935" b="1301"/>
          <a:stretch/>
        </p:blipFill>
        <p:spPr>
          <a:xfrm>
            <a:off x="0" y="4279"/>
            <a:ext cx="12192000" cy="1737360"/>
          </a:xfrm>
          <a:prstGeom prst="rect">
            <a:avLst/>
          </a:prstGeom>
          <a:effectLst>
            <a:innerShdw blurRad="63500" dist="50800" dir="5400000">
              <a:prstClr val="black">
                <a:alpha val="50000"/>
              </a:prstClr>
            </a:innerShdw>
          </a:effectLst>
        </p:spPr>
      </p:pic>
      <p:sp>
        <p:nvSpPr>
          <p:cNvPr id="7" name="Rectangle 6">
            <a:extLst>
              <a:ext uri="{FF2B5EF4-FFF2-40B4-BE49-F238E27FC236}">
                <a16:creationId xmlns:a16="http://schemas.microsoft.com/office/drawing/2014/main" id="{2FF44CCC-38F5-49DD-83A9-F056B66932E4}"/>
              </a:ext>
            </a:extLst>
          </p:cNvPr>
          <p:cNvSpPr/>
          <p:nvPr/>
        </p:nvSpPr>
        <p:spPr>
          <a:xfrm>
            <a:off x="127221" y="2331143"/>
            <a:ext cx="11998517" cy="707886"/>
          </a:xfrm>
          <a:prstGeom prst="rect">
            <a:avLst/>
          </a:prstGeom>
        </p:spPr>
        <p:txBody>
          <a:bodyPr wrap="square">
            <a:spAutoFit/>
          </a:bodyPr>
          <a:lstStyle/>
          <a:p>
            <a:r>
              <a:rPr lang="en-US" sz="4000" dirty="0">
                <a:ln/>
                <a:latin typeface="Calibri Light" panose="020F0302020204030204" pitchFamily="34" charset="0"/>
                <a:ea typeface="DejaVu Sans" panose="020B0603030804020204" pitchFamily="34" charset="0"/>
                <a:cs typeface="DejaVu Sans" panose="020B0603030804020204" pitchFamily="34" charset="0"/>
              </a:rPr>
              <a:t>Research Impact Retrospective: MLAA from 2009 to 2017</a:t>
            </a:r>
          </a:p>
        </p:txBody>
      </p:sp>
      <p:sp>
        <p:nvSpPr>
          <p:cNvPr id="8" name="Rectangle 7">
            <a:extLst>
              <a:ext uri="{FF2B5EF4-FFF2-40B4-BE49-F238E27FC236}">
                <a16:creationId xmlns:a16="http://schemas.microsoft.com/office/drawing/2014/main" id="{129486F3-0843-4064-B5D7-6FB34628CFA1}"/>
              </a:ext>
            </a:extLst>
          </p:cNvPr>
          <p:cNvSpPr/>
          <p:nvPr/>
        </p:nvSpPr>
        <p:spPr>
          <a:xfrm>
            <a:off x="810375" y="3316408"/>
            <a:ext cx="3880896" cy="523220"/>
          </a:xfrm>
          <a:prstGeom prst="rect">
            <a:avLst/>
          </a:prstGeom>
        </p:spPr>
        <p:txBody>
          <a:bodyPr wrap="square">
            <a:spAutoFit/>
          </a:bodyPr>
          <a:lstStyle/>
          <a:p>
            <a:pPr>
              <a:spcAft>
                <a:spcPts val="600"/>
              </a:spcAft>
            </a:pPr>
            <a:r>
              <a:rPr lang="en-US" sz="2800" dirty="0">
                <a:ln/>
                <a:solidFill>
                  <a:schemeClr val="bg2">
                    <a:lumMod val="75000"/>
                  </a:schemeClr>
                </a:solidFill>
                <a:latin typeface="Arial" panose="020B0604020202020204" pitchFamily="34" charset="0"/>
                <a:ea typeface="DejaVu Sans" panose="020B0603030804020204" pitchFamily="34" charset="0"/>
                <a:cs typeface="Arial" panose="020B0604020202020204" pitchFamily="34" charset="0"/>
              </a:rPr>
              <a:t>Alex Reshetov, NVIDIA</a:t>
            </a:r>
            <a:endParaRPr lang="en-US" sz="2800" b="1" dirty="0">
              <a:ln/>
              <a:solidFill>
                <a:srgbClr val="76B900"/>
              </a:solidFill>
              <a:latin typeface="Arial" panose="020B0604020202020204" pitchFamily="34" charset="0"/>
              <a:ea typeface="DejaVu Sans" panose="020B0603030804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39C3812-4DA4-4759-A7D6-8832D9DBB666}"/>
              </a:ext>
            </a:extLst>
          </p:cNvPr>
          <p:cNvSpPr/>
          <p:nvPr/>
        </p:nvSpPr>
        <p:spPr>
          <a:xfrm>
            <a:off x="6822886" y="3316408"/>
            <a:ext cx="4253282" cy="523220"/>
          </a:xfrm>
          <a:prstGeom prst="rect">
            <a:avLst/>
          </a:prstGeom>
        </p:spPr>
        <p:txBody>
          <a:bodyPr wrap="square">
            <a:spAutoFit/>
          </a:bodyPr>
          <a:lstStyle/>
          <a:p>
            <a:pPr>
              <a:spcAft>
                <a:spcPts val="600"/>
              </a:spcAft>
            </a:pPr>
            <a:r>
              <a:rPr lang="en-US" sz="2800" dirty="0">
                <a:ln/>
                <a:solidFill>
                  <a:schemeClr val="bg2">
                    <a:lumMod val="75000"/>
                  </a:schemeClr>
                </a:solidFill>
                <a:latin typeface="Arial" panose="020B0604020202020204" pitchFamily="34" charset="0"/>
                <a:ea typeface="DejaVu Sans" panose="020B0603030804020204" pitchFamily="34" charset="0"/>
                <a:cs typeface="Arial" panose="020B0604020202020204" pitchFamily="34" charset="0"/>
              </a:rPr>
              <a:t>Jorge Jimenez, Activision</a:t>
            </a:r>
            <a:endParaRPr lang="en-US" sz="2800" b="1" dirty="0">
              <a:ln/>
              <a:solidFill>
                <a:srgbClr val="76B900"/>
              </a:solidFill>
              <a:latin typeface="Arial" panose="020B0604020202020204" pitchFamily="34" charset="0"/>
              <a:ea typeface="DejaVu Sans" panose="020B0603030804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B029B02-E682-408D-88F8-CFE30DBD09F2}"/>
              </a:ext>
            </a:extLst>
          </p:cNvPr>
          <p:cNvPicPr>
            <a:picLocks noChangeAspect="1"/>
          </p:cNvPicPr>
          <p:nvPr/>
        </p:nvPicPr>
        <p:blipFill rotWithShape="1">
          <a:blip r:embed="rId4"/>
          <a:srcRect t="21836" b="165"/>
          <a:stretch/>
        </p:blipFill>
        <p:spPr>
          <a:xfrm>
            <a:off x="0" y="4579951"/>
            <a:ext cx="12192000" cy="2286000"/>
          </a:xfrm>
          <a:prstGeom prst="rect">
            <a:avLst/>
          </a:prstGeom>
          <a:effectLst>
            <a:innerShdw blurRad="63500" dist="50800" dir="16200000">
              <a:prstClr val="black">
                <a:alpha val="63000"/>
              </a:prstClr>
            </a:innerShdw>
          </a:effectLst>
        </p:spPr>
      </p:pic>
    </p:spTree>
    <p:extLst>
      <p:ext uri="{BB962C8B-B14F-4D97-AF65-F5344CB8AC3E}">
        <p14:creationId xmlns:p14="http://schemas.microsoft.com/office/powerpoint/2010/main" val="150997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8"/>
                                        </p:tgtEl>
                                        <p:attrNameLst>
                                          <p:attrName>style.color</p:attrName>
                                        </p:attrNameLst>
                                      </p:cBhvr>
                                      <p:to>
                                        <a:schemeClr val="accent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34797-5C7C-4C6D-9213-FCFA9CF6E9B6}"/>
              </a:ext>
            </a:extLst>
          </p:cNvPr>
          <p:cNvSpPr>
            <a:spLocks noGrp="1"/>
          </p:cNvSpPr>
          <p:nvPr>
            <p:ph type="title"/>
          </p:nvPr>
        </p:nvSpPr>
        <p:spPr>
          <a:xfrm>
            <a:off x="333954" y="-631"/>
            <a:ext cx="11505537" cy="795761"/>
          </a:xfrm>
        </p:spPr>
        <p:txBody>
          <a:bodyPr>
            <a:normAutofit fontScale="90000"/>
          </a:bodyPr>
          <a:lstStyle/>
          <a:p>
            <a:r>
              <a:rPr lang="en-US" dirty="0"/>
              <a:t>If you were in N.O. in 2009 you would learn</a:t>
            </a:r>
            <a:r>
              <a:rPr lang="en-US" dirty="0">
                <a:latin typeface="Inconsolata" panose="020B0609030003000000" pitchFamily="49" charset="0"/>
              </a:rPr>
              <a:t>…</a:t>
            </a:r>
          </a:p>
        </p:txBody>
      </p:sp>
      <p:sp>
        <p:nvSpPr>
          <p:cNvPr id="3" name="Content Placeholder 2">
            <a:extLst>
              <a:ext uri="{FF2B5EF4-FFF2-40B4-BE49-F238E27FC236}">
                <a16:creationId xmlns:a16="http://schemas.microsoft.com/office/drawing/2014/main" id="{2ECA88C1-4FB9-4CAC-855D-697960CE0FFC}"/>
              </a:ext>
            </a:extLst>
          </p:cNvPr>
          <p:cNvSpPr>
            <a:spLocks noGrp="1"/>
          </p:cNvSpPr>
          <p:nvPr>
            <p:ph idx="1"/>
          </p:nvPr>
        </p:nvSpPr>
        <p:spPr>
          <a:xfrm>
            <a:off x="838200" y="1057523"/>
            <a:ext cx="3385457" cy="531791"/>
          </a:xfrm>
        </p:spPr>
        <p:txBody>
          <a:bodyPr>
            <a:normAutofit/>
          </a:bodyPr>
          <a:lstStyle/>
          <a:p>
            <a:r>
              <a:rPr lang="en-US" sz="3200" dirty="0">
                <a:solidFill>
                  <a:schemeClr val="bg1">
                    <a:lumMod val="75000"/>
                  </a:schemeClr>
                </a:solidFill>
              </a:rPr>
              <a:t>What </a:t>
            </a:r>
            <a:r>
              <a:rPr lang="en-US" sz="3200" i="1" dirty="0" err="1">
                <a:solidFill>
                  <a:schemeClr val="bg1">
                    <a:lumMod val="75000"/>
                  </a:schemeClr>
                </a:solidFill>
              </a:rPr>
              <a:t>sfumato</a:t>
            </a:r>
            <a:r>
              <a:rPr lang="en-US" sz="3200" i="1" dirty="0">
                <a:solidFill>
                  <a:schemeClr val="bg1">
                    <a:lumMod val="75000"/>
                  </a:schemeClr>
                </a:solidFill>
              </a:rPr>
              <a:t> </a:t>
            </a:r>
            <a:r>
              <a:rPr lang="en-US" sz="3200" dirty="0">
                <a:solidFill>
                  <a:schemeClr val="bg1">
                    <a:lumMod val="75000"/>
                  </a:schemeClr>
                </a:solidFill>
              </a:rPr>
              <a:t>is</a:t>
            </a:r>
          </a:p>
        </p:txBody>
      </p:sp>
      <p:sp>
        <p:nvSpPr>
          <p:cNvPr id="5" name="Content Placeholder 2">
            <a:extLst>
              <a:ext uri="{FF2B5EF4-FFF2-40B4-BE49-F238E27FC236}">
                <a16:creationId xmlns:a16="http://schemas.microsoft.com/office/drawing/2014/main" id="{48EC5002-29C6-48EE-8F00-229D39BEDBEA}"/>
              </a:ext>
            </a:extLst>
          </p:cNvPr>
          <p:cNvSpPr txBox="1">
            <a:spLocks/>
          </p:cNvSpPr>
          <p:nvPr/>
        </p:nvSpPr>
        <p:spPr>
          <a:xfrm>
            <a:off x="838200" y="3006105"/>
            <a:ext cx="4963887" cy="978729"/>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lumMod val="75000"/>
                  </a:schemeClr>
                </a:solidFill>
              </a:rPr>
              <a:t>We would discuss Black Square of </a:t>
            </a:r>
            <a:r>
              <a:rPr lang="en-US" sz="3200" dirty="0" err="1">
                <a:solidFill>
                  <a:schemeClr val="bg1">
                    <a:lumMod val="75000"/>
                  </a:schemeClr>
                </a:solidFill>
              </a:rPr>
              <a:t>Kazimir</a:t>
            </a:r>
            <a:r>
              <a:rPr lang="en-US" sz="3200" dirty="0">
                <a:solidFill>
                  <a:schemeClr val="bg1">
                    <a:lumMod val="75000"/>
                  </a:schemeClr>
                </a:solidFill>
              </a:rPr>
              <a:t> Malevich</a:t>
            </a:r>
          </a:p>
        </p:txBody>
      </p:sp>
      <p:sp>
        <p:nvSpPr>
          <p:cNvPr id="6" name="Content Placeholder 2">
            <a:extLst>
              <a:ext uri="{FF2B5EF4-FFF2-40B4-BE49-F238E27FC236}">
                <a16:creationId xmlns:a16="http://schemas.microsoft.com/office/drawing/2014/main" id="{786E46F8-BEF9-4CEC-BE1F-26F99BDF414D}"/>
              </a:ext>
            </a:extLst>
          </p:cNvPr>
          <p:cNvSpPr txBox="1">
            <a:spLocks/>
          </p:cNvSpPr>
          <p:nvPr/>
        </p:nvSpPr>
        <p:spPr>
          <a:xfrm>
            <a:off x="838200" y="4279221"/>
            <a:ext cx="4963887" cy="5355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lumMod val="75000"/>
                  </a:schemeClr>
                </a:solidFill>
              </a:rPr>
              <a:t>and early Pixel Art</a:t>
            </a:r>
          </a:p>
        </p:txBody>
      </p:sp>
      <p:sp>
        <p:nvSpPr>
          <p:cNvPr id="7" name="Content Placeholder 2">
            <a:extLst>
              <a:ext uri="{FF2B5EF4-FFF2-40B4-BE49-F238E27FC236}">
                <a16:creationId xmlns:a16="http://schemas.microsoft.com/office/drawing/2014/main" id="{6B9E3095-3227-4B2C-B83D-1E9F4152A814}"/>
              </a:ext>
            </a:extLst>
          </p:cNvPr>
          <p:cNvSpPr txBox="1">
            <a:spLocks/>
          </p:cNvSpPr>
          <p:nvPr/>
        </p:nvSpPr>
        <p:spPr>
          <a:xfrm>
            <a:off x="838200" y="5068032"/>
            <a:ext cx="4963887" cy="5355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dirty="0"/>
              <a:t>畫意能達萬言</a:t>
            </a:r>
            <a:endParaRPr lang="en-US" sz="3200" dirty="0"/>
          </a:p>
        </p:txBody>
      </p:sp>
      <p:sp>
        <p:nvSpPr>
          <p:cNvPr id="8" name="Content Placeholder 2">
            <a:extLst>
              <a:ext uri="{FF2B5EF4-FFF2-40B4-BE49-F238E27FC236}">
                <a16:creationId xmlns:a16="http://schemas.microsoft.com/office/drawing/2014/main" id="{47F3162C-7195-4B9B-97AA-C43C34109DE8}"/>
              </a:ext>
            </a:extLst>
          </p:cNvPr>
          <p:cNvSpPr txBox="1">
            <a:spLocks/>
          </p:cNvSpPr>
          <p:nvPr/>
        </p:nvSpPr>
        <p:spPr>
          <a:xfrm>
            <a:off x="838200" y="1851707"/>
            <a:ext cx="6253264" cy="1076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lumMod val="75000"/>
                  </a:schemeClr>
                </a:solidFill>
              </a:rPr>
              <a:t>How Georges-Pierre Seurat worked on his paintings (pointillism)</a:t>
            </a:r>
          </a:p>
        </p:txBody>
      </p:sp>
    </p:spTree>
    <p:extLst>
      <p:ext uri="{BB962C8B-B14F-4D97-AF65-F5344CB8AC3E}">
        <p14:creationId xmlns:p14="http://schemas.microsoft.com/office/powerpoint/2010/main" val="67148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108B-9922-49A2-A030-D895C88ED415}"/>
              </a:ext>
            </a:extLst>
          </p:cNvPr>
          <p:cNvSpPr>
            <a:spLocks noGrp="1"/>
          </p:cNvSpPr>
          <p:nvPr>
            <p:ph type="title"/>
          </p:nvPr>
        </p:nvSpPr>
        <p:spPr/>
        <p:txBody>
          <a:bodyPr/>
          <a:lstStyle/>
          <a:p>
            <a:r>
              <a:rPr lang="en-US" dirty="0"/>
              <a:t>However</a:t>
            </a:r>
            <a:r>
              <a:rPr lang="en-US" dirty="0">
                <a:latin typeface="Inconsolata" panose="020B0609030003000000" pitchFamily="49" charset="0"/>
              </a:rPr>
              <a:t>…</a:t>
            </a:r>
            <a:endParaRPr lang="en-US" dirty="0"/>
          </a:p>
        </p:txBody>
      </p:sp>
      <p:sp>
        <p:nvSpPr>
          <p:cNvPr id="3" name="Content Placeholder 2">
            <a:extLst>
              <a:ext uri="{FF2B5EF4-FFF2-40B4-BE49-F238E27FC236}">
                <a16:creationId xmlns:a16="http://schemas.microsoft.com/office/drawing/2014/main" id="{CB5AF520-C4F7-4A1B-9746-F2A75B8A8A9D}"/>
              </a:ext>
            </a:extLst>
          </p:cNvPr>
          <p:cNvSpPr>
            <a:spLocks noGrp="1"/>
          </p:cNvSpPr>
          <p:nvPr>
            <p:ph idx="1"/>
          </p:nvPr>
        </p:nvSpPr>
        <p:spPr/>
        <p:txBody>
          <a:bodyPr>
            <a:normAutofit/>
          </a:bodyPr>
          <a:lstStyle/>
          <a:p>
            <a:pPr>
              <a:lnSpc>
                <a:spcPct val="150000"/>
              </a:lnSpc>
            </a:pPr>
            <a:r>
              <a:rPr lang="en-US" sz="3600" dirty="0"/>
              <a:t>You would learn nothing about deferred shading</a:t>
            </a:r>
          </a:p>
          <a:p>
            <a:pPr>
              <a:lnSpc>
                <a:spcPct val="150000"/>
              </a:lnSpc>
            </a:pPr>
            <a:r>
              <a:rPr lang="en-US" sz="3600" dirty="0"/>
              <a:t>In fact, this term was never mentioned in neither</a:t>
            </a:r>
          </a:p>
          <a:p>
            <a:pPr lvl="1">
              <a:lnSpc>
                <a:spcPct val="150000"/>
              </a:lnSpc>
            </a:pPr>
            <a:r>
              <a:rPr lang="en-US" sz="3200" dirty="0"/>
              <a:t>The MLAA paper</a:t>
            </a:r>
          </a:p>
          <a:p>
            <a:pPr lvl="1">
              <a:lnSpc>
                <a:spcPct val="150000"/>
              </a:lnSpc>
            </a:pPr>
            <a:r>
              <a:rPr lang="en-US" sz="3200" dirty="0"/>
              <a:t>The ‘09 presentation</a:t>
            </a:r>
          </a:p>
          <a:p>
            <a:pPr>
              <a:lnSpc>
                <a:spcPct val="150000"/>
              </a:lnSpc>
            </a:pPr>
            <a:r>
              <a:rPr lang="en-US" sz="3600" dirty="0"/>
              <a:t>But 1 out of 4 reviewers guessed it right </a:t>
            </a:r>
          </a:p>
        </p:txBody>
      </p:sp>
    </p:spTree>
    <p:extLst>
      <p:ext uri="{BB962C8B-B14F-4D97-AF65-F5344CB8AC3E}">
        <p14:creationId xmlns:p14="http://schemas.microsoft.com/office/powerpoint/2010/main" val="4064665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8FA2BE-66D6-4B99-AF36-6E64E9385D8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027694" y="500743"/>
            <a:ext cx="8170088" cy="6008914"/>
          </a:xfrm>
          <a:prstGeom prst="rect">
            <a:avLst/>
          </a:prstGeom>
        </p:spPr>
      </p:pic>
      <p:sp>
        <p:nvSpPr>
          <p:cNvPr id="7" name="Oval 6">
            <a:extLst>
              <a:ext uri="{FF2B5EF4-FFF2-40B4-BE49-F238E27FC236}">
                <a16:creationId xmlns:a16="http://schemas.microsoft.com/office/drawing/2014/main" id="{3A178718-30AF-492F-A2AB-3A562FF18A96}"/>
              </a:ext>
            </a:extLst>
          </p:cNvPr>
          <p:cNvSpPr>
            <a:spLocks noChangeAspect="1"/>
          </p:cNvSpPr>
          <p:nvPr/>
        </p:nvSpPr>
        <p:spPr>
          <a:xfrm>
            <a:off x="4909457" y="3871878"/>
            <a:ext cx="1177026" cy="1146436"/>
          </a:xfrm>
          <a:prstGeom prst="ellipse">
            <a:avLst/>
          </a:prstGeom>
          <a:blipFill dpi="0" rotWithShape="1">
            <a:blip r:embed="rId4"/>
            <a:srcRect/>
            <a:stretch>
              <a:fillRect l="-34000" t="-24000" r="-29000" b="-24000"/>
            </a:stretch>
          </a:blipFill>
          <a:ln w="63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982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012319-3800-4BEC-A807-8F4FB344795C}"/>
              </a:ext>
            </a:extLst>
          </p:cNvPr>
          <p:cNvSpPr>
            <a:spLocks noGrp="1"/>
          </p:cNvSpPr>
          <p:nvPr>
            <p:ph idx="1"/>
          </p:nvPr>
        </p:nvSpPr>
        <p:spPr>
          <a:xfrm>
            <a:off x="330740" y="359923"/>
            <a:ext cx="11861259" cy="6138154"/>
          </a:xfrm>
        </p:spPr>
        <p:txBody>
          <a:bodyPr>
            <a:normAutofit/>
          </a:bodyPr>
          <a:lstStyle/>
          <a:p>
            <a:r>
              <a:rPr lang="en-US" sz="3200" dirty="0"/>
              <a:t>“The Americans have need of the telephone, but we do not. </a:t>
            </a:r>
            <a:br>
              <a:rPr lang="en-US" sz="3200" dirty="0"/>
            </a:br>
            <a:r>
              <a:rPr lang="en-US" sz="3200" dirty="0"/>
              <a:t>We have plenty of messenger boys”</a:t>
            </a:r>
            <a:br>
              <a:rPr lang="en-US" sz="3200" dirty="0"/>
            </a:br>
            <a:r>
              <a:rPr lang="en-US" dirty="0">
                <a:solidFill>
                  <a:srgbClr val="53A9AD"/>
                </a:solidFill>
              </a:rPr>
              <a:t>Sir William </a:t>
            </a:r>
            <a:r>
              <a:rPr lang="en-US" dirty="0" err="1">
                <a:solidFill>
                  <a:srgbClr val="53A9AD"/>
                </a:solidFill>
              </a:rPr>
              <a:t>Preece</a:t>
            </a:r>
            <a:r>
              <a:rPr lang="en-US" dirty="0">
                <a:solidFill>
                  <a:srgbClr val="53A9AD"/>
                </a:solidFill>
              </a:rPr>
              <a:t>, Chief Engineer, British Post Office, 1878</a:t>
            </a:r>
          </a:p>
          <a:p>
            <a:r>
              <a:rPr lang="en-US" sz="3200" dirty="0"/>
              <a:t>“There is not the slightest indication that nuclear energy will ever be obtainable. It would mean that the atom would have to be shattered at will”</a:t>
            </a:r>
            <a:br>
              <a:rPr lang="en-US" sz="3200" dirty="0"/>
            </a:br>
            <a:r>
              <a:rPr lang="en-US" dirty="0">
                <a:solidFill>
                  <a:srgbClr val="53A9AD"/>
                </a:solidFill>
              </a:rPr>
              <a:t>Albert Einstein, 1932</a:t>
            </a:r>
          </a:p>
          <a:p>
            <a:r>
              <a:rPr lang="en-US" sz="3200" dirty="0"/>
              <a:t>“There is no reason for any individual to have a computer </a:t>
            </a:r>
            <a:br>
              <a:rPr lang="en-US" sz="3200" dirty="0"/>
            </a:br>
            <a:r>
              <a:rPr lang="en-US" sz="3200" dirty="0"/>
              <a:t>in his home”</a:t>
            </a:r>
            <a:br>
              <a:rPr lang="en-US" sz="3200" dirty="0"/>
            </a:br>
            <a:r>
              <a:rPr lang="en-US" dirty="0">
                <a:solidFill>
                  <a:srgbClr val="53A9AD"/>
                </a:solidFill>
              </a:rPr>
              <a:t>Ken Olson, president, chairman and founder of Digital Equipment Corporation (DEC), in a talk given to a 1977 World Future Society </a:t>
            </a:r>
          </a:p>
          <a:p>
            <a:r>
              <a:rPr lang="en-US" sz="3200" dirty="0"/>
              <a:t>“In short, never use BVH”</a:t>
            </a:r>
            <a:br>
              <a:rPr lang="en-US" sz="3200" dirty="0"/>
            </a:br>
            <a:r>
              <a:rPr lang="en-US" dirty="0">
                <a:solidFill>
                  <a:srgbClr val="53A9AD"/>
                </a:solidFill>
              </a:rPr>
              <a:t>Gordon Stoll, </a:t>
            </a:r>
            <a:r>
              <a:rPr lang="en-US" dirty="0" err="1">
                <a:solidFill>
                  <a:srgbClr val="53A9AD"/>
                </a:solidFill>
              </a:rPr>
              <a:t>Siggraph</a:t>
            </a:r>
            <a:r>
              <a:rPr lang="en-US" dirty="0">
                <a:solidFill>
                  <a:srgbClr val="53A9AD"/>
                </a:solidFill>
              </a:rPr>
              <a:t> 2005 Course on Real-Time Ray Tracing</a:t>
            </a:r>
          </a:p>
        </p:txBody>
      </p:sp>
    </p:spTree>
    <p:extLst>
      <p:ext uri="{BB962C8B-B14F-4D97-AF65-F5344CB8AC3E}">
        <p14:creationId xmlns:p14="http://schemas.microsoft.com/office/powerpoint/2010/main" val="51838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B727A-947F-4F07-A2A1-8C325839D02D}"/>
              </a:ext>
            </a:extLst>
          </p:cNvPr>
          <p:cNvSpPr>
            <a:spLocks noGrp="1"/>
          </p:cNvSpPr>
          <p:nvPr>
            <p:ph type="title"/>
          </p:nvPr>
        </p:nvSpPr>
        <p:spPr/>
        <p:txBody>
          <a:bodyPr/>
          <a:lstStyle/>
          <a:p>
            <a:r>
              <a:rPr lang="en-US" dirty="0"/>
              <a:t>Would it be nice though</a:t>
            </a:r>
            <a:r>
              <a:rPr lang="en-US" dirty="0">
                <a:latin typeface="Inconsolata" panose="020B0609030003000000" pitchFamily="49" charset="0"/>
              </a:rPr>
              <a:t>…</a:t>
            </a:r>
            <a:endParaRPr lang="en-US" dirty="0"/>
          </a:p>
        </p:txBody>
      </p:sp>
      <p:sp>
        <p:nvSpPr>
          <p:cNvPr id="3" name="Content Placeholder 2">
            <a:extLst>
              <a:ext uri="{FF2B5EF4-FFF2-40B4-BE49-F238E27FC236}">
                <a16:creationId xmlns:a16="http://schemas.microsoft.com/office/drawing/2014/main" id="{97E4E10A-7CA3-468E-B99A-ABD7E2EEF3DA}"/>
              </a:ext>
            </a:extLst>
          </p:cNvPr>
          <p:cNvSpPr>
            <a:spLocks noGrp="1"/>
          </p:cNvSpPr>
          <p:nvPr>
            <p:ph idx="1"/>
          </p:nvPr>
        </p:nvSpPr>
        <p:spPr/>
        <p:txBody>
          <a:bodyPr>
            <a:normAutofit/>
          </a:bodyPr>
          <a:lstStyle/>
          <a:p>
            <a:r>
              <a:rPr lang="en-US" sz="3600" dirty="0"/>
              <a:t>…If we could predict outcome of our research</a:t>
            </a:r>
            <a:br>
              <a:rPr lang="en-US" sz="3600" dirty="0"/>
            </a:br>
            <a:r>
              <a:rPr lang="en-US" sz="3600" dirty="0">
                <a:solidFill>
                  <a:schemeClr val="bg1">
                    <a:lumMod val="75000"/>
                  </a:schemeClr>
                </a:solidFill>
              </a:rPr>
              <a:t>(is significance/risk == </a:t>
            </a:r>
            <a:r>
              <a:rPr lang="en-US" sz="3600" dirty="0" err="1">
                <a:solidFill>
                  <a:schemeClr val="bg1">
                    <a:lumMod val="75000"/>
                  </a:schemeClr>
                </a:solidFill>
              </a:rPr>
              <a:t>const</a:t>
            </a:r>
            <a:r>
              <a:rPr lang="en-US" sz="3600" dirty="0">
                <a:solidFill>
                  <a:schemeClr val="bg1">
                    <a:lumMod val="75000"/>
                  </a:schemeClr>
                </a:solidFill>
              </a:rPr>
              <a:t>?)</a:t>
            </a:r>
          </a:p>
          <a:p>
            <a:r>
              <a:rPr lang="en-US" sz="3600" dirty="0"/>
              <a:t>Eventually, DL will take care of it, but now,</a:t>
            </a:r>
          </a:p>
          <a:p>
            <a:r>
              <a:rPr lang="en-US" sz="3600" dirty="0"/>
              <a:t>using MLAA as an example, I will </a:t>
            </a:r>
          </a:p>
          <a:p>
            <a:pPr lvl="1"/>
            <a:r>
              <a:rPr lang="en-US" sz="3200" dirty="0"/>
              <a:t>describe ‘under the hood’ details of the project,</a:t>
            </a:r>
          </a:p>
          <a:p>
            <a:pPr lvl="1"/>
            <a:r>
              <a:rPr lang="en-US" sz="3200" dirty="0"/>
              <a:t>speculate  what makes research successful,</a:t>
            </a:r>
          </a:p>
          <a:p>
            <a:pPr lvl="1"/>
            <a:r>
              <a:rPr lang="en-US" sz="3200" dirty="0"/>
              <a:t>and what ‘success’ actually means</a:t>
            </a:r>
          </a:p>
          <a:p>
            <a:r>
              <a:rPr lang="en-US" sz="3600" dirty="0"/>
              <a:t>Jorge will talk about the advanced features and the current status of MLAA (is it dead yet?)</a:t>
            </a:r>
          </a:p>
        </p:txBody>
      </p:sp>
    </p:spTree>
    <p:extLst>
      <p:ext uri="{BB962C8B-B14F-4D97-AF65-F5344CB8AC3E}">
        <p14:creationId xmlns:p14="http://schemas.microsoft.com/office/powerpoint/2010/main" val="3448391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168">
            <a:extLst>
              <a:ext uri="{FF2B5EF4-FFF2-40B4-BE49-F238E27FC236}">
                <a16:creationId xmlns:a16="http://schemas.microsoft.com/office/drawing/2014/main" id="{59B622F8-1F25-4397-B5E8-0C1A1B57BE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1381032"/>
            <a:ext cx="7294564" cy="5470923"/>
          </a:xfrm>
          <a:prstGeom prst="rect">
            <a:avLst/>
          </a:prstGeom>
        </p:spPr>
      </p:pic>
      <p:pic>
        <p:nvPicPr>
          <p:cNvPr id="172" name="2013-01-16 20.03.23">
            <a:hlinkClick r:id="" action="ppaction://media"/>
            <a:extLst>
              <a:ext uri="{FF2B5EF4-FFF2-40B4-BE49-F238E27FC236}">
                <a16:creationId xmlns:a16="http://schemas.microsoft.com/office/drawing/2014/main" id="{92AC988C-AAC3-46B7-8F84-0C8AEBA8EA4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24787" y="1376362"/>
            <a:ext cx="8187192" cy="5458128"/>
          </a:xfrm>
          <a:prstGeom prst="rect">
            <a:avLst/>
          </a:prstGeom>
        </p:spPr>
      </p:pic>
      <p:sp>
        <p:nvSpPr>
          <p:cNvPr id="173" name="Rectangle 172">
            <a:extLst>
              <a:ext uri="{FF2B5EF4-FFF2-40B4-BE49-F238E27FC236}">
                <a16:creationId xmlns:a16="http://schemas.microsoft.com/office/drawing/2014/main" id="{D5907721-4309-4D1E-9900-0F8B76061BDC}"/>
              </a:ext>
            </a:extLst>
          </p:cNvPr>
          <p:cNvSpPr/>
          <p:nvPr/>
        </p:nvSpPr>
        <p:spPr>
          <a:xfrm>
            <a:off x="2578101" y="6045200"/>
            <a:ext cx="8712199" cy="82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a:extLst>
              <a:ext uri="{FF2B5EF4-FFF2-40B4-BE49-F238E27FC236}">
                <a16:creationId xmlns:a16="http://schemas.microsoft.com/office/drawing/2014/main" id="{76C28148-B897-4D36-AD2A-A842C10ADB99}"/>
              </a:ext>
            </a:extLst>
          </p:cNvPr>
          <p:cNvGrpSpPr/>
          <p:nvPr/>
        </p:nvGrpSpPr>
        <p:grpSpPr>
          <a:xfrm>
            <a:off x="95250" y="1361622"/>
            <a:ext cx="12133898" cy="1293813"/>
            <a:chOff x="95250" y="1339850"/>
            <a:chExt cx="12133898" cy="1293813"/>
          </a:xfrm>
          <a:effectLst>
            <a:outerShdw blurRad="50800" dist="38100" dir="2700000" algn="tl" rotWithShape="0">
              <a:prstClr val="black">
                <a:alpha val="40000"/>
              </a:prstClr>
            </a:outerShdw>
          </a:effectLst>
        </p:grpSpPr>
        <p:sp>
          <p:nvSpPr>
            <p:cNvPr id="157" name="Rectangle 67">
              <a:extLst>
                <a:ext uri="{FF2B5EF4-FFF2-40B4-BE49-F238E27FC236}">
                  <a16:creationId xmlns:a16="http://schemas.microsoft.com/office/drawing/2014/main" id="{70F1E37B-D729-4B48-A0C0-A3E8CC88D7BE}"/>
                </a:ext>
              </a:extLst>
            </p:cNvPr>
            <p:cNvSpPr>
              <a:spLocks noChangeArrowheads="1"/>
            </p:cNvSpPr>
            <p:nvPr/>
          </p:nvSpPr>
          <p:spPr bwMode="auto">
            <a:xfrm>
              <a:off x="98425" y="1339850"/>
              <a:ext cx="5926138" cy="121126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68">
              <a:extLst>
                <a:ext uri="{FF2B5EF4-FFF2-40B4-BE49-F238E27FC236}">
                  <a16:creationId xmlns:a16="http://schemas.microsoft.com/office/drawing/2014/main" id="{56C71F6D-6489-481D-9D99-B2D5BC4D013F}"/>
                </a:ext>
              </a:extLst>
            </p:cNvPr>
            <p:cNvSpPr>
              <a:spLocks noChangeArrowheads="1"/>
            </p:cNvSpPr>
            <p:nvPr/>
          </p:nvSpPr>
          <p:spPr bwMode="auto">
            <a:xfrm>
              <a:off x="6024563" y="1339850"/>
              <a:ext cx="6062663" cy="121126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Line 84">
              <a:extLst>
                <a:ext uri="{FF2B5EF4-FFF2-40B4-BE49-F238E27FC236}">
                  <a16:creationId xmlns:a16="http://schemas.microsoft.com/office/drawing/2014/main" id="{70A1F4A2-56FD-4DAC-80BD-B01C7AC4934C}"/>
                </a:ext>
              </a:extLst>
            </p:cNvPr>
            <p:cNvSpPr>
              <a:spLocks noChangeShapeType="1"/>
            </p:cNvSpPr>
            <p:nvPr/>
          </p:nvSpPr>
          <p:spPr bwMode="auto">
            <a:xfrm>
              <a:off x="95250" y="1339850"/>
              <a:ext cx="11996738" cy="0"/>
            </a:xfrm>
            <a:prstGeom prst="line">
              <a:avLst/>
            </a:prstGeom>
            <a:noFill/>
            <a:ln w="9525"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Rectangle 100">
              <a:extLst>
                <a:ext uri="{FF2B5EF4-FFF2-40B4-BE49-F238E27FC236}">
                  <a16:creationId xmlns:a16="http://schemas.microsoft.com/office/drawing/2014/main" id="{A3DA6199-0B8C-48C3-BF5A-F098B90992AF}"/>
                </a:ext>
              </a:extLst>
            </p:cNvPr>
            <p:cNvSpPr>
              <a:spLocks noChangeArrowheads="1"/>
            </p:cNvSpPr>
            <p:nvPr/>
          </p:nvSpPr>
          <p:spPr bwMode="auto">
            <a:xfrm>
              <a:off x="198438" y="1357313"/>
              <a:ext cx="59197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Wasn’t developed with a clear goal in mind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1" name="Rectangle 101">
              <a:extLst>
                <a:ext uri="{FF2B5EF4-FFF2-40B4-BE49-F238E27FC236}">
                  <a16:creationId xmlns:a16="http://schemas.microsoft.com/office/drawing/2014/main" id="{1BDB2E1D-09FC-4E44-AE74-375455AD7ED4}"/>
                </a:ext>
              </a:extLst>
            </p:cNvPr>
            <p:cNvSpPr>
              <a:spLocks noChangeArrowheads="1"/>
            </p:cNvSpPr>
            <p:nvPr/>
          </p:nvSpPr>
          <p:spPr bwMode="auto">
            <a:xfrm>
              <a:off x="198438" y="1746250"/>
              <a:ext cx="57673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(I started working first on soft shadows by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2" name="Rectangle 103">
              <a:extLst>
                <a:ext uri="{FF2B5EF4-FFF2-40B4-BE49-F238E27FC236}">
                  <a16:creationId xmlns:a16="http://schemas.microsoft.com/office/drawing/2014/main" id="{66D38675-76D5-4385-853A-59E1D6346896}"/>
                </a:ext>
              </a:extLst>
            </p:cNvPr>
            <p:cNvSpPr>
              <a:spLocks noChangeArrowheads="1"/>
            </p:cNvSpPr>
            <p:nvPr/>
          </p:nvSpPr>
          <p:spPr bwMode="auto">
            <a:xfrm>
              <a:off x="6109335" y="1376062"/>
              <a:ext cx="6119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Calibri Light" panose="020F0302020204030204" pitchFamily="34" charset="0"/>
                </a:rPr>
                <a:t>An explicit goal to improve the previous best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3" name="Rectangle 104">
              <a:extLst>
                <a:ext uri="{FF2B5EF4-FFF2-40B4-BE49-F238E27FC236}">
                  <a16:creationId xmlns:a16="http://schemas.microsoft.com/office/drawing/2014/main" id="{163EFB88-CA27-4E40-94E0-D06442441D19}"/>
                </a:ext>
              </a:extLst>
            </p:cNvPr>
            <p:cNvSpPr>
              <a:spLocks noChangeArrowheads="1"/>
            </p:cNvSpPr>
            <p:nvPr/>
          </p:nvSpPr>
          <p:spPr bwMode="auto">
            <a:xfrm>
              <a:off x="6109335" y="1766587"/>
              <a:ext cx="15224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Calibri Light" panose="020F0302020204030204" pitchFamily="34" charset="0"/>
                </a:rPr>
                <a:t>result (18)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4" name="Rectangle 102">
              <a:extLst>
                <a:ext uri="{FF2B5EF4-FFF2-40B4-BE49-F238E27FC236}">
                  <a16:creationId xmlns:a16="http://schemas.microsoft.com/office/drawing/2014/main" id="{2545A8DB-9726-4E79-911C-A0CB60505EFA}"/>
                </a:ext>
              </a:extLst>
            </p:cNvPr>
            <p:cNvSpPr>
              <a:spLocks noChangeArrowheads="1"/>
            </p:cNvSpPr>
            <p:nvPr/>
          </p:nvSpPr>
          <p:spPr bwMode="auto">
            <a:xfrm>
              <a:off x="198438" y="2136775"/>
              <a:ext cx="14176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Calibri Light" panose="020F0302020204030204" pitchFamily="34" charset="0"/>
                </a:rPr>
                <a:t>diffusion)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5" name="Title 1">
            <a:extLst>
              <a:ext uri="{FF2B5EF4-FFF2-40B4-BE49-F238E27FC236}">
                <a16:creationId xmlns:a16="http://schemas.microsoft.com/office/drawing/2014/main" id="{4219F4DB-ED90-493D-A2C6-86460A4AD8F8}"/>
              </a:ext>
            </a:extLst>
          </p:cNvPr>
          <p:cNvSpPr>
            <a:spLocks noGrp="1"/>
          </p:cNvSpPr>
          <p:nvPr>
            <p:ph type="title"/>
          </p:nvPr>
        </p:nvSpPr>
        <p:spPr>
          <a:xfrm>
            <a:off x="0" y="-631"/>
            <a:ext cx="12192000" cy="795761"/>
          </a:xfrm>
          <a:effectLst>
            <a:outerShdw blurRad="50800" dist="38100" dir="2700000" algn="tl" rotWithShape="0">
              <a:prstClr val="black">
                <a:alpha val="40000"/>
              </a:prstClr>
            </a:outerShdw>
          </a:effectLst>
        </p:spPr>
        <p:txBody>
          <a:bodyPr>
            <a:normAutofit/>
          </a:bodyPr>
          <a:lstStyle/>
          <a:p>
            <a:pPr algn="ctr"/>
            <a:r>
              <a:rPr lang="en-US" sz="4900" dirty="0"/>
              <a:t>In fact</a:t>
            </a:r>
            <a:r>
              <a:rPr lang="en-US" dirty="0"/>
              <a:t>, I’ll talk about 2 research projects</a:t>
            </a:r>
            <a:endParaRPr lang="en-US" sz="4900" dirty="0"/>
          </a:p>
        </p:txBody>
      </p:sp>
      <p:sp>
        <p:nvSpPr>
          <p:cNvPr id="89" name="AutoShape 63">
            <a:extLst>
              <a:ext uri="{FF2B5EF4-FFF2-40B4-BE49-F238E27FC236}">
                <a16:creationId xmlns:a16="http://schemas.microsoft.com/office/drawing/2014/main" id="{84225BB7-88C5-4F02-A07B-7B2B36BA595F}"/>
              </a:ext>
            </a:extLst>
          </p:cNvPr>
          <p:cNvSpPr>
            <a:spLocks noChangeAspect="1" noChangeArrowheads="1" noTextEdit="1"/>
          </p:cNvSpPr>
          <p:nvPr/>
        </p:nvSpPr>
        <p:spPr bwMode="auto">
          <a:xfrm>
            <a:off x="92075" y="742950"/>
            <a:ext cx="12007850" cy="59515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155" name="Group 154">
            <a:extLst>
              <a:ext uri="{FF2B5EF4-FFF2-40B4-BE49-F238E27FC236}">
                <a16:creationId xmlns:a16="http://schemas.microsoft.com/office/drawing/2014/main" id="{8075DA6A-D759-4116-8E98-531E8C8C72AF}"/>
              </a:ext>
            </a:extLst>
          </p:cNvPr>
          <p:cNvGrpSpPr/>
          <p:nvPr/>
        </p:nvGrpSpPr>
        <p:grpSpPr>
          <a:xfrm>
            <a:off x="95250" y="806450"/>
            <a:ext cx="11996738" cy="606426"/>
            <a:chOff x="95250" y="806450"/>
            <a:chExt cx="11996738" cy="606426"/>
          </a:xfrm>
          <a:effectLst>
            <a:outerShdw blurRad="50800" dist="38100" dir="2700000" algn="tl" rotWithShape="0">
              <a:prstClr val="black">
                <a:alpha val="40000"/>
              </a:prstClr>
            </a:outerShdw>
          </a:effectLst>
        </p:grpSpPr>
        <p:sp>
          <p:nvSpPr>
            <p:cNvPr id="90" name="Rectangle 65">
              <a:extLst>
                <a:ext uri="{FF2B5EF4-FFF2-40B4-BE49-F238E27FC236}">
                  <a16:creationId xmlns:a16="http://schemas.microsoft.com/office/drawing/2014/main" id="{7777B815-06ED-425F-B302-49E271DA2D95}"/>
                </a:ext>
              </a:extLst>
            </p:cNvPr>
            <p:cNvSpPr>
              <a:spLocks noChangeArrowheads="1"/>
            </p:cNvSpPr>
            <p:nvPr/>
          </p:nvSpPr>
          <p:spPr bwMode="auto">
            <a:xfrm>
              <a:off x="98425" y="806450"/>
              <a:ext cx="5926138"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66">
              <a:extLst>
                <a:ext uri="{FF2B5EF4-FFF2-40B4-BE49-F238E27FC236}">
                  <a16:creationId xmlns:a16="http://schemas.microsoft.com/office/drawing/2014/main" id="{82A9F9B3-5FA0-4FF0-AE59-2CCDA2C286A7}"/>
                </a:ext>
              </a:extLst>
            </p:cNvPr>
            <p:cNvSpPr>
              <a:spLocks noChangeArrowheads="1"/>
            </p:cNvSpPr>
            <p:nvPr/>
          </p:nvSpPr>
          <p:spPr bwMode="auto">
            <a:xfrm>
              <a:off x="6024563" y="806450"/>
              <a:ext cx="6062663"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Line 94">
              <a:extLst>
                <a:ext uri="{FF2B5EF4-FFF2-40B4-BE49-F238E27FC236}">
                  <a16:creationId xmlns:a16="http://schemas.microsoft.com/office/drawing/2014/main" id="{8B8B5F1E-467C-4381-BFB9-4FB52B7CA712}"/>
                </a:ext>
              </a:extLst>
            </p:cNvPr>
            <p:cNvSpPr>
              <a:spLocks noChangeShapeType="1"/>
            </p:cNvSpPr>
            <p:nvPr/>
          </p:nvSpPr>
          <p:spPr bwMode="auto">
            <a:xfrm>
              <a:off x="95250" y="806450"/>
              <a:ext cx="11996738" cy="0"/>
            </a:xfrm>
            <a:prstGeom prst="line">
              <a:avLst/>
            </a:prstGeom>
            <a:noFill/>
            <a:ln w="7938" cap="flat">
              <a:solidFill>
                <a:srgbClr val="C9C9C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Rectangle 96">
              <a:extLst>
                <a:ext uri="{FF2B5EF4-FFF2-40B4-BE49-F238E27FC236}">
                  <a16:creationId xmlns:a16="http://schemas.microsoft.com/office/drawing/2014/main" id="{11E80979-EA1E-485B-95E2-7ECC17B85902}"/>
                </a:ext>
              </a:extLst>
            </p:cNvPr>
            <p:cNvSpPr>
              <a:spLocks noChangeArrowheads="1"/>
            </p:cNvSpPr>
            <p:nvPr/>
          </p:nvSpPr>
          <p:spPr bwMode="auto">
            <a:xfrm>
              <a:off x="198438" y="842963"/>
              <a:ext cx="43021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a:ln>
                    <a:noFill/>
                  </a:ln>
                  <a:solidFill>
                    <a:srgbClr val="000000"/>
                  </a:solidFill>
                  <a:effectLst/>
                  <a:latin typeface="Calibri Light" panose="020F0302020204030204" pitchFamily="34" charset="0"/>
                </a:rPr>
                <a:t>Morphological antialiasing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2" name="Rectangle 97">
              <a:extLst>
                <a:ext uri="{FF2B5EF4-FFF2-40B4-BE49-F238E27FC236}">
                  <a16:creationId xmlns:a16="http://schemas.microsoft.com/office/drawing/2014/main" id="{BC66B3EC-6F67-484B-96FC-F706BFF39803}"/>
                </a:ext>
              </a:extLst>
            </p:cNvPr>
            <p:cNvSpPr>
              <a:spLocks noChangeArrowheads="1"/>
            </p:cNvSpPr>
            <p:nvPr/>
          </p:nvSpPr>
          <p:spPr bwMode="auto">
            <a:xfrm>
              <a:off x="6109335" y="842963"/>
              <a:ext cx="50482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dirty="0">
                  <a:ln>
                    <a:noFill/>
                  </a:ln>
                  <a:solidFill>
                    <a:srgbClr val="000000"/>
                  </a:solidFill>
                  <a:effectLst/>
                  <a:latin typeface="Calibri Light" panose="020F0302020204030204" pitchFamily="34" charset="0"/>
                </a:rPr>
                <a:t>A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3" name="Rectangle 98">
              <a:extLst>
                <a:ext uri="{FF2B5EF4-FFF2-40B4-BE49-F238E27FC236}">
                  <a16:creationId xmlns:a16="http://schemas.microsoft.com/office/drawing/2014/main" id="{0D1DAC0C-B384-4DA2-BCD4-C8EE283325B4}"/>
                </a:ext>
              </a:extLst>
            </p:cNvPr>
            <p:cNvSpPr>
              <a:spLocks noChangeArrowheads="1"/>
            </p:cNvSpPr>
            <p:nvPr/>
          </p:nvSpPr>
          <p:spPr bwMode="auto">
            <a:xfrm>
              <a:off x="6398260" y="842963"/>
              <a:ext cx="163353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a:ln>
                    <a:noFill/>
                  </a:ln>
                  <a:solidFill>
                    <a:srgbClr val="000000"/>
                  </a:solidFill>
                  <a:effectLst/>
                  <a:latin typeface="Calibri Light" panose="020F0302020204030204" pitchFamily="34" charset="0"/>
                </a:rPr>
                <a:t>unistable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4" name="Rectangle 99">
              <a:extLst>
                <a:ext uri="{FF2B5EF4-FFF2-40B4-BE49-F238E27FC236}">
                  <a16:creationId xmlns:a16="http://schemas.microsoft.com/office/drawing/2014/main" id="{E95AFC97-50D5-411C-93D3-B1E5DD13E3C6}"/>
                </a:ext>
              </a:extLst>
            </p:cNvPr>
            <p:cNvSpPr>
              <a:spLocks noChangeArrowheads="1"/>
            </p:cNvSpPr>
            <p:nvPr/>
          </p:nvSpPr>
          <p:spPr bwMode="auto">
            <a:xfrm>
              <a:off x="7823835" y="842963"/>
              <a:ext cx="4141788"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0" b="1" i="0" u="none" strike="noStrike" cap="none" normalizeH="0" baseline="0">
                  <a:ln>
                    <a:noFill/>
                  </a:ln>
                  <a:solidFill>
                    <a:srgbClr val="000000"/>
                  </a:solidFill>
                  <a:effectLst/>
                  <a:latin typeface="Calibri Light" panose="020F0302020204030204" pitchFamily="34" charset="0"/>
                </a:rPr>
                <a:t>polyhedron with 14 faces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53" name="Group 152">
            <a:extLst>
              <a:ext uri="{FF2B5EF4-FFF2-40B4-BE49-F238E27FC236}">
                <a16:creationId xmlns:a16="http://schemas.microsoft.com/office/drawing/2014/main" id="{5BA4DE2C-B272-43E0-AB4A-FF92BF96DACF}"/>
              </a:ext>
            </a:extLst>
          </p:cNvPr>
          <p:cNvGrpSpPr/>
          <p:nvPr/>
        </p:nvGrpSpPr>
        <p:grpSpPr>
          <a:xfrm>
            <a:off x="95250" y="2594657"/>
            <a:ext cx="11996738" cy="563563"/>
            <a:chOff x="95250" y="2551113"/>
            <a:chExt cx="11996738" cy="563563"/>
          </a:xfrm>
          <a:effectLst>
            <a:outerShdw blurRad="50800" dist="38100" dir="2700000" algn="tl" rotWithShape="0">
              <a:prstClr val="black">
                <a:alpha val="40000"/>
              </a:prstClr>
            </a:outerShdw>
          </a:effectLst>
        </p:grpSpPr>
        <p:sp>
          <p:nvSpPr>
            <p:cNvPr id="94" name="Rectangle 69">
              <a:extLst>
                <a:ext uri="{FF2B5EF4-FFF2-40B4-BE49-F238E27FC236}">
                  <a16:creationId xmlns:a16="http://schemas.microsoft.com/office/drawing/2014/main" id="{05F8B531-6070-4B9E-B70A-C78705E3A9CC}"/>
                </a:ext>
              </a:extLst>
            </p:cNvPr>
            <p:cNvSpPr>
              <a:spLocks noChangeArrowheads="1"/>
            </p:cNvSpPr>
            <p:nvPr/>
          </p:nvSpPr>
          <p:spPr bwMode="auto">
            <a:xfrm>
              <a:off x="98425" y="2551113"/>
              <a:ext cx="5926138"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70">
              <a:extLst>
                <a:ext uri="{FF2B5EF4-FFF2-40B4-BE49-F238E27FC236}">
                  <a16:creationId xmlns:a16="http://schemas.microsoft.com/office/drawing/2014/main" id="{F5986244-C7A1-4CE0-90EB-801C6825EF41}"/>
                </a:ext>
              </a:extLst>
            </p:cNvPr>
            <p:cNvSpPr>
              <a:spLocks noChangeArrowheads="1"/>
            </p:cNvSpPr>
            <p:nvPr/>
          </p:nvSpPr>
          <p:spPr bwMode="auto">
            <a:xfrm>
              <a:off x="6024563" y="2551113"/>
              <a:ext cx="6062663"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Line 85">
              <a:extLst>
                <a:ext uri="{FF2B5EF4-FFF2-40B4-BE49-F238E27FC236}">
                  <a16:creationId xmlns:a16="http://schemas.microsoft.com/office/drawing/2014/main" id="{0B65A47B-9E3F-4E9E-87AC-5011F7C4C7AD}"/>
                </a:ext>
              </a:extLst>
            </p:cNvPr>
            <p:cNvSpPr>
              <a:spLocks noChangeShapeType="1"/>
            </p:cNvSpPr>
            <p:nvPr/>
          </p:nvSpPr>
          <p:spPr bwMode="auto">
            <a:xfrm>
              <a:off x="95250" y="2551113"/>
              <a:ext cx="11996738" cy="0"/>
            </a:xfrm>
            <a:prstGeom prst="line">
              <a:avLst/>
            </a:prstGeom>
            <a:noFill/>
            <a:ln w="9525"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05">
              <a:extLst>
                <a:ext uri="{FF2B5EF4-FFF2-40B4-BE49-F238E27FC236}">
                  <a16:creationId xmlns:a16="http://schemas.microsoft.com/office/drawing/2014/main" id="{D081791C-F61F-439C-AF8D-E55D37419D49}"/>
                </a:ext>
              </a:extLst>
            </p:cNvPr>
            <p:cNvSpPr>
              <a:spLocks noChangeArrowheads="1"/>
            </p:cNvSpPr>
            <p:nvPr/>
          </p:nvSpPr>
          <p:spPr bwMode="auto">
            <a:xfrm>
              <a:off x="198438" y="2617788"/>
              <a:ext cx="22748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Many variations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 name="Rectangle 106">
              <a:extLst>
                <a:ext uri="{FF2B5EF4-FFF2-40B4-BE49-F238E27FC236}">
                  <a16:creationId xmlns:a16="http://schemas.microsoft.com/office/drawing/2014/main" id="{A0A778DE-C55E-4D99-AF7F-E134C921F5DC}"/>
                </a:ext>
              </a:extLst>
            </p:cNvPr>
            <p:cNvSpPr>
              <a:spLocks noChangeArrowheads="1"/>
            </p:cNvSpPr>
            <p:nvPr/>
          </p:nvSpPr>
          <p:spPr bwMode="auto">
            <a:xfrm>
              <a:off x="6109335" y="2617788"/>
              <a:ext cx="22748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Many variations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52" name="Group 151">
            <a:extLst>
              <a:ext uri="{FF2B5EF4-FFF2-40B4-BE49-F238E27FC236}">
                <a16:creationId xmlns:a16="http://schemas.microsoft.com/office/drawing/2014/main" id="{82B5AFC4-25BB-4DF4-9101-6088E084DCFE}"/>
              </a:ext>
            </a:extLst>
          </p:cNvPr>
          <p:cNvGrpSpPr/>
          <p:nvPr/>
        </p:nvGrpSpPr>
        <p:grpSpPr>
          <a:xfrm>
            <a:off x="95250" y="3149829"/>
            <a:ext cx="11996738" cy="563563"/>
            <a:chOff x="95250" y="3084513"/>
            <a:chExt cx="11996738" cy="563563"/>
          </a:xfrm>
          <a:effectLst>
            <a:outerShdw blurRad="50800" dist="38100" dir="2700000" algn="tl" rotWithShape="0">
              <a:prstClr val="black">
                <a:alpha val="40000"/>
              </a:prstClr>
            </a:outerShdw>
          </a:effectLst>
        </p:grpSpPr>
        <p:sp>
          <p:nvSpPr>
            <p:cNvPr id="96" name="Rectangle 71">
              <a:extLst>
                <a:ext uri="{FF2B5EF4-FFF2-40B4-BE49-F238E27FC236}">
                  <a16:creationId xmlns:a16="http://schemas.microsoft.com/office/drawing/2014/main" id="{EF30458C-EB61-4EA8-9ABF-DBAD0DEE0A9E}"/>
                </a:ext>
              </a:extLst>
            </p:cNvPr>
            <p:cNvSpPr>
              <a:spLocks noChangeArrowheads="1"/>
            </p:cNvSpPr>
            <p:nvPr/>
          </p:nvSpPr>
          <p:spPr bwMode="auto">
            <a:xfrm>
              <a:off x="98425" y="3084513"/>
              <a:ext cx="5926138" cy="53181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72">
              <a:extLst>
                <a:ext uri="{FF2B5EF4-FFF2-40B4-BE49-F238E27FC236}">
                  <a16:creationId xmlns:a16="http://schemas.microsoft.com/office/drawing/2014/main" id="{17169FC3-2376-42AB-853E-5BAD6E2B2F19}"/>
                </a:ext>
              </a:extLst>
            </p:cNvPr>
            <p:cNvSpPr>
              <a:spLocks noChangeArrowheads="1"/>
            </p:cNvSpPr>
            <p:nvPr/>
          </p:nvSpPr>
          <p:spPr bwMode="auto">
            <a:xfrm>
              <a:off x="6024563" y="3084513"/>
              <a:ext cx="6062663" cy="53181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Line 86">
              <a:extLst>
                <a:ext uri="{FF2B5EF4-FFF2-40B4-BE49-F238E27FC236}">
                  <a16:creationId xmlns:a16="http://schemas.microsoft.com/office/drawing/2014/main" id="{518676DE-26FE-434E-B93B-B4274742BE9C}"/>
                </a:ext>
              </a:extLst>
            </p:cNvPr>
            <p:cNvSpPr>
              <a:spLocks noChangeShapeType="1"/>
            </p:cNvSpPr>
            <p:nvPr/>
          </p:nvSpPr>
          <p:spPr bwMode="auto">
            <a:xfrm>
              <a:off x="95250" y="3084513"/>
              <a:ext cx="11996738" cy="0"/>
            </a:xfrm>
            <a:prstGeom prst="line">
              <a:avLst/>
            </a:prstGeom>
            <a:noFill/>
            <a:ln w="9525"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07">
              <a:extLst>
                <a:ext uri="{FF2B5EF4-FFF2-40B4-BE49-F238E27FC236}">
                  <a16:creationId xmlns:a16="http://schemas.microsoft.com/office/drawing/2014/main" id="{62E5890A-F40F-431C-B846-E308B9C89B46}"/>
                </a:ext>
              </a:extLst>
            </p:cNvPr>
            <p:cNvSpPr>
              <a:spLocks noChangeArrowheads="1"/>
            </p:cNvSpPr>
            <p:nvPr/>
          </p:nvSpPr>
          <p:spPr bwMode="auto">
            <a:xfrm>
              <a:off x="198438" y="3151188"/>
              <a:ext cx="404495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Criteria of success was murky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 name="Rectangle 108">
              <a:extLst>
                <a:ext uri="{FF2B5EF4-FFF2-40B4-BE49-F238E27FC236}">
                  <a16:creationId xmlns:a16="http://schemas.microsoft.com/office/drawing/2014/main" id="{6AD44120-6AD1-4C22-8DA4-CEF21F352CC3}"/>
                </a:ext>
              </a:extLst>
            </p:cNvPr>
            <p:cNvSpPr>
              <a:spLocks noChangeArrowheads="1"/>
            </p:cNvSpPr>
            <p:nvPr/>
          </p:nvSpPr>
          <p:spPr bwMode="auto">
            <a:xfrm>
              <a:off x="6109335" y="3151188"/>
              <a:ext cx="31877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Couldn’t be more clear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51" name="Group 150">
            <a:extLst>
              <a:ext uri="{FF2B5EF4-FFF2-40B4-BE49-F238E27FC236}">
                <a16:creationId xmlns:a16="http://schemas.microsoft.com/office/drawing/2014/main" id="{CE9F363C-60B0-4FF4-86CA-75938AB55A0A}"/>
              </a:ext>
            </a:extLst>
          </p:cNvPr>
          <p:cNvGrpSpPr/>
          <p:nvPr/>
        </p:nvGrpSpPr>
        <p:grpSpPr>
          <a:xfrm>
            <a:off x="95250" y="3703413"/>
            <a:ext cx="11996738" cy="903288"/>
            <a:chOff x="95250" y="3616325"/>
            <a:chExt cx="11996738" cy="903288"/>
          </a:xfrm>
          <a:effectLst>
            <a:outerShdw blurRad="50800" dist="38100" dir="2700000" algn="tl" rotWithShape="0">
              <a:prstClr val="black">
                <a:alpha val="40000"/>
              </a:prstClr>
            </a:outerShdw>
          </a:effectLst>
        </p:grpSpPr>
        <p:sp>
          <p:nvSpPr>
            <p:cNvPr id="98" name="Rectangle 73">
              <a:extLst>
                <a:ext uri="{FF2B5EF4-FFF2-40B4-BE49-F238E27FC236}">
                  <a16:creationId xmlns:a16="http://schemas.microsoft.com/office/drawing/2014/main" id="{BB3EC23D-0B6C-493F-BC0C-C4D44333B2CD}"/>
                </a:ext>
              </a:extLst>
            </p:cNvPr>
            <p:cNvSpPr>
              <a:spLocks noChangeArrowheads="1"/>
            </p:cNvSpPr>
            <p:nvPr/>
          </p:nvSpPr>
          <p:spPr bwMode="auto">
            <a:xfrm>
              <a:off x="98425" y="3616325"/>
              <a:ext cx="5926138" cy="820738"/>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74">
              <a:extLst>
                <a:ext uri="{FF2B5EF4-FFF2-40B4-BE49-F238E27FC236}">
                  <a16:creationId xmlns:a16="http://schemas.microsoft.com/office/drawing/2014/main" id="{43DCF86E-BFE7-4DFE-98FB-B5C778864D48}"/>
                </a:ext>
              </a:extLst>
            </p:cNvPr>
            <p:cNvSpPr>
              <a:spLocks noChangeArrowheads="1"/>
            </p:cNvSpPr>
            <p:nvPr/>
          </p:nvSpPr>
          <p:spPr bwMode="auto">
            <a:xfrm>
              <a:off x="6024563" y="3616325"/>
              <a:ext cx="6062663" cy="820738"/>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Line 87">
              <a:extLst>
                <a:ext uri="{FF2B5EF4-FFF2-40B4-BE49-F238E27FC236}">
                  <a16:creationId xmlns:a16="http://schemas.microsoft.com/office/drawing/2014/main" id="{05F6D404-B05A-48D7-80DA-FD386DAD1BB6}"/>
                </a:ext>
              </a:extLst>
            </p:cNvPr>
            <p:cNvSpPr>
              <a:spLocks noChangeShapeType="1"/>
            </p:cNvSpPr>
            <p:nvPr/>
          </p:nvSpPr>
          <p:spPr bwMode="auto">
            <a:xfrm>
              <a:off x="95250" y="3616325"/>
              <a:ext cx="11996738" cy="0"/>
            </a:xfrm>
            <a:prstGeom prst="line">
              <a:avLst/>
            </a:prstGeom>
            <a:noFill/>
            <a:ln w="9525"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Rectangle 109">
              <a:extLst>
                <a:ext uri="{FF2B5EF4-FFF2-40B4-BE49-F238E27FC236}">
                  <a16:creationId xmlns:a16="http://schemas.microsoft.com/office/drawing/2014/main" id="{B67906C9-F301-40EE-A1C6-F7050FD1C465}"/>
                </a:ext>
              </a:extLst>
            </p:cNvPr>
            <p:cNvSpPr>
              <a:spLocks noChangeArrowheads="1"/>
            </p:cNvSpPr>
            <p:nvPr/>
          </p:nvSpPr>
          <p:spPr bwMode="auto">
            <a:xfrm>
              <a:off x="198438" y="3827463"/>
              <a:ext cx="23796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Many limitations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 name="Rectangle 110">
              <a:extLst>
                <a:ext uri="{FF2B5EF4-FFF2-40B4-BE49-F238E27FC236}">
                  <a16:creationId xmlns:a16="http://schemas.microsoft.com/office/drawing/2014/main" id="{A48C844D-2D75-4DA3-8D0D-EF14E62E9F48}"/>
                </a:ext>
              </a:extLst>
            </p:cNvPr>
            <p:cNvSpPr>
              <a:spLocks noChangeArrowheads="1"/>
            </p:cNvSpPr>
            <p:nvPr/>
          </p:nvSpPr>
          <p:spPr bwMode="auto">
            <a:xfrm>
              <a:off x="6109335" y="3632200"/>
              <a:ext cx="53752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No limitations at all; valid in any corner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 name="Rectangle 111">
              <a:extLst>
                <a:ext uri="{FF2B5EF4-FFF2-40B4-BE49-F238E27FC236}">
                  <a16:creationId xmlns:a16="http://schemas.microsoft.com/office/drawing/2014/main" id="{A4CA50F9-2DEF-4F04-AED3-5A271BF76F74}"/>
                </a:ext>
              </a:extLst>
            </p:cNvPr>
            <p:cNvSpPr>
              <a:spLocks noChangeArrowheads="1"/>
            </p:cNvSpPr>
            <p:nvPr/>
          </p:nvSpPr>
          <p:spPr bwMode="auto">
            <a:xfrm>
              <a:off x="6109335" y="4022725"/>
              <a:ext cx="2187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of the Universe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50" name="Group 149">
            <a:extLst>
              <a:ext uri="{FF2B5EF4-FFF2-40B4-BE49-F238E27FC236}">
                <a16:creationId xmlns:a16="http://schemas.microsoft.com/office/drawing/2014/main" id="{C56A288E-3155-4FF7-B7BC-9AFAE94171C0}"/>
              </a:ext>
            </a:extLst>
          </p:cNvPr>
          <p:cNvGrpSpPr/>
          <p:nvPr/>
        </p:nvGrpSpPr>
        <p:grpSpPr>
          <a:xfrm>
            <a:off x="95250" y="4545923"/>
            <a:ext cx="11996738" cy="563563"/>
            <a:chOff x="95250" y="4437063"/>
            <a:chExt cx="11996738" cy="563563"/>
          </a:xfrm>
          <a:effectLst>
            <a:outerShdw blurRad="50800" dist="38100" dir="2700000" algn="tl" rotWithShape="0">
              <a:prstClr val="black">
                <a:alpha val="40000"/>
              </a:prstClr>
            </a:outerShdw>
          </a:effectLst>
        </p:grpSpPr>
        <p:sp>
          <p:nvSpPr>
            <p:cNvPr id="100" name="Rectangle 75">
              <a:extLst>
                <a:ext uri="{FF2B5EF4-FFF2-40B4-BE49-F238E27FC236}">
                  <a16:creationId xmlns:a16="http://schemas.microsoft.com/office/drawing/2014/main" id="{DF6DD130-4C98-44ED-BE63-1C57F013E3CE}"/>
                </a:ext>
              </a:extLst>
            </p:cNvPr>
            <p:cNvSpPr>
              <a:spLocks noChangeArrowheads="1"/>
            </p:cNvSpPr>
            <p:nvPr/>
          </p:nvSpPr>
          <p:spPr bwMode="auto">
            <a:xfrm>
              <a:off x="98425" y="4437063"/>
              <a:ext cx="5926138"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76">
              <a:extLst>
                <a:ext uri="{FF2B5EF4-FFF2-40B4-BE49-F238E27FC236}">
                  <a16:creationId xmlns:a16="http://schemas.microsoft.com/office/drawing/2014/main" id="{8C0A7C7B-6C3D-44EF-A2BB-D58826E06100}"/>
                </a:ext>
              </a:extLst>
            </p:cNvPr>
            <p:cNvSpPr>
              <a:spLocks noChangeArrowheads="1"/>
            </p:cNvSpPr>
            <p:nvPr/>
          </p:nvSpPr>
          <p:spPr bwMode="auto">
            <a:xfrm>
              <a:off x="6024563" y="4437063"/>
              <a:ext cx="6062663"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Line 88">
              <a:extLst>
                <a:ext uri="{FF2B5EF4-FFF2-40B4-BE49-F238E27FC236}">
                  <a16:creationId xmlns:a16="http://schemas.microsoft.com/office/drawing/2014/main" id="{496A3268-8208-45FA-8F54-2163F04270A0}"/>
                </a:ext>
              </a:extLst>
            </p:cNvPr>
            <p:cNvSpPr>
              <a:spLocks noChangeShapeType="1"/>
            </p:cNvSpPr>
            <p:nvPr/>
          </p:nvSpPr>
          <p:spPr bwMode="auto">
            <a:xfrm>
              <a:off x="95250" y="4437063"/>
              <a:ext cx="11996738" cy="0"/>
            </a:xfrm>
            <a:prstGeom prst="line">
              <a:avLst/>
            </a:prstGeom>
            <a:noFill/>
            <a:ln w="9525"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12">
              <a:extLst>
                <a:ext uri="{FF2B5EF4-FFF2-40B4-BE49-F238E27FC236}">
                  <a16:creationId xmlns:a16="http://schemas.microsoft.com/office/drawing/2014/main" id="{15DB1766-0E03-4DA1-84EE-7CB658942BFC}"/>
                </a:ext>
              </a:extLst>
            </p:cNvPr>
            <p:cNvSpPr>
              <a:spLocks noChangeArrowheads="1"/>
            </p:cNvSpPr>
            <p:nvPr/>
          </p:nvSpPr>
          <p:spPr bwMode="auto">
            <a:xfrm>
              <a:off x="198438" y="4503738"/>
              <a:ext cx="46148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Wasn’t very happy with the result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 name="Rectangle 113">
              <a:extLst>
                <a:ext uri="{FF2B5EF4-FFF2-40B4-BE49-F238E27FC236}">
                  <a16:creationId xmlns:a16="http://schemas.microsoft.com/office/drawing/2014/main" id="{069551C7-29BE-4957-B7DF-DC47453DA632}"/>
                </a:ext>
              </a:extLst>
            </p:cNvPr>
            <p:cNvSpPr>
              <a:spLocks noChangeArrowheads="1"/>
            </p:cNvSpPr>
            <p:nvPr/>
          </p:nvSpPr>
          <p:spPr bwMode="auto">
            <a:xfrm>
              <a:off x="6109335" y="4503738"/>
              <a:ext cx="38608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Happy as a clam at high tide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49" name="Group 148">
            <a:extLst>
              <a:ext uri="{FF2B5EF4-FFF2-40B4-BE49-F238E27FC236}">
                <a16:creationId xmlns:a16="http://schemas.microsoft.com/office/drawing/2014/main" id="{BB607F35-928A-49CC-B93C-5757D88F50C3}"/>
              </a:ext>
            </a:extLst>
          </p:cNvPr>
          <p:cNvGrpSpPr/>
          <p:nvPr/>
        </p:nvGrpSpPr>
        <p:grpSpPr>
          <a:xfrm>
            <a:off x="95250" y="5101095"/>
            <a:ext cx="11996738" cy="563563"/>
            <a:chOff x="95250" y="4970463"/>
            <a:chExt cx="11996738" cy="563563"/>
          </a:xfrm>
          <a:effectLst>
            <a:outerShdw blurRad="50800" dist="38100" dir="2700000" algn="tl" rotWithShape="0">
              <a:prstClr val="black">
                <a:alpha val="40000"/>
              </a:prstClr>
            </a:outerShdw>
          </a:effectLst>
        </p:grpSpPr>
        <p:sp>
          <p:nvSpPr>
            <p:cNvPr id="102" name="Rectangle 77">
              <a:extLst>
                <a:ext uri="{FF2B5EF4-FFF2-40B4-BE49-F238E27FC236}">
                  <a16:creationId xmlns:a16="http://schemas.microsoft.com/office/drawing/2014/main" id="{6D6C9C7A-F68E-4F9C-B1A6-D3D03BC743A1}"/>
                </a:ext>
              </a:extLst>
            </p:cNvPr>
            <p:cNvSpPr>
              <a:spLocks noChangeArrowheads="1"/>
            </p:cNvSpPr>
            <p:nvPr/>
          </p:nvSpPr>
          <p:spPr bwMode="auto">
            <a:xfrm>
              <a:off x="98425" y="4970463"/>
              <a:ext cx="5926138"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78">
              <a:extLst>
                <a:ext uri="{FF2B5EF4-FFF2-40B4-BE49-F238E27FC236}">
                  <a16:creationId xmlns:a16="http://schemas.microsoft.com/office/drawing/2014/main" id="{CB8260F8-5355-4855-8702-AB258DC5EF43}"/>
                </a:ext>
              </a:extLst>
            </p:cNvPr>
            <p:cNvSpPr>
              <a:spLocks noChangeArrowheads="1"/>
            </p:cNvSpPr>
            <p:nvPr/>
          </p:nvSpPr>
          <p:spPr bwMode="auto">
            <a:xfrm>
              <a:off x="6024563" y="4970463"/>
              <a:ext cx="6062663"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Line 89">
              <a:extLst>
                <a:ext uri="{FF2B5EF4-FFF2-40B4-BE49-F238E27FC236}">
                  <a16:creationId xmlns:a16="http://schemas.microsoft.com/office/drawing/2014/main" id="{718E9BD9-FDA0-4B1E-BF3D-5CDFD8BA7903}"/>
                </a:ext>
              </a:extLst>
            </p:cNvPr>
            <p:cNvSpPr>
              <a:spLocks noChangeShapeType="1"/>
            </p:cNvSpPr>
            <p:nvPr/>
          </p:nvSpPr>
          <p:spPr bwMode="auto">
            <a:xfrm>
              <a:off x="95250" y="4970463"/>
              <a:ext cx="11996738" cy="0"/>
            </a:xfrm>
            <a:prstGeom prst="line">
              <a:avLst/>
            </a:prstGeom>
            <a:noFill/>
            <a:ln w="9525"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Rectangle 114">
              <a:extLst>
                <a:ext uri="{FF2B5EF4-FFF2-40B4-BE49-F238E27FC236}">
                  <a16:creationId xmlns:a16="http://schemas.microsoft.com/office/drawing/2014/main" id="{47E19A03-E356-4352-BF22-081AC8ED76B0}"/>
                </a:ext>
              </a:extLst>
            </p:cNvPr>
            <p:cNvSpPr>
              <a:spLocks noChangeArrowheads="1"/>
            </p:cNvSpPr>
            <p:nvPr/>
          </p:nvSpPr>
          <p:spPr bwMode="auto">
            <a:xfrm>
              <a:off x="198438" y="5037138"/>
              <a:ext cx="32289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Calibri Light" panose="020F0302020204030204" pitchFamily="34" charset="0"/>
                </a:rPr>
                <a:t>Have a limited lifespan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0" name="Rectangle 115">
              <a:extLst>
                <a:ext uri="{FF2B5EF4-FFF2-40B4-BE49-F238E27FC236}">
                  <a16:creationId xmlns:a16="http://schemas.microsoft.com/office/drawing/2014/main" id="{4F473260-CF8A-4115-9249-0D30696EABDB}"/>
                </a:ext>
              </a:extLst>
            </p:cNvPr>
            <p:cNvSpPr>
              <a:spLocks noChangeArrowheads="1"/>
            </p:cNvSpPr>
            <p:nvPr/>
          </p:nvSpPr>
          <p:spPr bwMode="auto">
            <a:xfrm>
              <a:off x="6109335" y="5037138"/>
              <a:ext cx="50726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Calibri Light" panose="020F0302020204030204" pitchFamily="34" charset="0"/>
                </a:rPr>
                <a:t>Will remain in Wikipedia till year 3000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48" name="Group 147">
            <a:extLst>
              <a:ext uri="{FF2B5EF4-FFF2-40B4-BE49-F238E27FC236}">
                <a16:creationId xmlns:a16="http://schemas.microsoft.com/office/drawing/2014/main" id="{66F1013E-C832-445A-9F69-6BDE89F23DAD}"/>
              </a:ext>
            </a:extLst>
          </p:cNvPr>
          <p:cNvGrpSpPr/>
          <p:nvPr/>
        </p:nvGrpSpPr>
        <p:grpSpPr>
          <a:xfrm>
            <a:off x="95250" y="5656267"/>
            <a:ext cx="11996738" cy="561975"/>
            <a:chOff x="95250" y="5503863"/>
            <a:chExt cx="11996738" cy="561975"/>
          </a:xfrm>
          <a:effectLst>
            <a:outerShdw blurRad="50800" dist="38100" dir="2700000" algn="tl" rotWithShape="0">
              <a:prstClr val="black">
                <a:alpha val="40000"/>
              </a:prstClr>
            </a:outerShdw>
          </a:effectLst>
        </p:grpSpPr>
        <p:sp>
          <p:nvSpPr>
            <p:cNvPr id="104" name="Rectangle 79">
              <a:extLst>
                <a:ext uri="{FF2B5EF4-FFF2-40B4-BE49-F238E27FC236}">
                  <a16:creationId xmlns:a16="http://schemas.microsoft.com/office/drawing/2014/main" id="{45A13AF5-3949-43C9-86C0-675DEB2FC871}"/>
                </a:ext>
              </a:extLst>
            </p:cNvPr>
            <p:cNvSpPr>
              <a:spLocks noChangeArrowheads="1"/>
            </p:cNvSpPr>
            <p:nvPr/>
          </p:nvSpPr>
          <p:spPr bwMode="auto">
            <a:xfrm>
              <a:off x="98425" y="5503863"/>
              <a:ext cx="5926138" cy="53181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80">
              <a:extLst>
                <a:ext uri="{FF2B5EF4-FFF2-40B4-BE49-F238E27FC236}">
                  <a16:creationId xmlns:a16="http://schemas.microsoft.com/office/drawing/2014/main" id="{A43805DC-EAAE-48B4-ACE0-7B2E31356587}"/>
                </a:ext>
              </a:extLst>
            </p:cNvPr>
            <p:cNvSpPr>
              <a:spLocks noChangeArrowheads="1"/>
            </p:cNvSpPr>
            <p:nvPr/>
          </p:nvSpPr>
          <p:spPr bwMode="auto">
            <a:xfrm>
              <a:off x="6024563" y="5503863"/>
              <a:ext cx="6062663" cy="53181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Line 90">
              <a:extLst>
                <a:ext uri="{FF2B5EF4-FFF2-40B4-BE49-F238E27FC236}">
                  <a16:creationId xmlns:a16="http://schemas.microsoft.com/office/drawing/2014/main" id="{5F9CCE0B-51A1-45DD-8024-B438F0B241BD}"/>
                </a:ext>
              </a:extLst>
            </p:cNvPr>
            <p:cNvSpPr>
              <a:spLocks noChangeShapeType="1"/>
            </p:cNvSpPr>
            <p:nvPr/>
          </p:nvSpPr>
          <p:spPr bwMode="auto">
            <a:xfrm>
              <a:off x="95250" y="5503863"/>
              <a:ext cx="11996738" cy="0"/>
            </a:xfrm>
            <a:prstGeom prst="line">
              <a:avLst/>
            </a:prstGeom>
            <a:noFill/>
            <a:ln w="9525"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16">
              <a:extLst>
                <a:ext uri="{FF2B5EF4-FFF2-40B4-BE49-F238E27FC236}">
                  <a16:creationId xmlns:a16="http://schemas.microsoft.com/office/drawing/2014/main" id="{07E0A00E-118C-4C03-B5DD-BD0FD45DFD05}"/>
                </a:ext>
              </a:extLst>
            </p:cNvPr>
            <p:cNvSpPr>
              <a:spLocks noChangeArrowheads="1"/>
            </p:cNvSpPr>
            <p:nvPr/>
          </p:nvSpPr>
          <p:spPr bwMode="auto">
            <a:xfrm>
              <a:off x="198438" y="5568950"/>
              <a:ext cx="49831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Widely adopted by game developers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2" name="Rectangle 117">
              <a:extLst>
                <a:ext uri="{FF2B5EF4-FFF2-40B4-BE49-F238E27FC236}">
                  <a16:creationId xmlns:a16="http://schemas.microsoft.com/office/drawing/2014/main" id="{9FBBD5DC-D4FA-4B00-AA1B-E55983CB7ED5}"/>
                </a:ext>
              </a:extLst>
            </p:cNvPr>
            <p:cNvSpPr>
              <a:spLocks noChangeArrowheads="1"/>
            </p:cNvSpPr>
            <p:nvPr/>
          </p:nvSpPr>
          <p:spPr bwMode="auto">
            <a:xfrm>
              <a:off x="6109335" y="5568950"/>
              <a:ext cx="4470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0000"/>
                  </a:solidFill>
                  <a:effectLst/>
                  <a:latin typeface="Calibri Light" panose="020F0302020204030204" pitchFamily="34" charset="0"/>
                </a:rPr>
                <a:t>Has absolutely no practical value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47" name="Group 146">
            <a:extLst>
              <a:ext uri="{FF2B5EF4-FFF2-40B4-BE49-F238E27FC236}">
                <a16:creationId xmlns:a16="http://schemas.microsoft.com/office/drawing/2014/main" id="{CCF0E81D-CDB6-4E30-B3A1-611668746741}"/>
              </a:ext>
            </a:extLst>
          </p:cNvPr>
          <p:cNvGrpSpPr/>
          <p:nvPr/>
        </p:nvGrpSpPr>
        <p:grpSpPr>
          <a:xfrm>
            <a:off x="95250" y="6209851"/>
            <a:ext cx="11996738" cy="563563"/>
            <a:chOff x="95250" y="6035675"/>
            <a:chExt cx="11996738" cy="563563"/>
          </a:xfrm>
          <a:effectLst>
            <a:outerShdw blurRad="50800" dist="38100" dir="2700000" algn="tl" rotWithShape="0">
              <a:prstClr val="black">
                <a:alpha val="40000"/>
              </a:prstClr>
            </a:outerShdw>
          </a:effectLst>
        </p:grpSpPr>
        <p:sp>
          <p:nvSpPr>
            <p:cNvPr id="106" name="Rectangle 81">
              <a:extLst>
                <a:ext uri="{FF2B5EF4-FFF2-40B4-BE49-F238E27FC236}">
                  <a16:creationId xmlns:a16="http://schemas.microsoft.com/office/drawing/2014/main" id="{7955F6B3-42C8-4084-B7ED-E5620C3AB9C2}"/>
                </a:ext>
              </a:extLst>
            </p:cNvPr>
            <p:cNvSpPr>
              <a:spLocks noChangeArrowheads="1"/>
            </p:cNvSpPr>
            <p:nvPr/>
          </p:nvSpPr>
          <p:spPr bwMode="auto">
            <a:xfrm>
              <a:off x="98425" y="6035675"/>
              <a:ext cx="5926138"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82">
              <a:extLst>
                <a:ext uri="{FF2B5EF4-FFF2-40B4-BE49-F238E27FC236}">
                  <a16:creationId xmlns:a16="http://schemas.microsoft.com/office/drawing/2014/main" id="{C284F3CB-E148-49DB-B5EC-4A203A825036}"/>
                </a:ext>
              </a:extLst>
            </p:cNvPr>
            <p:cNvSpPr>
              <a:spLocks noChangeArrowheads="1"/>
            </p:cNvSpPr>
            <p:nvPr/>
          </p:nvSpPr>
          <p:spPr bwMode="auto">
            <a:xfrm>
              <a:off x="6024563" y="6035675"/>
              <a:ext cx="6062663" cy="5334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Line 91">
              <a:extLst>
                <a:ext uri="{FF2B5EF4-FFF2-40B4-BE49-F238E27FC236}">
                  <a16:creationId xmlns:a16="http://schemas.microsoft.com/office/drawing/2014/main" id="{ACBA3DEE-C769-422D-A892-9B1FF8B55463}"/>
                </a:ext>
              </a:extLst>
            </p:cNvPr>
            <p:cNvSpPr>
              <a:spLocks noChangeShapeType="1"/>
            </p:cNvSpPr>
            <p:nvPr/>
          </p:nvSpPr>
          <p:spPr bwMode="auto">
            <a:xfrm>
              <a:off x="95250" y="6035675"/>
              <a:ext cx="11996738" cy="0"/>
            </a:xfrm>
            <a:prstGeom prst="line">
              <a:avLst/>
            </a:prstGeom>
            <a:noFill/>
            <a:ln w="9525"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95">
              <a:extLst>
                <a:ext uri="{FF2B5EF4-FFF2-40B4-BE49-F238E27FC236}">
                  <a16:creationId xmlns:a16="http://schemas.microsoft.com/office/drawing/2014/main" id="{69D543A2-A3A4-428E-B318-DF8B4040E13D}"/>
                </a:ext>
              </a:extLst>
            </p:cNvPr>
            <p:cNvSpPr>
              <a:spLocks noChangeShapeType="1"/>
            </p:cNvSpPr>
            <p:nvPr/>
          </p:nvSpPr>
          <p:spPr bwMode="auto">
            <a:xfrm>
              <a:off x="95250" y="6569075"/>
              <a:ext cx="11996738" cy="0"/>
            </a:xfrm>
            <a:prstGeom prst="line">
              <a:avLst/>
            </a:prstGeom>
            <a:noFill/>
            <a:ln w="7938" cap="flat">
              <a:solidFill>
                <a:srgbClr val="C9C9C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18">
              <a:extLst>
                <a:ext uri="{FF2B5EF4-FFF2-40B4-BE49-F238E27FC236}">
                  <a16:creationId xmlns:a16="http://schemas.microsoft.com/office/drawing/2014/main" id="{1DA3EE71-ED4A-4190-A236-72E3C5FCE01E}"/>
                </a:ext>
              </a:extLst>
            </p:cNvPr>
            <p:cNvSpPr>
              <a:spLocks noChangeArrowheads="1"/>
            </p:cNvSpPr>
            <p:nvPr/>
          </p:nvSpPr>
          <p:spPr bwMode="auto">
            <a:xfrm>
              <a:off x="198438" y="6102350"/>
              <a:ext cx="5445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err="1">
                  <a:ln>
                    <a:noFill/>
                  </a:ln>
                  <a:solidFill>
                    <a:srgbClr val="000000"/>
                  </a:solidFill>
                  <a:effectLst/>
                  <a:latin typeface="Calibri Light" panose="020F0302020204030204" pitchFamily="34" charset="0"/>
                </a:rPr>
                <a:t>src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4" name="Rectangle 119">
              <a:extLst>
                <a:ext uri="{FF2B5EF4-FFF2-40B4-BE49-F238E27FC236}">
                  <a16:creationId xmlns:a16="http://schemas.microsoft.com/office/drawing/2014/main" id="{86DE657B-F5B9-4F4F-B5BB-4EF11C7D8DB0}"/>
                </a:ext>
              </a:extLst>
            </p:cNvPr>
            <p:cNvSpPr>
              <a:spLocks noChangeArrowheads="1"/>
            </p:cNvSpPr>
            <p:nvPr/>
          </p:nvSpPr>
          <p:spPr bwMode="auto">
            <a:xfrm>
              <a:off x="639763" y="6102350"/>
              <a:ext cx="20097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code released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5" name="Rectangle 120">
              <a:extLst>
                <a:ext uri="{FF2B5EF4-FFF2-40B4-BE49-F238E27FC236}">
                  <a16:creationId xmlns:a16="http://schemas.microsoft.com/office/drawing/2014/main" id="{4F41EEE8-D8C4-4B68-ABB3-598C0FCBF228}"/>
                </a:ext>
              </a:extLst>
            </p:cNvPr>
            <p:cNvSpPr>
              <a:spLocks noChangeArrowheads="1"/>
            </p:cNvSpPr>
            <p:nvPr/>
          </p:nvSpPr>
          <p:spPr bwMode="auto">
            <a:xfrm>
              <a:off x="6109335" y="6102350"/>
              <a:ext cx="5445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src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6" name="Rectangle 121">
              <a:extLst>
                <a:ext uri="{FF2B5EF4-FFF2-40B4-BE49-F238E27FC236}">
                  <a16:creationId xmlns:a16="http://schemas.microsoft.com/office/drawing/2014/main" id="{3916B687-EF74-4EDB-8F6C-B33E15721C44}"/>
                </a:ext>
              </a:extLst>
            </p:cNvPr>
            <p:cNvSpPr>
              <a:spLocks noChangeArrowheads="1"/>
            </p:cNvSpPr>
            <p:nvPr/>
          </p:nvSpPr>
          <p:spPr bwMode="auto">
            <a:xfrm>
              <a:off x="6549073" y="6102350"/>
              <a:ext cx="201136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a:ln>
                    <a:noFill/>
                  </a:ln>
                  <a:solidFill>
                    <a:srgbClr val="000000"/>
                  </a:solidFill>
                  <a:effectLst/>
                  <a:latin typeface="Calibri Light" panose="020F0302020204030204" pitchFamily="34" charset="0"/>
                </a:rPr>
                <a:t>code released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06279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
                                        </p:tgtEl>
                                        <p:attrNameLst>
                                          <p:attrName>style.visibility</p:attrName>
                                        </p:attrNameLst>
                                      </p:cBhvr>
                                      <p:to>
                                        <p:strVal val="visible"/>
                                      </p:to>
                                    </p:set>
                                    <p:animEffect transition="in" filter="fade">
                                      <p:cBhvr>
                                        <p:cTn id="12" dur="500"/>
                                        <p:tgtEl>
                                          <p:spTgt spid="1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animEffect transition="in" filter="fade">
                                      <p:cBhvr>
                                        <p:cTn id="17" dur="500"/>
                                        <p:tgtEl>
                                          <p:spTgt spid="1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500"/>
                                        <p:tgtEl>
                                          <p:spTgt spid="172"/>
                                        </p:tgtEl>
                                      </p:cBhvr>
                                    </p:animEffect>
                                  </p:childTnLst>
                                </p:cTn>
                              </p:par>
                              <p:par>
                                <p:cTn id="23" presetID="1" presetClass="mediacall" presetSubtype="0" fill="hold" nodeType="withEffect">
                                  <p:stCondLst>
                                    <p:cond delay="500"/>
                                  </p:stCondLst>
                                  <p:childTnLst>
                                    <p:cmd type="call" cmd="playFrom(0.0)">
                                      <p:cBhvr>
                                        <p:cTn id="24" dur="12103" fill="hold"/>
                                        <p:tgtEl>
                                          <p:spTgt spid="172"/>
                                        </p:tgtEl>
                                      </p:cBhvr>
                                    </p:cmd>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6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2"/>
                                        </p:tgtEl>
                                        <p:attrNameLst>
                                          <p:attrName>style.visibility</p:attrName>
                                        </p:attrNameLst>
                                      </p:cBhvr>
                                      <p:to>
                                        <p:strVal val="hidden"/>
                                      </p:to>
                                    </p:set>
                                    <p:cmd type="call" cmd="stop">
                                      <p:cBhvr>
                                        <p:cTn id="31" dur="1">
                                          <p:stCondLst>
                                            <p:cond delay="0"/>
                                          </p:stCondLst>
                                        </p:cTn>
                                        <p:tgtEl>
                                          <p:spTgt spid="172"/>
                                        </p:tgtEl>
                                      </p:cBhvr>
                                    </p:cmd>
                                  </p:childTnLst>
                                </p:cTn>
                              </p:par>
                              <p:par>
                                <p:cTn id="32" presetID="10" presetClass="entr" presetSubtype="0" fill="hold" nodeType="withEffect">
                                  <p:stCondLst>
                                    <p:cond delay="0"/>
                                  </p:stCondLst>
                                  <p:childTnLst>
                                    <p:set>
                                      <p:cBhvr>
                                        <p:cTn id="33" dur="1" fill="hold">
                                          <p:stCondLst>
                                            <p:cond delay="0"/>
                                          </p:stCondLst>
                                        </p:cTn>
                                        <p:tgtEl>
                                          <p:spTgt spid="156"/>
                                        </p:tgtEl>
                                        <p:attrNameLst>
                                          <p:attrName>style.visibility</p:attrName>
                                        </p:attrNameLst>
                                      </p:cBhvr>
                                      <p:to>
                                        <p:strVal val="visible"/>
                                      </p:to>
                                    </p:set>
                                    <p:animEffect transition="in" filter="fade">
                                      <p:cBhvr>
                                        <p:cTn id="34" dur="500"/>
                                        <p:tgtEl>
                                          <p:spTgt spid="15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3"/>
                                        </p:tgtEl>
                                        <p:attrNameLst>
                                          <p:attrName>style.visibility</p:attrName>
                                        </p:attrNameLst>
                                      </p:cBhvr>
                                      <p:to>
                                        <p:strVal val="visible"/>
                                      </p:to>
                                    </p:set>
                                    <p:animEffect transition="in" filter="fade">
                                      <p:cBhvr>
                                        <p:cTn id="39" dur="500"/>
                                        <p:tgtEl>
                                          <p:spTgt spid="15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2"/>
                                        </p:tgtEl>
                                        <p:attrNameLst>
                                          <p:attrName>style.visibility</p:attrName>
                                        </p:attrNameLst>
                                      </p:cBhvr>
                                      <p:to>
                                        <p:strVal val="visible"/>
                                      </p:to>
                                    </p:set>
                                    <p:animEffect transition="in" filter="fade">
                                      <p:cBhvr>
                                        <p:cTn id="44" dur="500"/>
                                        <p:tgtEl>
                                          <p:spTgt spid="1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1"/>
                                        </p:tgtEl>
                                        <p:attrNameLst>
                                          <p:attrName>style.visibility</p:attrName>
                                        </p:attrNameLst>
                                      </p:cBhvr>
                                      <p:to>
                                        <p:strVal val="visible"/>
                                      </p:to>
                                    </p:set>
                                    <p:animEffect transition="in" filter="fade">
                                      <p:cBhvr>
                                        <p:cTn id="49" dur="500"/>
                                        <p:tgtEl>
                                          <p:spTgt spid="1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0"/>
                                        </p:tgtEl>
                                        <p:attrNameLst>
                                          <p:attrName>style.visibility</p:attrName>
                                        </p:attrNameLst>
                                      </p:cBhvr>
                                      <p:to>
                                        <p:strVal val="visible"/>
                                      </p:to>
                                    </p:set>
                                    <p:animEffect transition="in" filter="fade">
                                      <p:cBhvr>
                                        <p:cTn id="54" dur="500"/>
                                        <p:tgtEl>
                                          <p:spTgt spid="15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9"/>
                                        </p:tgtEl>
                                        <p:attrNameLst>
                                          <p:attrName>style.visibility</p:attrName>
                                        </p:attrNameLst>
                                      </p:cBhvr>
                                      <p:to>
                                        <p:strVal val="visible"/>
                                      </p:to>
                                    </p:set>
                                    <p:animEffect transition="in" filter="fade">
                                      <p:cBhvr>
                                        <p:cTn id="59" dur="500"/>
                                        <p:tgtEl>
                                          <p:spTgt spid="14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8"/>
                                        </p:tgtEl>
                                        <p:attrNameLst>
                                          <p:attrName>style.visibility</p:attrName>
                                        </p:attrNameLst>
                                      </p:cBhvr>
                                      <p:to>
                                        <p:strVal val="visible"/>
                                      </p:to>
                                    </p:set>
                                    <p:animEffect transition="in" filter="fade">
                                      <p:cBhvr>
                                        <p:cTn id="64" dur="500"/>
                                        <p:tgtEl>
                                          <p:spTgt spid="14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47"/>
                                        </p:tgtEl>
                                        <p:attrNameLst>
                                          <p:attrName>style.visibility</p:attrName>
                                        </p:attrNameLst>
                                      </p:cBhvr>
                                      <p:to>
                                        <p:strVal val="visible"/>
                                      </p:to>
                                    </p:set>
                                    <p:animEffect transition="in" filter="fade">
                                      <p:cBhvr>
                                        <p:cTn id="69"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172"/>
                </p:tgtEl>
              </p:cMediaNode>
            </p:video>
          </p:childTnLst>
        </p:cTn>
      </p:par>
    </p:tnLst>
    <p:bldLst>
      <p:bldP spid="8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D3952-4755-4A3C-99CF-88D10FCAF68A}"/>
              </a:ext>
            </a:extLst>
          </p:cNvPr>
          <p:cNvSpPr>
            <a:spLocks noGrp="1"/>
          </p:cNvSpPr>
          <p:nvPr>
            <p:ph type="title"/>
          </p:nvPr>
        </p:nvSpPr>
        <p:spPr>
          <a:xfrm>
            <a:off x="510538" y="0"/>
            <a:ext cx="11416417" cy="795761"/>
          </a:xfrm>
        </p:spPr>
        <p:txBody>
          <a:bodyPr>
            <a:normAutofit fontScale="90000"/>
          </a:bodyPr>
          <a:lstStyle/>
          <a:p>
            <a:r>
              <a:rPr lang="en-US" dirty="0"/>
              <a:t>IMHO, this what makes success more likely </a:t>
            </a:r>
            <a:r>
              <a:rPr lang="en-US" baseline="30000" dirty="0"/>
              <a:t>1</a:t>
            </a:r>
          </a:p>
        </p:txBody>
      </p:sp>
      <p:sp>
        <p:nvSpPr>
          <p:cNvPr id="3" name="Content Placeholder 2">
            <a:extLst>
              <a:ext uri="{FF2B5EF4-FFF2-40B4-BE49-F238E27FC236}">
                <a16:creationId xmlns:a16="http://schemas.microsoft.com/office/drawing/2014/main" id="{0DCB02CC-DB76-430F-94B7-FBFFC184A130}"/>
              </a:ext>
            </a:extLst>
          </p:cNvPr>
          <p:cNvSpPr>
            <a:spLocks noGrp="1"/>
          </p:cNvSpPr>
          <p:nvPr>
            <p:ph idx="1"/>
          </p:nvPr>
        </p:nvSpPr>
        <p:spPr/>
        <p:txBody>
          <a:bodyPr>
            <a:normAutofit/>
          </a:bodyPr>
          <a:lstStyle/>
          <a:p>
            <a:r>
              <a:rPr lang="en-US" dirty="0"/>
              <a:t>∃ need for something</a:t>
            </a:r>
          </a:p>
          <a:p>
            <a:pPr lvl="1"/>
            <a:r>
              <a:rPr lang="en-US" dirty="0"/>
              <a:t>Usually it is not crystal clear, this is why it is “research”</a:t>
            </a:r>
          </a:p>
          <a:p>
            <a:r>
              <a:rPr lang="en-US" dirty="0"/>
              <a:t>Universal approach </a:t>
            </a:r>
          </a:p>
          <a:p>
            <a:pPr lvl="1"/>
            <a:r>
              <a:rPr lang="en-US" dirty="0"/>
              <a:t>Breadth beats depth</a:t>
            </a:r>
          </a:p>
          <a:p>
            <a:r>
              <a:rPr lang="en-US" dirty="0"/>
              <a:t>Real-world tests (GOD mode in COD)</a:t>
            </a:r>
          </a:p>
          <a:p>
            <a:r>
              <a:rPr lang="en-US" dirty="0"/>
              <a:t>Exposure to CG community </a:t>
            </a:r>
          </a:p>
          <a:p>
            <a:pPr lvl="1"/>
            <a:r>
              <a:rPr lang="en-US" dirty="0"/>
              <a:t>Long live HPG!</a:t>
            </a:r>
          </a:p>
          <a:p>
            <a:r>
              <a:rPr lang="en-US" dirty="0"/>
              <a:t>Code availability</a:t>
            </a:r>
          </a:p>
          <a:p>
            <a:pPr lvl="1"/>
            <a:r>
              <a:rPr lang="en-US" dirty="0"/>
              <a:t>2 days to evaluate research papers</a:t>
            </a:r>
          </a:p>
          <a:p>
            <a:r>
              <a:rPr lang="en-US" dirty="0"/>
              <a:t>Name </a:t>
            </a:r>
          </a:p>
        </p:txBody>
      </p:sp>
      <p:sp>
        <p:nvSpPr>
          <p:cNvPr id="4" name="Title 1">
            <a:extLst>
              <a:ext uri="{FF2B5EF4-FFF2-40B4-BE49-F238E27FC236}">
                <a16:creationId xmlns:a16="http://schemas.microsoft.com/office/drawing/2014/main" id="{1FCA41DE-FBCC-4266-AED5-7BA2279E5840}"/>
              </a:ext>
            </a:extLst>
          </p:cNvPr>
          <p:cNvSpPr txBox="1">
            <a:spLocks/>
          </p:cNvSpPr>
          <p:nvPr/>
        </p:nvSpPr>
        <p:spPr>
          <a:xfrm>
            <a:off x="510538" y="6176963"/>
            <a:ext cx="11416417" cy="795761"/>
          </a:xfrm>
          <a:prstGeom prst="rect">
            <a:avLst/>
          </a:prstGeom>
        </p:spPr>
        <p:txBody>
          <a:bodyPr vert="horz" lIns="91440" tIns="45720" rIns="91440" bIns="45720" rtlCol="0" anchor="ctr">
            <a:normAutofit fontScale="975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cap="none" spc="0">
                <a:ln/>
                <a:solidFill>
                  <a:srgbClr val="0097CC"/>
                </a:solidFill>
                <a:effectLst/>
                <a:latin typeface="DejaVu Sans Light" panose="020B0203030804020204" pitchFamily="34" charset="0"/>
                <a:ea typeface="DejaVu Sans Light" panose="020B0203030804020204" pitchFamily="34" charset="0"/>
                <a:cs typeface="DejaVu Sans Light" panose="020B0203030804020204" pitchFamily="34" charset="0"/>
              </a:defRPr>
            </a:lvl1pPr>
          </a:lstStyle>
          <a:p>
            <a:r>
              <a:rPr lang="en-US" baseline="30000" dirty="0"/>
              <a:t>1</a:t>
            </a:r>
            <a:r>
              <a:rPr lang="en-US" dirty="0"/>
              <a:t> </a:t>
            </a:r>
            <a:r>
              <a:rPr lang="en-US" sz="4100" dirty="0">
                <a:solidFill>
                  <a:schemeClr val="bg1">
                    <a:lumMod val="65000"/>
                  </a:schemeClr>
                </a:solidFill>
              </a:rPr>
              <a:t>(for the research project)</a:t>
            </a:r>
            <a:endParaRPr lang="en-US" baseline="30000" dirty="0">
              <a:solidFill>
                <a:schemeClr val="bg1">
                  <a:lumMod val="65000"/>
                </a:schemeClr>
              </a:solidFill>
            </a:endParaRPr>
          </a:p>
        </p:txBody>
      </p:sp>
      <p:pic>
        <p:nvPicPr>
          <p:cNvPr id="5" name="baaaa.wav">
            <a:hlinkClick r:id="" action="ppaction://media"/>
            <a:extLst>
              <a:ext uri="{FF2B5EF4-FFF2-40B4-BE49-F238E27FC236}">
                <a16:creationId xmlns:a16="http://schemas.microsoft.com/office/drawing/2014/main" id="{79115444-BC20-4B02-ACCD-9D5C829A80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18360" y="5189552"/>
            <a:ext cx="551290" cy="551290"/>
          </a:xfrm>
          <a:prstGeom prst="rect">
            <a:avLst/>
          </a:prstGeom>
        </p:spPr>
      </p:pic>
      <p:pic>
        <p:nvPicPr>
          <p:cNvPr id="7" name="Picture 6">
            <a:hlinkClick r:id="rId6" action="ppaction://hlinksldjump"/>
            <a:extLst>
              <a:ext uri="{FF2B5EF4-FFF2-40B4-BE49-F238E27FC236}">
                <a16:creationId xmlns:a16="http://schemas.microsoft.com/office/drawing/2014/main" id="{0B1F8507-9C0F-4116-B7B3-705C9A6F2B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2022" y="2731936"/>
            <a:ext cx="1663481" cy="6653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6680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8E6AB-B128-4513-BCAE-677123189D8D}"/>
              </a:ext>
            </a:extLst>
          </p:cNvPr>
          <p:cNvSpPr>
            <a:spLocks noGrp="1"/>
          </p:cNvSpPr>
          <p:nvPr>
            <p:ph type="title"/>
          </p:nvPr>
        </p:nvSpPr>
        <p:spPr/>
        <p:txBody>
          <a:bodyPr/>
          <a:lstStyle/>
          <a:p>
            <a:r>
              <a:rPr lang="en-US" dirty="0"/>
              <a:t>Segue to Jorge’s talk: MLAA details</a:t>
            </a:r>
          </a:p>
        </p:txBody>
      </p:sp>
      <p:grpSp>
        <p:nvGrpSpPr>
          <p:cNvPr id="9" name="Group 8">
            <a:extLst>
              <a:ext uri="{FF2B5EF4-FFF2-40B4-BE49-F238E27FC236}">
                <a16:creationId xmlns:a16="http://schemas.microsoft.com/office/drawing/2014/main" id="{47CDC9F2-8E77-43B8-8E71-BE315BA32A50}"/>
              </a:ext>
            </a:extLst>
          </p:cNvPr>
          <p:cNvGrpSpPr/>
          <p:nvPr/>
        </p:nvGrpSpPr>
        <p:grpSpPr>
          <a:xfrm>
            <a:off x="500929" y="1009816"/>
            <a:ext cx="11505539" cy="5137330"/>
            <a:chOff x="-2" y="2948940"/>
            <a:chExt cx="9216366" cy="3166400"/>
          </a:xfrm>
        </p:grpSpPr>
        <p:pic>
          <p:nvPicPr>
            <p:cNvPr id="6" name="Picture 5">
              <a:extLst>
                <a:ext uri="{FF2B5EF4-FFF2-40B4-BE49-F238E27FC236}">
                  <a16:creationId xmlns:a16="http://schemas.microsoft.com/office/drawing/2014/main" id="{14712694-165A-48F3-994E-B11CF648EB2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 y="2948940"/>
              <a:ext cx="1985440" cy="31664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A04FF92A-F36C-42F4-9276-98D526A2C3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0000">
              <a:off x="7364338" y="3022613"/>
              <a:ext cx="1852026" cy="3073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6">
              <a:extLst>
                <a:ext uri="{FF2B5EF4-FFF2-40B4-BE49-F238E27FC236}">
                  <a16:creationId xmlns:a16="http://schemas.microsoft.com/office/drawing/2014/main" id="{A9BAADE8-1A68-4B75-B431-70F0F218B23A}"/>
                </a:ext>
              </a:extLst>
            </p:cNvPr>
            <p:cNvSpPr>
              <a:spLocks noChangeAspect="1"/>
            </p:cNvSpPr>
            <p:nvPr/>
          </p:nvSpPr>
          <p:spPr>
            <a:xfrm>
              <a:off x="2038060" y="3938901"/>
              <a:ext cx="5661202" cy="1421556"/>
            </a:xfrm>
            <a:prstGeom prst="rightArrow">
              <a:avLst>
                <a:gd name="adj1" fmla="val 50000"/>
                <a:gd name="adj2" fmla="val 70816"/>
              </a:avLst>
            </a:prstGeom>
            <a:gradFill flip="none" rotWithShape="1">
              <a:gsLst>
                <a:gs pos="0">
                  <a:schemeClr val="tx2">
                    <a:lumMod val="20000"/>
                    <a:lumOff val="80000"/>
                  </a:schemeClr>
                </a:gs>
                <a:gs pos="25000">
                  <a:srgbClr val="21D6E0"/>
                </a:gs>
                <a:gs pos="75000">
                  <a:srgbClr val="1BBBC3"/>
                </a:gs>
                <a:gs pos="100000">
                  <a:schemeClr val="tx2">
                    <a:lumMod val="60000"/>
                    <a:lumOff val="40000"/>
                  </a:schemeClr>
                </a:gs>
              </a:gsLst>
              <a:lin ang="10800000" scaled="1"/>
              <a:tileRect/>
            </a:gradFill>
            <a:ln w="3175">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effectLst>
                    <a:outerShdw blurRad="38100" dist="38100" dir="2700000" algn="tl">
                      <a:srgbClr val="000000">
                        <a:alpha val="43137"/>
                      </a:srgbClr>
                    </a:outerShdw>
                  </a:effectLst>
                  <a:latin typeface="Dubai Light" panose="020B0303030403030204" pitchFamily="34" charset="-78"/>
                  <a:cs typeface="Dubai Light" panose="020B0303030403030204" pitchFamily="34" charset="-78"/>
                </a:rPr>
                <a:t>image enhancement technique</a:t>
              </a:r>
            </a:p>
            <a:p>
              <a:pPr algn="ctr"/>
              <a:r>
                <a:rPr lang="en-US" sz="3000" dirty="0">
                  <a:solidFill>
                    <a:schemeClr val="tx1"/>
                  </a:solidFill>
                  <a:effectLst>
                    <a:outerShdw blurRad="38100" dist="38100" dir="2700000" algn="tl">
                      <a:srgbClr val="000000">
                        <a:alpha val="43137"/>
                      </a:srgbClr>
                    </a:outerShdw>
                  </a:effectLst>
                  <a:latin typeface="Dubai Light" panose="020B0303030403030204" pitchFamily="34" charset="-78"/>
                  <a:cs typeface="Dubai Light" panose="020B0303030403030204" pitchFamily="34" charset="-78"/>
                </a:rPr>
                <a:t>(screen-space post-processing)</a:t>
              </a:r>
            </a:p>
          </p:txBody>
        </p:sp>
      </p:grpSp>
    </p:spTree>
    <p:extLst>
      <p:ext uri="{BB962C8B-B14F-4D97-AF65-F5344CB8AC3E}">
        <p14:creationId xmlns:p14="http://schemas.microsoft.com/office/powerpoint/2010/main" val="8339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98A431A-BA66-42CF-9E9B-6B0768C6447B}"/>
              </a:ext>
            </a:extLst>
          </p:cNvPr>
          <p:cNvGrpSpPr/>
          <p:nvPr/>
        </p:nvGrpSpPr>
        <p:grpSpPr>
          <a:xfrm>
            <a:off x="910569" y="541107"/>
            <a:ext cx="10204274" cy="5327034"/>
            <a:chOff x="590973" y="168245"/>
            <a:chExt cx="8095827" cy="4223790"/>
          </a:xfrm>
        </p:grpSpPr>
        <p:sp>
          <p:nvSpPr>
            <p:cNvPr id="13" name="Content Placeholder 2">
              <a:extLst>
                <a:ext uri="{FF2B5EF4-FFF2-40B4-BE49-F238E27FC236}">
                  <a16:creationId xmlns:a16="http://schemas.microsoft.com/office/drawing/2014/main" id="{3CB7244E-B84D-4AF7-B487-297EC62608C0}"/>
                </a:ext>
              </a:extLst>
            </p:cNvPr>
            <p:cNvSpPr txBox="1">
              <a:spLocks/>
            </p:cNvSpPr>
            <p:nvPr/>
          </p:nvSpPr>
          <p:spPr>
            <a:xfrm>
              <a:off x="1280160" y="885140"/>
              <a:ext cx="7406640" cy="130210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accent5">
                      <a:lumMod val="7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2">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2">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2">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2">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4BACC6">
                      <a:lumMod val="75000"/>
                    </a:srgbClr>
                  </a:solidFill>
                  <a:effectLst/>
                  <a:uLnTx/>
                  <a:uFillTx/>
                  <a:latin typeface="Calibri"/>
                  <a:ea typeface="+mn-ea"/>
                  <a:cs typeface="+mn-cs"/>
                </a:rPr>
                <a:t>Somehow find silhouettes in images</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EEECE1">
                      <a:lumMod val="50000"/>
                    </a:srgbClr>
                  </a:solidFill>
                  <a:effectLst/>
                  <a:uLnTx/>
                  <a:uFillTx/>
                  <a:latin typeface="Calibri"/>
                  <a:ea typeface="+mn-ea"/>
                  <a:cs typeface="+mn-cs"/>
                </a:rPr>
                <a:t> (and hope that it will correspond to real objects)</a:t>
              </a:r>
            </a:p>
            <a:p>
              <a:pPr marL="514350" marR="0" lvl="0" indent="-514350" algn="l" defTabSz="457200" rtl="0" eaLnBrk="1" fontAlgn="auto" latinLnBrk="0" hangingPunct="1">
                <a:lnSpc>
                  <a:spcPct val="100000"/>
                </a:lnSpc>
                <a:spcBef>
                  <a:spcPct val="20000"/>
                </a:spcBef>
                <a:spcAft>
                  <a:spcPts val="0"/>
                </a:spcAft>
                <a:buClrTx/>
                <a:buSzTx/>
                <a:buFont typeface="+mj-lt"/>
                <a:buAutoNum type="arabicPeriod"/>
                <a:tabLst/>
                <a:defRPr/>
              </a:pPr>
              <a:r>
                <a:rPr kumimoji="0" lang="en-US" sz="3200" b="0" i="0" u="none" strike="noStrike" kern="1200" cap="none" spc="0" normalizeH="0" baseline="0" noProof="0" dirty="0">
                  <a:ln>
                    <a:noFill/>
                  </a:ln>
                  <a:solidFill>
                    <a:srgbClr val="4BACC6">
                      <a:lumMod val="75000"/>
                    </a:srgbClr>
                  </a:solidFill>
                  <a:effectLst/>
                  <a:uLnTx/>
                  <a:uFillTx/>
                  <a:latin typeface="Calibri"/>
                  <a:ea typeface="+mn-ea"/>
                  <a:cs typeface="+mn-cs"/>
                </a:rPr>
                <a:t>Blend (</a:t>
              </a:r>
              <a:r>
                <a:rPr kumimoji="0" lang="en-US" sz="3200" b="0" i="1" u="none" strike="noStrike" kern="1200" cap="none" spc="0" normalizeH="0" baseline="0" noProof="0" dirty="0">
                  <a:ln>
                    <a:noFill/>
                  </a:ln>
                  <a:solidFill>
                    <a:srgbClr val="4BACC6">
                      <a:lumMod val="75000"/>
                    </a:srgbClr>
                  </a:solidFill>
                  <a:effectLst/>
                  <a:uLnTx/>
                  <a:uFillTx/>
                  <a:latin typeface="Calibri"/>
                  <a:ea typeface="+mn-ea"/>
                  <a:cs typeface="+mn-cs"/>
                </a:rPr>
                <a:t>aka</a:t>
              </a:r>
              <a:r>
                <a:rPr kumimoji="0" lang="en-US" sz="3200" b="0" i="0" u="none" strike="noStrike" kern="1200" cap="none" spc="0" normalizeH="0" baseline="0" noProof="0" dirty="0">
                  <a:ln>
                    <a:noFill/>
                  </a:ln>
                  <a:solidFill>
                    <a:srgbClr val="4BACC6">
                      <a:lumMod val="75000"/>
                    </a:srgbClr>
                  </a:solidFill>
                  <a:effectLst/>
                  <a:uLnTx/>
                  <a:uFillTx/>
                  <a:latin typeface="Calibri"/>
                  <a:ea typeface="+mn-ea"/>
                  <a:cs typeface="+mn-cs"/>
                </a:rPr>
                <a:t> filter) colors around the silhouettes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4BACC6">
                    <a:lumMod val="75000"/>
                  </a:srgbClr>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5EF82F67-461D-4AD1-8D5E-DBA7CAE4F5CC}"/>
                </a:ext>
              </a:extLst>
            </p:cNvPr>
            <p:cNvGrpSpPr/>
            <p:nvPr/>
          </p:nvGrpSpPr>
          <p:grpSpPr>
            <a:xfrm>
              <a:off x="590973" y="2258435"/>
              <a:ext cx="7962053" cy="2133600"/>
              <a:chOff x="593677" y="2653455"/>
              <a:chExt cx="7962053" cy="2133600"/>
            </a:xfrm>
          </p:grpSpPr>
          <p:pic>
            <p:nvPicPr>
              <p:cNvPr id="15" name="Picture 14">
                <a:extLst>
                  <a:ext uri="{FF2B5EF4-FFF2-40B4-BE49-F238E27FC236}">
                    <a16:creationId xmlns:a16="http://schemas.microsoft.com/office/drawing/2014/main" id="{EE7022BD-1AE1-4FA8-8A80-EFD21EF88A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93677" y="2653455"/>
                <a:ext cx="2133600" cy="21336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DC91E356-FCE1-4670-9777-4A346F5DD3D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31119" y="2653455"/>
                <a:ext cx="2133600" cy="2133600"/>
              </a:xfrm>
              <a:prstGeom prst="rect">
                <a:avLst/>
              </a:prstGeom>
              <a:ln>
                <a:solidFill>
                  <a:srgbClr val="EEECE1">
                    <a:lumMod val="50000"/>
                  </a:srgb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28D0EDDE-226D-4E1B-914A-DCBB10FFA93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22130" y="2653455"/>
                <a:ext cx="2133600" cy="2133600"/>
              </a:xfrm>
              <a:prstGeom prst="rect">
                <a:avLst/>
              </a:prstGeom>
              <a:effectLst>
                <a:outerShdw blurRad="50800" dist="38100" dir="2700000" algn="tl" rotWithShape="0">
                  <a:prstClr val="black">
                    <a:alpha val="40000"/>
                  </a:prstClr>
                </a:outerShdw>
              </a:effectLst>
            </p:spPr>
          </p:pic>
          <p:sp>
            <p:nvSpPr>
              <p:cNvPr id="18" name="Right Arrow 6">
                <a:extLst>
                  <a:ext uri="{FF2B5EF4-FFF2-40B4-BE49-F238E27FC236}">
                    <a16:creationId xmlns:a16="http://schemas.microsoft.com/office/drawing/2014/main" id="{FE8F1098-9ECE-4930-9B01-42AE03D05D64}"/>
                  </a:ext>
                </a:extLst>
              </p:cNvPr>
              <p:cNvSpPr>
                <a:spLocks noChangeAspect="1"/>
              </p:cNvSpPr>
              <p:nvPr/>
            </p:nvSpPr>
            <p:spPr bwMode="auto">
              <a:xfrm>
                <a:off x="2819400" y="3521510"/>
                <a:ext cx="623087" cy="549040"/>
              </a:xfrm>
              <a:prstGeom prst="rightArrow">
                <a:avLst/>
              </a:prstGeom>
              <a:gradFill flip="none" rotWithShape="1">
                <a:gsLst>
                  <a:gs pos="0">
                    <a:srgbClr val="FFF200"/>
                  </a:gs>
                  <a:gs pos="45000">
                    <a:srgbClr val="FF7A00"/>
                  </a:gs>
                  <a:gs pos="70000">
                    <a:srgbClr val="FF0300"/>
                  </a:gs>
                  <a:gs pos="100000">
                    <a:srgbClr val="4D0808">
                      <a:alpha val="77000"/>
                    </a:srgbClr>
                  </a:gs>
                </a:gsLst>
                <a:lin ang="2700000" scaled="1"/>
                <a:tileRect/>
              </a:gradFill>
              <a:ln>
                <a:noFill/>
              </a:ln>
              <a:effectLst>
                <a:innerShdw blurRad="114300">
                  <a:prstClr val="black"/>
                </a:inn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base" latinLnBrk="1" hangingPunct="1">
                  <a:lnSpc>
                    <a:spcPct val="110000"/>
                  </a:lnSpc>
                  <a:spcBef>
                    <a:spcPct val="0"/>
                  </a:spcBef>
                  <a:spcAft>
                    <a:spcPct val="0"/>
                  </a:spcAft>
                  <a:buClrTx/>
                  <a:buSzTx/>
                  <a:buFontTx/>
                  <a:buNone/>
                  <a:tabLst/>
                  <a:defRPr/>
                </a:pPr>
                <a:endParaRPr kumimoji="0" lang="en-US" sz="2200" b="0" i="0" u="none" strike="noStrike" kern="0" cap="none" spc="0" normalizeH="0" baseline="0" noProof="0">
                  <a:ln>
                    <a:noFill/>
                  </a:ln>
                  <a:solidFill>
                    <a:prstClr val="black"/>
                  </a:solidFill>
                  <a:effectLst/>
                  <a:uLnTx/>
                  <a:uFillTx/>
                  <a:latin typeface="Helvetica" pitchFamily="34" charset="0"/>
                  <a:ea typeface="굴림" pitchFamily="50" charset="-127"/>
                </a:endParaRPr>
              </a:p>
            </p:txBody>
          </p:sp>
          <p:sp>
            <p:nvSpPr>
              <p:cNvPr id="19" name="Right Arrow 7">
                <a:extLst>
                  <a:ext uri="{FF2B5EF4-FFF2-40B4-BE49-F238E27FC236}">
                    <a16:creationId xmlns:a16="http://schemas.microsoft.com/office/drawing/2014/main" id="{832E1BB9-37F2-4FD9-B8FC-87E33E66AAE8}"/>
                  </a:ext>
                </a:extLst>
              </p:cNvPr>
              <p:cNvSpPr>
                <a:spLocks noChangeAspect="1"/>
              </p:cNvSpPr>
              <p:nvPr/>
            </p:nvSpPr>
            <p:spPr bwMode="auto">
              <a:xfrm>
                <a:off x="5755992" y="3523782"/>
                <a:ext cx="623087" cy="549040"/>
              </a:xfrm>
              <a:prstGeom prst="rightArrow">
                <a:avLst/>
              </a:prstGeom>
              <a:gradFill flip="none" rotWithShape="1">
                <a:gsLst>
                  <a:gs pos="0">
                    <a:srgbClr val="FFF200"/>
                  </a:gs>
                  <a:gs pos="45000">
                    <a:srgbClr val="FF7A00"/>
                  </a:gs>
                  <a:gs pos="70000">
                    <a:srgbClr val="FF0300"/>
                  </a:gs>
                  <a:gs pos="100000">
                    <a:srgbClr val="4D0808">
                      <a:alpha val="77000"/>
                    </a:srgbClr>
                  </a:gs>
                </a:gsLst>
                <a:lin ang="2700000" scaled="1"/>
                <a:tileRect/>
              </a:gradFill>
              <a:ln>
                <a:noFill/>
              </a:ln>
              <a:effectLst>
                <a:innerShdw blurRad="114300">
                  <a:prstClr val="black"/>
                </a:innerShdw>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eaLnBrk="1" fontAlgn="base" latinLnBrk="1" hangingPunct="1">
                  <a:lnSpc>
                    <a:spcPct val="110000"/>
                  </a:lnSpc>
                  <a:spcBef>
                    <a:spcPct val="0"/>
                  </a:spcBef>
                  <a:spcAft>
                    <a:spcPct val="0"/>
                  </a:spcAft>
                  <a:buClrTx/>
                  <a:buSzTx/>
                  <a:buFontTx/>
                  <a:buNone/>
                  <a:tabLst/>
                  <a:defRPr/>
                </a:pPr>
                <a:endParaRPr kumimoji="0" lang="en-US" sz="2200" b="0" i="0" u="none" strike="noStrike" kern="0" cap="none" spc="0" normalizeH="0" baseline="0" noProof="0">
                  <a:ln>
                    <a:noFill/>
                  </a:ln>
                  <a:solidFill>
                    <a:prstClr val="black"/>
                  </a:solidFill>
                  <a:effectLst/>
                  <a:uLnTx/>
                  <a:uFillTx/>
                  <a:latin typeface="Helvetica" pitchFamily="34" charset="0"/>
                  <a:ea typeface="굴림" pitchFamily="50" charset="-127"/>
                </a:endParaRPr>
              </a:p>
            </p:txBody>
          </p:sp>
        </p:grpSp>
        <p:pic>
          <p:nvPicPr>
            <p:cNvPr id="20" name="Picture 2">
              <a:extLst>
                <a:ext uri="{FF2B5EF4-FFF2-40B4-BE49-F238E27FC236}">
                  <a16:creationId xmlns:a16="http://schemas.microsoft.com/office/drawing/2014/main" id="{CA013A40-B15F-43CC-871B-21E1F5AB64EC}"/>
                </a:ext>
              </a:extLst>
            </p:cNvPr>
            <p:cNvPicPr>
              <a:picLocks noChangeAspect="1" noChangeArrowheads="1"/>
            </p:cNvPicPr>
            <p:nvPr/>
          </p:nvPicPr>
          <p:blipFill>
            <a:blip r:embed="rId6"/>
            <a:srcRect/>
            <a:stretch>
              <a:fillRect/>
            </a:stretch>
          </p:blipFill>
          <p:spPr bwMode="auto">
            <a:xfrm>
              <a:off x="784679" y="168245"/>
              <a:ext cx="3638550" cy="601980"/>
            </a:xfrm>
            <a:prstGeom prst="rect">
              <a:avLst/>
            </a:prstGeom>
            <a:noFill/>
            <a:ln w="9525">
              <a:noFill/>
              <a:miter lim="800000"/>
              <a:headEnd/>
              <a:tailEnd/>
            </a:ln>
          </p:spPr>
        </p:pic>
        <p:pic>
          <p:nvPicPr>
            <p:cNvPr id="21" name="Picture 3">
              <a:extLst>
                <a:ext uri="{FF2B5EF4-FFF2-40B4-BE49-F238E27FC236}">
                  <a16:creationId xmlns:a16="http://schemas.microsoft.com/office/drawing/2014/main" id="{C498750C-28FF-4C39-9C04-4B2422747B16}"/>
                </a:ext>
              </a:extLst>
            </p:cNvPr>
            <p:cNvPicPr>
              <a:picLocks noChangeAspect="1" noChangeArrowheads="1"/>
            </p:cNvPicPr>
            <p:nvPr/>
          </p:nvPicPr>
          <p:blipFill>
            <a:blip r:embed="rId7"/>
            <a:srcRect/>
            <a:stretch>
              <a:fillRect/>
            </a:stretch>
          </p:blipFill>
          <p:spPr bwMode="auto">
            <a:xfrm>
              <a:off x="4564792" y="194438"/>
              <a:ext cx="3387090" cy="560070"/>
            </a:xfrm>
            <a:prstGeom prst="rect">
              <a:avLst/>
            </a:prstGeom>
            <a:noFill/>
            <a:ln w="9525">
              <a:noFill/>
              <a:miter lim="800000"/>
              <a:headEnd/>
              <a:tailEnd/>
            </a:ln>
          </p:spPr>
        </p:pic>
      </p:grpSp>
    </p:spTree>
    <p:extLst>
      <p:ext uri="{BB962C8B-B14F-4D97-AF65-F5344CB8AC3E}">
        <p14:creationId xmlns:p14="http://schemas.microsoft.com/office/powerpoint/2010/main" val="1996668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8D629293-4F46-4008-A56E-E020C7CDC902}"/>
              </a:ext>
            </a:extLst>
          </p:cNvPr>
          <p:cNvSpPr/>
          <p:nvPr/>
        </p:nvSpPr>
        <p:spPr>
          <a:xfrm>
            <a:off x="1527048" y="265176"/>
            <a:ext cx="9087943" cy="3017520"/>
          </a:xfrm>
          <a:prstGeom prst="rect">
            <a:avLst/>
          </a:prstGeom>
          <a:solidFill>
            <a:sysClr val="window" lastClr="FFFFFF"/>
          </a:solidFill>
          <a:ln w="25400" cap="flat" cmpd="sng" algn="ctr">
            <a:solidFill>
              <a:sysClr val="window" lastClr="FFFFFF"/>
            </a:solidFill>
            <a:prstDash val="solid"/>
          </a:ln>
          <a:effectLst>
            <a:outerShdw blurRad="762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9" name="Group 68">
            <a:extLst>
              <a:ext uri="{FF2B5EF4-FFF2-40B4-BE49-F238E27FC236}">
                <a16:creationId xmlns:a16="http://schemas.microsoft.com/office/drawing/2014/main" id="{E6100BBB-BFD7-42A6-9147-EBE24CE1FE4A}"/>
              </a:ext>
            </a:extLst>
          </p:cNvPr>
          <p:cNvGrpSpPr>
            <a:grpSpLocks noChangeAspect="1"/>
          </p:cNvGrpSpPr>
          <p:nvPr/>
        </p:nvGrpSpPr>
        <p:grpSpPr>
          <a:xfrm>
            <a:off x="1527048" y="265176"/>
            <a:ext cx="9095002" cy="3031667"/>
            <a:chOff x="23317" y="2071940"/>
            <a:chExt cx="9052560" cy="3017520"/>
          </a:xfrm>
        </p:grpSpPr>
        <p:sp>
          <p:nvSpPr>
            <p:cNvPr id="70" name="Rectangle 69">
              <a:extLst>
                <a:ext uri="{FF2B5EF4-FFF2-40B4-BE49-F238E27FC236}">
                  <a16:creationId xmlns:a16="http://schemas.microsoft.com/office/drawing/2014/main" id="{A9F36553-3F52-4654-AEF1-5E18B87A05C6}"/>
                </a:ext>
              </a:extLst>
            </p:cNvPr>
            <p:cNvSpPr>
              <a:spLocks noChangeAspect="1"/>
            </p:cNvSpPr>
            <p:nvPr/>
          </p:nvSpPr>
          <p:spPr>
            <a:xfrm>
              <a:off x="2331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1" name="Rectangle 70">
              <a:extLst>
                <a:ext uri="{FF2B5EF4-FFF2-40B4-BE49-F238E27FC236}">
                  <a16:creationId xmlns:a16="http://schemas.microsoft.com/office/drawing/2014/main" id="{621F16F2-15B0-432D-85F8-A31122E4D377}"/>
                </a:ext>
              </a:extLst>
            </p:cNvPr>
            <p:cNvSpPr>
              <a:spLocks noChangeAspect="1"/>
            </p:cNvSpPr>
            <p:nvPr/>
          </p:nvSpPr>
          <p:spPr>
            <a:xfrm>
              <a:off x="23317" y="2826320"/>
              <a:ext cx="754380" cy="754380"/>
            </a:xfrm>
            <a:prstGeom prst="rect">
              <a:avLst/>
            </a:prstGeom>
            <a:solidFill>
              <a:srgbClr val="D7E4BD"/>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2" name="Rectangle 71">
              <a:extLst>
                <a:ext uri="{FF2B5EF4-FFF2-40B4-BE49-F238E27FC236}">
                  <a16:creationId xmlns:a16="http://schemas.microsoft.com/office/drawing/2014/main" id="{BD2E8C2C-BD16-4013-A4DC-B211C055C0C2}"/>
                </a:ext>
              </a:extLst>
            </p:cNvPr>
            <p:cNvSpPr>
              <a:spLocks noChangeAspect="1"/>
            </p:cNvSpPr>
            <p:nvPr/>
          </p:nvSpPr>
          <p:spPr>
            <a:xfrm>
              <a:off x="2331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3" name="Rectangle 72">
              <a:extLst>
                <a:ext uri="{FF2B5EF4-FFF2-40B4-BE49-F238E27FC236}">
                  <a16:creationId xmlns:a16="http://schemas.microsoft.com/office/drawing/2014/main" id="{9FCCA5E8-AA6F-4320-8400-571926ABD836}"/>
                </a:ext>
              </a:extLst>
            </p:cNvPr>
            <p:cNvSpPr>
              <a:spLocks noChangeAspect="1"/>
            </p:cNvSpPr>
            <p:nvPr/>
          </p:nvSpPr>
          <p:spPr>
            <a:xfrm>
              <a:off x="2331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4" name="Rectangle 73">
              <a:extLst>
                <a:ext uri="{FF2B5EF4-FFF2-40B4-BE49-F238E27FC236}">
                  <a16:creationId xmlns:a16="http://schemas.microsoft.com/office/drawing/2014/main" id="{4416EB91-D94E-477C-87C4-63CCED580657}"/>
                </a:ext>
              </a:extLst>
            </p:cNvPr>
            <p:cNvSpPr>
              <a:spLocks noChangeAspect="1"/>
            </p:cNvSpPr>
            <p:nvPr/>
          </p:nvSpPr>
          <p:spPr>
            <a:xfrm>
              <a:off x="77769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5" name="Rectangle 74">
              <a:extLst>
                <a:ext uri="{FF2B5EF4-FFF2-40B4-BE49-F238E27FC236}">
                  <a16:creationId xmlns:a16="http://schemas.microsoft.com/office/drawing/2014/main" id="{A283834C-C8BC-4F56-B48E-0B3F46AE009B}"/>
                </a:ext>
              </a:extLst>
            </p:cNvPr>
            <p:cNvSpPr>
              <a:spLocks noChangeAspect="1"/>
            </p:cNvSpPr>
            <p:nvPr/>
          </p:nvSpPr>
          <p:spPr>
            <a:xfrm>
              <a:off x="777697" y="2826320"/>
              <a:ext cx="754380" cy="754380"/>
            </a:xfrm>
            <a:prstGeom prst="rect">
              <a:avLst/>
            </a:prstGeom>
            <a:solidFill>
              <a:srgbClr val="D7E4BD"/>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6" name="Rectangle 75">
              <a:extLst>
                <a:ext uri="{FF2B5EF4-FFF2-40B4-BE49-F238E27FC236}">
                  <a16:creationId xmlns:a16="http://schemas.microsoft.com/office/drawing/2014/main" id="{47BFF1DE-FAD4-446B-A654-C9907A745C68}"/>
                </a:ext>
              </a:extLst>
            </p:cNvPr>
            <p:cNvSpPr>
              <a:spLocks noChangeAspect="1"/>
            </p:cNvSpPr>
            <p:nvPr/>
          </p:nvSpPr>
          <p:spPr>
            <a:xfrm>
              <a:off x="77769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7" name="Rectangle 76">
              <a:extLst>
                <a:ext uri="{FF2B5EF4-FFF2-40B4-BE49-F238E27FC236}">
                  <a16:creationId xmlns:a16="http://schemas.microsoft.com/office/drawing/2014/main" id="{7B9116B1-003D-4930-BFB1-32E93620CA3A}"/>
                </a:ext>
              </a:extLst>
            </p:cNvPr>
            <p:cNvSpPr>
              <a:spLocks noChangeAspect="1"/>
            </p:cNvSpPr>
            <p:nvPr/>
          </p:nvSpPr>
          <p:spPr>
            <a:xfrm>
              <a:off x="77769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8" name="Rectangle 77">
              <a:extLst>
                <a:ext uri="{FF2B5EF4-FFF2-40B4-BE49-F238E27FC236}">
                  <a16:creationId xmlns:a16="http://schemas.microsoft.com/office/drawing/2014/main" id="{F78C8815-BEF8-4C18-B33C-E6378453059D}"/>
                </a:ext>
              </a:extLst>
            </p:cNvPr>
            <p:cNvSpPr>
              <a:spLocks noChangeAspect="1"/>
            </p:cNvSpPr>
            <p:nvPr/>
          </p:nvSpPr>
          <p:spPr>
            <a:xfrm>
              <a:off x="153207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9" name="Rectangle 78">
              <a:extLst>
                <a:ext uri="{FF2B5EF4-FFF2-40B4-BE49-F238E27FC236}">
                  <a16:creationId xmlns:a16="http://schemas.microsoft.com/office/drawing/2014/main" id="{740A6392-AE0A-44FB-9FDE-8802491DABC7}"/>
                </a:ext>
              </a:extLst>
            </p:cNvPr>
            <p:cNvSpPr>
              <a:spLocks noChangeAspect="1"/>
            </p:cNvSpPr>
            <p:nvPr/>
          </p:nvSpPr>
          <p:spPr>
            <a:xfrm>
              <a:off x="153207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0" name="Rectangle 79">
              <a:extLst>
                <a:ext uri="{FF2B5EF4-FFF2-40B4-BE49-F238E27FC236}">
                  <a16:creationId xmlns:a16="http://schemas.microsoft.com/office/drawing/2014/main" id="{5E963DF1-0EC2-457A-9AF8-44F11B5E614E}"/>
                </a:ext>
              </a:extLst>
            </p:cNvPr>
            <p:cNvSpPr>
              <a:spLocks noChangeAspect="1"/>
            </p:cNvSpPr>
            <p:nvPr/>
          </p:nvSpPr>
          <p:spPr>
            <a:xfrm>
              <a:off x="153207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1" name="Rectangle 80">
              <a:extLst>
                <a:ext uri="{FF2B5EF4-FFF2-40B4-BE49-F238E27FC236}">
                  <a16:creationId xmlns:a16="http://schemas.microsoft.com/office/drawing/2014/main" id="{E8FF4DBE-E5BD-402F-8B35-F32F54459DA4}"/>
                </a:ext>
              </a:extLst>
            </p:cNvPr>
            <p:cNvSpPr>
              <a:spLocks noChangeAspect="1"/>
            </p:cNvSpPr>
            <p:nvPr/>
          </p:nvSpPr>
          <p:spPr>
            <a:xfrm>
              <a:off x="153207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2" name="Rectangle 81">
              <a:extLst>
                <a:ext uri="{FF2B5EF4-FFF2-40B4-BE49-F238E27FC236}">
                  <a16:creationId xmlns:a16="http://schemas.microsoft.com/office/drawing/2014/main" id="{D3AF93DB-092A-4CBD-8751-50C69D853CC0}"/>
                </a:ext>
              </a:extLst>
            </p:cNvPr>
            <p:cNvSpPr>
              <a:spLocks noChangeAspect="1"/>
            </p:cNvSpPr>
            <p:nvPr/>
          </p:nvSpPr>
          <p:spPr>
            <a:xfrm>
              <a:off x="228645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3" name="Rectangle 82">
              <a:extLst>
                <a:ext uri="{FF2B5EF4-FFF2-40B4-BE49-F238E27FC236}">
                  <a16:creationId xmlns:a16="http://schemas.microsoft.com/office/drawing/2014/main" id="{A3507C16-10DC-4DDF-B7D4-81E55E49ACA2}"/>
                </a:ext>
              </a:extLst>
            </p:cNvPr>
            <p:cNvSpPr>
              <a:spLocks noChangeAspect="1"/>
            </p:cNvSpPr>
            <p:nvPr/>
          </p:nvSpPr>
          <p:spPr>
            <a:xfrm>
              <a:off x="228645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4" name="Rectangle 83">
              <a:extLst>
                <a:ext uri="{FF2B5EF4-FFF2-40B4-BE49-F238E27FC236}">
                  <a16:creationId xmlns:a16="http://schemas.microsoft.com/office/drawing/2014/main" id="{85406E88-1235-453B-9952-C85CF76C86B0}"/>
                </a:ext>
              </a:extLst>
            </p:cNvPr>
            <p:cNvSpPr>
              <a:spLocks noChangeAspect="1"/>
            </p:cNvSpPr>
            <p:nvPr/>
          </p:nvSpPr>
          <p:spPr>
            <a:xfrm>
              <a:off x="228645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5" name="Rectangle 84">
              <a:extLst>
                <a:ext uri="{FF2B5EF4-FFF2-40B4-BE49-F238E27FC236}">
                  <a16:creationId xmlns:a16="http://schemas.microsoft.com/office/drawing/2014/main" id="{7C95873C-2533-4FE8-A44B-BFDA6C8D0574}"/>
                </a:ext>
              </a:extLst>
            </p:cNvPr>
            <p:cNvSpPr>
              <a:spLocks noChangeAspect="1"/>
            </p:cNvSpPr>
            <p:nvPr/>
          </p:nvSpPr>
          <p:spPr>
            <a:xfrm>
              <a:off x="228645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6" name="Rectangle 85">
              <a:extLst>
                <a:ext uri="{FF2B5EF4-FFF2-40B4-BE49-F238E27FC236}">
                  <a16:creationId xmlns:a16="http://schemas.microsoft.com/office/drawing/2014/main" id="{AE7A5FF3-90BB-4B66-9D8E-6BE795F71923}"/>
                </a:ext>
              </a:extLst>
            </p:cNvPr>
            <p:cNvSpPr>
              <a:spLocks noChangeAspect="1"/>
            </p:cNvSpPr>
            <p:nvPr/>
          </p:nvSpPr>
          <p:spPr>
            <a:xfrm>
              <a:off x="304083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7" name="Rectangle 86">
              <a:extLst>
                <a:ext uri="{FF2B5EF4-FFF2-40B4-BE49-F238E27FC236}">
                  <a16:creationId xmlns:a16="http://schemas.microsoft.com/office/drawing/2014/main" id="{59B19B27-B72F-4C19-B685-D4B3A1C74855}"/>
                </a:ext>
              </a:extLst>
            </p:cNvPr>
            <p:cNvSpPr>
              <a:spLocks noChangeAspect="1"/>
            </p:cNvSpPr>
            <p:nvPr/>
          </p:nvSpPr>
          <p:spPr>
            <a:xfrm>
              <a:off x="304083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8" name="Rectangle 87">
              <a:extLst>
                <a:ext uri="{FF2B5EF4-FFF2-40B4-BE49-F238E27FC236}">
                  <a16:creationId xmlns:a16="http://schemas.microsoft.com/office/drawing/2014/main" id="{3224BDA6-41C1-4DC8-9CAF-3E6C9613DD29}"/>
                </a:ext>
              </a:extLst>
            </p:cNvPr>
            <p:cNvSpPr>
              <a:spLocks noChangeAspect="1"/>
            </p:cNvSpPr>
            <p:nvPr/>
          </p:nvSpPr>
          <p:spPr>
            <a:xfrm>
              <a:off x="304083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9" name="Rectangle 88">
              <a:extLst>
                <a:ext uri="{FF2B5EF4-FFF2-40B4-BE49-F238E27FC236}">
                  <a16:creationId xmlns:a16="http://schemas.microsoft.com/office/drawing/2014/main" id="{08AA3EF5-F3AF-4A32-8F21-835899EDBAF1}"/>
                </a:ext>
              </a:extLst>
            </p:cNvPr>
            <p:cNvSpPr>
              <a:spLocks noChangeAspect="1"/>
            </p:cNvSpPr>
            <p:nvPr/>
          </p:nvSpPr>
          <p:spPr>
            <a:xfrm>
              <a:off x="304083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0" name="Rectangle 89">
              <a:extLst>
                <a:ext uri="{FF2B5EF4-FFF2-40B4-BE49-F238E27FC236}">
                  <a16:creationId xmlns:a16="http://schemas.microsoft.com/office/drawing/2014/main" id="{CE439B1D-9324-4898-B576-FA344318F3EA}"/>
                </a:ext>
              </a:extLst>
            </p:cNvPr>
            <p:cNvSpPr>
              <a:spLocks noChangeAspect="1"/>
            </p:cNvSpPr>
            <p:nvPr/>
          </p:nvSpPr>
          <p:spPr>
            <a:xfrm>
              <a:off x="379521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1" name="Rectangle 90">
              <a:extLst>
                <a:ext uri="{FF2B5EF4-FFF2-40B4-BE49-F238E27FC236}">
                  <a16:creationId xmlns:a16="http://schemas.microsoft.com/office/drawing/2014/main" id="{928E838E-643E-4F27-A545-0B6C951C54DC}"/>
                </a:ext>
              </a:extLst>
            </p:cNvPr>
            <p:cNvSpPr>
              <a:spLocks noChangeAspect="1"/>
            </p:cNvSpPr>
            <p:nvPr/>
          </p:nvSpPr>
          <p:spPr>
            <a:xfrm>
              <a:off x="379521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2" name="Rectangle 91">
              <a:extLst>
                <a:ext uri="{FF2B5EF4-FFF2-40B4-BE49-F238E27FC236}">
                  <a16:creationId xmlns:a16="http://schemas.microsoft.com/office/drawing/2014/main" id="{D1ACDAFD-29B3-486B-97B9-8953D3EA2CAC}"/>
                </a:ext>
              </a:extLst>
            </p:cNvPr>
            <p:cNvSpPr>
              <a:spLocks noChangeAspect="1"/>
            </p:cNvSpPr>
            <p:nvPr/>
          </p:nvSpPr>
          <p:spPr>
            <a:xfrm>
              <a:off x="379521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3" name="Rectangle 92">
              <a:extLst>
                <a:ext uri="{FF2B5EF4-FFF2-40B4-BE49-F238E27FC236}">
                  <a16:creationId xmlns:a16="http://schemas.microsoft.com/office/drawing/2014/main" id="{83FEA46B-9A7D-4F58-9B20-CE58FF59D275}"/>
                </a:ext>
              </a:extLst>
            </p:cNvPr>
            <p:cNvSpPr>
              <a:spLocks noChangeAspect="1"/>
            </p:cNvSpPr>
            <p:nvPr/>
          </p:nvSpPr>
          <p:spPr>
            <a:xfrm>
              <a:off x="379521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4" name="Rectangle 93">
              <a:extLst>
                <a:ext uri="{FF2B5EF4-FFF2-40B4-BE49-F238E27FC236}">
                  <a16:creationId xmlns:a16="http://schemas.microsoft.com/office/drawing/2014/main" id="{43A440A7-8EC9-444D-A006-4B9919642E0F}"/>
                </a:ext>
              </a:extLst>
            </p:cNvPr>
            <p:cNvSpPr>
              <a:spLocks noChangeAspect="1"/>
            </p:cNvSpPr>
            <p:nvPr/>
          </p:nvSpPr>
          <p:spPr>
            <a:xfrm>
              <a:off x="454959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5" name="Rectangle 94">
              <a:extLst>
                <a:ext uri="{FF2B5EF4-FFF2-40B4-BE49-F238E27FC236}">
                  <a16:creationId xmlns:a16="http://schemas.microsoft.com/office/drawing/2014/main" id="{CEF376C8-E4F6-45E1-AAE4-40FDE8D27996}"/>
                </a:ext>
              </a:extLst>
            </p:cNvPr>
            <p:cNvSpPr>
              <a:spLocks noChangeAspect="1"/>
            </p:cNvSpPr>
            <p:nvPr/>
          </p:nvSpPr>
          <p:spPr>
            <a:xfrm>
              <a:off x="454959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6" name="Rectangle 95">
              <a:extLst>
                <a:ext uri="{FF2B5EF4-FFF2-40B4-BE49-F238E27FC236}">
                  <a16:creationId xmlns:a16="http://schemas.microsoft.com/office/drawing/2014/main" id="{BC486C41-7F5F-4ADE-A2DD-75C3DB1477F4}"/>
                </a:ext>
              </a:extLst>
            </p:cNvPr>
            <p:cNvSpPr>
              <a:spLocks noChangeAspect="1"/>
            </p:cNvSpPr>
            <p:nvPr/>
          </p:nvSpPr>
          <p:spPr>
            <a:xfrm>
              <a:off x="4549597" y="3580700"/>
              <a:ext cx="754380" cy="754380"/>
            </a:xfrm>
            <a:prstGeom prst="rect">
              <a:avLst/>
            </a:prstGeom>
            <a:solidFill>
              <a:srgbClr val="D7E4BD"/>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7" name="Rectangle 96">
              <a:extLst>
                <a:ext uri="{FF2B5EF4-FFF2-40B4-BE49-F238E27FC236}">
                  <a16:creationId xmlns:a16="http://schemas.microsoft.com/office/drawing/2014/main" id="{D65B837E-4E44-49D6-9C1B-B9F2312FB51F}"/>
                </a:ext>
              </a:extLst>
            </p:cNvPr>
            <p:cNvSpPr>
              <a:spLocks noChangeAspect="1"/>
            </p:cNvSpPr>
            <p:nvPr/>
          </p:nvSpPr>
          <p:spPr>
            <a:xfrm>
              <a:off x="454959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8" name="Rectangle 97">
              <a:extLst>
                <a:ext uri="{FF2B5EF4-FFF2-40B4-BE49-F238E27FC236}">
                  <a16:creationId xmlns:a16="http://schemas.microsoft.com/office/drawing/2014/main" id="{6AB1D672-8E24-450A-8ABF-997720B413E0}"/>
                </a:ext>
              </a:extLst>
            </p:cNvPr>
            <p:cNvSpPr>
              <a:spLocks noChangeAspect="1"/>
            </p:cNvSpPr>
            <p:nvPr/>
          </p:nvSpPr>
          <p:spPr>
            <a:xfrm>
              <a:off x="530397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9" name="Rectangle 98">
              <a:extLst>
                <a:ext uri="{FF2B5EF4-FFF2-40B4-BE49-F238E27FC236}">
                  <a16:creationId xmlns:a16="http://schemas.microsoft.com/office/drawing/2014/main" id="{123731E0-11AE-4E6D-9AC1-2EE71B2FF12D}"/>
                </a:ext>
              </a:extLst>
            </p:cNvPr>
            <p:cNvSpPr>
              <a:spLocks noChangeAspect="1"/>
            </p:cNvSpPr>
            <p:nvPr/>
          </p:nvSpPr>
          <p:spPr>
            <a:xfrm>
              <a:off x="530397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0" name="Rectangle 99">
              <a:extLst>
                <a:ext uri="{FF2B5EF4-FFF2-40B4-BE49-F238E27FC236}">
                  <a16:creationId xmlns:a16="http://schemas.microsoft.com/office/drawing/2014/main" id="{5F8C14CB-D3B3-4A8A-9F7A-B7A02752150F}"/>
                </a:ext>
              </a:extLst>
            </p:cNvPr>
            <p:cNvSpPr>
              <a:spLocks noChangeAspect="1"/>
            </p:cNvSpPr>
            <p:nvPr/>
          </p:nvSpPr>
          <p:spPr>
            <a:xfrm>
              <a:off x="5303977" y="3580700"/>
              <a:ext cx="754380" cy="737827"/>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Myriad Pro"/>
                <a:ea typeface="+mn-ea"/>
                <a:cs typeface="+mn-cs"/>
              </a:endParaRPr>
            </a:p>
          </p:txBody>
        </p:sp>
        <p:sp>
          <p:nvSpPr>
            <p:cNvPr id="101" name="Rectangle 100">
              <a:extLst>
                <a:ext uri="{FF2B5EF4-FFF2-40B4-BE49-F238E27FC236}">
                  <a16:creationId xmlns:a16="http://schemas.microsoft.com/office/drawing/2014/main" id="{04C1111C-2900-4610-A7C1-03BF781FB533}"/>
                </a:ext>
              </a:extLst>
            </p:cNvPr>
            <p:cNvSpPr>
              <a:spLocks noChangeAspect="1"/>
            </p:cNvSpPr>
            <p:nvPr/>
          </p:nvSpPr>
          <p:spPr>
            <a:xfrm>
              <a:off x="530397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2" name="Rectangle 101">
              <a:extLst>
                <a:ext uri="{FF2B5EF4-FFF2-40B4-BE49-F238E27FC236}">
                  <a16:creationId xmlns:a16="http://schemas.microsoft.com/office/drawing/2014/main" id="{19422EF1-4E8C-4D4A-9FB5-DE589037A70C}"/>
                </a:ext>
              </a:extLst>
            </p:cNvPr>
            <p:cNvSpPr>
              <a:spLocks noChangeAspect="1"/>
            </p:cNvSpPr>
            <p:nvPr/>
          </p:nvSpPr>
          <p:spPr>
            <a:xfrm>
              <a:off x="605835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3" name="Rectangle 102">
              <a:extLst>
                <a:ext uri="{FF2B5EF4-FFF2-40B4-BE49-F238E27FC236}">
                  <a16:creationId xmlns:a16="http://schemas.microsoft.com/office/drawing/2014/main" id="{7958ACDB-EED4-4297-A409-854194AAD640}"/>
                </a:ext>
              </a:extLst>
            </p:cNvPr>
            <p:cNvSpPr>
              <a:spLocks noChangeAspect="1"/>
            </p:cNvSpPr>
            <p:nvPr/>
          </p:nvSpPr>
          <p:spPr>
            <a:xfrm>
              <a:off x="605835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4" name="Rectangle 103">
              <a:extLst>
                <a:ext uri="{FF2B5EF4-FFF2-40B4-BE49-F238E27FC236}">
                  <a16:creationId xmlns:a16="http://schemas.microsoft.com/office/drawing/2014/main" id="{80D935C1-E63A-4054-9E34-877299C6A35A}"/>
                </a:ext>
              </a:extLst>
            </p:cNvPr>
            <p:cNvSpPr>
              <a:spLocks noChangeAspect="1"/>
            </p:cNvSpPr>
            <p:nvPr/>
          </p:nvSpPr>
          <p:spPr>
            <a:xfrm>
              <a:off x="6058357" y="358070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5" name="Rectangle 104">
              <a:extLst>
                <a:ext uri="{FF2B5EF4-FFF2-40B4-BE49-F238E27FC236}">
                  <a16:creationId xmlns:a16="http://schemas.microsoft.com/office/drawing/2014/main" id="{E69F0DFD-8622-4631-9A5C-F4A86D1D9981}"/>
                </a:ext>
              </a:extLst>
            </p:cNvPr>
            <p:cNvSpPr>
              <a:spLocks noChangeAspect="1"/>
            </p:cNvSpPr>
            <p:nvPr/>
          </p:nvSpPr>
          <p:spPr>
            <a:xfrm>
              <a:off x="605835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6" name="Rectangle 105">
              <a:extLst>
                <a:ext uri="{FF2B5EF4-FFF2-40B4-BE49-F238E27FC236}">
                  <a16:creationId xmlns:a16="http://schemas.microsoft.com/office/drawing/2014/main" id="{D313F31F-6FA3-491A-8600-879B0944DA63}"/>
                </a:ext>
              </a:extLst>
            </p:cNvPr>
            <p:cNvSpPr>
              <a:spLocks noChangeAspect="1"/>
            </p:cNvSpPr>
            <p:nvPr/>
          </p:nvSpPr>
          <p:spPr>
            <a:xfrm>
              <a:off x="681273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7" name="Rectangle 106">
              <a:extLst>
                <a:ext uri="{FF2B5EF4-FFF2-40B4-BE49-F238E27FC236}">
                  <a16:creationId xmlns:a16="http://schemas.microsoft.com/office/drawing/2014/main" id="{D129401C-83BA-4A9C-B06B-1E3BA3C960AB}"/>
                </a:ext>
              </a:extLst>
            </p:cNvPr>
            <p:cNvSpPr>
              <a:spLocks noChangeAspect="1"/>
            </p:cNvSpPr>
            <p:nvPr/>
          </p:nvSpPr>
          <p:spPr>
            <a:xfrm>
              <a:off x="681273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8" name="Rectangle 107">
              <a:extLst>
                <a:ext uri="{FF2B5EF4-FFF2-40B4-BE49-F238E27FC236}">
                  <a16:creationId xmlns:a16="http://schemas.microsoft.com/office/drawing/2014/main" id="{DC2AAF74-5C94-4995-AF5C-8A1FEAB5F72D}"/>
                </a:ext>
              </a:extLst>
            </p:cNvPr>
            <p:cNvSpPr>
              <a:spLocks noChangeAspect="1"/>
            </p:cNvSpPr>
            <p:nvPr/>
          </p:nvSpPr>
          <p:spPr>
            <a:xfrm>
              <a:off x="6812737" y="358070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9" name="Rectangle 108">
              <a:extLst>
                <a:ext uri="{FF2B5EF4-FFF2-40B4-BE49-F238E27FC236}">
                  <a16:creationId xmlns:a16="http://schemas.microsoft.com/office/drawing/2014/main" id="{5EFA0A54-3FD8-4E42-AF55-2DDEB70D3E7D}"/>
                </a:ext>
              </a:extLst>
            </p:cNvPr>
            <p:cNvSpPr>
              <a:spLocks noChangeAspect="1"/>
            </p:cNvSpPr>
            <p:nvPr/>
          </p:nvSpPr>
          <p:spPr>
            <a:xfrm>
              <a:off x="681273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0" name="Rectangle 109">
              <a:extLst>
                <a:ext uri="{FF2B5EF4-FFF2-40B4-BE49-F238E27FC236}">
                  <a16:creationId xmlns:a16="http://schemas.microsoft.com/office/drawing/2014/main" id="{25F25523-FE76-481C-B258-CEB9281EA41A}"/>
                </a:ext>
              </a:extLst>
            </p:cNvPr>
            <p:cNvSpPr>
              <a:spLocks noChangeAspect="1"/>
            </p:cNvSpPr>
            <p:nvPr/>
          </p:nvSpPr>
          <p:spPr>
            <a:xfrm>
              <a:off x="756711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1" name="Rectangle 110">
              <a:extLst>
                <a:ext uri="{FF2B5EF4-FFF2-40B4-BE49-F238E27FC236}">
                  <a16:creationId xmlns:a16="http://schemas.microsoft.com/office/drawing/2014/main" id="{59638829-6643-4D0E-AA4B-B441AF790723}"/>
                </a:ext>
              </a:extLst>
            </p:cNvPr>
            <p:cNvSpPr>
              <a:spLocks noChangeAspect="1"/>
            </p:cNvSpPr>
            <p:nvPr/>
          </p:nvSpPr>
          <p:spPr>
            <a:xfrm>
              <a:off x="756711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2" name="Rectangle 111">
              <a:extLst>
                <a:ext uri="{FF2B5EF4-FFF2-40B4-BE49-F238E27FC236}">
                  <a16:creationId xmlns:a16="http://schemas.microsoft.com/office/drawing/2014/main" id="{97FCB6CE-C5C7-4FA8-A40A-8B09CA1441D6}"/>
                </a:ext>
              </a:extLst>
            </p:cNvPr>
            <p:cNvSpPr>
              <a:spLocks noChangeAspect="1"/>
            </p:cNvSpPr>
            <p:nvPr/>
          </p:nvSpPr>
          <p:spPr>
            <a:xfrm>
              <a:off x="7567117" y="3580700"/>
              <a:ext cx="754380" cy="754380"/>
            </a:xfrm>
            <a:prstGeom prst="rect">
              <a:avLst/>
            </a:prstGeom>
            <a:solidFill>
              <a:srgbClr val="D7E4BD"/>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3" name="Rectangle 112">
              <a:extLst>
                <a:ext uri="{FF2B5EF4-FFF2-40B4-BE49-F238E27FC236}">
                  <a16:creationId xmlns:a16="http://schemas.microsoft.com/office/drawing/2014/main" id="{BD0CE90E-8876-4DEB-AE1D-C33FC9A90E5B}"/>
                </a:ext>
              </a:extLst>
            </p:cNvPr>
            <p:cNvSpPr>
              <a:spLocks noChangeAspect="1"/>
            </p:cNvSpPr>
            <p:nvPr/>
          </p:nvSpPr>
          <p:spPr>
            <a:xfrm>
              <a:off x="756711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4" name="Rectangle 113">
              <a:extLst>
                <a:ext uri="{FF2B5EF4-FFF2-40B4-BE49-F238E27FC236}">
                  <a16:creationId xmlns:a16="http://schemas.microsoft.com/office/drawing/2014/main" id="{61275A50-0EE5-4231-B93D-EC440937006C}"/>
                </a:ext>
              </a:extLst>
            </p:cNvPr>
            <p:cNvSpPr>
              <a:spLocks noChangeAspect="1"/>
            </p:cNvSpPr>
            <p:nvPr/>
          </p:nvSpPr>
          <p:spPr>
            <a:xfrm>
              <a:off x="832149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5" name="Rectangle 114">
              <a:extLst>
                <a:ext uri="{FF2B5EF4-FFF2-40B4-BE49-F238E27FC236}">
                  <a16:creationId xmlns:a16="http://schemas.microsoft.com/office/drawing/2014/main" id="{2CB56887-07BC-4BC6-8DBB-BEFD45A9E9AC}"/>
                </a:ext>
              </a:extLst>
            </p:cNvPr>
            <p:cNvSpPr>
              <a:spLocks noChangeAspect="1"/>
            </p:cNvSpPr>
            <p:nvPr/>
          </p:nvSpPr>
          <p:spPr>
            <a:xfrm>
              <a:off x="832149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6" name="Rectangle 115">
              <a:extLst>
                <a:ext uri="{FF2B5EF4-FFF2-40B4-BE49-F238E27FC236}">
                  <a16:creationId xmlns:a16="http://schemas.microsoft.com/office/drawing/2014/main" id="{FA83E5A3-5CB5-4D81-BBFC-C02EA9FC477D}"/>
                </a:ext>
              </a:extLst>
            </p:cNvPr>
            <p:cNvSpPr>
              <a:spLocks noChangeAspect="1"/>
            </p:cNvSpPr>
            <p:nvPr/>
          </p:nvSpPr>
          <p:spPr>
            <a:xfrm>
              <a:off x="832149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7" name="Rectangle 116">
              <a:extLst>
                <a:ext uri="{FF2B5EF4-FFF2-40B4-BE49-F238E27FC236}">
                  <a16:creationId xmlns:a16="http://schemas.microsoft.com/office/drawing/2014/main" id="{2002F7FB-B0EE-4D7B-A43F-2DDB05595FBA}"/>
                </a:ext>
              </a:extLst>
            </p:cNvPr>
            <p:cNvSpPr>
              <a:spLocks noChangeAspect="1"/>
            </p:cNvSpPr>
            <p:nvPr/>
          </p:nvSpPr>
          <p:spPr>
            <a:xfrm>
              <a:off x="832149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cxnSp>
          <p:nvCxnSpPr>
            <p:cNvPr id="118" name="Straight Connector 117">
              <a:extLst>
                <a:ext uri="{FF2B5EF4-FFF2-40B4-BE49-F238E27FC236}">
                  <a16:creationId xmlns:a16="http://schemas.microsoft.com/office/drawing/2014/main" id="{E83F42EB-EC6D-4135-9F10-81D2817E04CE}"/>
                </a:ext>
              </a:extLst>
            </p:cNvPr>
            <p:cNvCxnSpPr/>
            <p:nvPr/>
          </p:nvCxnSpPr>
          <p:spPr>
            <a:xfrm>
              <a:off x="39330" y="2826320"/>
              <a:ext cx="1492747" cy="0"/>
            </a:xfrm>
            <a:prstGeom prst="line">
              <a:avLst/>
            </a:prstGeom>
            <a:noFill/>
            <a:ln w="47625" cap="rnd" cmpd="sng" algn="ctr">
              <a:solidFill>
                <a:srgbClr val="00B050"/>
              </a:solidFill>
              <a:prstDash val="solid"/>
            </a:ln>
            <a:effectLst/>
          </p:spPr>
        </p:cxnSp>
        <p:cxnSp>
          <p:nvCxnSpPr>
            <p:cNvPr id="119" name="Straight Connector 118">
              <a:extLst>
                <a:ext uri="{FF2B5EF4-FFF2-40B4-BE49-F238E27FC236}">
                  <a16:creationId xmlns:a16="http://schemas.microsoft.com/office/drawing/2014/main" id="{C0ADE33F-D13F-4F89-A94A-91D2D483F936}"/>
                </a:ext>
              </a:extLst>
            </p:cNvPr>
            <p:cNvCxnSpPr/>
            <p:nvPr/>
          </p:nvCxnSpPr>
          <p:spPr>
            <a:xfrm>
              <a:off x="1532077" y="3580700"/>
              <a:ext cx="3771900" cy="0"/>
            </a:xfrm>
            <a:prstGeom prst="line">
              <a:avLst/>
            </a:prstGeom>
            <a:noFill/>
            <a:ln w="47625" cap="rnd" cmpd="sng" algn="ctr">
              <a:solidFill>
                <a:srgbClr val="00B050"/>
              </a:solidFill>
              <a:prstDash val="solid"/>
            </a:ln>
            <a:effectLst/>
          </p:spPr>
        </p:cxnSp>
        <p:cxnSp>
          <p:nvCxnSpPr>
            <p:cNvPr id="120" name="Straight Connector 119">
              <a:extLst>
                <a:ext uri="{FF2B5EF4-FFF2-40B4-BE49-F238E27FC236}">
                  <a16:creationId xmlns:a16="http://schemas.microsoft.com/office/drawing/2014/main" id="{E4D5477A-B450-43AE-BEAD-9D7CB523EF58}"/>
                </a:ext>
              </a:extLst>
            </p:cNvPr>
            <p:cNvCxnSpPr/>
            <p:nvPr/>
          </p:nvCxnSpPr>
          <p:spPr>
            <a:xfrm>
              <a:off x="5303977" y="4335080"/>
              <a:ext cx="2263140" cy="0"/>
            </a:xfrm>
            <a:prstGeom prst="line">
              <a:avLst/>
            </a:prstGeom>
            <a:noFill/>
            <a:ln w="47625" cap="rnd" cmpd="sng" algn="ctr">
              <a:solidFill>
                <a:srgbClr val="00B050"/>
              </a:solidFill>
              <a:prstDash val="solid"/>
            </a:ln>
            <a:effectLst/>
          </p:spPr>
        </p:cxnSp>
        <p:cxnSp>
          <p:nvCxnSpPr>
            <p:cNvPr id="121" name="Straight Connector 120">
              <a:extLst>
                <a:ext uri="{FF2B5EF4-FFF2-40B4-BE49-F238E27FC236}">
                  <a16:creationId xmlns:a16="http://schemas.microsoft.com/office/drawing/2014/main" id="{340F59F4-925E-4C79-A0EA-BA38B25CD6D2}"/>
                </a:ext>
              </a:extLst>
            </p:cNvPr>
            <p:cNvCxnSpPr/>
            <p:nvPr/>
          </p:nvCxnSpPr>
          <p:spPr>
            <a:xfrm>
              <a:off x="7567117" y="3580700"/>
              <a:ext cx="1508760" cy="0"/>
            </a:xfrm>
            <a:prstGeom prst="line">
              <a:avLst/>
            </a:prstGeom>
            <a:noFill/>
            <a:ln w="47625" cap="rnd" cmpd="sng" algn="ctr">
              <a:solidFill>
                <a:srgbClr val="00B050"/>
              </a:solidFill>
              <a:prstDash val="solid"/>
            </a:ln>
            <a:effectLst/>
          </p:spPr>
        </p:cxnSp>
        <p:cxnSp>
          <p:nvCxnSpPr>
            <p:cNvPr id="122" name="Straight Connector 121">
              <a:extLst>
                <a:ext uri="{FF2B5EF4-FFF2-40B4-BE49-F238E27FC236}">
                  <a16:creationId xmlns:a16="http://schemas.microsoft.com/office/drawing/2014/main" id="{F8AABB39-4E17-437C-9C8A-D3928BBEB3DC}"/>
                </a:ext>
              </a:extLst>
            </p:cNvPr>
            <p:cNvCxnSpPr/>
            <p:nvPr/>
          </p:nvCxnSpPr>
          <p:spPr>
            <a:xfrm flipV="1">
              <a:off x="1532077" y="2826320"/>
              <a:ext cx="0" cy="754380"/>
            </a:xfrm>
            <a:prstGeom prst="line">
              <a:avLst/>
            </a:prstGeom>
            <a:noFill/>
            <a:ln w="47625" cap="rnd" cmpd="sng" algn="ctr">
              <a:solidFill>
                <a:srgbClr val="00B0F0"/>
              </a:solidFill>
              <a:prstDash val="solid"/>
            </a:ln>
            <a:effectLst/>
          </p:spPr>
        </p:cxnSp>
        <p:cxnSp>
          <p:nvCxnSpPr>
            <p:cNvPr id="123" name="Straight Connector 122">
              <a:extLst>
                <a:ext uri="{FF2B5EF4-FFF2-40B4-BE49-F238E27FC236}">
                  <a16:creationId xmlns:a16="http://schemas.microsoft.com/office/drawing/2014/main" id="{CF6F2412-E324-4581-B806-B03625D0711F}"/>
                </a:ext>
              </a:extLst>
            </p:cNvPr>
            <p:cNvCxnSpPr/>
            <p:nvPr/>
          </p:nvCxnSpPr>
          <p:spPr>
            <a:xfrm flipV="1">
              <a:off x="5303977" y="3580700"/>
              <a:ext cx="0" cy="754380"/>
            </a:xfrm>
            <a:prstGeom prst="line">
              <a:avLst/>
            </a:prstGeom>
            <a:noFill/>
            <a:ln w="47625" cap="rnd" cmpd="sng" algn="ctr">
              <a:solidFill>
                <a:srgbClr val="00B0F0"/>
              </a:solidFill>
              <a:prstDash val="solid"/>
            </a:ln>
            <a:effectLst/>
          </p:spPr>
        </p:cxnSp>
        <p:cxnSp>
          <p:nvCxnSpPr>
            <p:cNvPr id="124" name="Straight Connector 123">
              <a:extLst>
                <a:ext uri="{FF2B5EF4-FFF2-40B4-BE49-F238E27FC236}">
                  <a16:creationId xmlns:a16="http://schemas.microsoft.com/office/drawing/2014/main" id="{B291C803-08AC-4D22-9CC1-CB7C4425FE98}"/>
                </a:ext>
              </a:extLst>
            </p:cNvPr>
            <p:cNvCxnSpPr/>
            <p:nvPr/>
          </p:nvCxnSpPr>
          <p:spPr>
            <a:xfrm flipV="1">
              <a:off x="7567117" y="3580700"/>
              <a:ext cx="0" cy="754380"/>
            </a:xfrm>
            <a:prstGeom prst="line">
              <a:avLst/>
            </a:prstGeom>
            <a:noFill/>
            <a:ln w="47625" cap="rnd" cmpd="sng" algn="ctr">
              <a:solidFill>
                <a:srgbClr val="00B0F0"/>
              </a:solidFill>
              <a:prstDash val="solid"/>
            </a:ln>
            <a:effectLst/>
          </p:spPr>
        </p:cxnSp>
      </p:grpSp>
      <p:sp>
        <p:nvSpPr>
          <p:cNvPr id="137" name="Content Placeholder 136">
            <a:extLst>
              <a:ext uri="{FF2B5EF4-FFF2-40B4-BE49-F238E27FC236}">
                <a16:creationId xmlns:a16="http://schemas.microsoft.com/office/drawing/2014/main" id="{8BB2CD24-4B80-4295-916C-CBEE0402B239}"/>
              </a:ext>
            </a:extLst>
          </p:cNvPr>
          <p:cNvSpPr>
            <a:spLocks noGrp="1"/>
          </p:cNvSpPr>
          <p:nvPr>
            <p:ph idx="1"/>
          </p:nvPr>
        </p:nvSpPr>
        <p:spPr>
          <a:xfrm>
            <a:off x="1518699" y="3721209"/>
            <a:ext cx="9557468" cy="2455753"/>
          </a:xfrm>
        </p:spPr>
        <p:txBody>
          <a:bodyPr/>
          <a:lstStyle/>
          <a:p>
            <a:pPr marL="0" indent="0">
              <a:buNone/>
            </a:pPr>
            <a:r>
              <a:rPr lang="en-US" dirty="0"/>
              <a:t>Find axis-aligned lines separating pixels with different colors</a:t>
            </a:r>
          </a:p>
        </p:txBody>
      </p:sp>
    </p:spTree>
    <p:extLst>
      <p:ext uri="{BB962C8B-B14F-4D97-AF65-F5344CB8AC3E}">
        <p14:creationId xmlns:p14="http://schemas.microsoft.com/office/powerpoint/2010/main" val="2471470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DD3666-7726-4371-BB00-01DCCD12C81E}"/>
              </a:ext>
            </a:extLst>
          </p:cNvPr>
          <p:cNvPicPr>
            <a:picLocks noChangeAspect="1"/>
          </p:cNvPicPr>
          <p:nvPr/>
        </p:nvPicPr>
        <p:blipFill rotWithShape="1">
          <a:blip r:embed="rId3"/>
          <a:srcRect t="4935" b="1301"/>
          <a:stretch/>
        </p:blipFill>
        <p:spPr>
          <a:xfrm>
            <a:off x="0" y="4279"/>
            <a:ext cx="12192000" cy="1737360"/>
          </a:xfrm>
          <a:prstGeom prst="rect">
            <a:avLst/>
          </a:prstGeom>
          <a:effectLst>
            <a:innerShdw blurRad="63500" dist="50800" dir="5400000">
              <a:prstClr val="black">
                <a:alpha val="50000"/>
              </a:prstClr>
            </a:innerShdw>
          </a:effectLst>
        </p:spPr>
      </p:pic>
      <p:sp>
        <p:nvSpPr>
          <p:cNvPr id="6" name="Rectangle 5">
            <a:extLst>
              <a:ext uri="{FF2B5EF4-FFF2-40B4-BE49-F238E27FC236}">
                <a16:creationId xmlns:a16="http://schemas.microsoft.com/office/drawing/2014/main" id="{F1C3F023-8AA9-4AF3-BF4F-3A10FDF4149B}"/>
              </a:ext>
            </a:extLst>
          </p:cNvPr>
          <p:cNvSpPr/>
          <p:nvPr/>
        </p:nvSpPr>
        <p:spPr>
          <a:xfrm>
            <a:off x="810375" y="3316408"/>
            <a:ext cx="3880896" cy="523220"/>
          </a:xfrm>
          <a:prstGeom prst="rect">
            <a:avLst/>
          </a:prstGeom>
        </p:spPr>
        <p:txBody>
          <a:bodyPr wrap="square">
            <a:spAutoFit/>
          </a:bodyPr>
          <a:lstStyle/>
          <a:p>
            <a:pPr>
              <a:spcAft>
                <a:spcPts val="600"/>
              </a:spcAft>
            </a:pPr>
            <a:r>
              <a:rPr lang="en-US" sz="2800" dirty="0">
                <a:ln/>
                <a:solidFill>
                  <a:srgbClr val="5B9BD5"/>
                </a:solidFill>
                <a:latin typeface="Arial" panose="020B0604020202020204" pitchFamily="34" charset="0"/>
                <a:ea typeface="DejaVu Sans" panose="020B0603030804020204" pitchFamily="34" charset="0"/>
                <a:cs typeface="Arial" panose="020B0604020202020204" pitchFamily="34" charset="0"/>
              </a:rPr>
              <a:t>Alex Reshetov, NVIDIA</a:t>
            </a:r>
            <a:endParaRPr lang="en-US" sz="2800" b="1" dirty="0">
              <a:ln/>
              <a:solidFill>
                <a:srgbClr val="5B9BD5"/>
              </a:solidFill>
              <a:latin typeface="Arial" panose="020B0604020202020204" pitchFamily="34" charset="0"/>
              <a:ea typeface="DejaVu Sans" panose="020B0603030804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E540D2C-B20E-442C-8C17-4450BD8C4877}"/>
              </a:ext>
            </a:extLst>
          </p:cNvPr>
          <p:cNvSpPr/>
          <p:nvPr/>
        </p:nvSpPr>
        <p:spPr>
          <a:xfrm>
            <a:off x="6822886" y="3316408"/>
            <a:ext cx="4253282" cy="523220"/>
          </a:xfrm>
          <a:prstGeom prst="rect">
            <a:avLst/>
          </a:prstGeom>
        </p:spPr>
        <p:txBody>
          <a:bodyPr wrap="square">
            <a:spAutoFit/>
          </a:bodyPr>
          <a:lstStyle/>
          <a:p>
            <a:pPr>
              <a:spcAft>
                <a:spcPts val="600"/>
              </a:spcAft>
            </a:pPr>
            <a:r>
              <a:rPr lang="en-US" sz="2800" dirty="0">
                <a:ln/>
                <a:solidFill>
                  <a:schemeClr val="bg2">
                    <a:lumMod val="75000"/>
                  </a:schemeClr>
                </a:solidFill>
                <a:latin typeface="Arial" panose="020B0604020202020204" pitchFamily="34" charset="0"/>
                <a:ea typeface="DejaVu Sans" panose="020B0603030804020204" pitchFamily="34" charset="0"/>
                <a:cs typeface="Arial" panose="020B0604020202020204" pitchFamily="34" charset="0"/>
              </a:rPr>
              <a:t>Jorge Jimenez, Activision</a:t>
            </a:r>
            <a:endParaRPr lang="en-US" sz="2800" b="1" dirty="0">
              <a:ln/>
              <a:solidFill>
                <a:srgbClr val="76B900"/>
              </a:solidFill>
              <a:latin typeface="Arial" panose="020B0604020202020204" pitchFamily="34" charset="0"/>
              <a:ea typeface="DejaVu Sans" panose="020B0603030804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4D3F494-ACC2-4C4F-A2D4-BD242D37C917}"/>
              </a:ext>
            </a:extLst>
          </p:cNvPr>
          <p:cNvPicPr>
            <a:picLocks noChangeAspect="1"/>
          </p:cNvPicPr>
          <p:nvPr/>
        </p:nvPicPr>
        <p:blipFill rotWithShape="1">
          <a:blip r:embed="rId4"/>
          <a:srcRect t="21836" b="165"/>
          <a:stretch/>
        </p:blipFill>
        <p:spPr>
          <a:xfrm>
            <a:off x="0" y="4579951"/>
            <a:ext cx="12192000" cy="2286000"/>
          </a:xfrm>
          <a:prstGeom prst="rect">
            <a:avLst/>
          </a:prstGeom>
          <a:effectLst>
            <a:innerShdw blurRad="63500" dist="50800" dir="16200000">
              <a:prstClr val="black">
                <a:alpha val="63000"/>
              </a:prstClr>
            </a:innerShdw>
          </a:effectLst>
        </p:spPr>
      </p:pic>
      <p:sp>
        <p:nvSpPr>
          <p:cNvPr id="19" name="Rectangle 18">
            <a:extLst>
              <a:ext uri="{FF2B5EF4-FFF2-40B4-BE49-F238E27FC236}">
                <a16:creationId xmlns:a16="http://schemas.microsoft.com/office/drawing/2014/main" id="{774AF588-C6AC-40A7-A454-EBE6E12828A9}"/>
              </a:ext>
            </a:extLst>
          </p:cNvPr>
          <p:cNvSpPr/>
          <p:nvPr/>
        </p:nvSpPr>
        <p:spPr>
          <a:xfrm>
            <a:off x="127221" y="2321415"/>
            <a:ext cx="11998517" cy="707886"/>
          </a:xfrm>
          <a:prstGeom prst="rect">
            <a:avLst/>
          </a:prstGeom>
        </p:spPr>
        <p:txBody>
          <a:bodyPr wrap="square">
            <a:spAutoFit/>
          </a:bodyPr>
          <a:lstStyle/>
          <a:p>
            <a:pPr algn="ctr"/>
            <a:r>
              <a:rPr lang="en-US" sz="4000" dirty="0">
                <a:ln/>
                <a:latin typeface="Calibri Light" panose="020F0302020204030204" pitchFamily="34" charset="0"/>
                <a:ea typeface="DejaVu Sans" panose="020B0603030804020204" pitchFamily="34" charset="0"/>
                <a:cs typeface="DejaVu Sans" panose="020B0603030804020204" pitchFamily="34" charset="0"/>
              </a:rPr>
              <a:t>MLAA Introspective: from 2009 to 2017</a:t>
            </a:r>
          </a:p>
        </p:txBody>
      </p:sp>
      <p:sp>
        <p:nvSpPr>
          <p:cNvPr id="20" name="Rectangle 19">
            <a:extLst>
              <a:ext uri="{FF2B5EF4-FFF2-40B4-BE49-F238E27FC236}">
                <a16:creationId xmlns:a16="http://schemas.microsoft.com/office/drawing/2014/main" id="{D9E39650-4F96-45CD-941E-FDA87C5259AA}"/>
              </a:ext>
            </a:extLst>
          </p:cNvPr>
          <p:cNvSpPr/>
          <p:nvPr/>
        </p:nvSpPr>
        <p:spPr>
          <a:xfrm>
            <a:off x="2003334" y="1859750"/>
            <a:ext cx="2257349" cy="461665"/>
          </a:xfrm>
          <a:prstGeom prst="rect">
            <a:avLst/>
          </a:prstGeom>
        </p:spPr>
        <p:txBody>
          <a:bodyPr wrap="none">
            <a:spAutoFit/>
          </a:bodyPr>
          <a:lstStyle/>
          <a:p>
            <a:r>
              <a:rPr lang="en-US" sz="2400" dirty="0">
                <a:solidFill>
                  <a:srgbClr val="E6AF00"/>
                </a:solidFill>
                <a:latin typeface="Arial" panose="020B0604020202020204" pitchFamily="34" charset="0"/>
                <a:cs typeface="Arial" panose="020B0604020202020204" pitchFamily="34" charset="0"/>
              </a:rPr>
              <a:t>the original title</a:t>
            </a:r>
          </a:p>
        </p:txBody>
      </p:sp>
    </p:spTree>
    <p:extLst>
      <p:ext uri="{BB962C8B-B14F-4D97-AF65-F5344CB8AC3E}">
        <p14:creationId xmlns:p14="http://schemas.microsoft.com/office/powerpoint/2010/main" val="365588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7096FA5D-C0F1-4A9F-BF48-27F86E55D694}"/>
              </a:ext>
            </a:extLst>
          </p:cNvPr>
          <p:cNvSpPr/>
          <p:nvPr/>
        </p:nvSpPr>
        <p:spPr>
          <a:xfrm>
            <a:off x="1527048" y="265176"/>
            <a:ext cx="9087943" cy="3017520"/>
          </a:xfrm>
          <a:prstGeom prst="rect">
            <a:avLst/>
          </a:prstGeom>
          <a:solidFill>
            <a:sysClr val="window" lastClr="FFFFFF"/>
          </a:solidFill>
          <a:ln w="25400" cap="flat" cmpd="sng" algn="ctr">
            <a:solidFill>
              <a:sysClr val="window" lastClr="FFFFFF"/>
            </a:solidFill>
            <a:prstDash val="solid"/>
          </a:ln>
          <a:effectLst>
            <a:outerShdw blurRad="762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64DF6453-120C-4066-AED5-3A46480770BF}"/>
              </a:ext>
            </a:extLst>
          </p:cNvPr>
          <p:cNvGrpSpPr>
            <a:grpSpLocks noChangeAspect="1"/>
          </p:cNvGrpSpPr>
          <p:nvPr/>
        </p:nvGrpSpPr>
        <p:grpSpPr>
          <a:xfrm>
            <a:off x="1527048" y="265176"/>
            <a:ext cx="9095002" cy="3031667"/>
            <a:chOff x="23317" y="2071940"/>
            <a:chExt cx="9052560" cy="3017520"/>
          </a:xfrm>
        </p:grpSpPr>
        <p:sp>
          <p:nvSpPr>
            <p:cNvPr id="3" name="Rectangle 2">
              <a:extLst>
                <a:ext uri="{FF2B5EF4-FFF2-40B4-BE49-F238E27FC236}">
                  <a16:creationId xmlns:a16="http://schemas.microsoft.com/office/drawing/2014/main" id="{7C85DC81-DF0A-4DC8-AE4E-8AF76D4DC515}"/>
                </a:ext>
              </a:extLst>
            </p:cNvPr>
            <p:cNvSpPr>
              <a:spLocks noChangeAspect="1"/>
            </p:cNvSpPr>
            <p:nvPr/>
          </p:nvSpPr>
          <p:spPr>
            <a:xfrm>
              <a:off x="2331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 name="Rectangle 3">
              <a:extLst>
                <a:ext uri="{FF2B5EF4-FFF2-40B4-BE49-F238E27FC236}">
                  <a16:creationId xmlns:a16="http://schemas.microsoft.com/office/drawing/2014/main" id="{57F6357E-F2B4-45C2-AEC0-45365EB41259}"/>
                </a:ext>
              </a:extLst>
            </p:cNvPr>
            <p:cNvSpPr>
              <a:spLocks noChangeAspect="1"/>
            </p:cNvSpPr>
            <p:nvPr/>
          </p:nvSpPr>
          <p:spPr>
            <a:xfrm>
              <a:off x="23317" y="282632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5" name="Rectangle 4">
              <a:extLst>
                <a:ext uri="{FF2B5EF4-FFF2-40B4-BE49-F238E27FC236}">
                  <a16:creationId xmlns:a16="http://schemas.microsoft.com/office/drawing/2014/main" id="{DC7F4342-CD93-4E77-990B-25F3ADE132B0}"/>
                </a:ext>
              </a:extLst>
            </p:cNvPr>
            <p:cNvSpPr>
              <a:spLocks noChangeAspect="1"/>
            </p:cNvSpPr>
            <p:nvPr/>
          </p:nvSpPr>
          <p:spPr>
            <a:xfrm>
              <a:off x="2331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6" name="Rectangle 5">
              <a:extLst>
                <a:ext uri="{FF2B5EF4-FFF2-40B4-BE49-F238E27FC236}">
                  <a16:creationId xmlns:a16="http://schemas.microsoft.com/office/drawing/2014/main" id="{3B992477-1CFE-41FD-BC5E-EA2B9151EE8D}"/>
                </a:ext>
              </a:extLst>
            </p:cNvPr>
            <p:cNvSpPr>
              <a:spLocks noChangeAspect="1"/>
            </p:cNvSpPr>
            <p:nvPr/>
          </p:nvSpPr>
          <p:spPr>
            <a:xfrm>
              <a:off x="2331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 name="Rectangle 6">
              <a:extLst>
                <a:ext uri="{FF2B5EF4-FFF2-40B4-BE49-F238E27FC236}">
                  <a16:creationId xmlns:a16="http://schemas.microsoft.com/office/drawing/2014/main" id="{262962A5-EDD9-4522-BBDA-24BBFF6B09D8}"/>
                </a:ext>
              </a:extLst>
            </p:cNvPr>
            <p:cNvSpPr>
              <a:spLocks noChangeAspect="1"/>
            </p:cNvSpPr>
            <p:nvPr/>
          </p:nvSpPr>
          <p:spPr>
            <a:xfrm>
              <a:off x="77769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 name="Rectangle 7">
              <a:extLst>
                <a:ext uri="{FF2B5EF4-FFF2-40B4-BE49-F238E27FC236}">
                  <a16:creationId xmlns:a16="http://schemas.microsoft.com/office/drawing/2014/main" id="{A84DBA43-5420-4D93-800C-CAFEBAD7C620}"/>
                </a:ext>
              </a:extLst>
            </p:cNvPr>
            <p:cNvSpPr>
              <a:spLocks noChangeAspect="1"/>
            </p:cNvSpPr>
            <p:nvPr/>
          </p:nvSpPr>
          <p:spPr>
            <a:xfrm>
              <a:off x="777697" y="2826320"/>
              <a:ext cx="754380" cy="754380"/>
            </a:xfrm>
            <a:prstGeom prst="rect">
              <a:avLst/>
            </a:prstGeom>
            <a:pattFill prst="wdUpDiag">
              <a:fgClr>
                <a:srgbClr val="9BBB59">
                  <a:lumMod val="60000"/>
                  <a:lumOff val="40000"/>
                </a:srgbClr>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 name="Rectangle 8">
              <a:extLst>
                <a:ext uri="{FF2B5EF4-FFF2-40B4-BE49-F238E27FC236}">
                  <a16:creationId xmlns:a16="http://schemas.microsoft.com/office/drawing/2014/main" id="{3363A0A6-6B33-43E9-92B3-770280BB67DE}"/>
                </a:ext>
              </a:extLst>
            </p:cNvPr>
            <p:cNvSpPr>
              <a:spLocks noChangeAspect="1"/>
            </p:cNvSpPr>
            <p:nvPr/>
          </p:nvSpPr>
          <p:spPr>
            <a:xfrm>
              <a:off x="77769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 name="Rectangle 9">
              <a:extLst>
                <a:ext uri="{FF2B5EF4-FFF2-40B4-BE49-F238E27FC236}">
                  <a16:creationId xmlns:a16="http://schemas.microsoft.com/office/drawing/2014/main" id="{3402236D-6B29-493F-A76F-C92CAEFCF6F5}"/>
                </a:ext>
              </a:extLst>
            </p:cNvPr>
            <p:cNvSpPr>
              <a:spLocks noChangeAspect="1"/>
            </p:cNvSpPr>
            <p:nvPr/>
          </p:nvSpPr>
          <p:spPr>
            <a:xfrm>
              <a:off x="77769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 name="Rectangle 10">
              <a:extLst>
                <a:ext uri="{FF2B5EF4-FFF2-40B4-BE49-F238E27FC236}">
                  <a16:creationId xmlns:a16="http://schemas.microsoft.com/office/drawing/2014/main" id="{23FA5D8D-4039-40BD-ACB8-2A224FEBD910}"/>
                </a:ext>
              </a:extLst>
            </p:cNvPr>
            <p:cNvSpPr>
              <a:spLocks noChangeAspect="1"/>
            </p:cNvSpPr>
            <p:nvPr/>
          </p:nvSpPr>
          <p:spPr>
            <a:xfrm>
              <a:off x="153207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 name="Rectangle 11">
              <a:extLst>
                <a:ext uri="{FF2B5EF4-FFF2-40B4-BE49-F238E27FC236}">
                  <a16:creationId xmlns:a16="http://schemas.microsoft.com/office/drawing/2014/main" id="{61852B12-EBE8-4329-9264-68050718638B}"/>
                </a:ext>
              </a:extLst>
            </p:cNvPr>
            <p:cNvSpPr>
              <a:spLocks noChangeAspect="1"/>
            </p:cNvSpPr>
            <p:nvPr/>
          </p:nvSpPr>
          <p:spPr>
            <a:xfrm>
              <a:off x="1532077" y="2826320"/>
              <a:ext cx="754380" cy="754380"/>
            </a:xfrm>
            <a:prstGeom prst="rect">
              <a:avLst/>
            </a:prstGeom>
            <a:pattFill prst="wdDnDiag">
              <a:fgClr>
                <a:srgbClr val="F79747"/>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3" name="Rectangle 12">
              <a:extLst>
                <a:ext uri="{FF2B5EF4-FFF2-40B4-BE49-F238E27FC236}">
                  <a16:creationId xmlns:a16="http://schemas.microsoft.com/office/drawing/2014/main" id="{5E31B371-7299-4514-9A44-7174B9DD799D}"/>
                </a:ext>
              </a:extLst>
            </p:cNvPr>
            <p:cNvSpPr>
              <a:spLocks noChangeAspect="1"/>
            </p:cNvSpPr>
            <p:nvPr/>
          </p:nvSpPr>
          <p:spPr>
            <a:xfrm>
              <a:off x="153207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4" name="Rectangle 13">
              <a:extLst>
                <a:ext uri="{FF2B5EF4-FFF2-40B4-BE49-F238E27FC236}">
                  <a16:creationId xmlns:a16="http://schemas.microsoft.com/office/drawing/2014/main" id="{BBA38891-36A2-4658-810D-19976B64A8CB}"/>
                </a:ext>
              </a:extLst>
            </p:cNvPr>
            <p:cNvSpPr>
              <a:spLocks noChangeAspect="1"/>
            </p:cNvSpPr>
            <p:nvPr/>
          </p:nvSpPr>
          <p:spPr>
            <a:xfrm>
              <a:off x="153207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5" name="Rectangle 14">
              <a:extLst>
                <a:ext uri="{FF2B5EF4-FFF2-40B4-BE49-F238E27FC236}">
                  <a16:creationId xmlns:a16="http://schemas.microsoft.com/office/drawing/2014/main" id="{93E2BADE-B2CC-41DD-B26A-59B0122BF5A7}"/>
                </a:ext>
              </a:extLst>
            </p:cNvPr>
            <p:cNvSpPr>
              <a:spLocks noChangeAspect="1"/>
            </p:cNvSpPr>
            <p:nvPr/>
          </p:nvSpPr>
          <p:spPr>
            <a:xfrm>
              <a:off x="228645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6" name="Rectangle 15">
              <a:extLst>
                <a:ext uri="{FF2B5EF4-FFF2-40B4-BE49-F238E27FC236}">
                  <a16:creationId xmlns:a16="http://schemas.microsoft.com/office/drawing/2014/main" id="{48558BCF-6015-495D-954A-00BA713ECB4C}"/>
                </a:ext>
              </a:extLst>
            </p:cNvPr>
            <p:cNvSpPr>
              <a:spLocks noChangeAspect="1"/>
            </p:cNvSpPr>
            <p:nvPr/>
          </p:nvSpPr>
          <p:spPr>
            <a:xfrm>
              <a:off x="228645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7" name="Rectangle 16">
              <a:extLst>
                <a:ext uri="{FF2B5EF4-FFF2-40B4-BE49-F238E27FC236}">
                  <a16:creationId xmlns:a16="http://schemas.microsoft.com/office/drawing/2014/main" id="{1CF4B5FC-0EFB-4575-80EF-024F74CD7DF7}"/>
                </a:ext>
              </a:extLst>
            </p:cNvPr>
            <p:cNvSpPr>
              <a:spLocks noChangeAspect="1"/>
            </p:cNvSpPr>
            <p:nvPr/>
          </p:nvSpPr>
          <p:spPr>
            <a:xfrm>
              <a:off x="228645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8" name="Rectangle 17">
              <a:extLst>
                <a:ext uri="{FF2B5EF4-FFF2-40B4-BE49-F238E27FC236}">
                  <a16:creationId xmlns:a16="http://schemas.microsoft.com/office/drawing/2014/main" id="{E657D629-23ED-4AFA-9617-FF6D3E79B64B}"/>
                </a:ext>
              </a:extLst>
            </p:cNvPr>
            <p:cNvSpPr>
              <a:spLocks noChangeAspect="1"/>
            </p:cNvSpPr>
            <p:nvPr/>
          </p:nvSpPr>
          <p:spPr>
            <a:xfrm>
              <a:off x="228645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9" name="Rectangle 18">
              <a:extLst>
                <a:ext uri="{FF2B5EF4-FFF2-40B4-BE49-F238E27FC236}">
                  <a16:creationId xmlns:a16="http://schemas.microsoft.com/office/drawing/2014/main" id="{A45E2260-0030-4917-B9A9-04706421CDD5}"/>
                </a:ext>
              </a:extLst>
            </p:cNvPr>
            <p:cNvSpPr>
              <a:spLocks noChangeAspect="1"/>
            </p:cNvSpPr>
            <p:nvPr/>
          </p:nvSpPr>
          <p:spPr>
            <a:xfrm>
              <a:off x="304083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0" name="Rectangle 19">
              <a:extLst>
                <a:ext uri="{FF2B5EF4-FFF2-40B4-BE49-F238E27FC236}">
                  <a16:creationId xmlns:a16="http://schemas.microsoft.com/office/drawing/2014/main" id="{942BCFF2-D2B8-40EF-8F32-4ADCDB280DB4}"/>
                </a:ext>
              </a:extLst>
            </p:cNvPr>
            <p:cNvSpPr>
              <a:spLocks noChangeAspect="1"/>
            </p:cNvSpPr>
            <p:nvPr/>
          </p:nvSpPr>
          <p:spPr>
            <a:xfrm>
              <a:off x="304083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1" name="Rectangle 20">
              <a:extLst>
                <a:ext uri="{FF2B5EF4-FFF2-40B4-BE49-F238E27FC236}">
                  <a16:creationId xmlns:a16="http://schemas.microsoft.com/office/drawing/2014/main" id="{1100FE73-5DFB-4EE7-BB0D-B3E010B1DCE7}"/>
                </a:ext>
              </a:extLst>
            </p:cNvPr>
            <p:cNvSpPr>
              <a:spLocks noChangeAspect="1"/>
            </p:cNvSpPr>
            <p:nvPr/>
          </p:nvSpPr>
          <p:spPr>
            <a:xfrm>
              <a:off x="304083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2" name="Rectangle 21">
              <a:extLst>
                <a:ext uri="{FF2B5EF4-FFF2-40B4-BE49-F238E27FC236}">
                  <a16:creationId xmlns:a16="http://schemas.microsoft.com/office/drawing/2014/main" id="{96E016C9-4724-4758-B0B5-A8FE05970728}"/>
                </a:ext>
              </a:extLst>
            </p:cNvPr>
            <p:cNvSpPr>
              <a:spLocks noChangeAspect="1"/>
            </p:cNvSpPr>
            <p:nvPr/>
          </p:nvSpPr>
          <p:spPr>
            <a:xfrm>
              <a:off x="304083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3" name="Rectangle 22">
              <a:extLst>
                <a:ext uri="{FF2B5EF4-FFF2-40B4-BE49-F238E27FC236}">
                  <a16:creationId xmlns:a16="http://schemas.microsoft.com/office/drawing/2014/main" id="{1AED48C3-8BFF-49D2-BB9F-21569E22C320}"/>
                </a:ext>
              </a:extLst>
            </p:cNvPr>
            <p:cNvSpPr>
              <a:spLocks noChangeAspect="1"/>
            </p:cNvSpPr>
            <p:nvPr/>
          </p:nvSpPr>
          <p:spPr>
            <a:xfrm>
              <a:off x="379521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4" name="Rectangle 23">
              <a:extLst>
                <a:ext uri="{FF2B5EF4-FFF2-40B4-BE49-F238E27FC236}">
                  <a16:creationId xmlns:a16="http://schemas.microsoft.com/office/drawing/2014/main" id="{F6B372B8-C92E-462C-BB08-3738509CFA8F}"/>
                </a:ext>
              </a:extLst>
            </p:cNvPr>
            <p:cNvSpPr>
              <a:spLocks noChangeAspect="1"/>
            </p:cNvSpPr>
            <p:nvPr/>
          </p:nvSpPr>
          <p:spPr>
            <a:xfrm>
              <a:off x="379521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5" name="Rectangle 24">
              <a:extLst>
                <a:ext uri="{FF2B5EF4-FFF2-40B4-BE49-F238E27FC236}">
                  <a16:creationId xmlns:a16="http://schemas.microsoft.com/office/drawing/2014/main" id="{C96572BA-977B-4562-9160-22CC97C589D3}"/>
                </a:ext>
              </a:extLst>
            </p:cNvPr>
            <p:cNvSpPr>
              <a:spLocks noChangeAspect="1"/>
            </p:cNvSpPr>
            <p:nvPr/>
          </p:nvSpPr>
          <p:spPr>
            <a:xfrm>
              <a:off x="379521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6" name="Rectangle 25">
              <a:extLst>
                <a:ext uri="{FF2B5EF4-FFF2-40B4-BE49-F238E27FC236}">
                  <a16:creationId xmlns:a16="http://schemas.microsoft.com/office/drawing/2014/main" id="{506703F1-9D7F-4374-91C9-1BFB9E59CEC0}"/>
                </a:ext>
              </a:extLst>
            </p:cNvPr>
            <p:cNvSpPr>
              <a:spLocks noChangeAspect="1"/>
            </p:cNvSpPr>
            <p:nvPr/>
          </p:nvSpPr>
          <p:spPr>
            <a:xfrm>
              <a:off x="379521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7" name="Rectangle 26">
              <a:extLst>
                <a:ext uri="{FF2B5EF4-FFF2-40B4-BE49-F238E27FC236}">
                  <a16:creationId xmlns:a16="http://schemas.microsoft.com/office/drawing/2014/main" id="{08BBF67A-D631-40EB-9E5B-852A53D7E6E6}"/>
                </a:ext>
              </a:extLst>
            </p:cNvPr>
            <p:cNvSpPr>
              <a:spLocks noChangeAspect="1"/>
            </p:cNvSpPr>
            <p:nvPr/>
          </p:nvSpPr>
          <p:spPr>
            <a:xfrm>
              <a:off x="454959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8" name="Rectangle 27">
              <a:extLst>
                <a:ext uri="{FF2B5EF4-FFF2-40B4-BE49-F238E27FC236}">
                  <a16:creationId xmlns:a16="http://schemas.microsoft.com/office/drawing/2014/main" id="{4EBABFA9-EE6E-48B5-9241-81F381CE72F3}"/>
                </a:ext>
              </a:extLst>
            </p:cNvPr>
            <p:cNvSpPr>
              <a:spLocks noChangeAspect="1"/>
            </p:cNvSpPr>
            <p:nvPr/>
          </p:nvSpPr>
          <p:spPr>
            <a:xfrm>
              <a:off x="454959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29" name="Rectangle 28">
              <a:extLst>
                <a:ext uri="{FF2B5EF4-FFF2-40B4-BE49-F238E27FC236}">
                  <a16:creationId xmlns:a16="http://schemas.microsoft.com/office/drawing/2014/main" id="{A709FC79-4F8B-4051-A043-32F33A7A81B9}"/>
                </a:ext>
              </a:extLst>
            </p:cNvPr>
            <p:cNvSpPr>
              <a:spLocks noChangeAspect="1"/>
            </p:cNvSpPr>
            <p:nvPr/>
          </p:nvSpPr>
          <p:spPr>
            <a:xfrm>
              <a:off x="4549597" y="3580700"/>
              <a:ext cx="754380" cy="754380"/>
            </a:xfrm>
            <a:prstGeom prst="rect">
              <a:avLst/>
            </a:prstGeom>
            <a:pattFill prst="wdUpDiag">
              <a:fgClr>
                <a:srgbClr val="9BBB59">
                  <a:lumMod val="60000"/>
                  <a:lumOff val="40000"/>
                </a:srgbClr>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0" name="Rectangle 29">
              <a:extLst>
                <a:ext uri="{FF2B5EF4-FFF2-40B4-BE49-F238E27FC236}">
                  <a16:creationId xmlns:a16="http://schemas.microsoft.com/office/drawing/2014/main" id="{E292618E-8B8A-4AEA-876E-71908FFB8CE8}"/>
                </a:ext>
              </a:extLst>
            </p:cNvPr>
            <p:cNvSpPr>
              <a:spLocks noChangeAspect="1"/>
            </p:cNvSpPr>
            <p:nvPr/>
          </p:nvSpPr>
          <p:spPr>
            <a:xfrm>
              <a:off x="454959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1" name="Rectangle 30">
              <a:extLst>
                <a:ext uri="{FF2B5EF4-FFF2-40B4-BE49-F238E27FC236}">
                  <a16:creationId xmlns:a16="http://schemas.microsoft.com/office/drawing/2014/main" id="{EFDB2121-D145-4670-A7EE-708E5A89765F}"/>
                </a:ext>
              </a:extLst>
            </p:cNvPr>
            <p:cNvSpPr>
              <a:spLocks noChangeAspect="1"/>
            </p:cNvSpPr>
            <p:nvPr/>
          </p:nvSpPr>
          <p:spPr>
            <a:xfrm>
              <a:off x="530397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2" name="Rectangle 31">
              <a:extLst>
                <a:ext uri="{FF2B5EF4-FFF2-40B4-BE49-F238E27FC236}">
                  <a16:creationId xmlns:a16="http://schemas.microsoft.com/office/drawing/2014/main" id="{6637D988-F560-41EB-9D8F-9668DC1EC205}"/>
                </a:ext>
              </a:extLst>
            </p:cNvPr>
            <p:cNvSpPr>
              <a:spLocks noChangeAspect="1"/>
            </p:cNvSpPr>
            <p:nvPr/>
          </p:nvSpPr>
          <p:spPr>
            <a:xfrm>
              <a:off x="530397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3" name="Rectangle 32">
              <a:extLst>
                <a:ext uri="{FF2B5EF4-FFF2-40B4-BE49-F238E27FC236}">
                  <a16:creationId xmlns:a16="http://schemas.microsoft.com/office/drawing/2014/main" id="{9DFAD18F-4460-4DCC-AFA9-32D91E773AC9}"/>
                </a:ext>
              </a:extLst>
            </p:cNvPr>
            <p:cNvSpPr>
              <a:spLocks noChangeAspect="1"/>
            </p:cNvSpPr>
            <p:nvPr/>
          </p:nvSpPr>
          <p:spPr>
            <a:xfrm>
              <a:off x="5303977" y="3580700"/>
              <a:ext cx="754380" cy="754380"/>
            </a:xfrm>
            <a:prstGeom prst="rect">
              <a:avLst/>
            </a:prstGeom>
            <a:pattFill prst="wdDnDiag">
              <a:fgClr>
                <a:srgbClr val="F79747"/>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4" name="Rectangle 33">
              <a:extLst>
                <a:ext uri="{FF2B5EF4-FFF2-40B4-BE49-F238E27FC236}">
                  <a16:creationId xmlns:a16="http://schemas.microsoft.com/office/drawing/2014/main" id="{393A3B40-0A13-451D-BE49-404B77D69808}"/>
                </a:ext>
              </a:extLst>
            </p:cNvPr>
            <p:cNvSpPr>
              <a:spLocks noChangeAspect="1"/>
            </p:cNvSpPr>
            <p:nvPr/>
          </p:nvSpPr>
          <p:spPr>
            <a:xfrm>
              <a:off x="530397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5" name="Rectangle 34">
              <a:extLst>
                <a:ext uri="{FF2B5EF4-FFF2-40B4-BE49-F238E27FC236}">
                  <a16:creationId xmlns:a16="http://schemas.microsoft.com/office/drawing/2014/main" id="{ACE0C963-9585-4A22-BAAF-B7BFA65E7E63}"/>
                </a:ext>
              </a:extLst>
            </p:cNvPr>
            <p:cNvSpPr>
              <a:spLocks noChangeAspect="1"/>
            </p:cNvSpPr>
            <p:nvPr/>
          </p:nvSpPr>
          <p:spPr>
            <a:xfrm>
              <a:off x="605835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6" name="Rectangle 35">
              <a:extLst>
                <a:ext uri="{FF2B5EF4-FFF2-40B4-BE49-F238E27FC236}">
                  <a16:creationId xmlns:a16="http://schemas.microsoft.com/office/drawing/2014/main" id="{E925B861-B4B2-4EBF-9FAC-38659F04CE82}"/>
                </a:ext>
              </a:extLst>
            </p:cNvPr>
            <p:cNvSpPr>
              <a:spLocks noChangeAspect="1"/>
            </p:cNvSpPr>
            <p:nvPr/>
          </p:nvSpPr>
          <p:spPr>
            <a:xfrm>
              <a:off x="605835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7" name="Rectangle 36">
              <a:extLst>
                <a:ext uri="{FF2B5EF4-FFF2-40B4-BE49-F238E27FC236}">
                  <a16:creationId xmlns:a16="http://schemas.microsoft.com/office/drawing/2014/main" id="{073D67F2-2F33-4119-9B5E-F2F0DCC4588C}"/>
                </a:ext>
              </a:extLst>
            </p:cNvPr>
            <p:cNvSpPr>
              <a:spLocks noChangeAspect="1"/>
            </p:cNvSpPr>
            <p:nvPr/>
          </p:nvSpPr>
          <p:spPr>
            <a:xfrm>
              <a:off x="6058357" y="358070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8" name="Rectangle 37">
              <a:extLst>
                <a:ext uri="{FF2B5EF4-FFF2-40B4-BE49-F238E27FC236}">
                  <a16:creationId xmlns:a16="http://schemas.microsoft.com/office/drawing/2014/main" id="{21E028A3-8B6F-4D9B-9268-942ED14D1EFD}"/>
                </a:ext>
              </a:extLst>
            </p:cNvPr>
            <p:cNvSpPr>
              <a:spLocks noChangeAspect="1"/>
            </p:cNvSpPr>
            <p:nvPr/>
          </p:nvSpPr>
          <p:spPr>
            <a:xfrm>
              <a:off x="605835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39" name="Rectangle 38">
              <a:extLst>
                <a:ext uri="{FF2B5EF4-FFF2-40B4-BE49-F238E27FC236}">
                  <a16:creationId xmlns:a16="http://schemas.microsoft.com/office/drawing/2014/main" id="{7C553AF6-275C-4CDD-97AB-3A11B750C357}"/>
                </a:ext>
              </a:extLst>
            </p:cNvPr>
            <p:cNvSpPr>
              <a:spLocks noChangeAspect="1"/>
            </p:cNvSpPr>
            <p:nvPr/>
          </p:nvSpPr>
          <p:spPr>
            <a:xfrm>
              <a:off x="681273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0" name="Rectangle 39">
              <a:extLst>
                <a:ext uri="{FF2B5EF4-FFF2-40B4-BE49-F238E27FC236}">
                  <a16:creationId xmlns:a16="http://schemas.microsoft.com/office/drawing/2014/main" id="{53EE4B68-DE13-4FF9-8C8A-0FD4EF7B9F11}"/>
                </a:ext>
              </a:extLst>
            </p:cNvPr>
            <p:cNvSpPr>
              <a:spLocks noChangeAspect="1"/>
            </p:cNvSpPr>
            <p:nvPr/>
          </p:nvSpPr>
          <p:spPr>
            <a:xfrm>
              <a:off x="681273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1" name="Rectangle 40">
              <a:extLst>
                <a:ext uri="{FF2B5EF4-FFF2-40B4-BE49-F238E27FC236}">
                  <a16:creationId xmlns:a16="http://schemas.microsoft.com/office/drawing/2014/main" id="{ED51919A-A483-4FE5-9399-4CBB2AAA02AD}"/>
                </a:ext>
              </a:extLst>
            </p:cNvPr>
            <p:cNvSpPr>
              <a:spLocks noChangeAspect="1"/>
            </p:cNvSpPr>
            <p:nvPr/>
          </p:nvSpPr>
          <p:spPr>
            <a:xfrm>
              <a:off x="6812737" y="3580700"/>
              <a:ext cx="754380" cy="754380"/>
            </a:xfrm>
            <a:prstGeom prst="rect">
              <a:avLst/>
            </a:prstGeom>
            <a:pattFill prst="wdDnDiag">
              <a:fgClr>
                <a:srgbClr val="F79747"/>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2" name="Rectangle 41">
              <a:extLst>
                <a:ext uri="{FF2B5EF4-FFF2-40B4-BE49-F238E27FC236}">
                  <a16:creationId xmlns:a16="http://schemas.microsoft.com/office/drawing/2014/main" id="{41466704-841A-4F89-B0B6-31AACD065351}"/>
                </a:ext>
              </a:extLst>
            </p:cNvPr>
            <p:cNvSpPr>
              <a:spLocks noChangeAspect="1"/>
            </p:cNvSpPr>
            <p:nvPr/>
          </p:nvSpPr>
          <p:spPr>
            <a:xfrm>
              <a:off x="681273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3" name="Rectangle 42">
              <a:extLst>
                <a:ext uri="{FF2B5EF4-FFF2-40B4-BE49-F238E27FC236}">
                  <a16:creationId xmlns:a16="http://schemas.microsoft.com/office/drawing/2014/main" id="{037AACB2-6DB2-483D-85DF-A0FDA899F5A8}"/>
                </a:ext>
              </a:extLst>
            </p:cNvPr>
            <p:cNvSpPr>
              <a:spLocks noChangeAspect="1"/>
            </p:cNvSpPr>
            <p:nvPr/>
          </p:nvSpPr>
          <p:spPr>
            <a:xfrm>
              <a:off x="756711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4" name="Rectangle 43">
              <a:extLst>
                <a:ext uri="{FF2B5EF4-FFF2-40B4-BE49-F238E27FC236}">
                  <a16:creationId xmlns:a16="http://schemas.microsoft.com/office/drawing/2014/main" id="{8C094AEB-5670-4A35-8F86-2FF8CC723C51}"/>
                </a:ext>
              </a:extLst>
            </p:cNvPr>
            <p:cNvSpPr>
              <a:spLocks noChangeAspect="1"/>
            </p:cNvSpPr>
            <p:nvPr/>
          </p:nvSpPr>
          <p:spPr>
            <a:xfrm>
              <a:off x="756711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5" name="Rectangle 44">
              <a:extLst>
                <a:ext uri="{FF2B5EF4-FFF2-40B4-BE49-F238E27FC236}">
                  <a16:creationId xmlns:a16="http://schemas.microsoft.com/office/drawing/2014/main" id="{A9A27344-EC2C-461B-9B49-5F5556D5245B}"/>
                </a:ext>
              </a:extLst>
            </p:cNvPr>
            <p:cNvSpPr>
              <a:spLocks noChangeAspect="1"/>
            </p:cNvSpPr>
            <p:nvPr/>
          </p:nvSpPr>
          <p:spPr>
            <a:xfrm>
              <a:off x="7567117" y="3580700"/>
              <a:ext cx="754380" cy="754380"/>
            </a:xfrm>
            <a:prstGeom prst="rect">
              <a:avLst/>
            </a:prstGeom>
            <a:pattFill prst="wdUpDiag">
              <a:fgClr>
                <a:srgbClr val="9BBB59">
                  <a:lumMod val="60000"/>
                  <a:lumOff val="40000"/>
                </a:srgbClr>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6" name="Rectangle 45">
              <a:extLst>
                <a:ext uri="{FF2B5EF4-FFF2-40B4-BE49-F238E27FC236}">
                  <a16:creationId xmlns:a16="http://schemas.microsoft.com/office/drawing/2014/main" id="{CC49E924-19FA-4722-9F3E-74C0B4C704F7}"/>
                </a:ext>
              </a:extLst>
            </p:cNvPr>
            <p:cNvSpPr>
              <a:spLocks noChangeAspect="1"/>
            </p:cNvSpPr>
            <p:nvPr/>
          </p:nvSpPr>
          <p:spPr>
            <a:xfrm>
              <a:off x="756711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7" name="Rectangle 46">
              <a:extLst>
                <a:ext uri="{FF2B5EF4-FFF2-40B4-BE49-F238E27FC236}">
                  <a16:creationId xmlns:a16="http://schemas.microsoft.com/office/drawing/2014/main" id="{A2D5B94B-B68B-496F-B908-2D89418C502B}"/>
                </a:ext>
              </a:extLst>
            </p:cNvPr>
            <p:cNvSpPr>
              <a:spLocks noChangeAspect="1"/>
            </p:cNvSpPr>
            <p:nvPr/>
          </p:nvSpPr>
          <p:spPr>
            <a:xfrm>
              <a:off x="8321497" y="207194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8" name="Rectangle 47">
              <a:extLst>
                <a:ext uri="{FF2B5EF4-FFF2-40B4-BE49-F238E27FC236}">
                  <a16:creationId xmlns:a16="http://schemas.microsoft.com/office/drawing/2014/main" id="{1307FEEA-9605-4FE7-A237-87C88ABC97DB}"/>
                </a:ext>
              </a:extLst>
            </p:cNvPr>
            <p:cNvSpPr>
              <a:spLocks noChangeAspect="1"/>
            </p:cNvSpPr>
            <p:nvPr/>
          </p:nvSpPr>
          <p:spPr>
            <a:xfrm>
              <a:off x="8321497" y="2826320"/>
              <a:ext cx="754380" cy="75438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49" name="Rectangle 48">
              <a:extLst>
                <a:ext uri="{FF2B5EF4-FFF2-40B4-BE49-F238E27FC236}">
                  <a16:creationId xmlns:a16="http://schemas.microsoft.com/office/drawing/2014/main" id="{C6A5EA02-0946-40BA-BA8E-727301155623}"/>
                </a:ext>
              </a:extLst>
            </p:cNvPr>
            <p:cNvSpPr>
              <a:spLocks noChangeAspect="1"/>
            </p:cNvSpPr>
            <p:nvPr/>
          </p:nvSpPr>
          <p:spPr>
            <a:xfrm>
              <a:off x="8321497" y="358070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50" name="Rectangle 49">
              <a:extLst>
                <a:ext uri="{FF2B5EF4-FFF2-40B4-BE49-F238E27FC236}">
                  <a16:creationId xmlns:a16="http://schemas.microsoft.com/office/drawing/2014/main" id="{38B5603A-28A5-4E6E-B4BD-BD0FB543609A}"/>
                </a:ext>
              </a:extLst>
            </p:cNvPr>
            <p:cNvSpPr>
              <a:spLocks noChangeAspect="1"/>
            </p:cNvSpPr>
            <p:nvPr/>
          </p:nvSpPr>
          <p:spPr>
            <a:xfrm>
              <a:off x="8321497" y="4335080"/>
              <a:ext cx="754380" cy="75438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cxnSp>
          <p:nvCxnSpPr>
            <p:cNvPr id="51" name="Straight Connector 50">
              <a:extLst>
                <a:ext uri="{FF2B5EF4-FFF2-40B4-BE49-F238E27FC236}">
                  <a16:creationId xmlns:a16="http://schemas.microsoft.com/office/drawing/2014/main" id="{205C0CB9-8360-4B40-A432-37C515BDA3AB}"/>
                </a:ext>
              </a:extLst>
            </p:cNvPr>
            <p:cNvCxnSpPr/>
            <p:nvPr/>
          </p:nvCxnSpPr>
          <p:spPr>
            <a:xfrm>
              <a:off x="39330" y="2826320"/>
              <a:ext cx="1492747" cy="0"/>
            </a:xfrm>
            <a:prstGeom prst="line">
              <a:avLst/>
            </a:prstGeom>
            <a:noFill/>
            <a:ln w="47625" cap="rnd" cmpd="sng" algn="ctr">
              <a:solidFill>
                <a:srgbClr val="00B050"/>
              </a:solidFill>
              <a:prstDash val="solid"/>
            </a:ln>
            <a:effectLst/>
          </p:spPr>
        </p:cxnSp>
        <p:cxnSp>
          <p:nvCxnSpPr>
            <p:cNvPr id="52" name="Straight Connector 51">
              <a:extLst>
                <a:ext uri="{FF2B5EF4-FFF2-40B4-BE49-F238E27FC236}">
                  <a16:creationId xmlns:a16="http://schemas.microsoft.com/office/drawing/2014/main" id="{6BBBA0A7-C57B-4896-94BE-697F6135E285}"/>
                </a:ext>
              </a:extLst>
            </p:cNvPr>
            <p:cNvCxnSpPr/>
            <p:nvPr/>
          </p:nvCxnSpPr>
          <p:spPr>
            <a:xfrm>
              <a:off x="1532077" y="3580700"/>
              <a:ext cx="3771900" cy="0"/>
            </a:xfrm>
            <a:prstGeom prst="line">
              <a:avLst/>
            </a:prstGeom>
            <a:noFill/>
            <a:ln w="47625" cap="rnd" cmpd="sng" algn="ctr">
              <a:solidFill>
                <a:srgbClr val="00B050"/>
              </a:solidFill>
              <a:prstDash val="solid"/>
            </a:ln>
            <a:effectLst/>
          </p:spPr>
        </p:cxnSp>
        <p:cxnSp>
          <p:nvCxnSpPr>
            <p:cNvPr id="53" name="Straight Connector 52">
              <a:extLst>
                <a:ext uri="{FF2B5EF4-FFF2-40B4-BE49-F238E27FC236}">
                  <a16:creationId xmlns:a16="http://schemas.microsoft.com/office/drawing/2014/main" id="{D020E2AB-1F04-494F-B984-0743AC28805D}"/>
                </a:ext>
              </a:extLst>
            </p:cNvPr>
            <p:cNvCxnSpPr/>
            <p:nvPr/>
          </p:nvCxnSpPr>
          <p:spPr>
            <a:xfrm>
              <a:off x="5303977" y="4335080"/>
              <a:ext cx="2263140" cy="0"/>
            </a:xfrm>
            <a:prstGeom prst="line">
              <a:avLst/>
            </a:prstGeom>
            <a:noFill/>
            <a:ln w="47625" cap="rnd" cmpd="sng" algn="ctr">
              <a:solidFill>
                <a:srgbClr val="00B050"/>
              </a:solidFill>
              <a:prstDash val="solid"/>
            </a:ln>
            <a:effectLst/>
          </p:spPr>
        </p:cxnSp>
        <p:cxnSp>
          <p:nvCxnSpPr>
            <p:cNvPr id="54" name="Straight Connector 53">
              <a:extLst>
                <a:ext uri="{FF2B5EF4-FFF2-40B4-BE49-F238E27FC236}">
                  <a16:creationId xmlns:a16="http://schemas.microsoft.com/office/drawing/2014/main" id="{DAA3EDB4-FC1A-46FF-8FB5-2A1F6C3DA588}"/>
                </a:ext>
              </a:extLst>
            </p:cNvPr>
            <p:cNvCxnSpPr/>
            <p:nvPr/>
          </p:nvCxnSpPr>
          <p:spPr>
            <a:xfrm>
              <a:off x="7567117" y="3580700"/>
              <a:ext cx="1508760" cy="0"/>
            </a:xfrm>
            <a:prstGeom prst="line">
              <a:avLst/>
            </a:prstGeom>
            <a:noFill/>
            <a:ln w="47625" cap="rnd" cmpd="sng" algn="ctr">
              <a:solidFill>
                <a:srgbClr val="00B050"/>
              </a:solidFill>
              <a:prstDash val="solid"/>
            </a:ln>
            <a:effectLst/>
          </p:spPr>
        </p:cxnSp>
        <p:cxnSp>
          <p:nvCxnSpPr>
            <p:cNvPr id="55" name="Straight Connector 54">
              <a:extLst>
                <a:ext uri="{FF2B5EF4-FFF2-40B4-BE49-F238E27FC236}">
                  <a16:creationId xmlns:a16="http://schemas.microsoft.com/office/drawing/2014/main" id="{644A924A-2C10-4918-8E8F-892E75910E56}"/>
                </a:ext>
              </a:extLst>
            </p:cNvPr>
            <p:cNvCxnSpPr/>
            <p:nvPr/>
          </p:nvCxnSpPr>
          <p:spPr>
            <a:xfrm flipV="1">
              <a:off x="1532077" y="2826320"/>
              <a:ext cx="0" cy="754380"/>
            </a:xfrm>
            <a:prstGeom prst="line">
              <a:avLst/>
            </a:prstGeom>
            <a:noFill/>
            <a:ln w="47625" cap="rnd" cmpd="sng" algn="ctr">
              <a:solidFill>
                <a:srgbClr val="00B0F0"/>
              </a:solidFill>
              <a:prstDash val="solid"/>
            </a:ln>
            <a:effectLst/>
          </p:spPr>
        </p:cxnSp>
        <p:cxnSp>
          <p:nvCxnSpPr>
            <p:cNvPr id="56" name="Straight Connector 55">
              <a:extLst>
                <a:ext uri="{FF2B5EF4-FFF2-40B4-BE49-F238E27FC236}">
                  <a16:creationId xmlns:a16="http://schemas.microsoft.com/office/drawing/2014/main" id="{E507465B-4A67-4C2D-8F36-94816B2255AF}"/>
                </a:ext>
              </a:extLst>
            </p:cNvPr>
            <p:cNvCxnSpPr/>
            <p:nvPr/>
          </p:nvCxnSpPr>
          <p:spPr>
            <a:xfrm flipV="1">
              <a:off x="5303977" y="3580700"/>
              <a:ext cx="0" cy="754380"/>
            </a:xfrm>
            <a:prstGeom prst="line">
              <a:avLst/>
            </a:prstGeom>
            <a:noFill/>
            <a:ln w="47625" cap="rnd" cmpd="sng" algn="ctr">
              <a:solidFill>
                <a:srgbClr val="00B0F0"/>
              </a:solidFill>
              <a:prstDash val="solid"/>
            </a:ln>
            <a:effectLst/>
          </p:spPr>
        </p:cxnSp>
        <p:cxnSp>
          <p:nvCxnSpPr>
            <p:cNvPr id="57" name="Straight Connector 56">
              <a:extLst>
                <a:ext uri="{FF2B5EF4-FFF2-40B4-BE49-F238E27FC236}">
                  <a16:creationId xmlns:a16="http://schemas.microsoft.com/office/drawing/2014/main" id="{DE7753AC-59F5-4E5D-8BC5-90E97CD10B8E}"/>
                </a:ext>
              </a:extLst>
            </p:cNvPr>
            <p:cNvCxnSpPr/>
            <p:nvPr/>
          </p:nvCxnSpPr>
          <p:spPr>
            <a:xfrm flipV="1">
              <a:off x="7567117" y="3580700"/>
              <a:ext cx="0" cy="754380"/>
            </a:xfrm>
            <a:prstGeom prst="line">
              <a:avLst/>
            </a:prstGeom>
            <a:noFill/>
            <a:ln w="47625" cap="rnd" cmpd="sng" algn="ctr">
              <a:solidFill>
                <a:srgbClr val="00B0F0"/>
              </a:solidFill>
              <a:prstDash val="solid"/>
            </a:ln>
            <a:effectLst/>
          </p:spPr>
        </p:cxnSp>
        <p:sp>
          <p:nvSpPr>
            <p:cNvPr id="58" name="Oval 57">
              <a:extLst>
                <a:ext uri="{FF2B5EF4-FFF2-40B4-BE49-F238E27FC236}">
                  <a16:creationId xmlns:a16="http://schemas.microsoft.com/office/drawing/2014/main" id="{46551767-C4D5-4694-9946-7FDC0598299C}"/>
                </a:ext>
              </a:extLst>
            </p:cNvPr>
            <p:cNvSpPr/>
            <p:nvPr/>
          </p:nvSpPr>
          <p:spPr>
            <a:xfrm>
              <a:off x="1038541" y="2740436"/>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59" name="Oval 58">
              <a:extLst>
                <a:ext uri="{FF2B5EF4-FFF2-40B4-BE49-F238E27FC236}">
                  <a16:creationId xmlns:a16="http://schemas.microsoft.com/office/drawing/2014/main" id="{659A8839-C650-492E-B31E-7C859736C116}"/>
                </a:ext>
              </a:extLst>
            </p:cNvPr>
            <p:cNvSpPr/>
            <p:nvPr/>
          </p:nvSpPr>
          <p:spPr>
            <a:xfrm>
              <a:off x="1442252" y="3111732"/>
              <a:ext cx="165021" cy="171767"/>
            </a:xfrm>
            <a:prstGeom prst="ellipse">
              <a:avLst/>
            </a:prstGeom>
            <a:solidFill>
              <a:srgbClr val="0070C0"/>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60" name="Oval 59">
              <a:extLst>
                <a:ext uri="{FF2B5EF4-FFF2-40B4-BE49-F238E27FC236}">
                  <a16:creationId xmlns:a16="http://schemas.microsoft.com/office/drawing/2014/main" id="{9B509EC3-C89D-489E-B8A9-D39067E9AEB0}"/>
                </a:ext>
              </a:extLst>
            </p:cNvPr>
            <p:cNvSpPr/>
            <p:nvPr/>
          </p:nvSpPr>
          <p:spPr>
            <a:xfrm>
              <a:off x="4817755" y="3489348"/>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61" name="Oval 60">
              <a:extLst>
                <a:ext uri="{FF2B5EF4-FFF2-40B4-BE49-F238E27FC236}">
                  <a16:creationId xmlns:a16="http://schemas.microsoft.com/office/drawing/2014/main" id="{2A788989-43F9-4159-8A12-9CC2B684F5B0}"/>
                </a:ext>
              </a:extLst>
            </p:cNvPr>
            <p:cNvSpPr/>
            <p:nvPr/>
          </p:nvSpPr>
          <p:spPr>
            <a:xfrm>
              <a:off x="5227360" y="3860645"/>
              <a:ext cx="165021" cy="171767"/>
            </a:xfrm>
            <a:prstGeom prst="ellipse">
              <a:avLst/>
            </a:prstGeom>
            <a:solidFill>
              <a:srgbClr val="0070C0"/>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62" name="Oval 61">
              <a:extLst>
                <a:ext uri="{FF2B5EF4-FFF2-40B4-BE49-F238E27FC236}">
                  <a16:creationId xmlns:a16="http://schemas.microsoft.com/office/drawing/2014/main" id="{CC147444-5DDC-434E-ADAC-C8EAD6DA7D11}"/>
                </a:ext>
              </a:extLst>
            </p:cNvPr>
            <p:cNvSpPr/>
            <p:nvPr/>
          </p:nvSpPr>
          <p:spPr>
            <a:xfrm>
              <a:off x="5607497" y="4246674"/>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63" name="Oval 62">
              <a:extLst>
                <a:ext uri="{FF2B5EF4-FFF2-40B4-BE49-F238E27FC236}">
                  <a16:creationId xmlns:a16="http://schemas.microsoft.com/office/drawing/2014/main" id="{01B38499-0C45-47D1-8A3B-53E32FA55456}"/>
                </a:ext>
              </a:extLst>
            </p:cNvPr>
            <p:cNvSpPr/>
            <p:nvPr/>
          </p:nvSpPr>
          <p:spPr>
            <a:xfrm>
              <a:off x="7489822" y="3881273"/>
              <a:ext cx="165021" cy="171767"/>
            </a:xfrm>
            <a:prstGeom prst="ellipse">
              <a:avLst/>
            </a:prstGeom>
            <a:solidFill>
              <a:srgbClr val="0070C0"/>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64" name="Oval 63">
              <a:extLst>
                <a:ext uri="{FF2B5EF4-FFF2-40B4-BE49-F238E27FC236}">
                  <a16:creationId xmlns:a16="http://schemas.microsoft.com/office/drawing/2014/main" id="{0BE8F57B-80CC-4168-A264-541642B0E8E1}"/>
                </a:ext>
              </a:extLst>
            </p:cNvPr>
            <p:cNvSpPr/>
            <p:nvPr/>
          </p:nvSpPr>
          <p:spPr>
            <a:xfrm>
              <a:off x="7106739" y="4261409"/>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65" name="Oval 64">
              <a:extLst>
                <a:ext uri="{FF2B5EF4-FFF2-40B4-BE49-F238E27FC236}">
                  <a16:creationId xmlns:a16="http://schemas.microsoft.com/office/drawing/2014/main" id="{B328523E-3D5F-473F-BB22-AC37440B67E6}"/>
                </a:ext>
              </a:extLst>
            </p:cNvPr>
            <p:cNvSpPr/>
            <p:nvPr/>
          </p:nvSpPr>
          <p:spPr>
            <a:xfrm>
              <a:off x="7875851" y="3495242"/>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66" name="Oval 65">
              <a:extLst>
                <a:ext uri="{FF2B5EF4-FFF2-40B4-BE49-F238E27FC236}">
                  <a16:creationId xmlns:a16="http://schemas.microsoft.com/office/drawing/2014/main" id="{6A9914B9-CDAA-4154-8F41-EA3EDE35599B}"/>
                </a:ext>
              </a:extLst>
            </p:cNvPr>
            <p:cNvSpPr/>
            <p:nvPr/>
          </p:nvSpPr>
          <p:spPr>
            <a:xfrm>
              <a:off x="1819442" y="3488922"/>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grpSp>
      <p:sp>
        <p:nvSpPr>
          <p:cNvPr id="69" name="Content Placeholder 136">
            <a:extLst>
              <a:ext uri="{FF2B5EF4-FFF2-40B4-BE49-F238E27FC236}">
                <a16:creationId xmlns:a16="http://schemas.microsoft.com/office/drawing/2014/main" id="{8B0352DA-E237-42B8-A606-7166FA5A1E6F}"/>
              </a:ext>
            </a:extLst>
          </p:cNvPr>
          <p:cNvSpPr>
            <a:spLocks noGrp="1"/>
          </p:cNvSpPr>
          <p:nvPr>
            <p:ph idx="1"/>
          </p:nvPr>
        </p:nvSpPr>
        <p:spPr>
          <a:xfrm>
            <a:off x="1518699" y="3721209"/>
            <a:ext cx="9151952" cy="2455753"/>
          </a:xfrm>
        </p:spPr>
        <p:txBody>
          <a:bodyPr/>
          <a:lstStyle/>
          <a:p>
            <a:pPr marL="0" indent="0">
              <a:buNone/>
            </a:pPr>
            <a:r>
              <a:rPr lang="en-US" dirty="0"/>
              <a:t>Reconstruct silhouette lines connecting pixels adjacent to both horizontal and vertical separation lines while…</a:t>
            </a:r>
          </a:p>
        </p:txBody>
      </p:sp>
    </p:spTree>
    <p:extLst>
      <p:ext uri="{BB962C8B-B14F-4D97-AF65-F5344CB8AC3E}">
        <p14:creationId xmlns:p14="http://schemas.microsoft.com/office/powerpoint/2010/main" val="216773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9172D3E2-978A-43D3-8896-BC82972C00FE}"/>
              </a:ext>
            </a:extLst>
          </p:cNvPr>
          <p:cNvSpPr/>
          <p:nvPr/>
        </p:nvSpPr>
        <p:spPr>
          <a:xfrm>
            <a:off x="1527048" y="265176"/>
            <a:ext cx="9087943" cy="3017520"/>
          </a:xfrm>
          <a:prstGeom prst="rect">
            <a:avLst/>
          </a:prstGeom>
          <a:solidFill>
            <a:sysClr val="window" lastClr="FFFFFF"/>
          </a:solidFill>
          <a:ln w="25400" cap="flat" cmpd="sng" algn="ctr">
            <a:solidFill>
              <a:sysClr val="window" lastClr="FFFFFF"/>
            </a:solidFill>
            <a:prstDash val="solid"/>
          </a:ln>
          <a:effectLst>
            <a:outerShdw blurRad="762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5" name="Group 74">
            <a:extLst>
              <a:ext uri="{FF2B5EF4-FFF2-40B4-BE49-F238E27FC236}">
                <a16:creationId xmlns:a16="http://schemas.microsoft.com/office/drawing/2014/main" id="{30587120-A2FE-4EBC-B28F-A31EBF8D4BBB}"/>
              </a:ext>
            </a:extLst>
          </p:cNvPr>
          <p:cNvGrpSpPr>
            <a:grpSpLocks noChangeAspect="1"/>
          </p:cNvGrpSpPr>
          <p:nvPr/>
        </p:nvGrpSpPr>
        <p:grpSpPr>
          <a:xfrm>
            <a:off x="1527049" y="265176"/>
            <a:ext cx="9095894" cy="3017347"/>
            <a:chOff x="23317" y="2071940"/>
            <a:chExt cx="9052560" cy="3017520"/>
          </a:xfrm>
        </p:grpSpPr>
        <p:grpSp>
          <p:nvGrpSpPr>
            <p:cNvPr id="76" name="Group 75">
              <a:extLst>
                <a:ext uri="{FF2B5EF4-FFF2-40B4-BE49-F238E27FC236}">
                  <a16:creationId xmlns:a16="http://schemas.microsoft.com/office/drawing/2014/main" id="{CF5845BF-5101-4A72-8C5C-9D732C43ACB6}"/>
                </a:ext>
              </a:extLst>
            </p:cNvPr>
            <p:cNvGrpSpPr/>
            <p:nvPr/>
          </p:nvGrpSpPr>
          <p:grpSpPr>
            <a:xfrm>
              <a:off x="23317" y="2071940"/>
              <a:ext cx="9052560" cy="3017520"/>
              <a:chOff x="838200" y="1371600"/>
              <a:chExt cx="7315200" cy="2438400"/>
            </a:xfrm>
          </p:grpSpPr>
          <p:sp>
            <p:nvSpPr>
              <p:cNvPr id="88" name="Rectangle 87">
                <a:extLst>
                  <a:ext uri="{FF2B5EF4-FFF2-40B4-BE49-F238E27FC236}">
                    <a16:creationId xmlns:a16="http://schemas.microsoft.com/office/drawing/2014/main" id="{69B3E50E-24EA-4B39-84D8-DB4B44562C66}"/>
                  </a:ext>
                </a:extLst>
              </p:cNvPr>
              <p:cNvSpPr>
                <a:spLocks noChangeAspect="1"/>
              </p:cNvSpPr>
              <p:nvPr/>
            </p:nvSpPr>
            <p:spPr>
              <a:xfrm>
                <a:off x="8382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9" name="Rectangle 88">
                <a:extLst>
                  <a:ext uri="{FF2B5EF4-FFF2-40B4-BE49-F238E27FC236}">
                    <a16:creationId xmlns:a16="http://schemas.microsoft.com/office/drawing/2014/main" id="{17FB719D-AEDA-43C6-92A4-F5EE68D80C4F}"/>
                  </a:ext>
                </a:extLst>
              </p:cNvPr>
              <p:cNvSpPr>
                <a:spLocks noChangeAspect="1"/>
              </p:cNvSpPr>
              <p:nvPr/>
            </p:nvSpPr>
            <p:spPr>
              <a:xfrm>
                <a:off x="838200" y="19812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0" name="Rectangle 89">
                <a:extLst>
                  <a:ext uri="{FF2B5EF4-FFF2-40B4-BE49-F238E27FC236}">
                    <a16:creationId xmlns:a16="http://schemas.microsoft.com/office/drawing/2014/main" id="{BB62D208-AAC4-4ADA-A8D2-BD5E75F06CDE}"/>
                  </a:ext>
                </a:extLst>
              </p:cNvPr>
              <p:cNvSpPr>
                <a:spLocks noChangeAspect="1"/>
              </p:cNvSpPr>
              <p:nvPr/>
            </p:nvSpPr>
            <p:spPr>
              <a:xfrm>
                <a:off x="8382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1" name="Rectangle 90">
                <a:extLst>
                  <a:ext uri="{FF2B5EF4-FFF2-40B4-BE49-F238E27FC236}">
                    <a16:creationId xmlns:a16="http://schemas.microsoft.com/office/drawing/2014/main" id="{84C022DE-6FB0-4FEE-B080-85B27B54A659}"/>
                  </a:ext>
                </a:extLst>
              </p:cNvPr>
              <p:cNvSpPr>
                <a:spLocks noChangeAspect="1"/>
              </p:cNvSpPr>
              <p:nvPr/>
            </p:nvSpPr>
            <p:spPr>
              <a:xfrm>
                <a:off x="8382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2" name="Rectangle 91">
                <a:extLst>
                  <a:ext uri="{FF2B5EF4-FFF2-40B4-BE49-F238E27FC236}">
                    <a16:creationId xmlns:a16="http://schemas.microsoft.com/office/drawing/2014/main" id="{4B2CFB2E-949B-4300-8E9E-657BFDFB7173}"/>
                  </a:ext>
                </a:extLst>
              </p:cNvPr>
              <p:cNvSpPr>
                <a:spLocks noChangeAspect="1"/>
              </p:cNvSpPr>
              <p:nvPr/>
            </p:nvSpPr>
            <p:spPr>
              <a:xfrm>
                <a:off x="14478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3" name="Rectangle 92">
                <a:extLst>
                  <a:ext uri="{FF2B5EF4-FFF2-40B4-BE49-F238E27FC236}">
                    <a16:creationId xmlns:a16="http://schemas.microsoft.com/office/drawing/2014/main" id="{217AF86A-D875-4CF1-991E-68AD4CEDB0E9}"/>
                  </a:ext>
                </a:extLst>
              </p:cNvPr>
              <p:cNvSpPr>
                <a:spLocks noChangeAspect="1"/>
              </p:cNvSpPr>
              <p:nvPr/>
            </p:nvSpPr>
            <p:spPr>
              <a:xfrm>
                <a:off x="1447800" y="1981200"/>
                <a:ext cx="609600" cy="609600"/>
              </a:xfrm>
              <a:prstGeom prst="rect">
                <a:avLst/>
              </a:prstGeom>
              <a:pattFill prst="wdUpDiag">
                <a:fgClr>
                  <a:srgbClr val="9BBB59">
                    <a:lumMod val="60000"/>
                    <a:lumOff val="40000"/>
                  </a:srgbClr>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4" name="Rectangle 93">
                <a:extLst>
                  <a:ext uri="{FF2B5EF4-FFF2-40B4-BE49-F238E27FC236}">
                    <a16:creationId xmlns:a16="http://schemas.microsoft.com/office/drawing/2014/main" id="{16A8EB18-70CA-4047-B2F9-095CD9CEEDED}"/>
                  </a:ext>
                </a:extLst>
              </p:cNvPr>
              <p:cNvSpPr>
                <a:spLocks noChangeAspect="1"/>
              </p:cNvSpPr>
              <p:nvPr/>
            </p:nvSpPr>
            <p:spPr>
              <a:xfrm>
                <a:off x="14478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5" name="Rectangle 94">
                <a:extLst>
                  <a:ext uri="{FF2B5EF4-FFF2-40B4-BE49-F238E27FC236}">
                    <a16:creationId xmlns:a16="http://schemas.microsoft.com/office/drawing/2014/main" id="{8ED22B14-22DC-455B-8DAC-AD3ED66AA291}"/>
                  </a:ext>
                </a:extLst>
              </p:cNvPr>
              <p:cNvSpPr>
                <a:spLocks noChangeAspect="1"/>
              </p:cNvSpPr>
              <p:nvPr/>
            </p:nvSpPr>
            <p:spPr>
              <a:xfrm>
                <a:off x="14478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6" name="Rectangle 95">
                <a:extLst>
                  <a:ext uri="{FF2B5EF4-FFF2-40B4-BE49-F238E27FC236}">
                    <a16:creationId xmlns:a16="http://schemas.microsoft.com/office/drawing/2014/main" id="{C8A92F38-2B54-41C8-B64E-3D2C8F037DA6}"/>
                  </a:ext>
                </a:extLst>
              </p:cNvPr>
              <p:cNvSpPr>
                <a:spLocks noChangeAspect="1"/>
              </p:cNvSpPr>
              <p:nvPr/>
            </p:nvSpPr>
            <p:spPr>
              <a:xfrm>
                <a:off x="20574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7" name="Rectangle 96">
                <a:extLst>
                  <a:ext uri="{FF2B5EF4-FFF2-40B4-BE49-F238E27FC236}">
                    <a16:creationId xmlns:a16="http://schemas.microsoft.com/office/drawing/2014/main" id="{D82D8F0A-052E-4840-AEB1-612C5AC2BE8B}"/>
                  </a:ext>
                </a:extLst>
              </p:cNvPr>
              <p:cNvSpPr>
                <a:spLocks noChangeAspect="1"/>
              </p:cNvSpPr>
              <p:nvPr/>
            </p:nvSpPr>
            <p:spPr>
              <a:xfrm>
                <a:off x="2057400" y="1981200"/>
                <a:ext cx="609600" cy="609600"/>
              </a:xfrm>
              <a:prstGeom prst="rect">
                <a:avLst/>
              </a:prstGeom>
              <a:pattFill prst="wdDnDiag">
                <a:fgClr>
                  <a:srgbClr val="F79747"/>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8" name="Rectangle 97">
                <a:extLst>
                  <a:ext uri="{FF2B5EF4-FFF2-40B4-BE49-F238E27FC236}">
                    <a16:creationId xmlns:a16="http://schemas.microsoft.com/office/drawing/2014/main" id="{9DB50468-0C4D-437F-A713-69BF1F19ECCA}"/>
                  </a:ext>
                </a:extLst>
              </p:cNvPr>
              <p:cNvSpPr>
                <a:spLocks noChangeAspect="1"/>
              </p:cNvSpPr>
              <p:nvPr/>
            </p:nvSpPr>
            <p:spPr>
              <a:xfrm>
                <a:off x="20574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99" name="Rectangle 98">
                <a:extLst>
                  <a:ext uri="{FF2B5EF4-FFF2-40B4-BE49-F238E27FC236}">
                    <a16:creationId xmlns:a16="http://schemas.microsoft.com/office/drawing/2014/main" id="{82FCE819-717C-4D97-B9E7-544A5F11F614}"/>
                  </a:ext>
                </a:extLst>
              </p:cNvPr>
              <p:cNvSpPr>
                <a:spLocks noChangeAspect="1"/>
              </p:cNvSpPr>
              <p:nvPr/>
            </p:nvSpPr>
            <p:spPr>
              <a:xfrm>
                <a:off x="20574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0" name="Rectangle 99">
                <a:extLst>
                  <a:ext uri="{FF2B5EF4-FFF2-40B4-BE49-F238E27FC236}">
                    <a16:creationId xmlns:a16="http://schemas.microsoft.com/office/drawing/2014/main" id="{0A034B8A-F40A-4A2B-8302-309AEE041B9F}"/>
                  </a:ext>
                </a:extLst>
              </p:cNvPr>
              <p:cNvSpPr>
                <a:spLocks noChangeAspect="1"/>
              </p:cNvSpPr>
              <p:nvPr/>
            </p:nvSpPr>
            <p:spPr>
              <a:xfrm>
                <a:off x="26670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1" name="Rectangle 100">
                <a:extLst>
                  <a:ext uri="{FF2B5EF4-FFF2-40B4-BE49-F238E27FC236}">
                    <a16:creationId xmlns:a16="http://schemas.microsoft.com/office/drawing/2014/main" id="{F9FB7E4D-ED11-436E-933C-E818DF109964}"/>
                  </a:ext>
                </a:extLst>
              </p:cNvPr>
              <p:cNvSpPr>
                <a:spLocks noChangeAspect="1"/>
              </p:cNvSpPr>
              <p:nvPr/>
            </p:nvSpPr>
            <p:spPr>
              <a:xfrm>
                <a:off x="26670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2" name="Rectangle 101">
                <a:extLst>
                  <a:ext uri="{FF2B5EF4-FFF2-40B4-BE49-F238E27FC236}">
                    <a16:creationId xmlns:a16="http://schemas.microsoft.com/office/drawing/2014/main" id="{659C6A59-5B8B-45C6-9A37-581161EF14DB}"/>
                  </a:ext>
                </a:extLst>
              </p:cNvPr>
              <p:cNvSpPr>
                <a:spLocks noChangeAspect="1"/>
              </p:cNvSpPr>
              <p:nvPr/>
            </p:nvSpPr>
            <p:spPr>
              <a:xfrm>
                <a:off x="26670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3" name="Rectangle 102">
                <a:extLst>
                  <a:ext uri="{FF2B5EF4-FFF2-40B4-BE49-F238E27FC236}">
                    <a16:creationId xmlns:a16="http://schemas.microsoft.com/office/drawing/2014/main" id="{3F8745EC-A30F-40AC-98C8-717265478C43}"/>
                  </a:ext>
                </a:extLst>
              </p:cNvPr>
              <p:cNvSpPr>
                <a:spLocks noChangeAspect="1"/>
              </p:cNvSpPr>
              <p:nvPr/>
            </p:nvSpPr>
            <p:spPr>
              <a:xfrm>
                <a:off x="26670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4" name="Rectangle 103">
                <a:extLst>
                  <a:ext uri="{FF2B5EF4-FFF2-40B4-BE49-F238E27FC236}">
                    <a16:creationId xmlns:a16="http://schemas.microsoft.com/office/drawing/2014/main" id="{9B885FFA-9584-4E5C-A455-6795600862EF}"/>
                  </a:ext>
                </a:extLst>
              </p:cNvPr>
              <p:cNvSpPr>
                <a:spLocks noChangeAspect="1"/>
              </p:cNvSpPr>
              <p:nvPr/>
            </p:nvSpPr>
            <p:spPr>
              <a:xfrm>
                <a:off x="32766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5" name="Rectangle 104">
                <a:extLst>
                  <a:ext uri="{FF2B5EF4-FFF2-40B4-BE49-F238E27FC236}">
                    <a16:creationId xmlns:a16="http://schemas.microsoft.com/office/drawing/2014/main" id="{D0AB6F15-EB90-43B5-801B-1DADC99CC022}"/>
                  </a:ext>
                </a:extLst>
              </p:cNvPr>
              <p:cNvSpPr>
                <a:spLocks noChangeAspect="1"/>
              </p:cNvSpPr>
              <p:nvPr/>
            </p:nvSpPr>
            <p:spPr>
              <a:xfrm>
                <a:off x="32766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6" name="Rectangle 105">
                <a:extLst>
                  <a:ext uri="{FF2B5EF4-FFF2-40B4-BE49-F238E27FC236}">
                    <a16:creationId xmlns:a16="http://schemas.microsoft.com/office/drawing/2014/main" id="{53C40FE7-FB2D-4D49-8A8F-3ED0F32AD195}"/>
                  </a:ext>
                </a:extLst>
              </p:cNvPr>
              <p:cNvSpPr>
                <a:spLocks noChangeAspect="1"/>
              </p:cNvSpPr>
              <p:nvPr/>
            </p:nvSpPr>
            <p:spPr>
              <a:xfrm>
                <a:off x="32766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7" name="Rectangle 106">
                <a:extLst>
                  <a:ext uri="{FF2B5EF4-FFF2-40B4-BE49-F238E27FC236}">
                    <a16:creationId xmlns:a16="http://schemas.microsoft.com/office/drawing/2014/main" id="{9D090E7B-74A3-4B6F-8EE8-DC182FF7C0BB}"/>
                  </a:ext>
                </a:extLst>
              </p:cNvPr>
              <p:cNvSpPr>
                <a:spLocks noChangeAspect="1"/>
              </p:cNvSpPr>
              <p:nvPr/>
            </p:nvSpPr>
            <p:spPr>
              <a:xfrm>
                <a:off x="32766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8" name="Rectangle 107">
                <a:extLst>
                  <a:ext uri="{FF2B5EF4-FFF2-40B4-BE49-F238E27FC236}">
                    <a16:creationId xmlns:a16="http://schemas.microsoft.com/office/drawing/2014/main" id="{EDAE1F1D-5C9F-41E1-9047-0F31496CA941}"/>
                  </a:ext>
                </a:extLst>
              </p:cNvPr>
              <p:cNvSpPr>
                <a:spLocks noChangeAspect="1"/>
              </p:cNvSpPr>
              <p:nvPr/>
            </p:nvSpPr>
            <p:spPr>
              <a:xfrm>
                <a:off x="38862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09" name="Rectangle 108">
                <a:extLst>
                  <a:ext uri="{FF2B5EF4-FFF2-40B4-BE49-F238E27FC236}">
                    <a16:creationId xmlns:a16="http://schemas.microsoft.com/office/drawing/2014/main" id="{69DEE547-B421-4BF2-8D03-345C09F3601F}"/>
                  </a:ext>
                </a:extLst>
              </p:cNvPr>
              <p:cNvSpPr>
                <a:spLocks noChangeAspect="1"/>
              </p:cNvSpPr>
              <p:nvPr/>
            </p:nvSpPr>
            <p:spPr>
              <a:xfrm>
                <a:off x="38862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0" name="Rectangle 109">
                <a:extLst>
                  <a:ext uri="{FF2B5EF4-FFF2-40B4-BE49-F238E27FC236}">
                    <a16:creationId xmlns:a16="http://schemas.microsoft.com/office/drawing/2014/main" id="{201E92FD-BC00-4920-A67E-C68436A2B008}"/>
                  </a:ext>
                </a:extLst>
              </p:cNvPr>
              <p:cNvSpPr>
                <a:spLocks noChangeAspect="1"/>
              </p:cNvSpPr>
              <p:nvPr/>
            </p:nvSpPr>
            <p:spPr>
              <a:xfrm>
                <a:off x="38862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1" name="Rectangle 110">
                <a:extLst>
                  <a:ext uri="{FF2B5EF4-FFF2-40B4-BE49-F238E27FC236}">
                    <a16:creationId xmlns:a16="http://schemas.microsoft.com/office/drawing/2014/main" id="{DA6A49E3-A06C-4CF6-8429-60DA33E2A026}"/>
                  </a:ext>
                </a:extLst>
              </p:cNvPr>
              <p:cNvSpPr>
                <a:spLocks noChangeAspect="1"/>
              </p:cNvSpPr>
              <p:nvPr/>
            </p:nvSpPr>
            <p:spPr>
              <a:xfrm>
                <a:off x="38862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2" name="Rectangle 111">
                <a:extLst>
                  <a:ext uri="{FF2B5EF4-FFF2-40B4-BE49-F238E27FC236}">
                    <a16:creationId xmlns:a16="http://schemas.microsoft.com/office/drawing/2014/main" id="{FDC7EECE-BBB3-4C82-9024-A25C2F830702}"/>
                  </a:ext>
                </a:extLst>
              </p:cNvPr>
              <p:cNvSpPr>
                <a:spLocks noChangeAspect="1"/>
              </p:cNvSpPr>
              <p:nvPr/>
            </p:nvSpPr>
            <p:spPr>
              <a:xfrm>
                <a:off x="44958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3" name="Rectangle 112">
                <a:extLst>
                  <a:ext uri="{FF2B5EF4-FFF2-40B4-BE49-F238E27FC236}">
                    <a16:creationId xmlns:a16="http://schemas.microsoft.com/office/drawing/2014/main" id="{D0055587-FD38-4283-B6BD-42A2D08ED3D0}"/>
                  </a:ext>
                </a:extLst>
              </p:cNvPr>
              <p:cNvSpPr>
                <a:spLocks noChangeAspect="1"/>
              </p:cNvSpPr>
              <p:nvPr/>
            </p:nvSpPr>
            <p:spPr>
              <a:xfrm>
                <a:off x="44958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4" name="Rectangle 113">
                <a:extLst>
                  <a:ext uri="{FF2B5EF4-FFF2-40B4-BE49-F238E27FC236}">
                    <a16:creationId xmlns:a16="http://schemas.microsoft.com/office/drawing/2014/main" id="{EE821A6F-2915-461A-A598-4FF8164E5A71}"/>
                  </a:ext>
                </a:extLst>
              </p:cNvPr>
              <p:cNvSpPr>
                <a:spLocks noChangeAspect="1"/>
              </p:cNvSpPr>
              <p:nvPr/>
            </p:nvSpPr>
            <p:spPr>
              <a:xfrm>
                <a:off x="4495800" y="2590800"/>
                <a:ext cx="609600" cy="609600"/>
              </a:xfrm>
              <a:prstGeom prst="rect">
                <a:avLst/>
              </a:prstGeom>
              <a:pattFill prst="wdUpDiag">
                <a:fgClr>
                  <a:srgbClr val="9BBB59">
                    <a:lumMod val="60000"/>
                    <a:lumOff val="40000"/>
                  </a:srgbClr>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5" name="Rectangle 114">
                <a:extLst>
                  <a:ext uri="{FF2B5EF4-FFF2-40B4-BE49-F238E27FC236}">
                    <a16:creationId xmlns:a16="http://schemas.microsoft.com/office/drawing/2014/main" id="{FB3FB929-E532-42F0-881A-E3EBECD942F4}"/>
                  </a:ext>
                </a:extLst>
              </p:cNvPr>
              <p:cNvSpPr>
                <a:spLocks noChangeAspect="1"/>
              </p:cNvSpPr>
              <p:nvPr/>
            </p:nvSpPr>
            <p:spPr>
              <a:xfrm>
                <a:off x="44958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6" name="Rectangle 115">
                <a:extLst>
                  <a:ext uri="{FF2B5EF4-FFF2-40B4-BE49-F238E27FC236}">
                    <a16:creationId xmlns:a16="http://schemas.microsoft.com/office/drawing/2014/main" id="{EC4A5B0B-4275-470A-9DDD-715C76330E4B}"/>
                  </a:ext>
                </a:extLst>
              </p:cNvPr>
              <p:cNvSpPr>
                <a:spLocks noChangeAspect="1"/>
              </p:cNvSpPr>
              <p:nvPr/>
            </p:nvSpPr>
            <p:spPr>
              <a:xfrm>
                <a:off x="51054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7" name="Rectangle 116">
                <a:extLst>
                  <a:ext uri="{FF2B5EF4-FFF2-40B4-BE49-F238E27FC236}">
                    <a16:creationId xmlns:a16="http://schemas.microsoft.com/office/drawing/2014/main" id="{8F6659E7-CFA4-487E-8645-1DB2CC86AC54}"/>
                  </a:ext>
                </a:extLst>
              </p:cNvPr>
              <p:cNvSpPr>
                <a:spLocks noChangeAspect="1"/>
              </p:cNvSpPr>
              <p:nvPr/>
            </p:nvSpPr>
            <p:spPr>
              <a:xfrm>
                <a:off x="51054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8" name="Rectangle 117">
                <a:extLst>
                  <a:ext uri="{FF2B5EF4-FFF2-40B4-BE49-F238E27FC236}">
                    <a16:creationId xmlns:a16="http://schemas.microsoft.com/office/drawing/2014/main" id="{43C48401-AB5C-432B-A5C3-00D9669A3BCC}"/>
                  </a:ext>
                </a:extLst>
              </p:cNvPr>
              <p:cNvSpPr>
                <a:spLocks noChangeAspect="1"/>
              </p:cNvSpPr>
              <p:nvPr/>
            </p:nvSpPr>
            <p:spPr>
              <a:xfrm>
                <a:off x="5105400" y="2590800"/>
                <a:ext cx="609600" cy="609600"/>
              </a:xfrm>
              <a:prstGeom prst="rect">
                <a:avLst/>
              </a:prstGeom>
              <a:pattFill prst="wdDnDiag">
                <a:fgClr>
                  <a:srgbClr val="F79747"/>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19" name="Rectangle 118">
                <a:extLst>
                  <a:ext uri="{FF2B5EF4-FFF2-40B4-BE49-F238E27FC236}">
                    <a16:creationId xmlns:a16="http://schemas.microsoft.com/office/drawing/2014/main" id="{89774739-BE02-4FF6-AFE8-556B444C0731}"/>
                  </a:ext>
                </a:extLst>
              </p:cNvPr>
              <p:cNvSpPr>
                <a:spLocks noChangeAspect="1"/>
              </p:cNvSpPr>
              <p:nvPr/>
            </p:nvSpPr>
            <p:spPr>
              <a:xfrm>
                <a:off x="51054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0" name="Rectangle 119">
                <a:extLst>
                  <a:ext uri="{FF2B5EF4-FFF2-40B4-BE49-F238E27FC236}">
                    <a16:creationId xmlns:a16="http://schemas.microsoft.com/office/drawing/2014/main" id="{A96BEE83-87C1-4F51-BBAC-6F18EEFFD1B8}"/>
                  </a:ext>
                </a:extLst>
              </p:cNvPr>
              <p:cNvSpPr>
                <a:spLocks noChangeAspect="1"/>
              </p:cNvSpPr>
              <p:nvPr/>
            </p:nvSpPr>
            <p:spPr>
              <a:xfrm>
                <a:off x="57150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1" name="Rectangle 120">
                <a:extLst>
                  <a:ext uri="{FF2B5EF4-FFF2-40B4-BE49-F238E27FC236}">
                    <a16:creationId xmlns:a16="http://schemas.microsoft.com/office/drawing/2014/main" id="{FAF043AF-094B-4896-B31A-EBF62FA360BB}"/>
                  </a:ext>
                </a:extLst>
              </p:cNvPr>
              <p:cNvSpPr>
                <a:spLocks noChangeAspect="1"/>
              </p:cNvSpPr>
              <p:nvPr/>
            </p:nvSpPr>
            <p:spPr>
              <a:xfrm>
                <a:off x="57150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2" name="Rectangle 121">
                <a:extLst>
                  <a:ext uri="{FF2B5EF4-FFF2-40B4-BE49-F238E27FC236}">
                    <a16:creationId xmlns:a16="http://schemas.microsoft.com/office/drawing/2014/main" id="{4A5E50AE-96CB-4F51-8370-40EDA7F4804E}"/>
                  </a:ext>
                </a:extLst>
              </p:cNvPr>
              <p:cNvSpPr>
                <a:spLocks noChangeAspect="1"/>
              </p:cNvSpPr>
              <p:nvPr/>
            </p:nvSpPr>
            <p:spPr>
              <a:xfrm>
                <a:off x="5715000" y="25908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3" name="Rectangle 122">
                <a:extLst>
                  <a:ext uri="{FF2B5EF4-FFF2-40B4-BE49-F238E27FC236}">
                    <a16:creationId xmlns:a16="http://schemas.microsoft.com/office/drawing/2014/main" id="{570729D2-8DF1-4E5C-A31B-2AA8F1334D18}"/>
                  </a:ext>
                </a:extLst>
              </p:cNvPr>
              <p:cNvSpPr>
                <a:spLocks noChangeAspect="1"/>
              </p:cNvSpPr>
              <p:nvPr/>
            </p:nvSpPr>
            <p:spPr>
              <a:xfrm>
                <a:off x="57150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4" name="Rectangle 123">
                <a:extLst>
                  <a:ext uri="{FF2B5EF4-FFF2-40B4-BE49-F238E27FC236}">
                    <a16:creationId xmlns:a16="http://schemas.microsoft.com/office/drawing/2014/main" id="{E968249F-E5E6-41FD-8D51-84FAA5FD3DCD}"/>
                  </a:ext>
                </a:extLst>
              </p:cNvPr>
              <p:cNvSpPr>
                <a:spLocks noChangeAspect="1"/>
              </p:cNvSpPr>
              <p:nvPr/>
            </p:nvSpPr>
            <p:spPr>
              <a:xfrm>
                <a:off x="63246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5" name="Rectangle 124">
                <a:extLst>
                  <a:ext uri="{FF2B5EF4-FFF2-40B4-BE49-F238E27FC236}">
                    <a16:creationId xmlns:a16="http://schemas.microsoft.com/office/drawing/2014/main" id="{36A31E19-F2B9-4E9B-93A4-8CC1CDB0CB02}"/>
                  </a:ext>
                </a:extLst>
              </p:cNvPr>
              <p:cNvSpPr>
                <a:spLocks noChangeAspect="1"/>
              </p:cNvSpPr>
              <p:nvPr/>
            </p:nvSpPr>
            <p:spPr>
              <a:xfrm>
                <a:off x="63246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6" name="Rectangle 125">
                <a:extLst>
                  <a:ext uri="{FF2B5EF4-FFF2-40B4-BE49-F238E27FC236}">
                    <a16:creationId xmlns:a16="http://schemas.microsoft.com/office/drawing/2014/main" id="{AF78871A-73F9-4C3A-AFF9-A28D27D27678}"/>
                  </a:ext>
                </a:extLst>
              </p:cNvPr>
              <p:cNvSpPr>
                <a:spLocks noChangeAspect="1"/>
              </p:cNvSpPr>
              <p:nvPr/>
            </p:nvSpPr>
            <p:spPr>
              <a:xfrm>
                <a:off x="6324600" y="2590800"/>
                <a:ext cx="609600" cy="609600"/>
              </a:xfrm>
              <a:prstGeom prst="rect">
                <a:avLst/>
              </a:prstGeom>
              <a:pattFill prst="wdDnDiag">
                <a:fgClr>
                  <a:srgbClr val="F79747"/>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7" name="Rectangle 126">
                <a:extLst>
                  <a:ext uri="{FF2B5EF4-FFF2-40B4-BE49-F238E27FC236}">
                    <a16:creationId xmlns:a16="http://schemas.microsoft.com/office/drawing/2014/main" id="{4209C7DC-0D34-47BB-ACB8-B95E6118999B}"/>
                  </a:ext>
                </a:extLst>
              </p:cNvPr>
              <p:cNvSpPr>
                <a:spLocks noChangeAspect="1"/>
              </p:cNvSpPr>
              <p:nvPr/>
            </p:nvSpPr>
            <p:spPr>
              <a:xfrm>
                <a:off x="63246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8" name="Rectangle 127">
                <a:extLst>
                  <a:ext uri="{FF2B5EF4-FFF2-40B4-BE49-F238E27FC236}">
                    <a16:creationId xmlns:a16="http://schemas.microsoft.com/office/drawing/2014/main" id="{6A5E2D12-F8FE-4608-88B8-F34719966289}"/>
                  </a:ext>
                </a:extLst>
              </p:cNvPr>
              <p:cNvSpPr>
                <a:spLocks noChangeAspect="1"/>
              </p:cNvSpPr>
              <p:nvPr/>
            </p:nvSpPr>
            <p:spPr>
              <a:xfrm>
                <a:off x="69342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29" name="Rectangle 128">
                <a:extLst>
                  <a:ext uri="{FF2B5EF4-FFF2-40B4-BE49-F238E27FC236}">
                    <a16:creationId xmlns:a16="http://schemas.microsoft.com/office/drawing/2014/main" id="{A56371A5-D890-41D7-BE74-10D4C5A2DF1B}"/>
                  </a:ext>
                </a:extLst>
              </p:cNvPr>
              <p:cNvSpPr>
                <a:spLocks noChangeAspect="1"/>
              </p:cNvSpPr>
              <p:nvPr/>
            </p:nvSpPr>
            <p:spPr>
              <a:xfrm>
                <a:off x="69342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30" name="Rectangle 129">
                <a:extLst>
                  <a:ext uri="{FF2B5EF4-FFF2-40B4-BE49-F238E27FC236}">
                    <a16:creationId xmlns:a16="http://schemas.microsoft.com/office/drawing/2014/main" id="{0B65E15B-6E1F-4516-BF0F-71BADE690F66}"/>
                  </a:ext>
                </a:extLst>
              </p:cNvPr>
              <p:cNvSpPr>
                <a:spLocks noChangeAspect="1"/>
              </p:cNvSpPr>
              <p:nvPr/>
            </p:nvSpPr>
            <p:spPr>
              <a:xfrm>
                <a:off x="6934200" y="2590800"/>
                <a:ext cx="609600" cy="609600"/>
              </a:xfrm>
              <a:prstGeom prst="rect">
                <a:avLst/>
              </a:prstGeom>
              <a:pattFill prst="wdUpDiag">
                <a:fgClr>
                  <a:srgbClr val="9BBB59">
                    <a:lumMod val="60000"/>
                    <a:lumOff val="40000"/>
                  </a:srgbClr>
                </a:fgClr>
                <a:bgClr>
                  <a:sysClr val="window" lastClr="FFFFFF"/>
                </a:bgClr>
              </a:patt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31" name="Rectangle 130">
                <a:extLst>
                  <a:ext uri="{FF2B5EF4-FFF2-40B4-BE49-F238E27FC236}">
                    <a16:creationId xmlns:a16="http://schemas.microsoft.com/office/drawing/2014/main" id="{4207AAFB-CB88-44D4-BA5F-745828A69692}"/>
                  </a:ext>
                </a:extLst>
              </p:cNvPr>
              <p:cNvSpPr>
                <a:spLocks noChangeAspect="1"/>
              </p:cNvSpPr>
              <p:nvPr/>
            </p:nvSpPr>
            <p:spPr>
              <a:xfrm>
                <a:off x="69342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32" name="Rectangle 131">
                <a:extLst>
                  <a:ext uri="{FF2B5EF4-FFF2-40B4-BE49-F238E27FC236}">
                    <a16:creationId xmlns:a16="http://schemas.microsoft.com/office/drawing/2014/main" id="{0F3E2898-57F5-4E46-AB06-5EF9652D0186}"/>
                  </a:ext>
                </a:extLst>
              </p:cNvPr>
              <p:cNvSpPr>
                <a:spLocks noChangeAspect="1"/>
              </p:cNvSpPr>
              <p:nvPr/>
            </p:nvSpPr>
            <p:spPr>
              <a:xfrm>
                <a:off x="75438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33" name="Rectangle 132">
                <a:extLst>
                  <a:ext uri="{FF2B5EF4-FFF2-40B4-BE49-F238E27FC236}">
                    <a16:creationId xmlns:a16="http://schemas.microsoft.com/office/drawing/2014/main" id="{9F4822F0-7D05-46DC-AD87-24143F7FB935}"/>
                  </a:ext>
                </a:extLst>
              </p:cNvPr>
              <p:cNvSpPr>
                <a:spLocks noChangeAspect="1"/>
              </p:cNvSpPr>
              <p:nvPr/>
            </p:nvSpPr>
            <p:spPr>
              <a:xfrm>
                <a:off x="75438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34" name="Rectangle 133">
                <a:extLst>
                  <a:ext uri="{FF2B5EF4-FFF2-40B4-BE49-F238E27FC236}">
                    <a16:creationId xmlns:a16="http://schemas.microsoft.com/office/drawing/2014/main" id="{C72CBC0F-435B-47E0-AC98-3CE4CD75D405}"/>
                  </a:ext>
                </a:extLst>
              </p:cNvPr>
              <p:cNvSpPr>
                <a:spLocks noChangeAspect="1"/>
              </p:cNvSpPr>
              <p:nvPr/>
            </p:nvSpPr>
            <p:spPr>
              <a:xfrm>
                <a:off x="75438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135" name="Rectangle 134">
                <a:extLst>
                  <a:ext uri="{FF2B5EF4-FFF2-40B4-BE49-F238E27FC236}">
                    <a16:creationId xmlns:a16="http://schemas.microsoft.com/office/drawing/2014/main" id="{0EEA516C-00FD-4934-BDB6-8EDBD6D825BD}"/>
                  </a:ext>
                </a:extLst>
              </p:cNvPr>
              <p:cNvSpPr>
                <a:spLocks noChangeAspect="1"/>
              </p:cNvSpPr>
              <p:nvPr/>
            </p:nvSpPr>
            <p:spPr>
              <a:xfrm>
                <a:off x="75438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cxnSp>
            <p:nvCxnSpPr>
              <p:cNvPr id="136" name="Straight Connector 135">
                <a:extLst>
                  <a:ext uri="{FF2B5EF4-FFF2-40B4-BE49-F238E27FC236}">
                    <a16:creationId xmlns:a16="http://schemas.microsoft.com/office/drawing/2014/main" id="{EF0EBC96-174D-4CB0-B6B2-7938CA1067A7}"/>
                  </a:ext>
                </a:extLst>
              </p:cNvPr>
              <p:cNvCxnSpPr/>
              <p:nvPr/>
            </p:nvCxnSpPr>
            <p:spPr>
              <a:xfrm>
                <a:off x="851140" y="1981200"/>
                <a:ext cx="1206260" cy="0"/>
              </a:xfrm>
              <a:prstGeom prst="line">
                <a:avLst/>
              </a:prstGeom>
              <a:noFill/>
              <a:ln w="47625" cap="rnd" cmpd="sng" algn="ctr">
                <a:solidFill>
                  <a:srgbClr val="00B050"/>
                </a:solidFill>
                <a:prstDash val="solid"/>
              </a:ln>
              <a:effectLst/>
            </p:spPr>
          </p:cxnSp>
          <p:cxnSp>
            <p:nvCxnSpPr>
              <p:cNvPr id="137" name="Straight Connector 136">
                <a:extLst>
                  <a:ext uri="{FF2B5EF4-FFF2-40B4-BE49-F238E27FC236}">
                    <a16:creationId xmlns:a16="http://schemas.microsoft.com/office/drawing/2014/main" id="{FF3AEAD4-A6DC-4431-B65A-6015D6A2743A}"/>
                  </a:ext>
                </a:extLst>
              </p:cNvPr>
              <p:cNvCxnSpPr/>
              <p:nvPr/>
            </p:nvCxnSpPr>
            <p:spPr>
              <a:xfrm>
                <a:off x="2057400" y="2590800"/>
                <a:ext cx="3048000" cy="0"/>
              </a:xfrm>
              <a:prstGeom prst="line">
                <a:avLst/>
              </a:prstGeom>
              <a:noFill/>
              <a:ln w="47625" cap="rnd" cmpd="sng" algn="ctr">
                <a:solidFill>
                  <a:srgbClr val="00B050"/>
                </a:solidFill>
                <a:prstDash val="solid"/>
              </a:ln>
              <a:effectLst/>
            </p:spPr>
          </p:cxnSp>
          <p:cxnSp>
            <p:nvCxnSpPr>
              <p:cNvPr id="138" name="Straight Connector 137">
                <a:extLst>
                  <a:ext uri="{FF2B5EF4-FFF2-40B4-BE49-F238E27FC236}">
                    <a16:creationId xmlns:a16="http://schemas.microsoft.com/office/drawing/2014/main" id="{A443F73D-8809-4446-AEFE-BFCF4503DDA0}"/>
                  </a:ext>
                </a:extLst>
              </p:cNvPr>
              <p:cNvCxnSpPr/>
              <p:nvPr/>
            </p:nvCxnSpPr>
            <p:spPr>
              <a:xfrm>
                <a:off x="5105400" y="3200400"/>
                <a:ext cx="1828800" cy="0"/>
              </a:xfrm>
              <a:prstGeom prst="line">
                <a:avLst/>
              </a:prstGeom>
              <a:noFill/>
              <a:ln w="47625" cap="rnd" cmpd="sng" algn="ctr">
                <a:solidFill>
                  <a:srgbClr val="00B050"/>
                </a:solidFill>
                <a:prstDash val="solid"/>
              </a:ln>
              <a:effectLst/>
            </p:spPr>
          </p:cxnSp>
          <p:cxnSp>
            <p:nvCxnSpPr>
              <p:cNvPr id="139" name="Straight Connector 138">
                <a:extLst>
                  <a:ext uri="{FF2B5EF4-FFF2-40B4-BE49-F238E27FC236}">
                    <a16:creationId xmlns:a16="http://schemas.microsoft.com/office/drawing/2014/main" id="{661269D1-695A-400D-A7AC-56DD3A824345}"/>
                  </a:ext>
                </a:extLst>
              </p:cNvPr>
              <p:cNvCxnSpPr/>
              <p:nvPr/>
            </p:nvCxnSpPr>
            <p:spPr>
              <a:xfrm>
                <a:off x="6934200" y="2590800"/>
                <a:ext cx="1219200" cy="0"/>
              </a:xfrm>
              <a:prstGeom prst="line">
                <a:avLst/>
              </a:prstGeom>
              <a:noFill/>
              <a:ln w="47625" cap="rnd" cmpd="sng" algn="ctr">
                <a:solidFill>
                  <a:srgbClr val="00B050"/>
                </a:solidFill>
                <a:prstDash val="solid"/>
              </a:ln>
              <a:effectLst/>
            </p:spPr>
          </p:cxnSp>
          <p:cxnSp>
            <p:nvCxnSpPr>
              <p:cNvPr id="140" name="Straight Connector 139">
                <a:extLst>
                  <a:ext uri="{FF2B5EF4-FFF2-40B4-BE49-F238E27FC236}">
                    <a16:creationId xmlns:a16="http://schemas.microsoft.com/office/drawing/2014/main" id="{A5518234-9DF4-41E7-89CC-3EAC7E9BAAF8}"/>
                  </a:ext>
                </a:extLst>
              </p:cNvPr>
              <p:cNvCxnSpPr/>
              <p:nvPr/>
            </p:nvCxnSpPr>
            <p:spPr>
              <a:xfrm flipV="1">
                <a:off x="2057400" y="1981200"/>
                <a:ext cx="0" cy="609600"/>
              </a:xfrm>
              <a:prstGeom prst="line">
                <a:avLst/>
              </a:prstGeom>
              <a:noFill/>
              <a:ln w="47625" cap="rnd" cmpd="sng" algn="ctr">
                <a:solidFill>
                  <a:srgbClr val="00B0F0"/>
                </a:solidFill>
                <a:prstDash val="solid"/>
              </a:ln>
              <a:effectLst/>
            </p:spPr>
          </p:cxnSp>
          <p:cxnSp>
            <p:nvCxnSpPr>
              <p:cNvPr id="141" name="Straight Connector 140">
                <a:extLst>
                  <a:ext uri="{FF2B5EF4-FFF2-40B4-BE49-F238E27FC236}">
                    <a16:creationId xmlns:a16="http://schemas.microsoft.com/office/drawing/2014/main" id="{CC850630-D436-4BB7-83C3-5EE8631146ED}"/>
                  </a:ext>
                </a:extLst>
              </p:cNvPr>
              <p:cNvCxnSpPr/>
              <p:nvPr/>
            </p:nvCxnSpPr>
            <p:spPr>
              <a:xfrm flipV="1">
                <a:off x="5105400" y="2590800"/>
                <a:ext cx="0" cy="609600"/>
              </a:xfrm>
              <a:prstGeom prst="line">
                <a:avLst/>
              </a:prstGeom>
              <a:noFill/>
              <a:ln w="47625" cap="rnd" cmpd="sng" algn="ctr">
                <a:solidFill>
                  <a:srgbClr val="00B0F0"/>
                </a:solidFill>
                <a:prstDash val="solid"/>
              </a:ln>
              <a:effectLst/>
            </p:spPr>
          </p:cxnSp>
          <p:cxnSp>
            <p:nvCxnSpPr>
              <p:cNvPr id="142" name="Straight Connector 141">
                <a:extLst>
                  <a:ext uri="{FF2B5EF4-FFF2-40B4-BE49-F238E27FC236}">
                    <a16:creationId xmlns:a16="http://schemas.microsoft.com/office/drawing/2014/main" id="{C906F386-C57C-4691-B8C9-F07916A48D6F}"/>
                  </a:ext>
                </a:extLst>
              </p:cNvPr>
              <p:cNvCxnSpPr/>
              <p:nvPr/>
            </p:nvCxnSpPr>
            <p:spPr>
              <a:xfrm flipV="1">
                <a:off x="6934200" y="2590800"/>
                <a:ext cx="0" cy="609600"/>
              </a:xfrm>
              <a:prstGeom prst="line">
                <a:avLst/>
              </a:prstGeom>
              <a:noFill/>
              <a:ln w="47625" cap="rnd" cmpd="sng" algn="ctr">
                <a:solidFill>
                  <a:srgbClr val="00B0F0"/>
                </a:solidFill>
                <a:prstDash val="solid"/>
              </a:ln>
              <a:effectLst/>
            </p:spPr>
          </p:cxnSp>
          <p:cxnSp>
            <p:nvCxnSpPr>
              <p:cNvPr id="143" name="Straight Connector 142">
                <a:extLst>
                  <a:ext uri="{FF2B5EF4-FFF2-40B4-BE49-F238E27FC236}">
                    <a16:creationId xmlns:a16="http://schemas.microsoft.com/office/drawing/2014/main" id="{EFDC883B-6014-40D1-B382-CE43319788ED}"/>
                  </a:ext>
                </a:extLst>
              </p:cNvPr>
              <p:cNvCxnSpPr>
                <a:stCxn id="97" idx="1"/>
                <a:endCxn id="118" idx="1"/>
              </p:cNvCxnSpPr>
              <p:nvPr/>
            </p:nvCxnSpPr>
            <p:spPr>
              <a:xfrm>
                <a:off x="2057400" y="2286000"/>
                <a:ext cx="3048000" cy="609600"/>
              </a:xfrm>
              <a:prstGeom prst="line">
                <a:avLst/>
              </a:prstGeom>
              <a:noFill/>
              <a:ln w="47625" cap="rnd" cmpd="sng" algn="ctr">
                <a:solidFill>
                  <a:srgbClr val="FF0000"/>
                </a:solidFill>
                <a:prstDash val="solid"/>
              </a:ln>
              <a:effectLst>
                <a:outerShdw blurRad="50800" dist="38100" dir="2700000" algn="tl" rotWithShape="0">
                  <a:prstClr val="black">
                    <a:alpha val="40000"/>
                  </a:prstClr>
                </a:outerShdw>
              </a:effectLst>
            </p:spPr>
          </p:cxnSp>
          <p:cxnSp>
            <p:nvCxnSpPr>
              <p:cNvPr id="144" name="Straight Connector 143">
                <a:extLst>
                  <a:ext uri="{FF2B5EF4-FFF2-40B4-BE49-F238E27FC236}">
                    <a16:creationId xmlns:a16="http://schemas.microsoft.com/office/drawing/2014/main" id="{551014C4-5C17-4E4A-BFF1-6CB2B3B24649}"/>
                  </a:ext>
                </a:extLst>
              </p:cNvPr>
              <p:cNvCxnSpPr>
                <a:stCxn id="118" idx="1"/>
                <a:endCxn id="123" idx="0"/>
              </p:cNvCxnSpPr>
              <p:nvPr/>
            </p:nvCxnSpPr>
            <p:spPr>
              <a:xfrm>
                <a:off x="5105400" y="2895600"/>
                <a:ext cx="914400" cy="304800"/>
              </a:xfrm>
              <a:prstGeom prst="line">
                <a:avLst/>
              </a:prstGeom>
              <a:noFill/>
              <a:ln w="47625" cap="rnd" cmpd="sng" algn="ctr">
                <a:solidFill>
                  <a:srgbClr val="FF0000"/>
                </a:solidFill>
                <a:prstDash val="solid"/>
              </a:ln>
              <a:effectLst>
                <a:outerShdw blurRad="50800" dist="38100" dir="2700000" algn="tl" rotWithShape="0">
                  <a:prstClr val="black">
                    <a:alpha val="40000"/>
                  </a:prstClr>
                </a:outerShdw>
              </a:effectLst>
            </p:spPr>
          </p:cxnSp>
          <p:cxnSp>
            <p:nvCxnSpPr>
              <p:cNvPr id="145" name="Straight Connector 144">
                <a:extLst>
                  <a:ext uri="{FF2B5EF4-FFF2-40B4-BE49-F238E27FC236}">
                    <a16:creationId xmlns:a16="http://schemas.microsoft.com/office/drawing/2014/main" id="{088EA331-B4FF-4412-B92F-4F989D4238C4}"/>
                  </a:ext>
                </a:extLst>
              </p:cNvPr>
              <p:cNvCxnSpPr>
                <a:stCxn id="123" idx="0"/>
                <a:endCxn id="130" idx="1"/>
              </p:cNvCxnSpPr>
              <p:nvPr/>
            </p:nvCxnSpPr>
            <p:spPr>
              <a:xfrm flipV="1">
                <a:off x="6019800" y="2895600"/>
                <a:ext cx="914400" cy="304800"/>
              </a:xfrm>
              <a:prstGeom prst="line">
                <a:avLst/>
              </a:prstGeom>
              <a:noFill/>
              <a:ln w="47625" cap="rnd" cmpd="sng" algn="ctr">
                <a:solidFill>
                  <a:srgbClr val="FF0000"/>
                </a:solidFill>
                <a:prstDash val="solid"/>
              </a:ln>
              <a:effectLst>
                <a:outerShdw blurRad="50800" dist="38100" dir="2700000" algn="tl" rotWithShape="0">
                  <a:prstClr val="black">
                    <a:alpha val="40000"/>
                  </a:prstClr>
                </a:outerShdw>
              </a:effectLst>
            </p:spPr>
          </p:cxnSp>
        </p:grpSp>
        <p:sp>
          <p:nvSpPr>
            <p:cNvPr id="77" name="Oval 76">
              <a:extLst>
                <a:ext uri="{FF2B5EF4-FFF2-40B4-BE49-F238E27FC236}">
                  <a16:creationId xmlns:a16="http://schemas.microsoft.com/office/drawing/2014/main" id="{9CF39555-3062-4626-BB44-2ECF7CBB1D4F}"/>
                </a:ext>
              </a:extLst>
            </p:cNvPr>
            <p:cNvSpPr/>
            <p:nvPr/>
          </p:nvSpPr>
          <p:spPr>
            <a:xfrm>
              <a:off x="1038541" y="2740436"/>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8" name="Oval 77">
              <a:extLst>
                <a:ext uri="{FF2B5EF4-FFF2-40B4-BE49-F238E27FC236}">
                  <a16:creationId xmlns:a16="http://schemas.microsoft.com/office/drawing/2014/main" id="{92CD04D5-0B8C-4D7F-9464-9FB12768B0C6}"/>
                </a:ext>
              </a:extLst>
            </p:cNvPr>
            <p:cNvSpPr/>
            <p:nvPr/>
          </p:nvSpPr>
          <p:spPr>
            <a:xfrm>
              <a:off x="1442252" y="3111732"/>
              <a:ext cx="165021" cy="171767"/>
            </a:xfrm>
            <a:prstGeom prst="ellipse">
              <a:avLst/>
            </a:prstGeom>
            <a:solidFill>
              <a:srgbClr val="0070C0"/>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79" name="Oval 78">
              <a:extLst>
                <a:ext uri="{FF2B5EF4-FFF2-40B4-BE49-F238E27FC236}">
                  <a16:creationId xmlns:a16="http://schemas.microsoft.com/office/drawing/2014/main" id="{C51FB4BC-2EEB-4CBD-A98C-6CB1DD8EA177}"/>
                </a:ext>
              </a:extLst>
            </p:cNvPr>
            <p:cNvSpPr/>
            <p:nvPr/>
          </p:nvSpPr>
          <p:spPr>
            <a:xfrm>
              <a:off x="4817755" y="3489348"/>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0" name="Oval 79">
              <a:extLst>
                <a:ext uri="{FF2B5EF4-FFF2-40B4-BE49-F238E27FC236}">
                  <a16:creationId xmlns:a16="http://schemas.microsoft.com/office/drawing/2014/main" id="{8637719E-7C50-4D32-9188-15075E26C741}"/>
                </a:ext>
              </a:extLst>
            </p:cNvPr>
            <p:cNvSpPr/>
            <p:nvPr/>
          </p:nvSpPr>
          <p:spPr>
            <a:xfrm>
              <a:off x="5227360" y="3860645"/>
              <a:ext cx="165021" cy="171767"/>
            </a:xfrm>
            <a:prstGeom prst="ellipse">
              <a:avLst/>
            </a:prstGeom>
            <a:solidFill>
              <a:srgbClr val="0070C0"/>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1" name="Oval 80">
              <a:extLst>
                <a:ext uri="{FF2B5EF4-FFF2-40B4-BE49-F238E27FC236}">
                  <a16:creationId xmlns:a16="http://schemas.microsoft.com/office/drawing/2014/main" id="{9AE6E404-F72C-4683-9E08-0CDE2E5F6B36}"/>
                </a:ext>
              </a:extLst>
            </p:cNvPr>
            <p:cNvSpPr/>
            <p:nvPr/>
          </p:nvSpPr>
          <p:spPr>
            <a:xfrm>
              <a:off x="5607497" y="4246674"/>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2" name="Oval 81">
              <a:extLst>
                <a:ext uri="{FF2B5EF4-FFF2-40B4-BE49-F238E27FC236}">
                  <a16:creationId xmlns:a16="http://schemas.microsoft.com/office/drawing/2014/main" id="{F136707C-BC82-44CE-B889-44594ABE3C15}"/>
                </a:ext>
              </a:extLst>
            </p:cNvPr>
            <p:cNvSpPr/>
            <p:nvPr/>
          </p:nvSpPr>
          <p:spPr>
            <a:xfrm>
              <a:off x="7489822" y="3881273"/>
              <a:ext cx="165021" cy="171767"/>
            </a:xfrm>
            <a:prstGeom prst="ellipse">
              <a:avLst/>
            </a:prstGeom>
            <a:solidFill>
              <a:srgbClr val="0070C0"/>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3" name="Oval 82">
              <a:extLst>
                <a:ext uri="{FF2B5EF4-FFF2-40B4-BE49-F238E27FC236}">
                  <a16:creationId xmlns:a16="http://schemas.microsoft.com/office/drawing/2014/main" id="{EB07C890-3D0D-46F6-A9AC-E7DE33D9D985}"/>
                </a:ext>
              </a:extLst>
            </p:cNvPr>
            <p:cNvSpPr/>
            <p:nvPr/>
          </p:nvSpPr>
          <p:spPr>
            <a:xfrm>
              <a:off x="7106739" y="4261409"/>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4" name="Oval 83">
              <a:extLst>
                <a:ext uri="{FF2B5EF4-FFF2-40B4-BE49-F238E27FC236}">
                  <a16:creationId xmlns:a16="http://schemas.microsoft.com/office/drawing/2014/main" id="{363043B1-0DE3-4DDE-B4B5-D105FD918CD5}"/>
                </a:ext>
              </a:extLst>
            </p:cNvPr>
            <p:cNvSpPr/>
            <p:nvPr/>
          </p:nvSpPr>
          <p:spPr>
            <a:xfrm>
              <a:off x="7875851" y="3495242"/>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5" name="Oval 84">
              <a:extLst>
                <a:ext uri="{FF2B5EF4-FFF2-40B4-BE49-F238E27FC236}">
                  <a16:creationId xmlns:a16="http://schemas.microsoft.com/office/drawing/2014/main" id="{D5466EC8-5FB8-46B9-B819-45608470CD39}"/>
                </a:ext>
              </a:extLst>
            </p:cNvPr>
            <p:cNvSpPr/>
            <p:nvPr/>
          </p:nvSpPr>
          <p:spPr>
            <a:xfrm>
              <a:off x="1819442" y="3488922"/>
              <a:ext cx="165021" cy="171767"/>
            </a:xfrm>
            <a:prstGeom prst="ellipse">
              <a:avLst/>
            </a:prstGeom>
            <a:solidFill>
              <a:srgbClr val="5BD4FF"/>
            </a:solidFill>
            <a:ln w="1270" cap="flat" cmpd="sng" algn="ctr">
              <a:noFill/>
              <a:prstDash val="solid"/>
            </a:ln>
            <a:effectLst/>
            <a:scene3d>
              <a:camera prst="orthographicFront"/>
              <a:lightRig rig="threePt" dir="t"/>
            </a:scene3d>
            <a:sp3d>
              <a:bevelT/>
            </a:sp3d>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yriad Pro"/>
                <a:ea typeface="+mn-ea"/>
                <a:cs typeface="+mn-cs"/>
              </a:endParaRPr>
            </a:p>
          </p:txBody>
        </p:sp>
        <p:sp>
          <p:nvSpPr>
            <p:cNvPr id="86" name="Line Callout 2 143">
              <a:extLst>
                <a:ext uri="{FF2B5EF4-FFF2-40B4-BE49-F238E27FC236}">
                  <a16:creationId xmlns:a16="http://schemas.microsoft.com/office/drawing/2014/main" id="{A7002FAF-ADEE-44E7-8171-97997157A1E5}"/>
                </a:ext>
              </a:extLst>
            </p:cNvPr>
            <p:cNvSpPr/>
            <p:nvPr/>
          </p:nvSpPr>
          <p:spPr>
            <a:xfrm>
              <a:off x="3276600" y="2952750"/>
              <a:ext cx="1124407" cy="416653"/>
            </a:xfrm>
            <a:prstGeom prst="borderCallout2">
              <a:avLst>
                <a:gd name="adj1" fmla="val 18750"/>
                <a:gd name="adj2" fmla="val -591"/>
                <a:gd name="adj3" fmla="val 18750"/>
                <a:gd name="adj4" fmla="val -16667"/>
                <a:gd name="adj5" fmla="val 112500"/>
                <a:gd name="adj6" fmla="val -46667"/>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12700" cap="flat" cmpd="sng" algn="ctr">
              <a:solidFill>
                <a:srgbClr val="4F81BD">
                  <a:shade val="95000"/>
                  <a:satMod val="105000"/>
                </a:srgbClr>
              </a:solidFill>
              <a:prstDash val="solid"/>
            </a:ln>
            <a:effectLst>
              <a:outerShdw blurRad="40000" dist="23000" dir="5400000" rotWithShape="0">
                <a:srgbClr val="000000">
                  <a:alpha val="35000"/>
                </a:srgbClr>
              </a:outerShdw>
            </a:effectLst>
            <a:scene3d>
              <a:camera prst="orthographicFront"/>
              <a:lightRig rig="threePt" dir="t"/>
            </a:scene3d>
            <a:sp3d prstMaterial="clear"/>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Myriad Pro"/>
                  <a:ea typeface="+mn-ea"/>
                  <a:cs typeface="+mn-cs"/>
                </a:rPr>
                <a:t>Z-shape</a:t>
              </a:r>
            </a:p>
          </p:txBody>
        </p:sp>
        <p:sp>
          <p:nvSpPr>
            <p:cNvPr id="87" name="Line Callout 2 144">
              <a:extLst>
                <a:ext uri="{FF2B5EF4-FFF2-40B4-BE49-F238E27FC236}">
                  <a16:creationId xmlns:a16="http://schemas.microsoft.com/office/drawing/2014/main" id="{8C001658-E45F-49D2-93CE-5058CB35638F}"/>
                </a:ext>
              </a:extLst>
            </p:cNvPr>
            <p:cNvSpPr/>
            <p:nvPr/>
          </p:nvSpPr>
          <p:spPr>
            <a:xfrm>
              <a:off x="6615477" y="2952750"/>
              <a:ext cx="1124407" cy="416653"/>
            </a:xfrm>
            <a:prstGeom prst="borderCallout2">
              <a:avLst>
                <a:gd name="adj1" fmla="val 18750"/>
                <a:gd name="adj2" fmla="val -591"/>
                <a:gd name="adj3" fmla="val 18750"/>
                <a:gd name="adj4" fmla="val -16667"/>
                <a:gd name="adj5" fmla="val 297613"/>
                <a:gd name="adj6" fmla="val -39596"/>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12700" cap="flat" cmpd="sng" algn="ctr">
              <a:solidFill>
                <a:srgbClr val="4F81BD">
                  <a:shade val="95000"/>
                  <a:satMod val="105000"/>
                </a:srgbClr>
              </a:solidFill>
              <a:prstDash val="solid"/>
            </a:ln>
            <a:effectLst>
              <a:outerShdw blurRad="40000" dist="23000" dir="5400000" rotWithShape="0">
                <a:srgbClr val="000000">
                  <a:alpha val="35000"/>
                </a:srgbClr>
              </a:outerShdw>
            </a:effectLst>
            <a:scene3d>
              <a:camera prst="orthographicFront"/>
              <a:lightRig rig="threePt" dir="t"/>
            </a:scene3d>
            <a:sp3d prstMaterial="clear"/>
          </p:spPr>
          <p:txBody>
            <a:bodyPr rtlCol="0" anchor="ctr"/>
            <a:lstStyle/>
            <a:p>
              <a:pPr marL="0" marR="0" lvl="0" indent="0" algn="ctr" defTabSz="427828"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Myriad Pro"/>
                  <a:ea typeface="+mn-ea"/>
                  <a:cs typeface="+mn-cs"/>
                </a:rPr>
                <a:t>U-shape</a:t>
              </a:r>
            </a:p>
          </p:txBody>
        </p:sp>
      </p:grpSp>
      <p:sp>
        <p:nvSpPr>
          <p:cNvPr id="148" name="Content Placeholder 136">
            <a:extLst>
              <a:ext uri="{FF2B5EF4-FFF2-40B4-BE49-F238E27FC236}">
                <a16:creationId xmlns:a16="http://schemas.microsoft.com/office/drawing/2014/main" id="{92947E00-1EA3-424D-B7FB-C3CAA2563B31}"/>
              </a:ext>
            </a:extLst>
          </p:cNvPr>
          <p:cNvSpPr>
            <a:spLocks noGrp="1"/>
          </p:cNvSpPr>
          <p:nvPr>
            <p:ph idx="1"/>
          </p:nvPr>
        </p:nvSpPr>
        <p:spPr>
          <a:xfrm>
            <a:off x="1518699" y="3721209"/>
            <a:ext cx="9151952" cy="2455753"/>
          </a:xfrm>
        </p:spPr>
        <p:txBody>
          <a:bodyPr/>
          <a:lstStyle/>
          <a:p>
            <a:r>
              <a:rPr lang="en-US" dirty="0"/>
              <a:t>resolving ambiguity in favor of the longer silhouettes</a:t>
            </a:r>
          </a:p>
          <a:p>
            <a:r>
              <a:rPr lang="en-US" dirty="0"/>
              <a:t>and taking into account the resulting shapes</a:t>
            </a:r>
          </a:p>
          <a:p>
            <a:pPr marL="0" indent="0">
              <a:buNone/>
            </a:pPr>
            <a:endParaRPr lang="en-US" dirty="0"/>
          </a:p>
        </p:txBody>
      </p:sp>
    </p:spTree>
    <p:extLst>
      <p:ext uri="{BB962C8B-B14F-4D97-AF65-F5344CB8AC3E}">
        <p14:creationId xmlns:p14="http://schemas.microsoft.com/office/powerpoint/2010/main" val="359876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353">
            <a:extLst>
              <a:ext uri="{FF2B5EF4-FFF2-40B4-BE49-F238E27FC236}">
                <a16:creationId xmlns:a16="http://schemas.microsoft.com/office/drawing/2014/main" id="{99B982CB-DA9C-464D-A341-945F43554A28}"/>
              </a:ext>
            </a:extLst>
          </p:cNvPr>
          <p:cNvGrpSpPr/>
          <p:nvPr/>
        </p:nvGrpSpPr>
        <p:grpSpPr>
          <a:xfrm>
            <a:off x="1526649" y="260827"/>
            <a:ext cx="9120147" cy="3017520"/>
            <a:chOff x="0" y="3528813"/>
            <a:chExt cx="9052560" cy="3017520"/>
          </a:xfrm>
        </p:grpSpPr>
        <p:sp>
          <p:nvSpPr>
            <p:cNvPr id="190" name="Rectangle 189">
              <a:extLst>
                <a:ext uri="{FF2B5EF4-FFF2-40B4-BE49-F238E27FC236}">
                  <a16:creationId xmlns:a16="http://schemas.microsoft.com/office/drawing/2014/main" id="{043D3DE7-702B-4E53-BE9A-32FF0BD706CB}"/>
                </a:ext>
              </a:extLst>
            </p:cNvPr>
            <p:cNvSpPr/>
            <p:nvPr/>
          </p:nvSpPr>
          <p:spPr>
            <a:xfrm>
              <a:off x="0" y="3528813"/>
              <a:ext cx="9029243" cy="3017520"/>
            </a:xfrm>
            <a:prstGeom prst="rect">
              <a:avLst/>
            </a:prstGeom>
            <a:solidFill>
              <a:sysClr val="window" lastClr="FFFFFF"/>
            </a:solidFill>
            <a:ln w="25400" cap="flat" cmpd="sng" algn="ctr">
              <a:solidFill>
                <a:sysClr val="window" lastClr="FFFFFF"/>
              </a:solidFill>
              <a:prstDash val="solid"/>
            </a:ln>
            <a:effectLst>
              <a:outerShdw blurRad="762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93" name="Group 192">
              <a:extLst>
                <a:ext uri="{FF2B5EF4-FFF2-40B4-BE49-F238E27FC236}">
                  <a16:creationId xmlns:a16="http://schemas.microsoft.com/office/drawing/2014/main" id="{96308A6D-C451-445D-A113-FE3F886A7D9C}"/>
                </a:ext>
              </a:extLst>
            </p:cNvPr>
            <p:cNvGrpSpPr/>
            <p:nvPr/>
          </p:nvGrpSpPr>
          <p:grpSpPr>
            <a:xfrm>
              <a:off x="0" y="3528813"/>
              <a:ext cx="9052560" cy="3017520"/>
              <a:chOff x="838200" y="1371600"/>
              <a:chExt cx="7315200" cy="2438400"/>
            </a:xfrm>
          </p:grpSpPr>
          <p:sp>
            <p:nvSpPr>
              <p:cNvPr id="194" name="Rectangle 193">
                <a:extLst>
                  <a:ext uri="{FF2B5EF4-FFF2-40B4-BE49-F238E27FC236}">
                    <a16:creationId xmlns:a16="http://schemas.microsoft.com/office/drawing/2014/main" id="{171B99F0-F16F-40ED-83B2-6CAD973DB738}"/>
                  </a:ext>
                </a:extLst>
              </p:cNvPr>
              <p:cNvSpPr>
                <a:spLocks noChangeAspect="1"/>
              </p:cNvSpPr>
              <p:nvPr/>
            </p:nvSpPr>
            <p:spPr>
              <a:xfrm>
                <a:off x="8382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5" name="Rectangle 194">
                <a:extLst>
                  <a:ext uri="{FF2B5EF4-FFF2-40B4-BE49-F238E27FC236}">
                    <a16:creationId xmlns:a16="http://schemas.microsoft.com/office/drawing/2014/main" id="{0B62F841-3035-4B11-872F-09AF038C55B1}"/>
                  </a:ext>
                </a:extLst>
              </p:cNvPr>
              <p:cNvSpPr>
                <a:spLocks noChangeAspect="1"/>
              </p:cNvSpPr>
              <p:nvPr/>
            </p:nvSpPr>
            <p:spPr>
              <a:xfrm>
                <a:off x="838200" y="19812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6" name="Rectangle 195">
                <a:extLst>
                  <a:ext uri="{FF2B5EF4-FFF2-40B4-BE49-F238E27FC236}">
                    <a16:creationId xmlns:a16="http://schemas.microsoft.com/office/drawing/2014/main" id="{3EECCF8C-AA2E-4F7D-84B6-7F5D54C97AB5}"/>
                  </a:ext>
                </a:extLst>
              </p:cNvPr>
              <p:cNvSpPr>
                <a:spLocks noChangeAspect="1"/>
              </p:cNvSpPr>
              <p:nvPr/>
            </p:nvSpPr>
            <p:spPr>
              <a:xfrm>
                <a:off x="8382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7" name="Rectangle 196">
                <a:extLst>
                  <a:ext uri="{FF2B5EF4-FFF2-40B4-BE49-F238E27FC236}">
                    <a16:creationId xmlns:a16="http://schemas.microsoft.com/office/drawing/2014/main" id="{DFF68A1B-62FF-408F-9AD6-6C49F78ECD70}"/>
                  </a:ext>
                </a:extLst>
              </p:cNvPr>
              <p:cNvSpPr>
                <a:spLocks noChangeAspect="1"/>
              </p:cNvSpPr>
              <p:nvPr/>
            </p:nvSpPr>
            <p:spPr>
              <a:xfrm>
                <a:off x="8382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8" name="Rectangle 197">
                <a:extLst>
                  <a:ext uri="{FF2B5EF4-FFF2-40B4-BE49-F238E27FC236}">
                    <a16:creationId xmlns:a16="http://schemas.microsoft.com/office/drawing/2014/main" id="{BB095E6E-6381-4A64-8245-7552F379A947}"/>
                  </a:ext>
                </a:extLst>
              </p:cNvPr>
              <p:cNvSpPr>
                <a:spLocks noChangeAspect="1"/>
              </p:cNvSpPr>
              <p:nvPr/>
            </p:nvSpPr>
            <p:spPr>
              <a:xfrm>
                <a:off x="14478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99" name="Rectangle 198">
                <a:extLst>
                  <a:ext uri="{FF2B5EF4-FFF2-40B4-BE49-F238E27FC236}">
                    <a16:creationId xmlns:a16="http://schemas.microsoft.com/office/drawing/2014/main" id="{61AFF206-B566-49F2-B306-59AF0CF1CD6A}"/>
                  </a:ext>
                </a:extLst>
              </p:cNvPr>
              <p:cNvSpPr>
                <a:spLocks noChangeAspect="1"/>
              </p:cNvSpPr>
              <p:nvPr/>
            </p:nvSpPr>
            <p:spPr>
              <a:xfrm>
                <a:off x="1447800" y="19812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0" name="Rectangle 199">
                <a:extLst>
                  <a:ext uri="{FF2B5EF4-FFF2-40B4-BE49-F238E27FC236}">
                    <a16:creationId xmlns:a16="http://schemas.microsoft.com/office/drawing/2014/main" id="{AC62D60F-5FB5-406A-93E9-76415CEB1CC4}"/>
                  </a:ext>
                </a:extLst>
              </p:cNvPr>
              <p:cNvSpPr>
                <a:spLocks noChangeAspect="1"/>
              </p:cNvSpPr>
              <p:nvPr/>
            </p:nvSpPr>
            <p:spPr>
              <a:xfrm>
                <a:off x="14478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1" name="Rectangle 200">
                <a:extLst>
                  <a:ext uri="{FF2B5EF4-FFF2-40B4-BE49-F238E27FC236}">
                    <a16:creationId xmlns:a16="http://schemas.microsoft.com/office/drawing/2014/main" id="{D972C9E8-E53D-403C-86BA-F79E45EB4D23}"/>
                  </a:ext>
                </a:extLst>
              </p:cNvPr>
              <p:cNvSpPr>
                <a:spLocks noChangeAspect="1"/>
              </p:cNvSpPr>
              <p:nvPr/>
            </p:nvSpPr>
            <p:spPr>
              <a:xfrm>
                <a:off x="14478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2" name="Rectangle 201">
                <a:extLst>
                  <a:ext uri="{FF2B5EF4-FFF2-40B4-BE49-F238E27FC236}">
                    <a16:creationId xmlns:a16="http://schemas.microsoft.com/office/drawing/2014/main" id="{329980C2-2B13-4555-8871-903F5FA85B61}"/>
                  </a:ext>
                </a:extLst>
              </p:cNvPr>
              <p:cNvSpPr>
                <a:spLocks noChangeAspect="1"/>
              </p:cNvSpPr>
              <p:nvPr/>
            </p:nvSpPr>
            <p:spPr>
              <a:xfrm>
                <a:off x="20574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3" name="Rectangle 202">
                <a:extLst>
                  <a:ext uri="{FF2B5EF4-FFF2-40B4-BE49-F238E27FC236}">
                    <a16:creationId xmlns:a16="http://schemas.microsoft.com/office/drawing/2014/main" id="{35EAD5EC-9F72-4BF3-8995-655DDB6859A3}"/>
                  </a:ext>
                </a:extLst>
              </p:cNvPr>
              <p:cNvSpPr>
                <a:spLocks noChangeAspect="1"/>
              </p:cNvSpPr>
              <p:nvPr/>
            </p:nvSpPr>
            <p:spPr>
              <a:xfrm>
                <a:off x="20574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4" name="Rectangle 203">
                <a:extLst>
                  <a:ext uri="{FF2B5EF4-FFF2-40B4-BE49-F238E27FC236}">
                    <a16:creationId xmlns:a16="http://schemas.microsoft.com/office/drawing/2014/main" id="{C64A25E9-5896-46C4-B621-F5B5FD782233}"/>
                  </a:ext>
                </a:extLst>
              </p:cNvPr>
              <p:cNvSpPr>
                <a:spLocks noChangeAspect="1"/>
              </p:cNvSpPr>
              <p:nvPr/>
            </p:nvSpPr>
            <p:spPr>
              <a:xfrm>
                <a:off x="20574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5" name="Rectangle 204">
                <a:extLst>
                  <a:ext uri="{FF2B5EF4-FFF2-40B4-BE49-F238E27FC236}">
                    <a16:creationId xmlns:a16="http://schemas.microsoft.com/office/drawing/2014/main" id="{0E36DA9B-CF94-4262-996A-B53159781D2C}"/>
                  </a:ext>
                </a:extLst>
              </p:cNvPr>
              <p:cNvSpPr>
                <a:spLocks noChangeAspect="1"/>
              </p:cNvSpPr>
              <p:nvPr/>
            </p:nvSpPr>
            <p:spPr>
              <a:xfrm>
                <a:off x="20574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6" name="Rectangle 205">
                <a:extLst>
                  <a:ext uri="{FF2B5EF4-FFF2-40B4-BE49-F238E27FC236}">
                    <a16:creationId xmlns:a16="http://schemas.microsoft.com/office/drawing/2014/main" id="{6B162024-D1E5-44A3-B2FC-0A8DC44FDC64}"/>
                  </a:ext>
                </a:extLst>
              </p:cNvPr>
              <p:cNvSpPr>
                <a:spLocks noChangeAspect="1"/>
              </p:cNvSpPr>
              <p:nvPr/>
            </p:nvSpPr>
            <p:spPr>
              <a:xfrm>
                <a:off x="26670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7" name="Rectangle 206">
                <a:extLst>
                  <a:ext uri="{FF2B5EF4-FFF2-40B4-BE49-F238E27FC236}">
                    <a16:creationId xmlns:a16="http://schemas.microsoft.com/office/drawing/2014/main" id="{DF7455BE-1C8D-4A2C-8A53-1570C8D37298}"/>
                  </a:ext>
                </a:extLst>
              </p:cNvPr>
              <p:cNvSpPr>
                <a:spLocks noChangeAspect="1"/>
              </p:cNvSpPr>
              <p:nvPr/>
            </p:nvSpPr>
            <p:spPr>
              <a:xfrm>
                <a:off x="26670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8" name="Rectangle 207">
                <a:extLst>
                  <a:ext uri="{FF2B5EF4-FFF2-40B4-BE49-F238E27FC236}">
                    <a16:creationId xmlns:a16="http://schemas.microsoft.com/office/drawing/2014/main" id="{BCBD6336-524A-4390-97EC-4A12A84F9C3E}"/>
                  </a:ext>
                </a:extLst>
              </p:cNvPr>
              <p:cNvSpPr>
                <a:spLocks noChangeAspect="1"/>
              </p:cNvSpPr>
              <p:nvPr/>
            </p:nvSpPr>
            <p:spPr>
              <a:xfrm>
                <a:off x="26670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9" name="Rectangle 208">
                <a:extLst>
                  <a:ext uri="{FF2B5EF4-FFF2-40B4-BE49-F238E27FC236}">
                    <a16:creationId xmlns:a16="http://schemas.microsoft.com/office/drawing/2014/main" id="{E3253F27-B1A8-4B67-B9DB-0B446C97D208}"/>
                  </a:ext>
                </a:extLst>
              </p:cNvPr>
              <p:cNvSpPr>
                <a:spLocks noChangeAspect="1"/>
              </p:cNvSpPr>
              <p:nvPr/>
            </p:nvSpPr>
            <p:spPr>
              <a:xfrm>
                <a:off x="26670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0" name="Rectangle 209">
                <a:extLst>
                  <a:ext uri="{FF2B5EF4-FFF2-40B4-BE49-F238E27FC236}">
                    <a16:creationId xmlns:a16="http://schemas.microsoft.com/office/drawing/2014/main" id="{E7444CBC-5ECC-4929-8016-9385266DE9B7}"/>
                  </a:ext>
                </a:extLst>
              </p:cNvPr>
              <p:cNvSpPr>
                <a:spLocks noChangeAspect="1"/>
              </p:cNvSpPr>
              <p:nvPr/>
            </p:nvSpPr>
            <p:spPr>
              <a:xfrm>
                <a:off x="32766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1" name="Rectangle 210">
                <a:extLst>
                  <a:ext uri="{FF2B5EF4-FFF2-40B4-BE49-F238E27FC236}">
                    <a16:creationId xmlns:a16="http://schemas.microsoft.com/office/drawing/2014/main" id="{EFA42549-A41B-4E83-A3A8-243E5DF6B336}"/>
                  </a:ext>
                </a:extLst>
              </p:cNvPr>
              <p:cNvSpPr>
                <a:spLocks noChangeAspect="1"/>
              </p:cNvSpPr>
              <p:nvPr/>
            </p:nvSpPr>
            <p:spPr>
              <a:xfrm>
                <a:off x="32766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2" name="Rectangle 211">
                <a:extLst>
                  <a:ext uri="{FF2B5EF4-FFF2-40B4-BE49-F238E27FC236}">
                    <a16:creationId xmlns:a16="http://schemas.microsoft.com/office/drawing/2014/main" id="{6BA9FE2B-3534-494C-932F-909C09B0B10B}"/>
                  </a:ext>
                </a:extLst>
              </p:cNvPr>
              <p:cNvSpPr>
                <a:spLocks noChangeAspect="1"/>
              </p:cNvSpPr>
              <p:nvPr/>
            </p:nvSpPr>
            <p:spPr>
              <a:xfrm>
                <a:off x="32766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3" name="Rectangle 212">
                <a:extLst>
                  <a:ext uri="{FF2B5EF4-FFF2-40B4-BE49-F238E27FC236}">
                    <a16:creationId xmlns:a16="http://schemas.microsoft.com/office/drawing/2014/main" id="{8D43F665-3514-435D-A973-848FFE73ED65}"/>
                  </a:ext>
                </a:extLst>
              </p:cNvPr>
              <p:cNvSpPr>
                <a:spLocks noChangeAspect="1"/>
              </p:cNvSpPr>
              <p:nvPr/>
            </p:nvSpPr>
            <p:spPr>
              <a:xfrm>
                <a:off x="32766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4" name="Rectangle 213">
                <a:extLst>
                  <a:ext uri="{FF2B5EF4-FFF2-40B4-BE49-F238E27FC236}">
                    <a16:creationId xmlns:a16="http://schemas.microsoft.com/office/drawing/2014/main" id="{C7C5E6C0-F804-4798-A9E2-DE3BEA16ABA5}"/>
                  </a:ext>
                </a:extLst>
              </p:cNvPr>
              <p:cNvSpPr>
                <a:spLocks noChangeAspect="1"/>
              </p:cNvSpPr>
              <p:nvPr/>
            </p:nvSpPr>
            <p:spPr>
              <a:xfrm>
                <a:off x="38862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5" name="Rectangle 214">
                <a:extLst>
                  <a:ext uri="{FF2B5EF4-FFF2-40B4-BE49-F238E27FC236}">
                    <a16:creationId xmlns:a16="http://schemas.microsoft.com/office/drawing/2014/main" id="{B40D59A2-C097-4755-B741-C99816E7799D}"/>
                  </a:ext>
                </a:extLst>
              </p:cNvPr>
              <p:cNvSpPr>
                <a:spLocks noChangeAspect="1"/>
              </p:cNvSpPr>
              <p:nvPr/>
            </p:nvSpPr>
            <p:spPr>
              <a:xfrm>
                <a:off x="38862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6" name="Rectangle 215">
                <a:extLst>
                  <a:ext uri="{FF2B5EF4-FFF2-40B4-BE49-F238E27FC236}">
                    <a16:creationId xmlns:a16="http://schemas.microsoft.com/office/drawing/2014/main" id="{EC0A48DC-5918-403D-8432-348997E1C6A2}"/>
                  </a:ext>
                </a:extLst>
              </p:cNvPr>
              <p:cNvSpPr>
                <a:spLocks noChangeAspect="1"/>
              </p:cNvSpPr>
              <p:nvPr/>
            </p:nvSpPr>
            <p:spPr>
              <a:xfrm>
                <a:off x="38862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7" name="Rectangle 216">
                <a:extLst>
                  <a:ext uri="{FF2B5EF4-FFF2-40B4-BE49-F238E27FC236}">
                    <a16:creationId xmlns:a16="http://schemas.microsoft.com/office/drawing/2014/main" id="{9F60329F-734C-4AC0-A50C-EBD717082445}"/>
                  </a:ext>
                </a:extLst>
              </p:cNvPr>
              <p:cNvSpPr>
                <a:spLocks noChangeAspect="1"/>
              </p:cNvSpPr>
              <p:nvPr/>
            </p:nvSpPr>
            <p:spPr>
              <a:xfrm>
                <a:off x="38862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8" name="Rectangle 217">
                <a:extLst>
                  <a:ext uri="{FF2B5EF4-FFF2-40B4-BE49-F238E27FC236}">
                    <a16:creationId xmlns:a16="http://schemas.microsoft.com/office/drawing/2014/main" id="{480F69EF-B45F-425D-968A-BC74F663AA51}"/>
                  </a:ext>
                </a:extLst>
              </p:cNvPr>
              <p:cNvSpPr>
                <a:spLocks noChangeAspect="1"/>
              </p:cNvSpPr>
              <p:nvPr/>
            </p:nvSpPr>
            <p:spPr>
              <a:xfrm>
                <a:off x="44958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19" name="Rectangle 218">
                <a:extLst>
                  <a:ext uri="{FF2B5EF4-FFF2-40B4-BE49-F238E27FC236}">
                    <a16:creationId xmlns:a16="http://schemas.microsoft.com/office/drawing/2014/main" id="{3C0C3FD0-238A-4B99-8B6B-82CF943DD693}"/>
                  </a:ext>
                </a:extLst>
              </p:cNvPr>
              <p:cNvSpPr>
                <a:spLocks noChangeAspect="1"/>
              </p:cNvSpPr>
              <p:nvPr/>
            </p:nvSpPr>
            <p:spPr>
              <a:xfrm>
                <a:off x="44958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0" name="Rectangle 219">
                <a:extLst>
                  <a:ext uri="{FF2B5EF4-FFF2-40B4-BE49-F238E27FC236}">
                    <a16:creationId xmlns:a16="http://schemas.microsoft.com/office/drawing/2014/main" id="{0522AE5B-9E1B-4129-AB0F-950B3103E0DB}"/>
                  </a:ext>
                </a:extLst>
              </p:cNvPr>
              <p:cNvSpPr>
                <a:spLocks noChangeAspect="1"/>
              </p:cNvSpPr>
              <p:nvPr/>
            </p:nvSpPr>
            <p:spPr>
              <a:xfrm>
                <a:off x="44958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1" name="Rectangle 220">
                <a:extLst>
                  <a:ext uri="{FF2B5EF4-FFF2-40B4-BE49-F238E27FC236}">
                    <a16:creationId xmlns:a16="http://schemas.microsoft.com/office/drawing/2014/main" id="{17F93A5D-E215-4446-9E18-C69B8C2CCCA4}"/>
                  </a:ext>
                </a:extLst>
              </p:cNvPr>
              <p:cNvSpPr>
                <a:spLocks noChangeAspect="1"/>
              </p:cNvSpPr>
              <p:nvPr/>
            </p:nvSpPr>
            <p:spPr>
              <a:xfrm>
                <a:off x="44958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2" name="Rectangle 221">
                <a:extLst>
                  <a:ext uri="{FF2B5EF4-FFF2-40B4-BE49-F238E27FC236}">
                    <a16:creationId xmlns:a16="http://schemas.microsoft.com/office/drawing/2014/main" id="{4603FF21-A069-4268-8A00-D9FCDBA5F5EF}"/>
                  </a:ext>
                </a:extLst>
              </p:cNvPr>
              <p:cNvSpPr>
                <a:spLocks noChangeAspect="1"/>
              </p:cNvSpPr>
              <p:nvPr/>
            </p:nvSpPr>
            <p:spPr>
              <a:xfrm>
                <a:off x="51054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3" name="Rectangle 222">
                <a:extLst>
                  <a:ext uri="{FF2B5EF4-FFF2-40B4-BE49-F238E27FC236}">
                    <a16:creationId xmlns:a16="http://schemas.microsoft.com/office/drawing/2014/main" id="{BC88503F-0B93-4E18-8BBB-605217CE1F77}"/>
                  </a:ext>
                </a:extLst>
              </p:cNvPr>
              <p:cNvSpPr>
                <a:spLocks noChangeAspect="1"/>
              </p:cNvSpPr>
              <p:nvPr/>
            </p:nvSpPr>
            <p:spPr>
              <a:xfrm>
                <a:off x="51054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4" name="Rectangle 223">
                <a:extLst>
                  <a:ext uri="{FF2B5EF4-FFF2-40B4-BE49-F238E27FC236}">
                    <a16:creationId xmlns:a16="http://schemas.microsoft.com/office/drawing/2014/main" id="{E3CC287A-6524-4594-9549-53394084E3E0}"/>
                  </a:ext>
                </a:extLst>
              </p:cNvPr>
              <p:cNvSpPr>
                <a:spLocks noChangeAspect="1"/>
              </p:cNvSpPr>
              <p:nvPr/>
            </p:nvSpPr>
            <p:spPr>
              <a:xfrm>
                <a:off x="5105400" y="25908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5" name="Rectangle 224">
                <a:extLst>
                  <a:ext uri="{FF2B5EF4-FFF2-40B4-BE49-F238E27FC236}">
                    <a16:creationId xmlns:a16="http://schemas.microsoft.com/office/drawing/2014/main" id="{86732F1C-0019-434A-BD4E-A5CBF8C8D7D9}"/>
                  </a:ext>
                </a:extLst>
              </p:cNvPr>
              <p:cNvSpPr>
                <a:spLocks noChangeAspect="1"/>
              </p:cNvSpPr>
              <p:nvPr/>
            </p:nvSpPr>
            <p:spPr>
              <a:xfrm>
                <a:off x="51054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6" name="Rectangle 225">
                <a:extLst>
                  <a:ext uri="{FF2B5EF4-FFF2-40B4-BE49-F238E27FC236}">
                    <a16:creationId xmlns:a16="http://schemas.microsoft.com/office/drawing/2014/main" id="{B42375A3-D4C1-487F-B0E6-523E7C47AA4E}"/>
                  </a:ext>
                </a:extLst>
              </p:cNvPr>
              <p:cNvSpPr>
                <a:spLocks noChangeAspect="1"/>
              </p:cNvSpPr>
              <p:nvPr/>
            </p:nvSpPr>
            <p:spPr>
              <a:xfrm>
                <a:off x="57150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7" name="Rectangle 226">
                <a:extLst>
                  <a:ext uri="{FF2B5EF4-FFF2-40B4-BE49-F238E27FC236}">
                    <a16:creationId xmlns:a16="http://schemas.microsoft.com/office/drawing/2014/main" id="{B4BBDF72-E2B4-44F4-AD5D-9282A02788E0}"/>
                  </a:ext>
                </a:extLst>
              </p:cNvPr>
              <p:cNvSpPr>
                <a:spLocks noChangeAspect="1"/>
              </p:cNvSpPr>
              <p:nvPr/>
            </p:nvSpPr>
            <p:spPr>
              <a:xfrm>
                <a:off x="57150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8" name="Rectangle 227">
                <a:extLst>
                  <a:ext uri="{FF2B5EF4-FFF2-40B4-BE49-F238E27FC236}">
                    <a16:creationId xmlns:a16="http://schemas.microsoft.com/office/drawing/2014/main" id="{A7831998-0A4C-4AD6-9F98-5866B7132D7D}"/>
                  </a:ext>
                </a:extLst>
              </p:cNvPr>
              <p:cNvSpPr>
                <a:spLocks noChangeAspect="1"/>
              </p:cNvSpPr>
              <p:nvPr/>
            </p:nvSpPr>
            <p:spPr>
              <a:xfrm>
                <a:off x="5715000" y="25908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9" name="Rectangle 228">
                <a:extLst>
                  <a:ext uri="{FF2B5EF4-FFF2-40B4-BE49-F238E27FC236}">
                    <a16:creationId xmlns:a16="http://schemas.microsoft.com/office/drawing/2014/main" id="{28188DC0-504E-46EA-9D7C-7E7EC041BBAB}"/>
                  </a:ext>
                </a:extLst>
              </p:cNvPr>
              <p:cNvSpPr>
                <a:spLocks noChangeAspect="1"/>
              </p:cNvSpPr>
              <p:nvPr/>
            </p:nvSpPr>
            <p:spPr>
              <a:xfrm>
                <a:off x="57150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0" name="Rectangle 229">
                <a:extLst>
                  <a:ext uri="{FF2B5EF4-FFF2-40B4-BE49-F238E27FC236}">
                    <a16:creationId xmlns:a16="http://schemas.microsoft.com/office/drawing/2014/main" id="{8685BC89-DC57-4DB8-8A4B-E4873B25CAEB}"/>
                  </a:ext>
                </a:extLst>
              </p:cNvPr>
              <p:cNvSpPr>
                <a:spLocks noChangeAspect="1"/>
              </p:cNvSpPr>
              <p:nvPr/>
            </p:nvSpPr>
            <p:spPr>
              <a:xfrm>
                <a:off x="63246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1" name="Rectangle 230">
                <a:extLst>
                  <a:ext uri="{FF2B5EF4-FFF2-40B4-BE49-F238E27FC236}">
                    <a16:creationId xmlns:a16="http://schemas.microsoft.com/office/drawing/2014/main" id="{BBE38F72-A01F-4F78-A3A4-F99A9DEA318B}"/>
                  </a:ext>
                </a:extLst>
              </p:cNvPr>
              <p:cNvSpPr>
                <a:spLocks noChangeAspect="1"/>
              </p:cNvSpPr>
              <p:nvPr/>
            </p:nvSpPr>
            <p:spPr>
              <a:xfrm>
                <a:off x="63246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2" name="Rectangle 231">
                <a:extLst>
                  <a:ext uri="{FF2B5EF4-FFF2-40B4-BE49-F238E27FC236}">
                    <a16:creationId xmlns:a16="http://schemas.microsoft.com/office/drawing/2014/main" id="{E2E17174-84E0-415A-BEB1-6EEDDE4CB21F}"/>
                  </a:ext>
                </a:extLst>
              </p:cNvPr>
              <p:cNvSpPr>
                <a:spLocks noChangeAspect="1"/>
              </p:cNvSpPr>
              <p:nvPr/>
            </p:nvSpPr>
            <p:spPr>
              <a:xfrm>
                <a:off x="6324600" y="25908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3" name="Rectangle 232">
                <a:extLst>
                  <a:ext uri="{FF2B5EF4-FFF2-40B4-BE49-F238E27FC236}">
                    <a16:creationId xmlns:a16="http://schemas.microsoft.com/office/drawing/2014/main" id="{B9556590-0BC4-47A8-B704-45E73096D758}"/>
                  </a:ext>
                </a:extLst>
              </p:cNvPr>
              <p:cNvSpPr>
                <a:spLocks noChangeAspect="1"/>
              </p:cNvSpPr>
              <p:nvPr/>
            </p:nvSpPr>
            <p:spPr>
              <a:xfrm>
                <a:off x="63246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4" name="Rectangle 233">
                <a:extLst>
                  <a:ext uri="{FF2B5EF4-FFF2-40B4-BE49-F238E27FC236}">
                    <a16:creationId xmlns:a16="http://schemas.microsoft.com/office/drawing/2014/main" id="{A18BEBC7-ABDA-4F72-842C-5E319169AAD1}"/>
                  </a:ext>
                </a:extLst>
              </p:cNvPr>
              <p:cNvSpPr>
                <a:spLocks noChangeAspect="1"/>
              </p:cNvSpPr>
              <p:nvPr/>
            </p:nvSpPr>
            <p:spPr>
              <a:xfrm>
                <a:off x="69342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5" name="Rectangle 234">
                <a:extLst>
                  <a:ext uri="{FF2B5EF4-FFF2-40B4-BE49-F238E27FC236}">
                    <a16:creationId xmlns:a16="http://schemas.microsoft.com/office/drawing/2014/main" id="{7815B80E-74E0-4D5F-A310-47177FD02E13}"/>
                  </a:ext>
                </a:extLst>
              </p:cNvPr>
              <p:cNvSpPr>
                <a:spLocks noChangeAspect="1"/>
              </p:cNvSpPr>
              <p:nvPr/>
            </p:nvSpPr>
            <p:spPr>
              <a:xfrm>
                <a:off x="69342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6" name="Rectangle 235">
                <a:extLst>
                  <a:ext uri="{FF2B5EF4-FFF2-40B4-BE49-F238E27FC236}">
                    <a16:creationId xmlns:a16="http://schemas.microsoft.com/office/drawing/2014/main" id="{90BAED9F-107C-4EEB-B62B-617DD46EC300}"/>
                  </a:ext>
                </a:extLst>
              </p:cNvPr>
              <p:cNvSpPr>
                <a:spLocks noChangeAspect="1"/>
              </p:cNvSpPr>
              <p:nvPr/>
            </p:nvSpPr>
            <p:spPr>
              <a:xfrm>
                <a:off x="69342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7" name="Rectangle 236">
                <a:extLst>
                  <a:ext uri="{FF2B5EF4-FFF2-40B4-BE49-F238E27FC236}">
                    <a16:creationId xmlns:a16="http://schemas.microsoft.com/office/drawing/2014/main" id="{1B00CB60-E2F1-4463-B575-575865050F0F}"/>
                  </a:ext>
                </a:extLst>
              </p:cNvPr>
              <p:cNvSpPr>
                <a:spLocks noChangeAspect="1"/>
              </p:cNvSpPr>
              <p:nvPr/>
            </p:nvSpPr>
            <p:spPr>
              <a:xfrm>
                <a:off x="69342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8" name="Rectangle 237">
                <a:extLst>
                  <a:ext uri="{FF2B5EF4-FFF2-40B4-BE49-F238E27FC236}">
                    <a16:creationId xmlns:a16="http://schemas.microsoft.com/office/drawing/2014/main" id="{B5AD9286-7574-4F6A-9428-D9C032B776A2}"/>
                  </a:ext>
                </a:extLst>
              </p:cNvPr>
              <p:cNvSpPr>
                <a:spLocks noChangeAspect="1"/>
              </p:cNvSpPr>
              <p:nvPr/>
            </p:nvSpPr>
            <p:spPr>
              <a:xfrm>
                <a:off x="7543800" y="13716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39" name="Rectangle 238">
                <a:extLst>
                  <a:ext uri="{FF2B5EF4-FFF2-40B4-BE49-F238E27FC236}">
                    <a16:creationId xmlns:a16="http://schemas.microsoft.com/office/drawing/2014/main" id="{82BE88FA-961E-4F4E-9F6A-40B02CEEC875}"/>
                  </a:ext>
                </a:extLst>
              </p:cNvPr>
              <p:cNvSpPr>
                <a:spLocks noChangeAspect="1"/>
              </p:cNvSpPr>
              <p:nvPr/>
            </p:nvSpPr>
            <p:spPr>
              <a:xfrm>
                <a:off x="7543800" y="1981200"/>
                <a:ext cx="609600" cy="609600"/>
              </a:xfrm>
              <a:prstGeom prst="rect">
                <a:avLst/>
              </a:prstGeom>
              <a:solidFill>
                <a:srgbClr val="F79646">
                  <a:lumMod val="20000"/>
                  <a:lumOff val="8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0" name="Rectangle 239">
                <a:extLst>
                  <a:ext uri="{FF2B5EF4-FFF2-40B4-BE49-F238E27FC236}">
                    <a16:creationId xmlns:a16="http://schemas.microsoft.com/office/drawing/2014/main" id="{49C81523-F4C4-4479-AEBD-8FA2BE1FED79}"/>
                  </a:ext>
                </a:extLst>
              </p:cNvPr>
              <p:cNvSpPr>
                <a:spLocks noChangeAspect="1"/>
              </p:cNvSpPr>
              <p:nvPr/>
            </p:nvSpPr>
            <p:spPr>
              <a:xfrm>
                <a:off x="7543800" y="25908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41" name="Rectangle 240">
                <a:extLst>
                  <a:ext uri="{FF2B5EF4-FFF2-40B4-BE49-F238E27FC236}">
                    <a16:creationId xmlns:a16="http://schemas.microsoft.com/office/drawing/2014/main" id="{3DB429F3-4454-4ECE-9ABE-1AB8F6964774}"/>
                  </a:ext>
                </a:extLst>
              </p:cNvPr>
              <p:cNvSpPr>
                <a:spLocks noChangeAspect="1"/>
              </p:cNvSpPr>
              <p:nvPr/>
            </p:nvSpPr>
            <p:spPr>
              <a:xfrm>
                <a:off x="7543800" y="3200400"/>
                <a:ext cx="609600" cy="609600"/>
              </a:xfrm>
              <a:prstGeom prst="rect">
                <a:avLst/>
              </a:prstGeom>
              <a:solidFill>
                <a:srgbClr val="9BBB59">
                  <a:lumMod val="40000"/>
                  <a:lumOff val="60000"/>
                </a:srgbClr>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42" name="Straight Connector 241">
                <a:extLst>
                  <a:ext uri="{FF2B5EF4-FFF2-40B4-BE49-F238E27FC236}">
                    <a16:creationId xmlns:a16="http://schemas.microsoft.com/office/drawing/2014/main" id="{A9775973-39C2-45E8-A40A-400EB39427BB}"/>
                  </a:ext>
                </a:extLst>
              </p:cNvPr>
              <p:cNvCxnSpPr/>
              <p:nvPr/>
            </p:nvCxnSpPr>
            <p:spPr>
              <a:xfrm>
                <a:off x="862642" y="1974011"/>
                <a:ext cx="1194758" cy="0"/>
              </a:xfrm>
              <a:prstGeom prst="line">
                <a:avLst/>
              </a:prstGeom>
              <a:noFill/>
              <a:ln w="47625" cap="rnd" cmpd="sng" algn="ctr">
                <a:solidFill>
                  <a:srgbClr val="00B050"/>
                </a:solidFill>
                <a:prstDash val="solid"/>
              </a:ln>
              <a:effectLst/>
            </p:spPr>
          </p:cxnSp>
          <p:cxnSp>
            <p:nvCxnSpPr>
              <p:cNvPr id="243" name="Straight Connector 242">
                <a:extLst>
                  <a:ext uri="{FF2B5EF4-FFF2-40B4-BE49-F238E27FC236}">
                    <a16:creationId xmlns:a16="http://schemas.microsoft.com/office/drawing/2014/main" id="{AA1322A6-112D-41DF-B285-6C76AD551E30}"/>
                  </a:ext>
                </a:extLst>
              </p:cNvPr>
              <p:cNvCxnSpPr/>
              <p:nvPr/>
            </p:nvCxnSpPr>
            <p:spPr>
              <a:xfrm>
                <a:off x="2057400" y="2590800"/>
                <a:ext cx="3048000" cy="0"/>
              </a:xfrm>
              <a:prstGeom prst="line">
                <a:avLst/>
              </a:prstGeom>
              <a:noFill/>
              <a:ln w="47625" cap="rnd" cmpd="sng" algn="ctr">
                <a:solidFill>
                  <a:srgbClr val="00B050"/>
                </a:solidFill>
                <a:prstDash val="solid"/>
              </a:ln>
              <a:effectLst/>
            </p:spPr>
          </p:cxnSp>
          <p:cxnSp>
            <p:nvCxnSpPr>
              <p:cNvPr id="244" name="Straight Connector 243">
                <a:extLst>
                  <a:ext uri="{FF2B5EF4-FFF2-40B4-BE49-F238E27FC236}">
                    <a16:creationId xmlns:a16="http://schemas.microsoft.com/office/drawing/2014/main" id="{EC5F0C36-0951-41EB-80FB-641A3D011AF1}"/>
                  </a:ext>
                </a:extLst>
              </p:cNvPr>
              <p:cNvCxnSpPr/>
              <p:nvPr/>
            </p:nvCxnSpPr>
            <p:spPr>
              <a:xfrm>
                <a:off x="5105400" y="3200400"/>
                <a:ext cx="1828800" cy="0"/>
              </a:xfrm>
              <a:prstGeom prst="line">
                <a:avLst/>
              </a:prstGeom>
              <a:noFill/>
              <a:ln w="47625" cap="rnd" cmpd="sng" algn="ctr">
                <a:solidFill>
                  <a:srgbClr val="00B050"/>
                </a:solidFill>
                <a:prstDash val="solid"/>
              </a:ln>
              <a:effectLst/>
            </p:spPr>
          </p:cxnSp>
          <p:cxnSp>
            <p:nvCxnSpPr>
              <p:cNvPr id="245" name="Straight Connector 244">
                <a:extLst>
                  <a:ext uri="{FF2B5EF4-FFF2-40B4-BE49-F238E27FC236}">
                    <a16:creationId xmlns:a16="http://schemas.microsoft.com/office/drawing/2014/main" id="{F64A5F42-0E10-4AA4-986A-3C17233634A3}"/>
                  </a:ext>
                </a:extLst>
              </p:cNvPr>
              <p:cNvCxnSpPr/>
              <p:nvPr/>
            </p:nvCxnSpPr>
            <p:spPr>
              <a:xfrm>
                <a:off x="6934200" y="2590800"/>
                <a:ext cx="1219200" cy="0"/>
              </a:xfrm>
              <a:prstGeom prst="line">
                <a:avLst/>
              </a:prstGeom>
              <a:noFill/>
              <a:ln w="47625" cap="rnd" cmpd="sng" algn="ctr">
                <a:solidFill>
                  <a:srgbClr val="00B050"/>
                </a:solidFill>
                <a:prstDash val="solid"/>
              </a:ln>
              <a:effectLst/>
            </p:spPr>
          </p:cxnSp>
          <p:cxnSp>
            <p:nvCxnSpPr>
              <p:cNvPr id="246" name="Straight Connector 245">
                <a:extLst>
                  <a:ext uri="{FF2B5EF4-FFF2-40B4-BE49-F238E27FC236}">
                    <a16:creationId xmlns:a16="http://schemas.microsoft.com/office/drawing/2014/main" id="{CC3B0A25-0EDB-4D3C-BB38-9312A086F46A}"/>
                  </a:ext>
                </a:extLst>
              </p:cNvPr>
              <p:cNvCxnSpPr/>
              <p:nvPr/>
            </p:nvCxnSpPr>
            <p:spPr>
              <a:xfrm flipV="1">
                <a:off x="2057400" y="1981200"/>
                <a:ext cx="0" cy="609600"/>
              </a:xfrm>
              <a:prstGeom prst="line">
                <a:avLst/>
              </a:prstGeom>
              <a:noFill/>
              <a:ln w="47625" cap="rnd" cmpd="sng" algn="ctr">
                <a:solidFill>
                  <a:srgbClr val="00B0F0"/>
                </a:solidFill>
                <a:prstDash val="solid"/>
              </a:ln>
              <a:effectLst/>
            </p:spPr>
          </p:cxnSp>
          <p:cxnSp>
            <p:nvCxnSpPr>
              <p:cNvPr id="247" name="Straight Connector 246">
                <a:extLst>
                  <a:ext uri="{FF2B5EF4-FFF2-40B4-BE49-F238E27FC236}">
                    <a16:creationId xmlns:a16="http://schemas.microsoft.com/office/drawing/2014/main" id="{43EB7EDD-F3EC-4034-815B-0BFE6E968454}"/>
                  </a:ext>
                </a:extLst>
              </p:cNvPr>
              <p:cNvCxnSpPr/>
              <p:nvPr/>
            </p:nvCxnSpPr>
            <p:spPr>
              <a:xfrm flipV="1">
                <a:off x="5105400" y="2590800"/>
                <a:ext cx="0" cy="609600"/>
              </a:xfrm>
              <a:prstGeom prst="line">
                <a:avLst/>
              </a:prstGeom>
              <a:noFill/>
              <a:ln w="47625" cap="rnd" cmpd="sng" algn="ctr">
                <a:solidFill>
                  <a:srgbClr val="00B0F0"/>
                </a:solidFill>
                <a:prstDash val="solid"/>
              </a:ln>
              <a:effectLst/>
            </p:spPr>
          </p:cxnSp>
          <p:cxnSp>
            <p:nvCxnSpPr>
              <p:cNvPr id="248" name="Straight Connector 247">
                <a:extLst>
                  <a:ext uri="{FF2B5EF4-FFF2-40B4-BE49-F238E27FC236}">
                    <a16:creationId xmlns:a16="http://schemas.microsoft.com/office/drawing/2014/main" id="{FA749F8C-7BCB-4FBD-AE45-EFAB47EED506}"/>
                  </a:ext>
                </a:extLst>
              </p:cNvPr>
              <p:cNvCxnSpPr/>
              <p:nvPr/>
            </p:nvCxnSpPr>
            <p:spPr>
              <a:xfrm flipV="1">
                <a:off x="6934200" y="2590800"/>
                <a:ext cx="0" cy="609600"/>
              </a:xfrm>
              <a:prstGeom prst="line">
                <a:avLst/>
              </a:prstGeom>
              <a:noFill/>
              <a:ln w="47625" cap="rnd" cmpd="sng" algn="ctr">
                <a:solidFill>
                  <a:srgbClr val="00B0F0"/>
                </a:solidFill>
                <a:prstDash val="solid"/>
              </a:ln>
              <a:effectLst/>
            </p:spPr>
          </p:cxnSp>
          <p:cxnSp>
            <p:nvCxnSpPr>
              <p:cNvPr id="249" name="Straight Connector 248">
                <a:extLst>
                  <a:ext uri="{FF2B5EF4-FFF2-40B4-BE49-F238E27FC236}">
                    <a16:creationId xmlns:a16="http://schemas.microsoft.com/office/drawing/2014/main" id="{290B2F10-A577-47DC-A78A-D78A762800A4}"/>
                  </a:ext>
                </a:extLst>
              </p:cNvPr>
              <p:cNvCxnSpPr>
                <a:cxnSpLocks/>
                <a:stCxn id="203" idx="1"/>
                <a:endCxn id="224" idx="1"/>
              </p:cNvCxnSpPr>
              <p:nvPr/>
            </p:nvCxnSpPr>
            <p:spPr>
              <a:xfrm>
                <a:off x="2057400" y="2286000"/>
                <a:ext cx="3048000" cy="609600"/>
              </a:xfrm>
              <a:prstGeom prst="line">
                <a:avLst/>
              </a:prstGeom>
              <a:noFill/>
              <a:ln w="12700" cap="rnd" cmpd="sng" algn="ctr">
                <a:solidFill>
                  <a:srgbClr val="FF0000"/>
                </a:solidFill>
                <a:prstDash val="solid"/>
              </a:ln>
              <a:effectLst>
                <a:outerShdw blurRad="50800" dist="38100" dir="2700000" algn="tl" rotWithShape="0">
                  <a:prstClr val="black">
                    <a:alpha val="40000"/>
                  </a:prstClr>
                </a:outerShdw>
              </a:effectLst>
            </p:spPr>
          </p:cxnSp>
          <p:cxnSp>
            <p:nvCxnSpPr>
              <p:cNvPr id="250" name="Straight Connector 249">
                <a:extLst>
                  <a:ext uri="{FF2B5EF4-FFF2-40B4-BE49-F238E27FC236}">
                    <a16:creationId xmlns:a16="http://schemas.microsoft.com/office/drawing/2014/main" id="{26BC6EA8-CABD-413F-B611-325E8925A39A}"/>
                  </a:ext>
                </a:extLst>
              </p:cNvPr>
              <p:cNvCxnSpPr>
                <a:cxnSpLocks/>
                <a:stCxn id="224" idx="1"/>
                <a:endCxn id="229" idx="0"/>
              </p:cNvCxnSpPr>
              <p:nvPr/>
            </p:nvCxnSpPr>
            <p:spPr>
              <a:xfrm>
                <a:off x="5105400" y="2895600"/>
                <a:ext cx="914400" cy="304800"/>
              </a:xfrm>
              <a:prstGeom prst="line">
                <a:avLst/>
              </a:prstGeom>
              <a:noFill/>
              <a:ln w="12700" cap="rnd" cmpd="sng" algn="ctr">
                <a:solidFill>
                  <a:srgbClr val="FF0000"/>
                </a:solidFill>
                <a:prstDash val="solid"/>
              </a:ln>
              <a:effectLst>
                <a:outerShdw blurRad="50800" dist="38100" dir="2700000" algn="tl" rotWithShape="0">
                  <a:prstClr val="black">
                    <a:alpha val="40000"/>
                  </a:prstClr>
                </a:outerShdw>
              </a:effectLst>
            </p:spPr>
          </p:cxnSp>
          <p:cxnSp>
            <p:nvCxnSpPr>
              <p:cNvPr id="251" name="Straight Connector 250">
                <a:extLst>
                  <a:ext uri="{FF2B5EF4-FFF2-40B4-BE49-F238E27FC236}">
                    <a16:creationId xmlns:a16="http://schemas.microsoft.com/office/drawing/2014/main" id="{0A3022B7-F046-4201-906A-9E0542B7A83B}"/>
                  </a:ext>
                </a:extLst>
              </p:cNvPr>
              <p:cNvCxnSpPr>
                <a:cxnSpLocks/>
                <a:stCxn id="229" idx="0"/>
                <a:endCxn id="236" idx="1"/>
              </p:cNvCxnSpPr>
              <p:nvPr/>
            </p:nvCxnSpPr>
            <p:spPr>
              <a:xfrm flipV="1">
                <a:off x="6019800" y="2895600"/>
                <a:ext cx="914400" cy="304800"/>
              </a:xfrm>
              <a:prstGeom prst="line">
                <a:avLst/>
              </a:prstGeom>
              <a:noFill/>
              <a:ln w="12700" cap="rnd" cmpd="sng" algn="ctr">
                <a:solidFill>
                  <a:srgbClr val="FF0000"/>
                </a:solidFill>
                <a:prstDash val="solid"/>
              </a:ln>
              <a:effectLst>
                <a:outerShdw blurRad="50800" dist="38100" dir="2700000" algn="tl" rotWithShape="0">
                  <a:prstClr val="black">
                    <a:alpha val="40000"/>
                  </a:prstClr>
                </a:outerShdw>
              </a:effectLst>
            </p:spPr>
          </p:cxnSp>
          <p:grpSp>
            <p:nvGrpSpPr>
              <p:cNvPr id="252" name="Group 251">
                <a:extLst>
                  <a:ext uri="{FF2B5EF4-FFF2-40B4-BE49-F238E27FC236}">
                    <a16:creationId xmlns:a16="http://schemas.microsoft.com/office/drawing/2014/main" id="{98B3FDC6-7AC4-4A45-BD46-4E1366443629}"/>
                  </a:ext>
                </a:extLst>
              </p:cNvPr>
              <p:cNvGrpSpPr/>
              <p:nvPr/>
            </p:nvGrpSpPr>
            <p:grpSpPr>
              <a:xfrm>
                <a:off x="5129893" y="2920093"/>
                <a:ext cx="801801" cy="258110"/>
                <a:chOff x="5129893" y="2920093"/>
                <a:chExt cx="801801" cy="258110"/>
              </a:xfrm>
              <a:solidFill>
                <a:srgbClr val="9BBB59">
                  <a:lumMod val="40000"/>
                  <a:lumOff val="60000"/>
                </a:srgbClr>
              </a:solidFill>
            </p:grpSpPr>
            <p:sp>
              <p:nvSpPr>
                <p:cNvPr id="287" name="Freeform 104">
                  <a:extLst>
                    <a:ext uri="{FF2B5EF4-FFF2-40B4-BE49-F238E27FC236}">
                      <a16:creationId xmlns:a16="http://schemas.microsoft.com/office/drawing/2014/main" id="{EE06E578-BC07-4772-86C0-CB2773F3F2DE}"/>
                    </a:ext>
                  </a:extLst>
                </p:cNvPr>
                <p:cNvSpPr/>
                <p:nvPr/>
              </p:nvSpPr>
              <p:spPr>
                <a:xfrm>
                  <a:off x="5129893" y="2920093"/>
                  <a:ext cx="579664" cy="256596"/>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2620 h 133623"/>
                    <a:gd name="connsiteX1" fmla="*/ 0 w 579032"/>
                    <a:gd name="connsiteY1" fmla="*/ 133623 h 133623"/>
                    <a:gd name="connsiteX2" fmla="*/ 579032 w 579032"/>
                    <a:gd name="connsiteY2" fmla="*/ 133623 h 133623"/>
                    <a:gd name="connsiteX3" fmla="*/ 579032 w 579032"/>
                    <a:gd name="connsiteY3" fmla="*/ 0 h 133623"/>
                    <a:gd name="connsiteX4" fmla="*/ 0 w 579032"/>
                    <a:gd name="connsiteY4" fmla="*/ 2620 h 133623"/>
                    <a:gd name="connsiteX0" fmla="*/ 0 w 586892"/>
                    <a:gd name="connsiteY0" fmla="*/ 0 h 131003"/>
                    <a:gd name="connsiteX1" fmla="*/ 0 w 586892"/>
                    <a:gd name="connsiteY1" fmla="*/ 131003 h 131003"/>
                    <a:gd name="connsiteX2" fmla="*/ 579032 w 586892"/>
                    <a:gd name="connsiteY2" fmla="*/ 131003 h 131003"/>
                    <a:gd name="connsiteX3" fmla="*/ 586892 w 586892"/>
                    <a:gd name="connsiteY3" fmla="*/ 112663 h 131003"/>
                    <a:gd name="connsiteX4" fmla="*/ 0 w 586892"/>
                    <a:gd name="connsiteY4" fmla="*/ 0 h 131003"/>
                    <a:gd name="connsiteX0" fmla="*/ 0 w 581652"/>
                    <a:gd name="connsiteY0" fmla="*/ 0 h 131003"/>
                    <a:gd name="connsiteX1" fmla="*/ 0 w 581652"/>
                    <a:gd name="connsiteY1" fmla="*/ 131003 h 131003"/>
                    <a:gd name="connsiteX2" fmla="*/ 579032 w 581652"/>
                    <a:gd name="connsiteY2" fmla="*/ 131003 h 131003"/>
                    <a:gd name="connsiteX3" fmla="*/ 581652 w 581652"/>
                    <a:gd name="connsiteY3" fmla="*/ 112663 h 131003"/>
                    <a:gd name="connsiteX4" fmla="*/ 0 w 581652"/>
                    <a:gd name="connsiteY4" fmla="*/ 0 h 131003"/>
                    <a:gd name="connsiteX0" fmla="*/ 0 w 579032"/>
                    <a:gd name="connsiteY0" fmla="*/ 0 h 131003"/>
                    <a:gd name="connsiteX1" fmla="*/ 0 w 579032"/>
                    <a:gd name="connsiteY1" fmla="*/ 131003 h 131003"/>
                    <a:gd name="connsiteX2" fmla="*/ 579032 w 579032"/>
                    <a:gd name="connsiteY2" fmla="*/ 131003 h 131003"/>
                    <a:gd name="connsiteX3" fmla="*/ 573792 w 579032"/>
                    <a:gd name="connsiteY3" fmla="*/ 112663 h 131003"/>
                    <a:gd name="connsiteX4" fmla="*/ 0 w 579032"/>
                    <a:gd name="connsiteY4" fmla="*/ 0 h 131003"/>
                    <a:gd name="connsiteX0" fmla="*/ 0 w 584272"/>
                    <a:gd name="connsiteY0" fmla="*/ 0 h 131003"/>
                    <a:gd name="connsiteX1" fmla="*/ 0 w 584272"/>
                    <a:gd name="connsiteY1" fmla="*/ 131003 h 131003"/>
                    <a:gd name="connsiteX2" fmla="*/ 579032 w 584272"/>
                    <a:gd name="connsiteY2" fmla="*/ 131003 h 131003"/>
                    <a:gd name="connsiteX3" fmla="*/ 584272 w 584272"/>
                    <a:gd name="connsiteY3" fmla="*/ 112663 h 131003"/>
                    <a:gd name="connsiteX4" fmla="*/ 0 w 584272"/>
                    <a:gd name="connsiteY4" fmla="*/ 0 h 131003"/>
                    <a:gd name="connsiteX0" fmla="*/ 0 w 579032"/>
                    <a:gd name="connsiteY0" fmla="*/ 0 h 131003"/>
                    <a:gd name="connsiteX1" fmla="*/ 0 w 579032"/>
                    <a:gd name="connsiteY1" fmla="*/ 131003 h 131003"/>
                    <a:gd name="connsiteX2" fmla="*/ 579032 w 579032"/>
                    <a:gd name="connsiteY2" fmla="*/ 131003 h 131003"/>
                    <a:gd name="connsiteX3" fmla="*/ 579032 w 579032"/>
                    <a:gd name="connsiteY3" fmla="*/ 112663 h 131003"/>
                    <a:gd name="connsiteX4" fmla="*/ 0 w 579032"/>
                    <a:gd name="connsiteY4" fmla="*/ 0 h 131003"/>
                    <a:gd name="connsiteX0" fmla="*/ 0 w 584272"/>
                    <a:gd name="connsiteY0" fmla="*/ 0 h 131003"/>
                    <a:gd name="connsiteX1" fmla="*/ 0 w 584272"/>
                    <a:gd name="connsiteY1" fmla="*/ 131003 h 131003"/>
                    <a:gd name="connsiteX2" fmla="*/ 579032 w 584272"/>
                    <a:gd name="connsiteY2" fmla="*/ 131003 h 131003"/>
                    <a:gd name="connsiteX3" fmla="*/ 584272 w 584272"/>
                    <a:gd name="connsiteY3" fmla="*/ 103496 h 131003"/>
                    <a:gd name="connsiteX4" fmla="*/ 0 w 584272"/>
                    <a:gd name="connsiteY4" fmla="*/ 0 h 131003"/>
                    <a:gd name="connsiteX0" fmla="*/ 0 w 589512"/>
                    <a:gd name="connsiteY0" fmla="*/ 0 h 131003"/>
                    <a:gd name="connsiteX1" fmla="*/ 0 w 589512"/>
                    <a:gd name="connsiteY1" fmla="*/ 131003 h 131003"/>
                    <a:gd name="connsiteX2" fmla="*/ 589512 w 589512"/>
                    <a:gd name="connsiteY2" fmla="*/ 131003 h 131003"/>
                    <a:gd name="connsiteX3" fmla="*/ 584272 w 589512"/>
                    <a:gd name="connsiteY3" fmla="*/ 103496 h 131003"/>
                    <a:gd name="connsiteX4" fmla="*/ 0 w 589512"/>
                    <a:gd name="connsiteY4" fmla="*/ 0 h 131003"/>
                    <a:gd name="connsiteX0" fmla="*/ 0 w 584272"/>
                    <a:gd name="connsiteY0" fmla="*/ 0 h 131003"/>
                    <a:gd name="connsiteX1" fmla="*/ 0 w 584272"/>
                    <a:gd name="connsiteY1" fmla="*/ 131003 h 131003"/>
                    <a:gd name="connsiteX2" fmla="*/ 576411 w 584272"/>
                    <a:gd name="connsiteY2" fmla="*/ 131003 h 131003"/>
                    <a:gd name="connsiteX3" fmla="*/ 584272 w 584272"/>
                    <a:gd name="connsiteY3" fmla="*/ 103496 h 131003"/>
                    <a:gd name="connsiteX4" fmla="*/ 0 w 584272"/>
                    <a:gd name="connsiteY4" fmla="*/ 0 h 131003"/>
                    <a:gd name="connsiteX0" fmla="*/ 0 w 585936"/>
                    <a:gd name="connsiteY0" fmla="*/ 0 h 133086"/>
                    <a:gd name="connsiteX1" fmla="*/ 0 w 585936"/>
                    <a:gd name="connsiteY1" fmla="*/ 131003 h 133086"/>
                    <a:gd name="connsiteX2" fmla="*/ 585936 w 585936"/>
                    <a:gd name="connsiteY2" fmla="*/ 133086 h 133086"/>
                    <a:gd name="connsiteX3" fmla="*/ 584272 w 585936"/>
                    <a:gd name="connsiteY3" fmla="*/ 103496 h 133086"/>
                    <a:gd name="connsiteX4" fmla="*/ 0 w 585936"/>
                    <a:gd name="connsiteY4" fmla="*/ 0 h 133086"/>
                    <a:gd name="connsiteX0" fmla="*/ 2382 w 585936"/>
                    <a:gd name="connsiteY0" fmla="*/ 0 h 126838"/>
                    <a:gd name="connsiteX1" fmla="*/ 0 w 585936"/>
                    <a:gd name="connsiteY1" fmla="*/ 124755 h 126838"/>
                    <a:gd name="connsiteX2" fmla="*/ 585936 w 585936"/>
                    <a:gd name="connsiteY2" fmla="*/ 126838 h 126838"/>
                    <a:gd name="connsiteX3" fmla="*/ 584272 w 585936"/>
                    <a:gd name="connsiteY3" fmla="*/ 97248 h 126838"/>
                    <a:gd name="connsiteX4" fmla="*/ 2382 w 585936"/>
                    <a:gd name="connsiteY4" fmla="*/ 0 h 12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36" h="126838">
                      <a:moveTo>
                        <a:pt x="2382" y="0"/>
                      </a:moveTo>
                      <a:lnTo>
                        <a:pt x="0" y="124755"/>
                      </a:lnTo>
                      <a:lnTo>
                        <a:pt x="585936" y="126838"/>
                      </a:lnTo>
                      <a:cubicBezTo>
                        <a:pt x="585381" y="116975"/>
                        <a:pt x="584827" y="107111"/>
                        <a:pt x="584272" y="97248"/>
                      </a:cubicBezTo>
                      <a:lnTo>
                        <a:pt x="2382" y="0"/>
                      </a:ln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8" name="Right Triangle 287">
                  <a:extLst>
                    <a:ext uri="{FF2B5EF4-FFF2-40B4-BE49-F238E27FC236}">
                      <a16:creationId xmlns:a16="http://schemas.microsoft.com/office/drawing/2014/main" id="{89A9079C-83D4-41C0-A385-B53630EAACC8}"/>
                    </a:ext>
                  </a:extLst>
                </p:cNvPr>
                <p:cNvSpPr/>
                <p:nvPr/>
              </p:nvSpPr>
              <p:spPr>
                <a:xfrm>
                  <a:off x="5729288" y="3112294"/>
                  <a:ext cx="202406" cy="65909"/>
                </a:xfrm>
                <a:prstGeom prst="r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53" name="Group 252">
                <a:extLst>
                  <a:ext uri="{FF2B5EF4-FFF2-40B4-BE49-F238E27FC236}">
                    <a16:creationId xmlns:a16="http://schemas.microsoft.com/office/drawing/2014/main" id="{C4655C95-C63B-4BE2-81A9-96D86E36A074}"/>
                  </a:ext>
                </a:extLst>
              </p:cNvPr>
              <p:cNvGrpSpPr/>
              <p:nvPr/>
            </p:nvGrpSpPr>
            <p:grpSpPr>
              <a:xfrm flipH="1" flipV="1">
                <a:off x="3751974" y="2615184"/>
                <a:ext cx="1335024" cy="265176"/>
                <a:chOff x="2080326" y="2301837"/>
                <a:chExt cx="1333434" cy="267532"/>
              </a:xfrm>
              <a:solidFill>
                <a:srgbClr val="F79646">
                  <a:lumMod val="20000"/>
                  <a:lumOff val="80000"/>
                </a:srgbClr>
              </a:solidFill>
            </p:grpSpPr>
            <p:sp>
              <p:nvSpPr>
                <p:cNvPr id="284" name="Freeform 101">
                  <a:extLst>
                    <a:ext uri="{FF2B5EF4-FFF2-40B4-BE49-F238E27FC236}">
                      <a16:creationId xmlns:a16="http://schemas.microsoft.com/office/drawing/2014/main" id="{0A7313F6-3BF1-4181-899A-9A8565EEA456}"/>
                    </a:ext>
                  </a:extLst>
                </p:cNvPr>
                <p:cNvSpPr/>
                <p:nvPr/>
              </p:nvSpPr>
              <p:spPr>
                <a:xfrm>
                  <a:off x="2080326" y="2301837"/>
                  <a:ext cx="579032" cy="265820"/>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0 h 240742"/>
                    <a:gd name="connsiteX1" fmla="*/ 0 w 579032"/>
                    <a:gd name="connsiteY1" fmla="*/ 240742 h 240742"/>
                    <a:gd name="connsiteX2" fmla="*/ 579032 w 579032"/>
                    <a:gd name="connsiteY2" fmla="*/ 240742 h 240742"/>
                    <a:gd name="connsiteX3" fmla="*/ 579032 w 579032"/>
                    <a:gd name="connsiteY3" fmla="*/ 107119 h 240742"/>
                    <a:gd name="connsiteX4" fmla="*/ 0 w 579032"/>
                    <a:gd name="connsiteY4" fmla="*/ 0 h 2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32" h="240742">
                      <a:moveTo>
                        <a:pt x="0" y="0"/>
                      </a:moveTo>
                      <a:lnTo>
                        <a:pt x="0" y="240742"/>
                      </a:lnTo>
                      <a:lnTo>
                        <a:pt x="579032" y="240742"/>
                      </a:lnTo>
                      <a:lnTo>
                        <a:pt x="579032" y="107119"/>
                      </a:lnTo>
                      <a:lnTo>
                        <a:pt x="0" y="0"/>
                      </a:ln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5" name="Freeform 102">
                  <a:extLst>
                    <a:ext uri="{FF2B5EF4-FFF2-40B4-BE49-F238E27FC236}">
                      <a16:creationId xmlns:a16="http://schemas.microsoft.com/office/drawing/2014/main" id="{1834AB58-0767-4075-90F5-98A2580DEC83}"/>
                    </a:ext>
                  </a:extLst>
                </p:cNvPr>
                <p:cNvSpPr/>
                <p:nvPr/>
              </p:nvSpPr>
              <p:spPr>
                <a:xfrm>
                  <a:off x="2680319" y="2422838"/>
                  <a:ext cx="585936" cy="145018"/>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2620 h 133623"/>
                    <a:gd name="connsiteX1" fmla="*/ 0 w 579032"/>
                    <a:gd name="connsiteY1" fmla="*/ 133623 h 133623"/>
                    <a:gd name="connsiteX2" fmla="*/ 579032 w 579032"/>
                    <a:gd name="connsiteY2" fmla="*/ 133623 h 133623"/>
                    <a:gd name="connsiteX3" fmla="*/ 579032 w 579032"/>
                    <a:gd name="connsiteY3" fmla="*/ 0 h 133623"/>
                    <a:gd name="connsiteX4" fmla="*/ 0 w 579032"/>
                    <a:gd name="connsiteY4" fmla="*/ 2620 h 133623"/>
                    <a:gd name="connsiteX0" fmla="*/ 0 w 586892"/>
                    <a:gd name="connsiteY0" fmla="*/ 0 h 131003"/>
                    <a:gd name="connsiteX1" fmla="*/ 0 w 586892"/>
                    <a:gd name="connsiteY1" fmla="*/ 131003 h 131003"/>
                    <a:gd name="connsiteX2" fmla="*/ 579032 w 586892"/>
                    <a:gd name="connsiteY2" fmla="*/ 131003 h 131003"/>
                    <a:gd name="connsiteX3" fmla="*/ 586892 w 586892"/>
                    <a:gd name="connsiteY3" fmla="*/ 112663 h 131003"/>
                    <a:gd name="connsiteX4" fmla="*/ 0 w 586892"/>
                    <a:gd name="connsiteY4" fmla="*/ 0 h 131003"/>
                    <a:gd name="connsiteX0" fmla="*/ 0 w 581652"/>
                    <a:gd name="connsiteY0" fmla="*/ 0 h 131003"/>
                    <a:gd name="connsiteX1" fmla="*/ 0 w 581652"/>
                    <a:gd name="connsiteY1" fmla="*/ 131003 h 131003"/>
                    <a:gd name="connsiteX2" fmla="*/ 579032 w 581652"/>
                    <a:gd name="connsiteY2" fmla="*/ 131003 h 131003"/>
                    <a:gd name="connsiteX3" fmla="*/ 581652 w 581652"/>
                    <a:gd name="connsiteY3" fmla="*/ 112663 h 131003"/>
                    <a:gd name="connsiteX4" fmla="*/ 0 w 581652"/>
                    <a:gd name="connsiteY4" fmla="*/ 0 h 131003"/>
                    <a:gd name="connsiteX0" fmla="*/ 0 w 579032"/>
                    <a:gd name="connsiteY0" fmla="*/ 0 h 131003"/>
                    <a:gd name="connsiteX1" fmla="*/ 0 w 579032"/>
                    <a:gd name="connsiteY1" fmla="*/ 131003 h 131003"/>
                    <a:gd name="connsiteX2" fmla="*/ 579032 w 579032"/>
                    <a:gd name="connsiteY2" fmla="*/ 131003 h 131003"/>
                    <a:gd name="connsiteX3" fmla="*/ 573792 w 579032"/>
                    <a:gd name="connsiteY3" fmla="*/ 112663 h 131003"/>
                    <a:gd name="connsiteX4" fmla="*/ 0 w 579032"/>
                    <a:gd name="connsiteY4" fmla="*/ 0 h 131003"/>
                    <a:gd name="connsiteX0" fmla="*/ 0 w 584272"/>
                    <a:gd name="connsiteY0" fmla="*/ 0 h 131003"/>
                    <a:gd name="connsiteX1" fmla="*/ 0 w 584272"/>
                    <a:gd name="connsiteY1" fmla="*/ 131003 h 131003"/>
                    <a:gd name="connsiteX2" fmla="*/ 579032 w 584272"/>
                    <a:gd name="connsiteY2" fmla="*/ 131003 h 131003"/>
                    <a:gd name="connsiteX3" fmla="*/ 584272 w 584272"/>
                    <a:gd name="connsiteY3" fmla="*/ 112663 h 131003"/>
                    <a:gd name="connsiteX4" fmla="*/ 0 w 584272"/>
                    <a:gd name="connsiteY4" fmla="*/ 0 h 131003"/>
                    <a:gd name="connsiteX0" fmla="*/ 0 w 579032"/>
                    <a:gd name="connsiteY0" fmla="*/ 0 h 131003"/>
                    <a:gd name="connsiteX1" fmla="*/ 0 w 579032"/>
                    <a:gd name="connsiteY1" fmla="*/ 131003 h 131003"/>
                    <a:gd name="connsiteX2" fmla="*/ 579032 w 579032"/>
                    <a:gd name="connsiteY2" fmla="*/ 131003 h 131003"/>
                    <a:gd name="connsiteX3" fmla="*/ 579032 w 579032"/>
                    <a:gd name="connsiteY3" fmla="*/ 112663 h 131003"/>
                    <a:gd name="connsiteX4" fmla="*/ 0 w 579032"/>
                    <a:gd name="connsiteY4" fmla="*/ 0 h 131003"/>
                    <a:gd name="connsiteX0" fmla="*/ 0 w 584272"/>
                    <a:gd name="connsiteY0" fmla="*/ 0 h 131003"/>
                    <a:gd name="connsiteX1" fmla="*/ 0 w 584272"/>
                    <a:gd name="connsiteY1" fmla="*/ 131003 h 131003"/>
                    <a:gd name="connsiteX2" fmla="*/ 579032 w 584272"/>
                    <a:gd name="connsiteY2" fmla="*/ 131003 h 131003"/>
                    <a:gd name="connsiteX3" fmla="*/ 584272 w 584272"/>
                    <a:gd name="connsiteY3" fmla="*/ 103496 h 131003"/>
                    <a:gd name="connsiteX4" fmla="*/ 0 w 584272"/>
                    <a:gd name="connsiteY4" fmla="*/ 0 h 131003"/>
                    <a:gd name="connsiteX0" fmla="*/ 0 w 589512"/>
                    <a:gd name="connsiteY0" fmla="*/ 0 h 131003"/>
                    <a:gd name="connsiteX1" fmla="*/ 0 w 589512"/>
                    <a:gd name="connsiteY1" fmla="*/ 131003 h 131003"/>
                    <a:gd name="connsiteX2" fmla="*/ 589512 w 589512"/>
                    <a:gd name="connsiteY2" fmla="*/ 131003 h 131003"/>
                    <a:gd name="connsiteX3" fmla="*/ 584272 w 589512"/>
                    <a:gd name="connsiteY3" fmla="*/ 103496 h 131003"/>
                    <a:gd name="connsiteX4" fmla="*/ 0 w 589512"/>
                    <a:gd name="connsiteY4" fmla="*/ 0 h 131003"/>
                    <a:gd name="connsiteX0" fmla="*/ 0 w 584272"/>
                    <a:gd name="connsiteY0" fmla="*/ 0 h 131003"/>
                    <a:gd name="connsiteX1" fmla="*/ 0 w 584272"/>
                    <a:gd name="connsiteY1" fmla="*/ 131003 h 131003"/>
                    <a:gd name="connsiteX2" fmla="*/ 576411 w 584272"/>
                    <a:gd name="connsiteY2" fmla="*/ 131003 h 131003"/>
                    <a:gd name="connsiteX3" fmla="*/ 584272 w 584272"/>
                    <a:gd name="connsiteY3" fmla="*/ 103496 h 131003"/>
                    <a:gd name="connsiteX4" fmla="*/ 0 w 584272"/>
                    <a:gd name="connsiteY4" fmla="*/ 0 h 131003"/>
                    <a:gd name="connsiteX0" fmla="*/ 0 w 585936"/>
                    <a:gd name="connsiteY0" fmla="*/ 0 h 133086"/>
                    <a:gd name="connsiteX1" fmla="*/ 0 w 585936"/>
                    <a:gd name="connsiteY1" fmla="*/ 131003 h 133086"/>
                    <a:gd name="connsiteX2" fmla="*/ 585936 w 585936"/>
                    <a:gd name="connsiteY2" fmla="*/ 133086 h 133086"/>
                    <a:gd name="connsiteX3" fmla="*/ 584272 w 585936"/>
                    <a:gd name="connsiteY3" fmla="*/ 103496 h 133086"/>
                    <a:gd name="connsiteX4" fmla="*/ 0 w 585936"/>
                    <a:gd name="connsiteY4" fmla="*/ 0 h 133086"/>
                    <a:gd name="connsiteX0" fmla="*/ 2382 w 585936"/>
                    <a:gd name="connsiteY0" fmla="*/ 0 h 126838"/>
                    <a:gd name="connsiteX1" fmla="*/ 0 w 585936"/>
                    <a:gd name="connsiteY1" fmla="*/ 124755 h 126838"/>
                    <a:gd name="connsiteX2" fmla="*/ 585936 w 585936"/>
                    <a:gd name="connsiteY2" fmla="*/ 126838 h 126838"/>
                    <a:gd name="connsiteX3" fmla="*/ 584272 w 585936"/>
                    <a:gd name="connsiteY3" fmla="*/ 97248 h 126838"/>
                    <a:gd name="connsiteX4" fmla="*/ 2382 w 585936"/>
                    <a:gd name="connsiteY4" fmla="*/ 0 h 12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36" h="126838">
                      <a:moveTo>
                        <a:pt x="2382" y="0"/>
                      </a:moveTo>
                      <a:lnTo>
                        <a:pt x="0" y="124755"/>
                      </a:lnTo>
                      <a:lnTo>
                        <a:pt x="585936" y="126838"/>
                      </a:lnTo>
                      <a:cubicBezTo>
                        <a:pt x="585381" y="116975"/>
                        <a:pt x="584827" y="107111"/>
                        <a:pt x="584272" y="97248"/>
                      </a:cubicBezTo>
                      <a:lnTo>
                        <a:pt x="2382" y="0"/>
                      </a:ln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6" name="Right Triangle 285">
                  <a:extLst>
                    <a:ext uri="{FF2B5EF4-FFF2-40B4-BE49-F238E27FC236}">
                      <a16:creationId xmlns:a16="http://schemas.microsoft.com/office/drawing/2014/main" id="{B60876CB-0735-4E9D-AC1D-DFAF7A6B127A}"/>
                    </a:ext>
                  </a:extLst>
                </p:cNvPr>
                <p:cNvSpPr/>
                <p:nvPr/>
              </p:nvSpPr>
              <p:spPr>
                <a:xfrm>
                  <a:off x="3276600" y="2537366"/>
                  <a:ext cx="137160" cy="32003"/>
                </a:xfrm>
                <a:prstGeom prst="r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54" name="Group 253">
                <a:extLst>
                  <a:ext uri="{FF2B5EF4-FFF2-40B4-BE49-F238E27FC236}">
                    <a16:creationId xmlns:a16="http://schemas.microsoft.com/office/drawing/2014/main" id="{B77802B5-419F-42B1-9C39-86DAF851C6AF}"/>
                  </a:ext>
                </a:extLst>
              </p:cNvPr>
              <p:cNvGrpSpPr/>
              <p:nvPr/>
            </p:nvGrpSpPr>
            <p:grpSpPr>
              <a:xfrm flipH="1">
                <a:off x="6096000" y="2924175"/>
                <a:ext cx="804672" cy="258110"/>
                <a:chOff x="5129893" y="2920093"/>
                <a:chExt cx="801801" cy="258110"/>
              </a:xfrm>
              <a:solidFill>
                <a:srgbClr val="9BBB59">
                  <a:lumMod val="40000"/>
                  <a:lumOff val="60000"/>
                </a:srgbClr>
              </a:solidFill>
            </p:grpSpPr>
            <p:sp>
              <p:nvSpPr>
                <p:cNvPr id="282" name="Freeform 99">
                  <a:extLst>
                    <a:ext uri="{FF2B5EF4-FFF2-40B4-BE49-F238E27FC236}">
                      <a16:creationId xmlns:a16="http://schemas.microsoft.com/office/drawing/2014/main" id="{CC654E23-67A7-4625-A4A1-C8DA847E84EA}"/>
                    </a:ext>
                  </a:extLst>
                </p:cNvPr>
                <p:cNvSpPr/>
                <p:nvPr/>
              </p:nvSpPr>
              <p:spPr>
                <a:xfrm>
                  <a:off x="5129893" y="2920093"/>
                  <a:ext cx="579664" cy="256596"/>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2620 h 133623"/>
                    <a:gd name="connsiteX1" fmla="*/ 0 w 579032"/>
                    <a:gd name="connsiteY1" fmla="*/ 133623 h 133623"/>
                    <a:gd name="connsiteX2" fmla="*/ 579032 w 579032"/>
                    <a:gd name="connsiteY2" fmla="*/ 133623 h 133623"/>
                    <a:gd name="connsiteX3" fmla="*/ 579032 w 579032"/>
                    <a:gd name="connsiteY3" fmla="*/ 0 h 133623"/>
                    <a:gd name="connsiteX4" fmla="*/ 0 w 579032"/>
                    <a:gd name="connsiteY4" fmla="*/ 2620 h 133623"/>
                    <a:gd name="connsiteX0" fmla="*/ 0 w 586892"/>
                    <a:gd name="connsiteY0" fmla="*/ 0 h 131003"/>
                    <a:gd name="connsiteX1" fmla="*/ 0 w 586892"/>
                    <a:gd name="connsiteY1" fmla="*/ 131003 h 131003"/>
                    <a:gd name="connsiteX2" fmla="*/ 579032 w 586892"/>
                    <a:gd name="connsiteY2" fmla="*/ 131003 h 131003"/>
                    <a:gd name="connsiteX3" fmla="*/ 586892 w 586892"/>
                    <a:gd name="connsiteY3" fmla="*/ 112663 h 131003"/>
                    <a:gd name="connsiteX4" fmla="*/ 0 w 586892"/>
                    <a:gd name="connsiteY4" fmla="*/ 0 h 131003"/>
                    <a:gd name="connsiteX0" fmla="*/ 0 w 581652"/>
                    <a:gd name="connsiteY0" fmla="*/ 0 h 131003"/>
                    <a:gd name="connsiteX1" fmla="*/ 0 w 581652"/>
                    <a:gd name="connsiteY1" fmla="*/ 131003 h 131003"/>
                    <a:gd name="connsiteX2" fmla="*/ 579032 w 581652"/>
                    <a:gd name="connsiteY2" fmla="*/ 131003 h 131003"/>
                    <a:gd name="connsiteX3" fmla="*/ 581652 w 581652"/>
                    <a:gd name="connsiteY3" fmla="*/ 112663 h 131003"/>
                    <a:gd name="connsiteX4" fmla="*/ 0 w 581652"/>
                    <a:gd name="connsiteY4" fmla="*/ 0 h 131003"/>
                    <a:gd name="connsiteX0" fmla="*/ 0 w 579032"/>
                    <a:gd name="connsiteY0" fmla="*/ 0 h 131003"/>
                    <a:gd name="connsiteX1" fmla="*/ 0 w 579032"/>
                    <a:gd name="connsiteY1" fmla="*/ 131003 h 131003"/>
                    <a:gd name="connsiteX2" fmla="*/ 579032 w 579032"/>
                    <a:gd name="connsiteY2" fmla="*/ 131003 h 131003"/>
                    <a:gd name="connsiteX3" fmla="*/ 573792 w 579032"/>
                    <a:gd name="connsiteY3" fmla="*/ 112663 h 131003"/>
                    <a:gd name="connsiteX4" fmla="*/ 0 w 579032"/>
                    <a:gd name="connsiteY4" fmla="*/ 0 h 131003"/>
                    <a:gd name="connsiteX0" fmla="*/ 0 w 584272"/>
                    <a:gd name="connsiteY0" fmla="*/ 0 h 131003"/>
                    <a:gd name="connsiteX1" fmla="*/ 0 w 584272"/>
                    <a:gd name="connsiteY1" fmla="*/ 131003 h 131003"/>
                    <a:gd name="connsiteX2" fmla="*/ 579032 w 584272"/>
                    <a:gd name="connsiteY2" fmla="*/ 131003 h 131003"/>
                    <a:gd name="connsiteX3" fmla="*/ 584272 w 584272"/>
                    <a:gd name="connsiteY3" fmla="*/ 112663 h 131003"/>
                    <a:gd name="connsiteX4" fmla="*/ 0 w 584272"/>
                    <a:gd name="connsiteY4" fmla="*/ 0 h 131003"/>
                    <a:gd name="connsiteX0" fmla="*/ 0 w 579032"/>
                    <a:gd name="connsiteY0" fmla="*/ 0 h 131003"/>
                    <a:gd name="connsiteX1" fmla="*/ 0 w 579032"/>
                    <a:gd name="connsiteY1" fmla="*/ 131003 h 131003"/>
                    <a:gd name="connsiteX2" fmla="*/ 579032 w 579032"/>
                    <a:gd name="connsiteY2" fmla="*/ 131003 h 131003"/>
                    <a:gd name="connsiteX3" fmla="*/ 579032 w 579032"/>
                    <a:gd name="connsiteY3" fmla="*/ 112663 h 131003"/>
                    <a:gd name="connsiteX4" fmla="*/ 0 w 579032"/>
                    <a:gd name="connsiteY4" fmla="*/ 0 h 131003"/>
                    <a:gd name="connsiteX0" fmla="*/ 0 w 584272"/>
                    <a:gd name="connsiteY0" fmla="*/ 0 h 131003"/>
                    <a:gd name="connsiteX1" fmla="*/ 0 w 584272"/>
                    <a:gd name="connsiteY1" fmla="*/ 131003 h 131003"/>
                    <a:gd name="connsiteX2" fmla="*/ 579032 w 584272"/>
                    <a:gd name="connsiteY2" fmla="*/ 131003 h 131003"/>
                    <a:gd name="connsiteX3" fmla="*/ 584272 w 584272"/>
                    <a:gd name="connsiteY3" fmla="*/ 103496 h 131003"/>
                    <a:gd name="connsiteX4" fmla="*/ 0 w 584272"/>
                    <a:gd name="connsiteY4" fmla="*/ 0 h 131003"/>
                    <a:gd name="connsiteX0" fmla="*/ 0 w 589512"/>
                    <a:gd name="connsiteY0" fmla="*/ 0 h 131003"/>
                    <a:gd name="connsiteX1" fmla="*/ 0 w 589512"/>
                    <a:gd name="connsiteY1" fmla="*/ 131003 h 131003"/>
                    <a:gd name="connsiteX2" fmla="*/ 589512 w 589512"/>
                    <a:gd name="connsiteY2" fmla="*/ 131003 h 131003"/>
                    <a:gd name="connsiteX3" fmla="*/ 584272 w 589512"/>
                    <a:gd name="connsiteY3" fmla="*/ 103496 h 131003"/>
                    <a:gd name="connsiteX4" fmla="*/ 0 w 589512"/>
                    <a:gd name="connsiteY4" fmla="*/ 0 h 131003"/>
                    <a:gd name="connsiteX0" fmla="*/ 0 w 584272"/>
                    <a:gd name="connsiteY0" fmla="*/ 0 h 131003"/>
                    <a:gd name="connsiteX1" fmla="*/ 0 w 584272"/>
                    <a:gd name="connsiteY1" fmla="*/ 131003 h 131003"/>
                    <a:gd name="connsiteX2" fmla="*/ 576411 w 584272"/>
                    <a:gd name="connsiteY2" fmla="*/ 131003 h 131003"/>
                    <a:gd name="connsiteX3" fmla="*/ 584272 w 584272"/>
                    <a:gd name="connsiteY3" fmla="*/ 103496 h 131003"/>
                    <a:gd name="connsiteX4" fmla="*/ 0 w 584272"/>
                    <a:gd name="connsiteY4" fmla="*/ 0 h 131003"/>
                    <a:gd name="connsiteX0" fmla="*/ 0 w 585936"/>
                    <a:gd name="connsiteY0" fmla="*/ 0 h 133086"/>
                    <a:gd name="connsiteX1" fmla="*/ 0 w 585936"/>
                    <a:gd name="connsiteY1" fmla="*/ 131003 h 133086"/>
                    <a:gd name="connsiteX2" fmla="*/ 585936 w 585936"/>
                    <a:gd name="connsiteY2" fmla="*/ 133086 h 133086"/>
                    <a:gd name="connsiteX3" fmla="*/ 584272 w 585936"/>
                    <a:gd name="connsiteY3" fmla="*/ 103496 h 133086"/>
                    <a:gd name="connsiteX4" fmla="*/ 0 w 585936"/>
                    <a:gd name="connsiteY4" fmla="*/ 0 h 133086"/>
                    <a:gd name="connsiteX0" fmla="*/ 2382 w 585936"/>
                    <a:gd name="connsiteY0" fmla="*/ 0 h 126838"/>
                    <a:gd name="connsiteX1" fmla="*/ 0 w 585936"/>
                    <a:gd name="connsiteY1" fmla="*/ 124755 h 126838"/>
                    <a:gd name="connsiteX2" fmla="*/ 585936 w 585936"/>
                    <a:gd name="connsiteY2" fmla="*/ 126838 h 126838"/>
                    <a:gd name="connsiteX3" fmla="*/ 584272 w 585936"/>
                    <a:gd name="connsiteY3" fmla="*/ 97248 h 126838"/>
                    <a:gd name="connsiteX4" fmla="*/ 2382 w 585936"/>
                    <a:gd name="connsiteY4" fmla="*/ 0 h 12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36" h="126838">
                      <a:moveTo>
                        <a:pt x="2382" y="0"/>
                      </a:moveTo>
                      <a:lnTo>
                        <a:pt x="0" y="124755"/>
                      </a:lnTo>
                      <a:lnTo>
                        <a:pt x="585936" y="126838"/>
                      </a:lnTo>
                      <a:cubicBezTo>
                        <a:pt x="585381" y="116975"/>
                        <a:pt x="584827" y="107111"/>
                        <a:pt x="584272" y="97248"/>
                      </a:cubicBezTo>
                      <a:lnTo>
                        <a:pt x="2382" y="0"/>
                      </a:ln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3" name="Right Triangle 282">
                  <a:extLst>
                    <a:ext uri="{FF2B5EF4-FFF2-40B4-BE49-F238E27FC236}">
                      <a16:creationId xmlns:a16="http://schemas.microsoft.com/office/drawing/2014/main" id="{4E5B1152-CB19-4154-A8C6-0CE300EB480C}"/>
                    </a:ext>
                  </a:extLst>
                </p:cNvPr>
                <p:cNvSpPr/>
                <p:nvPr/>
              </p:nvSpPr>
              <p:spPr>
                <a:xfrm>
                  <a:off x="5729288" y="3112294"/>
                  <a:ext cx="202406" cy="65909"/>
                </a:xfrm>
                <a:prstGeom prst="rtTriangl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55" name="Group 254">
                <a:extLst>
                  <a:ext uri="{FF2B5EF4-FFF2-40B4-BE49-F238E27FC236}">
                    <a16:creationId xmlns:a16="http://schemas.microsoft.com/office/drawing/2014/main" id="{AECD2B9D-7B03-49C0-870E-3A908CEE7714}"/>
                  </a:ext>
                </a:extLst>
              </p:cNvPr>
              <p:cNvGrpSpPr/>
              <p:nvPr/>
            </p:nvGrpSpPr>
            <p:grpSpPr>
              <a:xfrm>
                <a:off x="2080326" y="2301837"/>
                <a:ext cx="1331256" cy="265820"/>
                <a:chOff x="2080326" y="2301837"/>
                <a:chExt cx="1331256" cy="265820"/>
              </a:xfrm>
            </p:grpSpPr>
            <p:sp>
              <p:nvSpPr>
                <p:cNvPr id="279" name="Freeform 96">
                  <a:extLst>
                    <a:ext uri="{FF2B5EF4-FFF2-40B4-BE49-F238E27FC236}">
                      <a16:creationId xmlns:a16="http://schemas.microsoft.com/office/drawing/2014/main" id="{07A0FA6D-AB28-43AE-9806-473773A725B9}"/>
                    </a:ext>
                  </a:extLst>
                </p:cNvPr>
                <p:cNvSpPr/>
                <p:nvPr/>
              </p:nvSpPr>
              <p:spPr>
                <a:xfrm>
                  <a:off x="2080326" y="2301837"/>
                  <a:ext cx="579032" cy="265820"/>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0 h 240742"/>
                    <a:gd name="connsiteX1" fmla="*/ 0 w 579032"/>
                    <a:gd name="connsiteY1" fmla="*/ 240742 h 240742"/>
                    <a:gd name="connsiteX2" fmla="*/ 579032 w 579032"/>
                    <a:gd name="connsiteY2" fmla="*/ 240742 h 240742"/>
                    <a:gd name="connsiteX3" fmla="*/ 579032 w 579032"/>
                    <a:gd name="connsiteY3" fmla="*/ 107119 h 240742"/>
                    <a:gd name="connsiteX4" fmla="*/ 0 w 579032"/>
                    <a:gd name="connsiteY4" fmla="*/ 0 h 24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032" h="240742">
                      <a:moveTo>
                        <a:pt x="0" y="0"/>
                      </a:moveTo>
                      <a:lnTo>
                        <a:pt x="0" y="240742"/>
                      </a:lnTo>
                      <a:lnTo>
                        <a:pt x="579032" y="240742"/>
                      </a:lnTo>
                      <a:lnTo>
                        <a:pt x="579032" y="107119"/>
                      </a:lnTo>
                      <a:lnTo>
                        <a:pt x="0" y="0"/>
                      </a:lnTo>
                      <a:close/>
                    </a:path>
                  </a:pathLst>
                </a:custGeom>
                <a:solidFill>
                  <a:srgbClr val="9BBB59">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0" name="Freeform 97">
                  <a:extLst>
                    <a:ext uri="{FF2B5EF4-FFF2-40B4-BE49-F238E27FC236}">
                      <a16:creationId xmlns:a16="http://schemas.microsoft.com/office/drawing/2014/main" id="{5A6B816A-72D5-46E5-8563-7306EC5E30E2}"/>
                    </a:ext>
                  </a:extLst>
                </p:cNvPr>
                <p:cNvSpPr/>
                <p:nvPr/>
              </p:nvSpPr>
              <p:spPr>
                <a:xfrm>
                  <a:off x="2676525" y="2433639"/>
                  <a:ext cx="590549" cy="130968"/>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2620 h 133623"/>
                    <a:gd name="connsiteX1" fmla="*/ 0 w 579032"/>
                    <a:gd name="connsiteY1" fmla="*/ 133623 h 133623"/>
                    <a:gd name="connsiteX2" fmla="*/ 579032 w 579032"/>
                    <a:gd name="connsiteY2" fmla="*/ 133623 h 133623"/>
                    <a:gd name="connsiteX3" fmla="*/ 579032 w 579032"/>
                    <a:gd name="connsiteY3" fmla="*/ 0 h 133623"/>
                    <a:gd name="connsiteX4" fmla="*/ 0 w 579032"/>
                    <a:gd name="connsiteY4" fmla="*/ 2620 h 133623"/>
                    <a:gd name="connsiteX0" fmla="*/ 0 w 586892"/>
                    <a:gd name="connsiteY0" fmla="*/ 0 h 131003"/>
                    <a:gd name="connsiteX1" fmla="*/ 0 w 586892"/>
                    <a:gd name="connsiteY1" fmla="*/ 131003 h 131003"/>
                    <a:gd name="connsiteX2" fmla="*/ 579032 w 586892"/>
                    <a:gd name="connsiteY2" fmla="*/ 131003 h 131003"/>
                    <a:gd name="connsiteX3" fmla="*/ 586892 w 586892"/>
                    <a:gd name="connsiteY3" fmla="*/ 112663 h 131003"/>
                    <a:gd name="connsiteX4" fmla="*/ 0 w 586892"/>
                    <a:gd name="connsiteY4" fmla="*/ 0 h 131003"/>
                    <a:gd name="connsiteX0" fmla="*/ 0 w 581652"/>
                    <a:gd name="connsiteY0" fmla="*/ 0 h 131003"/>
                    <a:gd name="connsiteX1" fmla="*/ 0 w 581652"/>
                    <a:gd name="connsiteY1" fmla="*/ 131003 h 131003"/>
                    <a:gd name="connsiteX2" fmla="*/ 579032 w 581652"/>
                    <a:gd name="connsiteY2" fmla="*/ 131003 h 131003"/>
                    <a:gd name="connsiteX3" fmla="*/ 581652 w 581652"/>
                    <a:gd name="connsiteY3" fmla="*/ 112663 h 131003"/>
                    <a:gd name="connsiteX4" fmla="*/ 0 w 581652"/>
                    <a:gd name="connsiteY4" fmla="*/ 0 h 131003"/>
                    <a:gd name="connsiteX0" fmla="*/ 0 w 579032"/>
                    <a:gd name="connsiteY0" fmla="*/ 0 h 131003"/>
                    <a:gd name="connsiteX1" fmla="*/ 0 w 579032"/>
                    <a:gd name="connsiteY1" fmla="*/ 131003 h 131003"/>
                    <a:gd name="connsiteX2" fmla="*/ 579032 w 579032"/>
                    <a:gd name="connsiteY2" fmla="*/ 131003 h 131003"/>
                    <a:gd name="connsiteX3" fmla="*/ 573792 w 579032"/>
                    <a:gd name="connsiteY3" fmla="*/ 112663 h 131003"/>
                    <a:gd name="connsiteX4" fmla="*/ 0 w 579032"/>
                    <a:gd name="connsiteY4" fmla="*/ 0 h 131003"/>
                    <a:gd name="connsiteX0" fmla="*/ 0 w 584272"/>
                    <a:gd name="connsiteY0" fmla="*/ 0 h 131003"/>
                    <a:gd name="connsiteX1" fmla="*/ 0 w 584272"/>
                    <a:gd name="connsiteY1" fmla="*/ 131003 h 131003"/>
                    <a:gd name="connsiteX2" fmla="*/ 579032 w 584272"/>
                    <a:gd name="connsiteY2" fmla="*/ 131003 h 131003"/>
                    <a:gd name="connsiteX3" fmla="*/ 584272 w 584272"/>
                    <a:gd name="connsiteY3" fmla="*/ 112663 h 131003"/>
                    <a:gd name="connsiteX4" fmla="*/ 0 w 584272"/>
                    <a:gd name="connsiteY4" fmla="*/ 0 h 131003"/>
                    <a:gd name="connsiteX0" fmla="*/ 0 w 579032"/>
                    <a:gd name="connsiteY0" fmla="*/ 0 h 131003"/>
                    <a:gd name="connsiteX1" fmla="*/ 0 w 579032"/>
                    <a:gd name="connsiteY1" fmla="*/ 131003 h 131003"/>
                    <a:gd name="connsiteX2" fmla="*/ 579032 w 579032"/>
                    <a:gd name="connsiteY2" fmla="*/ 131003 h 131003"/>
                    <a:gd name="connsiteX3" fmla="*/ 579032 w 579032"/>
                    <a:gd name="connsiteY3" fmla="*/ 112663 h 131003"/>
                    <a:gd name="connsiteX4" fmla="*/ 0 w 579032"/>
                    <a:gd name="connsiteY4" fmla="*/ 0 h 131003"/>
                    <a:gd name="connsiteX0" fmla="*/ 0 w 584272"/>
                    <a:gd name="connsiteY0" fmla="*/ 0 h 131003"/>
                    <a:gd name="connsiteX1" fmla="*/ 0 w 584272"/>
                    <a:gd name="connsiteY1" fmla="*/ 131003 h 131003"/>
                    <a:gd name="connsiteX2" fmla="*/ 579032 w 584272"/>
                    <a:gd name="connsiteY2" fmla="*/ 131003 h 131003"/>
                    <a:gd name="connsiteX3" fmla="*/ 584272 w 584272"/>
                    <a:gd name="connsiteY3" fmla="*/ 103496 h 131003"/>
                    <a:gd name="connsiteX4" fmla="*/ 0 w 584272"/>
                    <a:gd name="connsiteY4" fmla="*/ 0 h 131003"/>
                    <a:gd name="connsiteX0" fmla="*/ 0 w 589512"/>
                    <a:gd name="connsiteY0" fmla="*/ 0 h 131003"/>
                    <a:gd name="connsiteX1" fmla="*/ 0 w 589512"/>
                    <a:gd name="connsiteY1" fmla="*/ 131003 h 131003"/>
                    <a:gd name="connsiteX2" fmla="*/ 589512 w 589512"/>
                    <a:gd name="connsiteY2" fmla="*/ 131003 h 131003"/>
                    <a:gd name="connsiteX3" fmla="*/ 584272 w 589512"/>
                    <a:gd name="connsiteY3" fmla="*/ 103496 h 131003"/>
                    <a:gd name="connsiteX4" fmla="*/ 0 w 589512"/>
                    <a:gd name="connsiteY4" fmla="*/ 0 h 131003"/>
                    <a:gd name="connsiteX0" fmla="*/ 0 w 584272"/>
                    <a:gd name="connsiteY0" fmla="*/ 0 h 131003"/>
                    <a:gd name="connsiteX1" fmla="*/ 0 w 584272"/>
                    <a:gd name="connsiteY1" fmla="*/ 131003 h 131003"/>
                    <a:gd name="connsiteX2" fmla="*/ 576411 w 584272"/>
                    <a:gd name="connsiteY2" fmla="*/ 131003 h 131003"/>
                    <a:gd name="connsiteX3" fmla="*/ 584272 w 584272"/>
                    <a:gd name="connsiteY3" fmla="*/ 103496 h 131003"/>
                    <a:gd name="connsiteX4" fmla="*/ 0 w 584272"/>
                    <a:gd name="connsiteY4" fmla="*/ 0 h 131003"/>
                    <a:gd name="connsiteX0" fmla="*/ 0 w 585936"/>
                    <a:gd name="connsiteY0" fmla="*/ 0 h 133086"/>
                    <a:gd name="connsiteX1" fmla="*/ 0 w 585936"/>
                    <a:gd name="connsiteY1" fmla="*/ 131003 h 133086"/>
                    <a:gd name="connsiteX2" fmla="*/ 585936 w 585936"/>
                    <a:gd name="connsiteY2" fmla="*/ 133086 h 133086"/>
                    <a:gd name="connsiteX3" fmla="*/ 584272 w 585936"/>
                    <a:gd name="connsiteY3" fmla="*/ 103496 h 133086"/>
                    <a:gd name="connsiteX4" fmla="*/ 0 w 585936"/>
                    <a:gd name="connsiteY4" fmla="*/ 0 h 133086"/>
                    <a:gd name="connsiteX0" fmla="*/ 2382 w 585936"/>
                    <a:gd name="connsiteY0" fmla="*/ 0 h 126838"/>
                    <a:gd name="connsiteX1" fmla="*/ 0 w 585936"/>
                    <a:gd name="connsiteY1" fmla="*/ 124755 h 126838"/>
                    <a:gd name="connsiteX2" fmla="*/ 585936 w 585936"/>
                    <a:gd name="connsiteY2" fmla="*/ 126838 h 126838"/>
                    <a:gd name="connsiteX3" fmla="*/ 584272 w 585936"/>
                    <a:gd name="connsiteY3" fmla="*/ 97248 h 126838"/>
                    <a:gd name="connsiteX4" fmla="*/ 2382 w 585936"/>
                    <a:gd name="connsiteY4" fmla="*/ 0 h 12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936" h="126838">
                      <a:moveTo>
                        <a:pt x="2382" y="0"/>
                      </a:moveTo>
                      <a:lnTo>
                        <a:pt x="0" y="124755"/>
                      </a:lnTo>
                      <a:lnTo>
                        <a:pt x="585936" y="126838"/>
                      </a:lnTo>
                      <a:cubicBezTo>
                        <a:pt x="585381" y="116975"/>
                        <a:pt x="584827" y="107111"/>
                        <a:pt x="584272" y="97248"/>
                      </a:cubicBezTo>
                      <a:lnTo>
                        <a:pt x="2382" y="0"/>
                      </a:lnTo>
                      <a:close/>
                    </a:path>
                  </a:pathLst>
                </a:custGeom>
                <a:solidFill>
                  <a:srgbClr val="9BBB59">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1" name="Right Triangle 280">
                  <a:extLst>
                    <a:ext uri="{FF2B5EF4-FFF2-40B4-BE49-F238E27FC236}">
                      <a16:creationId xmlns:a16="http://schemas.microsoft.com/office/drawing/2014/main" id="{F6307C6E-A2C9-4AAE-842D-10AC550A15A3}"/>
                    </a:ext>
                  </a:extLst>
                </p:cNvPr>
                <p:cNvSpPr/>
                <p:nvPr/>
              </p:nvSpPr>
              <p:spPr>
                <a:xfrm>
                  <a:off x="3291840" y="2542032"/>
                  <a:ext cx="119742" cy="23774"/>
                </a:xfrm>
                <a:prstGeom prst="rtTriangle">
                  <a:avLst/>
                </a:prstGeom>
                <a:solidFill>
                  <a:srgbClr val="9BBB59">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256" name="Group 255">
                <a:extLst>
                  <a:ext uri="{FF2B5EF4-FFF2-40B4-BE49-F238E27FC236}">
                    <a16:creationId xmlns:a16="http://schemas.microsoft.com/office/drawing/2014/main" id="{20FEC089-3C41-4DC1-9F7F-616D875E0252}"/>
                  </a:ext>
                </a:extLst>
              </p:cNvPr>
              <p:cNvGrpSpPr/>
              <p:nvPr/>
            </p:nvGrpSpPr>
            <p:grpSpPr>
              <a:xfrm>
                <a:off x="2272678" y="2388310"/>
                <a:ext cx="1046553" cy="468926"/>
                <a:chOff x="2272678" y="2388310"/>
                <a:chExt cx="1046553" cy="468926"/>
              </a:xfrm>
            </p:grpSpPr>
            <p:cxnSp>
              <p:nvCxnSpPr>
                <p:cNvPr id="276" name="Straight Arrow Connector 275">
                  <a:extLst>
                    <a:ext uri="{FF2B5EF4-FFF2-40B4-BE49-F238E27FC236}">
                      <a16:creationId xmlns:a16="http://schemas.microsoft.com/office/drawing/2014/main" id="{440C04DB-119E-4FE3-BEF6-0B888B8E7BD3}"/>
                    </a:ext>
                  </a:extLst>
                </p:cNvPr>
                <p:cNvCxnSpPr/>
                <p:nvPr/>
              </p:nvCxnSpPr>
              <p:spPr>
                <a:xfrm flipV="1">
                  <a:off x="2272678" y="2388310"/>
                  <a:ext cx="533" cy="456882"/>
                </a:xfrm>
                <a:prstGeom prst="straightConnector1">
                  <a:avLst/>
                </a:prstGeom>
                <a:noFill/>
                <a:ln w="28575" cap="rnd" cmpd="sng" algn="ctr">
                  <a:solidFill>
                    <a:srgbClr val="4F81BD">
                      <a:lumMod val="75000"/>
                    </a:srgbClr>
                  </a:solidFill>
                  <a:prstDash val="solid"/>
                  <a:tailEnd type="triangle" w="lg" len="med"/>
                </a:ln>
                <a:effectLst>
                  <a:outerShdw blurRad="50800" dist="38100" dir="2700000" algn="tl" rotWithShape="0">
                    <a:prstClr val="black">
                      <a:alpha val="40000"/>
                    </a:prstClr>
                  </a:outerShdw>
                </a:effectLst>
              </p:spPr>
            </p:cxnSp>
            <p:cxnSp>
              <p:nvCxnSpPr>
                <p:cNvPr id="277" name="Straight Arrow Connector 276">
                  <a:extLst>
                    <a:ext uri="{FF2B5EF4-FFF2-40B4-BE49-F238E27FC236}">
                      <a16:creationId xmlns:a16="http://schemas.microsoft.com/office/drawing/2014/main" id="{70D6BD4D-6C0B-4A2E-96E9-3D56C1E9E2D1}"/>
                    </a:ext>
                  </a:extLst>
                </p:cNvPr>
                <p:cNvCxnSpPr/>
                <p:nvPr/>
              </p:nvCxnSpPr>
              <p:spPr>
                <a:xfrm flipV="1">
                  <a:off x="2783166" y="2461846"/>
                  <a:ext cx="1598" cy="395390"/>
                </a:xfrm>
                <a:prstGeom prst="straightConnector1">
                  <a:avLst/>
                </a:prstGeom>
                <a:noFill/>
                <a:ln w="28575" cap="rnd" cmpd="sng" algn="ctr">
                  <a:solidFill>
                    <a:srgbClr val="4F81BD">
                      <a:lumMod val="75000"/>
                    </a:srgbClr>
                  </a:solidFill>
                  <a:prstDash val="solid"/>
                  <a:tailEnd type="triangle" w="lg" len="med"/>
                </a:ln>
                <a:effectLst>
                  <a:outerShdw blurRad="50800" dist="38100" dir="2700000" algn="tl" rotWithShape="0">
                    <a:prstClr val="black">
                      <a:alpha val="40000"/>
                    </a:prstClr>
                  </a:outerShdw>
                </a:effectLst>
              </p:spPr>
            </p:cxnSp>
            <p:cxnSp>
              <p:nvCxnSpPr>
                <p:cNvPr id="278" name="Straight Arrow Connector 277">
                  <a:extLst>
                    <a:ext uri="{FF2B5EF4-FFF2-40B4-BE49-F238E27FC236}">
                      <a16:creationId xmlns:a16="http://schemas.microsoft.com/office/drawing/2014/main" id="{3DCC8097-EC1A-4344-A774-93C77DF6FE4D}"/>
                    </a:ext>
                  </a:extLst>
                </p:cNvPr>
                <p:cNvCxnSpPr/>
                <p:nvPr/>
              </p:nvCxnSpPr>
              <p:spPr>
                <a:xfrm flipH="1" flipV="1">
                  <a:off x="3315499" y="2554565"/>
                  <a:ext cx="3732" cy="302670"/>
                </a:xfrm>
                <a:prstGeom prst="straightConnector1">
                  <a:avLst/>
                </a:prstGeom>
                <a:noFill/>
                <a:ln w="28575" cap="rnd" cmpd="sng" algn="ctr">
                  <a:solidFill>
                    <a:srgbClr val="4F81BD">
                      <a:lumMod val="75000"/>
                    </a:srgbClr>
                  </a:solidFill>
                  <a:prstDash val="solid"/>
                  <a:tailEnd type="triangle" w="lg" len="med"/>
                </a:ln>
                <a:effectLst>
                  <a:outerShdw blurRad="50800" dist="38100" dir="2700000" algn="tl" rotWithShape="0">
                    <a:prstClr val="black">
                      <a:alpha val="40000"/>
                    </a:prstClr>
                  </a:outerShdw>
                </a:effectLst>
              </p:spPr>
            </p:cxnSp>
          </p:grpSp>
          <p:cxnSp>
            <p:nvCxnSpPr>
              <p:cNvPr id="257" name="Straight Arrow Connector 256">
                <a:extLst>
                  <a:ext uri="{FF2B5EF4-FFF2-40B4-BE49-F238E27FC236}">
                    <a16:creationId xmlns:a16="http://schemas.microsoft.com/office/drawing/2014/main" id="{BBE27B13-B149-47E7-AD2F-1D04D729FEBE}"/>
                  </a:ext>
                </a:extLst>
              </p:cNvPr>
              <p:cNvCxnSpPr/>
              <p:nvPr/>
            </p:nvCxnSpPr>
            <p:spPr>
              <a:xfrm flipV="1">
                <a:off x="5398474" y="3071532"/>
                <a:ext cx="1598" cy="380605"/>
              </a:xfrm>
              <a:prstGeom prst="straightConnector1">
                <a:avLst/>
              </a:prstGeom>
              <a:noFill/>
              <a:ln w="28575" cap="rnd" cmpd="sng" algn="ctr">
                <a:solidFill>
                  <a:srgbClr val="4F81BD">
                    <a:lumMod val="75000"/>
                  </a:srgbClr>
                </a:solidFill>
                <a:prstDash val="solid"/>
                <a:tailEnd type="triangle" w="lg" len="med"/>
              </a:ln>
              <a:effectLst>
                <a:outerShdw blurRad="50800" dist="38100" dir="2700000" algn="tl" rotWithShape="0">
                  <a:prstClr val="black">
                    <a:alpha val="40000"/>
                  </a:prstClr>
                </a:outerShdw>
              </a:effectLst>
            </p:spPr>
          </p:cxnSp>
          <p:cxnSp>
            <p:nvCxnSpPr>
              <p:cNvPr id="258" name="Straight Arrow Connector 257">
                <a:extLst>
                  <a:ext uri="{FF2B5EF4-FFF2-40B4-BE49-F238E27FC236}">
                    <a16:creationId xmlns:a16="http://schemas.microsoft.com/office/drawing/2014/main" id="{F184EC0D-F760-47C0-9589-4B2222515DA8}"/>
                  </a:ext>
                </a:extLst>
              </p:cNvPr>
              <p:cNvCxnSpPr/>
              <p:nvPr/>
            </p:nvCxnSpPr>
            <p:spPr>
              <a:xfrm flipH="1" flipV="1">
                <a:off x="5792794" y="3149467"/>
                <a:ext cx="3732" cy="302670"/>
              </a:xfrm>
              <a:prstGeom prst="straightConnector1">
                <a:avLst/>
              </a:prstGeom>
              <a:noFill/>
              <a:ln w="28575" cap="rnd" cmpd="sng" algn="ctr">
                <a:solidFill>
                  <a:srgbClr val="4F81BD">
                    <a:lumMod val="75000"/>
                  </a:srgbClr>
                </a:solidFill>
                <a:prstDash val="solid"/>
                <a:tailEnd type="triangle" w="lg" len="med"/>
              </a:ln>
              <a:effectLst>
                <a:outerShdw blurRad="50800" dist="38100" dir="2700000" algn="tl" rotWithShape="0">
                  <a:prstClr val="black">
                    <a:alpha val="40000"/>
                  </a:prstClr>
                </a:outerShdw>
              </a:effectLst>
            </p:spPr>
          </p:cxnSp>
          <p:cxnSp>
            <p:nvCxnSpPr>
              <p:cNvPr id="259" name="Straight Arrow Connector 258">
                <a:extLst>
                  <a:ext uri="{FF2B5EF4-FFF2-40B4-BE49-F238E27FC236}">
                    <a16:creationId xmlns:a16="http://schemas.microsoft.com/office/drawing/2014/main" id="{B1E92251-2724-4633-9637-97C315171E48}"/>
                  </a:ext>
                </a:extLst>
              </p:cNvPr>
              <p:cNvCxnSpPr/>
              <p:nvPr/>
            </p:nvCxnSpPr>
            <p:spPr>
              <a:xfrm flipH="1" flipV="1">
                <a:off x="6223351" y="3149467"/>
                <a:ext cx="3732" cy="302670"/>
              </a:xfrm>
              <a:prstGeom prst="straightConnector1">
                <a:avLst/>
              </a:prstGeom>
              <a:noFill/>
              <a:ln w="28575" cap="rnd" cmpd="sng" algn="ctr">
                <a:solidFill>
                  <a:srgbClr val="4F81BD">
                    <a:lumMod val="75000"/>
                  </a:srgbClr>
                </a:solidFill>
                <a:prstDash val="solid"/>
                <a:tailEnd type="triangle" w="lg" len="med"/>
              </a:ln>
              <a:effectLst>
                <a:outerShdw blurRad="50800" dist="38100" dir="2700000" algn="tl" rotWithShape="0">
                  <a:prstClr val="black">
                    <a:alpha val="40000"/>
                  </a:prstClr>
                </a:outerShdw>
              </a:effectLst>
            </p:spPr>
          </p:cxnSp>
          <p:cxnSp>
            <p:nvCxnSpPr>
              <p:cNvPr id="260" name="Straight Arrow Connector 259">
                <a:extLst>
                  <a:ext uri="{FF2B5EF4-FFF2-40B4-BE49-F238E27FC236}">
                    <a16:creationId xmlns:a16="http://schemas.microsoft.com/office/drawing/2014/main" id="{76168047-1D1B-4529-916C-9021DA10F93E}"/>
                  </a:ext>
                </a:extLst>
              </p:cNvPr>
              <p:cNvCxnSpPr/>
              <p:nvPr/>
            </p:nvCxnSpPr>
            <p:spPr>
              <a:xfrm flipV="1">
                <a:off x="6705600" y="3071532"/>
                <a:ext cx="1598" cy="380605"/>
              </a:xfrm>
              <a:prstGeom prst="straightConnector1">
                <a:avLst/>
              </a:prstGeom>
              <a:noFill/>
              <a:ln w="28575" cap="rnd" cmpd="sng" algn="ctr">
                <a:solidFill>
                  <a:srgbClr val="4F81BD">
                    <a:lumMod val="75000"/>
                  </a:srgbClr>
                </a:solidFill>
                <a:prstDash val="solid"/>
                <a:tailEnd type="triangle" w="lg" len="med"/>
              </a:ln>
              <a:effectLst>
                <a:outerShdw blurRad="50800" dist="38100" dir="2700000" algn="tl" rotWithShape="0">
                  <a:prstClr val="black">
                    <a:alpha val="40000"/>
                  </a:prstClr>
                </a:outerShdw>
              </a:effectLst>
            </p:spPr>
          </p:cxnSp>
          <p:cxnSp>
            <p:nvCxnSpPr>
              <p:cNvPr id="261" name="Straight Arrow Connector 260">
                <a:extLst>
                  <a:ext uri="{FF2B5EF4-FFF2-40B4-BE49-F238E27FC236}">
                    <a16:creationId xmlns:a16="http://schemas.microsoft.com/office/drawing/2014/main" id="{82F2B448-1948-4FD7-AB1C-78E2C0A6543F}"/>
                  </a:ext>
                </a:extLst>
              </p:cNvPr>
              <p:cNvCxnSpPr/>
              <p:nvPr/>
            </p:nvCxnSpPr>
            <p:spPr>
              <a:xfrm flipH="1">
                <a:off x="4892250" y="2317608"/>
                <a:ext cx="536" cy="454366"/>
              </a:xfrm>
              <a:prstGeom prst="straightConnector1">
                <a:avLst/>
              </a:prstGeom>
              <a:noFill/>
              <a:ln w="28575" cap="rnd" cmpd="sng" algn="ctr">
                <a:solidFill>
                  <a:srgbClr val="F79646">
                    <a:lumMod val="50000"/>
                  </a:srgbClr>
                </a:solidFill>
                <a:prstDash val="solid"/>
                <a:tailEnd type="triangle" w="lg" len="med"/>
              </a:ln>
              <a:effectLst>
                <a:outerShdw blurRad="50800" dist="38100" dir="2700000" algn="tl" rotWithShape="0">
                  <a:prstClr val="black">
                    <a:alpha val="40000"/>
                  </a:prstClr>
                </a:outerShdw>
              </a:effectLst>
            </p:spPr>
          </p:cxnSp>
          <p:cxnSp>
            <p:nvCxnSpPr>
              <p:cNvPr id="262" name="Straight Arrow Connector 261">
                <a:extLst>
                  <a:ext uri="{FF2B5EF4-FFF2-40B4-BE49-F238E27FC236}">
                    <a16:creationId xmlns:a16="http://schemas.microsoft.com/office/drawing/2014/main" id="{84031A51-63CE-42B3-84F8-BABB7551767A}"/>
                  </a:ext>
                </a:extLst>
              </p:cNvPr>
              <p:cNvCxnSpPr/>
              <p:nvPr/>
            </p:nvCxnSpPr>
            <p:spPr>
              <a:xfrm flipH="1">
                <a:off x="4378250" y="2317608"/>
                <a:ext cx="1606" cy="393213"/>
              </a:xfrm>
              <a:prstGeom prst="straightConnector1">
                <a:avLst/>
              </a:prstGeom>
              <a:noFill/>
              <a:ln w="28575" cap="rnd" cmpd="sng" algn="ctr">
                <a:solidFill>
                  <a:srgbClr val="F79646">
                    <a:lumMod val="50000"/>
                  </a:srgbClr>
                </a:solidFill>
                <a:prstDash val="solid"/>
                <a:tailEnd type="triangle" w="lg" len="med"/>
              </a:ln>
              <a:effectLst>
                <a:outerShdw blurRad="50800" dist="38100" dir="2700000" algn="tl" rotWithShape="0">
                  <a:prstClr val="black">
                    <a:alpha val="40000"/>
                  </a:prstClr>
                </a:outerShdw>
              </a:effectLst>
            </p:spPr>
          </p:cxnSp>
          <p:cxnSp>
            <p:nvCxnSpPr>
              <p:cNvPr id="263" name="Straight Arrow Connector 262">
                <a:extLst>
                  <a:ext uri="{FF2B5EF4-FFF2-40B4-BE49-F238E27FC236}">
                    <a16:creationId xmlns:a16="http://schemas.microsoft.com/office/drawing/2014/main" id="{8A9CCF1C-B34D-45C2-807B-980E0C93CB60}"/>
                  </a:ext>
                </a:extLst>
              </p:cNvPr>
              <p:cNvCxnSpPr/>
              <p:nvPr/>
            </p:nvCxnSpPr>
            <p:spPr>
              <a:xfrm>
                <a:off x="3841226" y="2317608"/>
                <a:ext cx="3750" cy="301003"/>
              </a:xfrm>
              <a:prstGeom prst="straightConnector1">
                <a:avLst/>
              </a:prstGeom>
              <a:noFill/>
              <a:ln w="28575" cap="rnd" cmpd="sng" algn="ctr">
                <a:solidFill>
                  <a:srgbClr val="F79646">
                    <a:lumMod val="50000"/>
                  </a:srgbClr>
                </a:solidFill>
                <a:prstDash val="solid"/>
                <a:tailEnd type="triangle" w="lg" len="med"/>
              </a:ln>
              <a:effectLst>
                <a:outerShdw blurRad="50800" dist="38100" dir="2700000" algn="tl" rotWithShape="0">
                  <a:prstClr val="black">
                    <a:alpha val="40000"/>
                  </a:prstClr>
                </a:outerShdw>
              </a:effectLst>
            </p:spPr>
          </p:cxnSp>
          <p:grpSp>
            <p:nvGrpSpPr>
              <p:cNvPr id="264" name="Group 263">
                <a:extLst>
                  <a:ext uri="{FF2B5EF4-FFF2-40B4-BE49-F238E27FC236}">
                    <a16:creationId xmlns:a16="http://schemas.microsoft.com/office/drawing/2014/main" id="{0B665F59-2CBE-41ED-A5DA-FBC3049E5EB7}"/>
                  </a:ext>
                </a:extLst>
              </p:cNvPr>
              <p:cNvGrpSpPr/>
              <p:nvPr/>
            </p:nvGrpSpPr>
            <p:grpSpPr>
              <a:xfrm flipH="1">
                <a:off x="6964655" y="2616200"/>
                <a:ext cx="1179220" cy="274638"/>
                <a:chOff x="847517" y="1995374"/>
                <a:chExt cx="1182186" cy="277768"/>
              </a:xfrm>
            </p:grpSpPr>
            <p:sp>
              <p:nvSpPr>
                <p:cNvPr id="274" name="Freeform 91">
                  <a:extLst>
                    <a:ext uri="{FF2B5EF4-FFF2-40B4-BE49-F238E27FC236}">
                      <a16:creationId xmlns:a16="http://schemas.microsoft.com/office/drawing/2014/main" id="{AFA5D50E-3370-403D-A96A-F33B1FDB8126}"/>
                    </a:ext>
                  </a:extLst>
                </p:cNvPr>
                <p:cNvSpPr/>
                <p:nvPr/>
              </p:nvSpPr>
              <p:spPr>
                <a:xfrm flipH="1" flipV="1">
                  <a:off x="1454515" y="1995374"/>
                  <a:ext cx="575188" cy="277768"/>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0 h 240742"/>
                    <a:gd name="connsiteX1" fmla="*/ 0 w 579032"/>
                    <a:gd name="connsiteY1" fmla="*/ 240742 h 240742"/>
                    <a:gd name="connsiteX2" fmla="*/ 579032 w 579032"/>
                    <a:gd name="connsiteY2" fmla="*/ 240742 h 240742"/>
                    <a:gd name="connsiteX3" fmla="*/ 579032 w 579032"/>
                    <a:gd name="connsiteY3" fmla="*/ 107119 h 240742"/>
                    <a:gd name="connsiteX4" fmla="*/ 0 w 579032"/>
                    <a:gd name="connsiteY4" fmla="*/ 0 h 240742"/>
                    <a:gd name="connsiteX0" fmla="*/ 9514 w 588546"/>
                    <a:gd name="connsiteY0" fmla="*/ 0 h 242918"/>
                    <a:gd name="connsiteX1" fmla="*/ 0 w 588546"/>
                    <a:gd name="connsiteY1" fmla="*/ 242918 h 242918"/>
                    <a:gd name="connsiteX2" fmla="*/ 588546 w 588546"/>
                    <a:gd name="connsiteY2" fmla="*/ 240742 h 242918"/>
                    <a:gd name="connsiteX3" fmla="*/ 588546 w 588546"/>
                    <a:gd name="connsiteY3" fmla="*/ 107119 h 242918"/>
                    <a:gd name="connsiteX4" fmla="*/ 9514 w 588546"/>
                    <a:gd name="connsiteY4" fmla="*/ 0 h 242918"/>
                    <a:gd name="connsiteX0" fmla="*/ 0 w 590924"/>
                    <a:gd name="connsiteY0" fmla="*/ 0 h 260324"/>
                    <a:gd name="connsiteX1" fmla="*/ 2378 w 590924"/>
                    <a:gd name="connsiteY1" fmla="*/ 260324 h 260324"/>
                    <a:gd name="connsiteX2" fmla="*/ 590924 w 590924"/>
                    <a:gd name="connsiteY2" fmla="*/ 258148 h 260324"/>
                    <a:gd name="connsiteX3" fmla="*/ 590924 w 590924"/>
                    <a:gd name="connsiteY3" fmla="*/ 124525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52869 w 590924"/>
                    <a:gd name="connsiteY3" fmla="*/ 70131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60004 w 590924"/>
                    <a:gd name="connsiteY3" fmla="*/ 76659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76653 w 590924"/>
                    <a:gd name="connsiteY3" fmla="*/ 74483 h 260324"/>
                    <a:gd name="connsiteX4" fmla="*/ 0 w 590924"/>
                    <a:gd name="connsiteY4" fmla="*/ 0 h 260324"/>
                    <a:gd name="connsiteX0" fmla="*/ 0 w 576653"/>
                    <a:gd name="connsiteY0" fmla="*/ 0 h 260324"/>
                    <a:gd name="connsiteX1" fmla="*/ 2378 w 576653"/>
                    <a:gd name="connsiteY1" fmla="*/ 260324 h 260324"/>
                    <a:gd name="connsiteX2" fmla="*/ 574275 w 576653"/>
                    <a:gd name="connsiteY2" fmla="*/ 255973 h 260324"/>
                    <a:gd name="connsiteX3" fmla="*/ 576653 w 576653"/>
                    <a:gd name="connsiteY3" fmla="*/ 74483 h 260324"/>
                    <a:gd name="connsiteX4" fmla="*/ 0 w 576653"/>
                    <a:gd name="connsiteY4" fmla="*/ 0 h 260324"/>
                    <a:gd name="connsiteX0" fmla="*/ 230 w 574504"/>
                    <a:gd name="connsiteY0" fmla="*/ 0 h 253797"/>
                    <a:gd name="connsiteX1" fmla="*/ 229 w 574504"/>
                    <a:gd name="connsiteY1" fmla="*/ 253797 h 253797"/>
                    <a:gd name="connsiteX2" fmla="*/ 572126 w 574504"/>
                    <a:gd name="connsiteY2" fmla="*/ 249446 h 253797"/>
                    <a:gd name="connsiteX3" fmla="*/ 574504 w 574504"/>
                    <a:gd name="connsiteY3" fmla="*/ 67956 h 253797"/>
                    <a:gd name="connsiteX4" fmla="*/ 230 w 574504"/>
                    <a:gd name="connsiteY4" fmla="*/ 0 h 253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04" h="253797">
                      <a:moveTo>
                        <a:pt x="230" y="0"/>
                      </a:moveTo>
                      <a:cubicBezTo>
                        <a:pt x="1023" y="86775"/>
                        <a:pt x="-564" y="167022"/>
                        <a:pt x="229" y="253797"/>
                      </a:cubicBezTo>
                      <a:lnTo>
                        <a:pt x="572126" y="249446"/>
                      </a:lnTo>
                      <a:cubicBezTo>
                        <a:pt x="572919" y="188949"/>
                        <a:pt x="573711" y="128453"/>
                        <a:pt x="574504" y="67956"/>
                      </a:cubicBezTo>
                      <a:lnTo>
                        <a:pt x="230" y="0"/>
                      </a:lnTo>
                      <a:close/>
                    </a:path>
                  </a:pathLst>
                </a:custGeom>
                <a:solidFill>
                  <a:srgbClr val="F79646">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5" name="Freeform 92">
                  <a:extLst>
                    <a:ext uri="{FF2B5EF4-FFF2-40B4-BE49-F238E27FC236}">
                      <a16:creationId xmlns:a16="http://schemas.microsoft.com/office/drawing/2014/main" id="{E9CAC7A2-0C48-4488-85A7-9726F578AEFD}"/>
                    </a:ext>
                  </a:extLst>
                </p:cNvPr>
                <p:cNvSpPr/>
                <p:nvPr/>
              </p:nvSpPr>
              <p:spPr>
                <a:xfrm flipH="1" flipV="1">
                  <a:off x="847517" y="2000137"/>
                  <a:ext cx="589254" cy="197758"/>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0 h 240742"/>
                    <a:gd name="connsiteX1" fmla="*/ 0 w 579032"/>
                    <a:gd name="connsiteY1" fmla="*/ 240742 h 240742"/>
                    <a:gd name="connsiteX2" fmla="*/ 579032 w 579032"/>
                    <a:gd name="connsiteY2" fmla="*/ 240742 h 240742"/>
                    <a:gd name="connsiteX3" fmla="*/ 579032 w 579032"/>
                    <a:gd name="connsiteY3" fmla="*/ 107119 h 240742"/>
                    <a:gd name="connsiteX4" fmla="*/ 0 w 579032"/>
                    <a:gd name="connsiteY4" fmla="*/ 0 h 240742"/>
                    <a:gd name="connsiteX0" fmla="*/ 9514 w 588546"/>
                    <a:gd name="connsiteY0" fmla="*/ 0 h 242918"/>
                    <a:gd name="connsiteX1" fmla="*/ 0 w 588546"/>
                    <a:gd name="connsiteY1" fmla="*/ 242918 h 242918"/>
                    <a:gd name="connsiteX2" fmla="*/ 588546 w 588546"/>
                    <a:gd name="connsiteY2" fmla="*/ 240742 h 242918"/>
                    <a:gd name="connsiteX3" fmla="*/ 588546 w 588546"/>
                    <a:gd name="connsiteY3" fmla="*/ 107119 h 242918"/>
                    <a:gd name="connsiteX4" fmla="*/ 9514 w 588546"/>
                    <a:gd name="connsiteY4" fmla="*/ 0 h 242918"/>
                    <a:gd name="connsiteX0" fmla="*/ 0 w 590924"/>
                    <a:gd name="connsiteY0" fmla="*/ 0 h 260324"/>
                    <a:gd name="connsiteX1" fmla="*/ 2378 w 590924"/>
                    <a:gd name="connsiteY1" fmla="*/ 260324 h 260324"/>
                    <a:gd name="connsiteX2" fmla="*/ 590924 w 590924"/>
                    <a:gd name="connsiteY2" fmla="*/ 258148 h 260324"/>
                    <a:gd name="connsiteX3" fmla="*/ 590924 w 590924"/>
                    <a:gd name="connsiteY3" fmla="*/ 124525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52869 w 590924"/>
                    <a:gd name="connsiteY3" fmla="*/ 70131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60004 w 590924"/>
                    <a:gd name="connsiteY3" fmla="*/ 76659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76653 w 590924"/>
                    <a:gd name="connsiteY3" fmla="*/ 74483 h 260324"/>
                    <a:gd name="connsiteX4" fmla="*/ 0 w 590924"/>
                    <a:gd name="connsiteY4" fmla="*/ 0 h 260324"/>
                    <a:gd name="connsiteX0" fmla="*/ 0 w 576653"/>
                    <a:gd name="connsiteY0" fmla="*/ 0 h 260324"/>
                    <a:gd name="connsiteX1" fmla="*/ 2378 w 576653"/>
                    <a:gd name="connsiteY1" fmla="*/ 260324 h 260324"/>
                    <a:gd name="connsiteX2" fmla="*/ 574275 w 576653"/>
                    <a:gd name="connsiteY2" fmla="*/ 255973 h 260324"/>
                    <a:gd name="connsiteX3" fmla="*/ 576653 w 576653"/>
                    <a:gd name="connsiteY3" fmla="*/ 74483 h 260324"/>
                    <a:gd name="connsiteX4" fmla="*/ 0 w 576653"/>
                    <a:gd name="connsiteY4" fmla="*/ 0 h 260324"/>
                    <a:gd name="connsiteX0" fmla="*/ 230 w 574504"/>
                    <a:gd name="connsiteY0" fmla="*/ 0 h 253797"/>
                    <a:gd name="connsiteX1" fmla="*/ 229 w 574504"/>
                    <a:gd name="connsiteY1" fmla="*/ 253797 h 253797"/>
                    <a:gd name="connsiteX2" fmla="*/ 572126 w 574504"/>
                    <a:gd name="connsiteY2" fmla="*/ 249446 h 253797"/>
                    <a:gd name="connsiteX3" fmla="*/ 574504 w 574504"/>
                    <a:gd name="connsiteY3" fmla="*/ 67956 h 253797"/>
                    <a:gd name="connsiteX4" fmla="*/ 230 w 574504"/>
                    <a:gd name="connsiteY4" fmla="*/ 0 h 253797"/>
                    <a:gd name="connsiteX0" fmla="*/ 230 w 574504"/>
                    <a:gd name="connsiteY0" fmla="*/ 0 h 277159"/>
                    <a:gd name="connsiteX1" fmla="*/ 229 w 574504"/>
                    <a:gd name="connsiteY1" fmla="*/ 277159 h 277159"/>
                    <a:gd name="connsiteX2" fmla="*/ 572126 w 574504"/>
                    <a:gd name="connsiteY2" fmla="*/ 272808 h 277159"/>
                    <a:gd name="connsiteX3" fmla="*/ 574504 w 574504"/>
                    <a:gd name="connsiteY3" fmla="*/ 91318 h 277159"/>
                    <a:gd name="connsiteX4" fmla="*/ 230 w 574504"/>
                    <a:gd name="connsiteY4" fmla="*/ 0 h 277159"/>
                    <a:gd name="connsiteX0" fmla="*/ 230 w 572358"/>
                    <a:gd name="connsiteY0" fmla="*/ 0 h 277159"/>
                    <a:gd name="connsiteX1" fmla="*/ 229 w 572358"/>
                    <a:gd name="connsiteY1" fmla="*/ 277159 h 277159"/>
                    <a:gd name="connsiteX2" fmla="*/ 572126 w 572358"/>
                    <a:gd name="connsiteY2" fmla="*/ 272808 h 277159"/>
                    <a:gd name="connsiteX3" fmla="*/ 572153 w 572358"/>
                    <a:gd name="connsiteY3" fmla="*/ 101330 h 277159"/>
                    <a:gd name="connsiteX4" fmla="*/ 230 w 572358"/>
                    <a:gd name="connsiteY4" fmla="*/ 0 h 277159"/>
                    <a:gd name="connsiteX0" fmla="*/ 230 w 572358"/>
                    <a:gd name="connsiteY0" fmla="*/ 0 h 277159"/>
                    <a:gd name="connsiteX1" fmla="*/ 229 w 572358"/>
                    <a:gd name="connsiteY1" fmla="*/ 277159 h 277159"/>
                    <a:gd name="connsiteX2" fmla="*/ 572126 w 572358"/>
                    <a:gd name="connsiteY2" fmla="*/ 272808 h 277159"/>
                    <a:gd name="connsiteX3" fmla="*/ 572153 w 572358"/>
                    <a:gd name="connsiteY3" fmla="*/ 101330 h 277159"/>
                    <a:gd name="connsiteX4" fmla="*/ 230 w 572358"/>
                    <a:gd name="connsiteY4" fmla="*/ 0 h 277159"/>
                    <a:gd name="connsiteX0" fmla="*/ 230 w 581571"/>
                    <a:gd name="connsiteY0" fmla="*/ 0 h 277159"/>
                    <a:gd name="connsiteX1" fmla="*/ 229 w 581571"/>
                    <a:gd name="connsiteY1" fmla="*/ 277159 h 277159"/>
                    <a:gd name="connsiteX2" fmla="*/ 581530 w 581571"/>
                    <a:gd name="connsiteY2" fmla="*/ 272807 h 277159"/>
                    <a:gd name="connsiteX3" fmla="*/ 572153 w 581571"/>
                    <a:gd name="connsiteY3" fmla="*/ 101330 h 277159"/>
                    <a:gd name="connsiteX4" fmla="*/ 230 w 581571"/>
                    <a:gd name="connsiteY4" fmla="*/ 0 h 277159"/>
                    <a:gd name="connsiteX0" fmla="*/ 230 w 581762"/>
                    <a:gd name="connsiteY0" fmla="*/ 0 h 277159"/>
                    <a:gd name="connsiteX1" fmla="*/ 229 w 581762"/>
                    <a:gd name="connsiteY1" fmla="*/ 277159 h 277159"/>
                    <a:gd name="connsiteX2" fmla="*/ 581530 w 581762"/>
                    <a:gd name="connsiteY2" fmla="*/ 272807 h 277159"/>
                    <a:gd name="connsiteX3" fmla="*/ 581557 w 581762"/>
                    <a:gd name="connsiteY3" fmla="*/ 108004 h 277159"/>
                    <a:gd name="connsiteX4" fmla="*/ 230 w 581762"/>
                    <a:gd name="connsiteY4" fmla="*/ 0 h 27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762" h="277159">
                      <a:moveTo>
                        <a:pt x="230" y="0"/>
                      </a:moveTo>
                      <a:cubicBezTo>
                        <a:pt x="1023" y="86775"/>
                        <a:pt x="-564" y="190384"/>
                        <a:pt x="229" y="277159"/>
                      </a:cubicBezTo>
                      <a:lnTo>
                        <a:pt x="581530" y="272807"/>
                      </a:lnTo>
                      <a:cubicBezTo>
                        <a:pt x="582323" y="212310"/>
                        <a:pt x="580764" y="168501"/>
                        <a:pt x="581557" y="108004"/>
                      </a:cubicBezTo>
                      <a:lnTo>
                        <a:pt x="230" y="0"/>
                      </a:lnTo>
                      <a:close/>
                    </a:path>
                  </a:pathLst>
                </a:custGeom>
                <a:solidFill>
                  <a:srgbClr val="F79646">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265" name="Straight Connector 264">
                <a:extLst>
                  <a:ext uri="{FF2B5EF4-FFF2-40B4-BE49-F238E27FC236}">
                    <a16:creationId xmlns:a16="http://schemas.microsoft.com/office/drawing/2014/main" id="{C877CC46-107B-46A3-940C-6644B77BEA1D}"/>
                  </a:ext>
                </a:extLst>
              </p:cNvPr>
              <p:cNvCxnSpPr>
                <a:cxnSpLocks/>
                <a:stCxn id="236" idx="1"/>
              </p:cNvCxnSpPr>
              <p:nvPr/>
            </p:nvCxnSpPr>
            <p:spPr>
              <a:xfrm flipV="1">
                <a:off x="6934200" y="2748621"/>
                <a:ext cx="1219200" cy="146979"/>
              </a:xfrm>
              <a:prstGeom prst="line">
                <a:avLst/>
              </a:prstGeom>
              <a:noFill/>
              <a:ln w="12700" cap="rnd" cmpd="sng" algn="ctr">
                <a:solidFill>
                  <a:srgbClr val="FF0000"/>
                </a:solidFill>
                <a:prstDash val="solid"/>
              </a:ln>
              <a:effectLst>
                <a:outerShdw blurRad="50800" dist="38100" dir="2700000" algn="tl" rotWithShape="0">
                  <a:prstClr val="black">
                    <a:alpha val="40000"/>
                  </a:prstClr>
                </a:outerShdw>
              </a:effectLst>
            </p:spPr>
          </p:cxnSp>
          <p:grpSp>
            <p:nvGrpSpPr>
              <p:cNvPr id="266" name="Group 265">
                <a:extLst>
                  <a:ext uri="{FF2B5EF4-FFF2-40B4-BE49-F238E27FC236}">
                    <a16:creationId xmlns:a16="http://schemas.microsoft.com/office/drawing/2014/main" id="{9003ACC9-912F-482D-A7F5-918F1CDDEE0C}"/>
                  </a:ext>
                </a:extLst>
              </p:cNvPr>
              <p:cNvGrpSpPr/>
              <p:nvPr/>
            </p:nvGrpSpPr>
            <p:grpSpPr>
              <a:xfrm>
                <a:off x="847517" y="1995373"/>
                <a:ext cx="1182186" cy="285865"/>
                <a:chOff x="847517" y="1995374"/>
                <a:chExt cx="1182186" cy="277768"/>
              </a:xfrm>
            </p:grpSpPr>
            <p:sp>
              <p:nvSpPr>
                <p:cNvPr id="272" name="Freeform 89">
                  <a:extLst>
                    <a:ext uri="{FF2B5EF4-FFF2-40B4-BE49-F238E27FC236}">
                      <a16:creationId xmlns:a16="http://schemas.microsoft.com/office/drawing/2014/main" id="{B91F1515-EE56-46D3-9F8E-96C48F84BC4B}"/>
                    </a:ext>
                  </a:extLst>
                </p:cNvPr>
                <p:cNvSpPr/>
                <p:nvPr/>
              </p:nvSpPr>
              <p:spPr>
                <a:xfrm flipH="1" flipV="1">
                  <a:off x="1454515" y="1995374"/>
                  <a:ext cx="575188" cy="277768"/>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0 h 240742"/>
                    <a:gd name="connsiteX1" fmla="*/ 0 w 579032"/>
                    <a:gd name="connsiteY1" fmla="*/ 240742 h 240742"/>
                    <a:gd name="connsiteX2" fmla="*/ 579032 w 579032"/>
                    <a:gd name="connsiteY2" fmla="*/ 240742 h 240742"/>
                    <a:gd name="connsiteX3" fmla="*/ 579032 w 579032"/>
                    <a:gd name="connsiteY3" fmla="*/ 107119 h 240742"/>
                    <a:gd name="connsiteX4" fmla="*/ 0 w 579032"/>
                    <a:gd name="connsiteY4" fmla="*/ 0 h 240742"/>
                    <a:gd name="connsiteX0" fmla="*/ 9514 w 588546"/>
                    <a:gd name="connsiteY0" fmla="*/ 0 h 242918"/>
                    <a:gd name="connsiteX1" fmla="*/ 0 w 588546"/>
                    <a:gd name="connsiteY1" fmla="*/ 242918 h 242918"/>
                    <a:gd name="connsiteX2" fmla="*/ 588546 w 588546"/>
                    <a:gd name="connsiteY2" fmla="*/ 240742 h 242918"/>
                    <a:gd name="connsiteX3" fmla="*/ 588546 w 588546"/>
                    <a:gd name="connsiteY3" fmla="*/ 107119 h 242918"/>
                    <a:gd name="connsiteX4" fmla="*/ 9514 w 588546"/>
                    <a:gd name="connsiteY4" fmla="*/ 0 h 242918"/>
                    <a:gd name="connsiteX0" fmla="*/ 0 w 590924"/>
                    <a:gd name="connsiteY0" fmla="*/ 0 h 260324"/>
                    <a:gd name="connsiteX1" fmla="*/ 2378 w 590924"/>
                    <a:gd name="connsiteY1" fmla="*/ 260324 h 260324"/>
                    <a:gd name="connsiteX2" fmla="*/ 590924 w 590924"/>
                    <a:gd name="connsiteY2" fmla="*/ 258148 h 260324"/>
                    <a:gd name="connsiteX3" fmla="*/ 590924 w 590924"/>
                    <a:gd name="connsiteY3" fmla="*/ 124525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52869 w 590924"/>
                    <a:gd name="connsiteY3" fmla="*/ 70131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60004 w 590924"/>
                    <a:gd name="connsiteY3" fmla="*/ 76659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76653 w 590924"/>
                    <a:gd name="connsiteY3" fmla="*/ 74483 h 260324"/>
                    <a:gd name="connsiteX4" fmla="*/ 0 w 590924"/>
                    <a:gd name="connsiteY4" fmla="*/ 0 h 260324"/>
                    <a:gd name="connsiteX0" fmla="*/ 0 w 576653"/>
                    <a:gd name="connsiteY0" fmla="*/ 0 h 260324"/>
                    <a:gd name="connsiteX1" fmla="*/ 2378 w 576653"/>
                    <a:gd name="connsiteY1" fmla="*/ 260324 h 260324"/>
                    <a:gd name="connsiteX2" fmla="*/ 574275 w 576653"/>
                    <a:gd name="connsiteY2" fmla="*/ 255973 h 260324"/>
                    <a:gd name="connsiteX3" fmla="*/ 576653 w 576653"/>
                    <a:gd name="connsiteY3" fmla="*/ 74483 h 260324"/>
                    <a:gd name="connsiteX4" fmla="*/ 0 w 576653"/>
                    <a:gd name="connsiteY4" fmla="*/ 0 h 260324"/>
                    <a:gd name="connsiteX0" fmla="*/ 230 w 574504"/>
                    <a:gd name="connsiteY0" fmla="*/ 0 h 253797"/>
                    <a:gd name="connsiteX1" fmla="*/ 229 w 574504"/>
                    <a:gd name="connsiteY1" fmla="*/ 253797 h 253797"/>
                    <a:gd name="connsiteX2" fmla="*/ 572126 w 574504"/>
                    <a:gd name="connsiteY2" fmla="*/ 249446 h 253797"/>
                    <a:gd name="connsiteX3" fmla="*/ 574504 w 574504"/>
                    <a:gd name="connsiteY3" fmla="*/ 67956 h 253797"/>
                    <a:gd name="connsiteX4" fmla="*/ 230 w 574504"/>
                    <a:gd name="connsiteY4" fmla="*/ 0 h 253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04" h="253797">
                      <a:moveTo>
                        <a:pt x="230" y="0"/>
                      </a:moveTo>
                      <a:cubicBezTo>
                        <a:pt x="1023" y="86775"/>
                        <a:pt x="-564" y="167022"/>
                        <a:pt x="229" y="253797"/>
                      </a:cubicBezTo>
                      <a:lnTo>
                        <a:pt x="572126" y="249446"/>
                      </a:lnTo>
                      <a:cubicBezTo>
                        <a:pt x="572919" y="188949"/>
                        <a:pt x="573711" y="128453"/>
                        <a:pt x="574504" y="67956"/>
                      </a:cubicBezTo>
                      <a:lnTo>
                        <a:pt x="230" y="0"/>
                      </a:lnTo>
                      <a:close/>
                    </a:path>
                  </a:pathLst>
                </a:custGeom>
                <a:solidFill>
                  <a:srgbClr val="F79646">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3" name="Freeform 90">
                  <a:extLst>
                    <a:ext uri="{FF2B5EF4-FFF2-40B4-BE49-F238E27FC236}">
                      <a16:creationId xmlns:a16="http://schemas.microsoft.com/office/drawing/2014/main" id="{A1C384C3-E2F6-43B1-8FAB-5C24893CD704}"/>
                    </a:ext>
                  </a:extLst>
                </p:cNvPr>
                <p:cNvSpPr/>
                <p:nvPr/>
              </p:nvSpPr>
              <p:spPr>
                <a:xfrm flipH="1" flipV="1">
                  <a:off x="847517" y="2000137"/>
                  <a:ext cx="589254" cy="197758"/>
                </a:xfrm>
                <a:custGeom>
                  <a:avLst/>
                  <a:gdLst>
                    <a:gd name="connsiteX0" fmla="*/ 0 w 579032"/>
                    <a:gd name="connsiteY0" fmla="*/ 0 h 251525"/>
                    <a:gd name="connsiteX1" fmla="*/ 0 w 579032"/>
                    <a:gd name="connsiteY1" fmla="*/ 251525 h 251525"/>
                    <a:gd name="connsiteX2" fmla="*/ 579032 w 579032"/>
                    <a:gd name="connsiteY2" fmla="*/ 251525 h 251525"/>
                    <a:gd name="connsiteX3" fmla="*/ 579032 w 579032"/>
                    <a:gd name="connsiteY3" fmla="*/ 117902 h 251525"/>
                    <a:gd name="connsiteX4" fmla="*/ 0 w 579032"/>
                    <a:gd name="connsiteY4" fmla="*/ 0 h 251525"/>
                    <a:gd name="connsiteX0" fmla="*/ 0 w 579032"/>
                    <a:gd name="connsiteY0" fmla="*/ 0 h 240742"/>
                    <a:gd name="connsiteX1" fmla="*/ 0 w 579032"/>
                    <a:gd name="connsiteY1" fmla="*/ 240742 h 240742"/>
                    <a:gd name="connsiteX2" fmla="*/ 579032 w 579032"/>
                    <a:gd name="connsiteY2" fmla="*/ 240742 h 240742"/>
                    <a:gd name="connsiteX3" fmla="*/ 579032 w 579032"/>
                    <a:gd name="connsiteY3" fmla="*/ 107119 h 240742"/>
                    <a:gd name="connsiteX4" fmla="*/ 0 w 579032"/>
                    <a:gd name="connsiteY4" fmla="*/ 0 h 240742"/>
                    <a:gd name="connsiteX0" fmla="*/ 9514 w 588546"/>
                    <a:gd name="connsiteY0" fmla="*/ 0 h 242918"/>
                    <a:gd name="connsiteX1" fmla="*/ 0 w 588546"/>
                    <a:gd name="connsiteY1" fmla="*/ 242918 h 242918"/>
                    <a:gd name="connsiteX2" fmla="*/ 588546 w 588546"/>
                    <a:gd name="connsiteY2" fmla="*/ 240742 h 242918"/>
                    <a:gd name="connsiteX3" fmla="*/ 588546 w 588546"/>
                    <a:gd name="connsiteY3" fmla="*/ 107119 h 242918"/>
                    <a:gd name="connsiteX4" fmla="*/ 9514 w 588546"/>
                    <a:gd name="connsiteY4" fmla="*/ 0 h 242918"/>
                    <a:gd name="connsiteX0" fmla="*/ 0 w 590924"/>
                    <a:gd name="connsiteY0" fmla="*/ 0 h 260324"/>
                    <a:gd name="connsiteX1" fmla="*/ 2378 w 590924"/>
                    <a:gd name="connsiteY1" fmla="*/ 260324 h 260324"/>
                    <a:gd name="connsiteX2" fmla="*/ 590924 w 590924"/>
                    <a:gd name="connsiteY2" fmla="*/ 258148 h 260324"/>
                    <a:gd name="connsiteX3" fmla="*/ 590924 w 590924"/>
                    <a:gd name="connsiteY3" fmla="*/ 124525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52869 w 590924"/>
                    <a:gd name="connsiteY3" fmla="*/ 70131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60004 w 590924"/>
                    <a:gd name="connsiteY3" fmla="*/ 76659 h 260324"/>
                    <a:gd name="connsiteX4" fmla="*/ 0 w 590924"/>
                    <a:gd name="connsiteY4" fmla="*/ 0 h 260324"/>
                    <a:gd name="connsiteX0" fmla="*/ 0 w 590924"/>
                    <a:gd name="connsiteY0" fmla="*/ 0 h 260324"/>
                    <a:gd name="connsiteX1" fmla="*/ 2378 w 590924"/>
                    <a:gd name="connsiteY1" fmla="*/ 260324 h 260324"/>
                    <a:gd name="connsiteX2" fmla="*/ 590924 w 590924"/>
                    <a:gd name="connsiteY2" fmla="*/ 258148 h 260324"/>
                    <a:gd name="connsiteX3" fmla="*/ 576653 w 590924"/>
                    <a:gd name="connsiteY3" fmla="*/ 74483 h 260324"/>
                    <a:gd name="connsiteX4" fmla="*/ 0 w 590924"/>
                    <a:gd name="connsiteY4" fmla="*/ 0 h 260324"/>
                    <a:gd name="connsiteX0" fmla="*/ 0 w 576653"/>
                    <a:gd name="connsiteY0" fmla="*/ 0 h 260324"/>
                    <a:gd name="connsiteX1" fmla="*/ 2378 w 576653"/>
                    <a:gd name="connsiteY1" fmla="*/ 260324 h 260324"/>
                    <a:gd name="connsiteX2" fmla="*/ 574275 w 576653"/>
                    <a:gd name="connsiteY2" fmla="*/ 255973 h 260324"/>
                    <a:gd name="connsiteX3" fmla="*/ 576653 w 576653"/>
                    <a:gd name="connsiteY3" fmla="*/ 74483 h 260324"/>
                    <a:gd name="connsiteX4" fmla="*/ 0 w 576653"/>
                    <a:gd name="connsiteY4" fmla="*/ 0 h 260324"/>
                    <a:gd name="connsiteX0" fmla="*/ 230 w 574504"/>
                    <a:gd name="connsiteY0" fmla="*/ 0 h 253797"/>
                    <a:gd name="connsiteX1" fmla="*/ 229 w 574504"/>
                    <a:gd name="connsiteY1" fmla="*/ 253797 h 253797"/>
                    <a:gd name="connsiteX2" fmla="*/ 572126 w 574504"/>
                    <a:gd name="connsiteY2" fmla="*/ 249446 h 253797"/>
                    <a:gd name="connsiteX3" fmla="*/ 574504 w 574504"/>
                    <a:gd name="connsiteY3" fmla="*/ 67956 h 253797"/>
                    <a:gd name="connsiteX4" fmla="*/ 230 w 574504"/>
                    <a:gd name="connsiteY4" fmla="*/ 0 h 253797"/>
                    <a:gd name="connsiteX0" fmla="*/ 230 w 574504"/>
                    <a:gd name="connsiteY0" fmla="*/ 0 h 277159"/>
                    <a:gd name="connsiteX1" fmla="*/ 229 w 574504"/>
                    <a:gd name="connsiteY1" fmla="*/ 277159 h 277159"/>
                    <a:gd name="connsiteX2" fmla="*/ 572126 w 574504"/>
                    <a:gd name="connsiteY2" fmla="*/ 272808 h 277159"/>
                    <a:gd name="connsiteX3" fmla="*/ 574504 w 574504"/>
                    <a:gd name="connsiteY3" fmla="*/ 91318 h 277159"/>
                    <a:gd name="connsiteX4" fmla="*/ 230 w 574504"/>
                    <a:gd name="connsiteY4" fmla="*/ 0 h 277159"/>
                    <a:gd name="connsiteX0" fmla="*/ 230 w 572358"/>
                    <a:gd name="connsiteY0" fmla="*/ 0 h 277159"/>
                    <a:gd name="connsiteX1" fmla="*/ 229 w 572358"/>
                    <a:gd name="connsiteY1" fmla="*/ 277159 h 277159"/>
                    <a:gd name="connsiteX2" fmla="*/ 572126 w 572358"/>
                    <a:gd name="connsiteY2" fmla="*/ 272808 h 277159"/>
                    <a:gd name="connsiteX3" fmla="*/ 572153 w 572358"/>
                    <a:gd name="connsiteY3" fmla="*/ 101330 h 277159"/>
                    <a:gd name="connsiteX4" fmla="*/ 230 w 572358"/>
                    <a:gd name="connsiteY4" fmla="*/ 0 h 277159"/>
                    <a:gd name="connsiteX0" fmla="*/ 230 w 572358"/>
                    <a:gd name="connsiteY0" fmla="*/ 0 h 277159"/>
                    <a:gd name="connsiteX1" fmla="*/ 229 w 572358"/>
                    <a:gd name="connsiteY1" fmla="*/ 277159 h 277159"/>
                    <a:gd name="connsiteX2" fmla="*/ 572126 w 572358"/>
                    <a:gd name="connsiteY2" fmla="*/ 272808 h 277159"/>
                    <a:gd name="connsiteX3" fmla="*/ 572153 w 572358"/>
                    <a:gd name="connsiteY3" fmla="*/ 101330 h 277159"/>
                    <a:gd name="connsiteX4" fmla="*/ 230 w 572358"/>
                    <a:gd name="connsiteY4" fmla="*/ 0 h 277159"/>
                    <a:gd name="connsiteX0" fmla="*/ 230 w 581571"/>
                    <a:gd name="connsiteY0" fmla="*/ 0 h 277159"/>
                    <a:gd name="connsiteX1" fmla="*/ 229 w 581571"/>
                    <a:gd name="connsiteY1" fmla="*/ 277159 h 277159"/>
                    <a:gd name="connsiteX2" fmla="*/ 581530 w 581571"/>
                    <a:gd name="connsiteY2" fmla="*/ 272807 h 277159"/>
                    <a:gd name="connsiteX3" fmla="*/ 572153 w 581571"/>
                    <a:gd name="connsiteY3" fmla="*/ 101330 h 277159"/>
                    <a:gd name="connsiteX4" fmla="*/ 230 w 581571"/>
                    <a:gd name="connsiteY4" fmla="*/ 0 h 277159"/>
                    <a:gd name="connsiteX0" fmla="*/ 230 w 581762"/>
                    <a:gd name="connsiteY0" fmla="*/ 0 h 277159"/>
                    <a:gd name="connsiteX1" fmla="*/ 229 w 581762"/>
                    <a:gd name="connsiteY1" fmla="*/ 277159 h 277159"/>
                    <a:gd name="connsiteX2" fmla="*/ 581530 w 581762"/>
                    <a:gd name="connsiteY2" fmla="*/ 272807 h 277159"/>
                    <a:gd name="connsiteX3" fmla="*/ 581557 w 581762"/>
                    <a:gd name="connsiteY3" fmla="*/ 108004 h 277159"/>
                    <a:gd name="connsiteX4" fmla="*/ 230 w 581762"/>
                    <a:gd name="connsiteY4" fmla="*/ 0 h 27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762" h="277159">
                      <a:moveTo>
                        <a:pt x="230" y="0"/>
                      </a:moveTo>
                      <a:cubicBezTo>
                        <a:pt x="1023" y="86775"/>
                        <a:pt x="-564" y="190384"/>
                        <a:pt x="229" y="277159"/>
                      </a:cubicBezTo>
                      <a:lnTo>
                        <a:pt x="581530" y="272807"/>
                      </a:lnTo>
                      <a:cubicBezTo>
                        <a:pt x="582323" y="212310"/>
                        <a:pt x="580764" y="168501"/>
                        <a:pt x="581557" y="108004"/>
                      </a:cubicBezTo>
                      <a:lnTo>
                        <a:pt x="230" y="0"/>
                      </a:lnTo>
                      <a:close/>
                    </a:path>
                  </a:pathLst>
                </a:custGeom>
                <a:solidFill>
                  <a:srgbClr val="F79646">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267" name="Straight Connector 266">
                <a:extLst>
                  <a:ext uri="{FF2B5EF4-FFF2-40B4-BE49-F238E27FC236}">
                    <a16:creationId xmlns:a16="http://schemas.microsoft.com/office/drawing/2014/main" id="{0DBABDDF-EC36-4E7B-B80A-B7A9F307CA13}"/>
                  </a:ext>
                </a:extLst>
              </p:cNvPr>
              <p:cNvCxnSpPr>
                <a:cxnSpLocks/>
                <a:endCxn id="203" idx="1"/>
              </p:cNvCxnSpPr>
              <p:nvPr/>
            </p:nvCxnSpPr>
            <p:spPr>
              <a:xfrm>
                <a:off x="838200" y="2133600"/>
                <a:ext cx="1219200" cy="152400"/>
              </a:xfrm>
              <a:prstGeom prst="line">
                <a:avLst/>
              </a:prstGeom>
              <a:noFill/>
              <a:ln w="12700" cap="rnd" cmpd="sng" algn="ctr">
                <a:solidFill>
                  <a:srgbClr val="FF0000"/>
                </a:solidFill>
                <a:prstDash val="solid"/>
              </a:ln>
              <a:effectLst>
                <a:outerShdw blurRad="50800" dist="38100" dir="2700000" algn="tl" rotWithShape="0">
                  <a:prstClr val="black">
                    <a:alpha val="40000"/>
                  </a:prstClr>
                </a:outerShdw>
              </a:effectLst>
            </p:spPr>
          </p:cxnSp>
          <p:cxnSp>
            <p:nvCxnSpPr>
              <p:cNvPr id="268" name="Straight Arrow Connector 267">
                <a:extLst>
                  <a:ext uri="{FF2B5EF4-FFF2-40B4-BE49-F238E27FC236}">
                    <a16:creationId xmlns:a16="http://schemas.microsoft.com/office/drawing/2014/main" id="{28BB20B2-B805-4301-9DDD-B7E553B83040}"/>
                  </a:ext>
                </a:extLst>
              </p:cNvPr>
              <p:cNvCxnSpPr/>
              <p:nvPr/>
            </p:nvCxnSpPr>
            <p:spPr>
              <a:xfrm flipH="1">
                <a:off x="7231259" y="2320921"/>
                <a:ext cx="536" cy="454366"/>
              </a:xfrm>
              <a:prstGeom prst="straightConnector1">
                <a:avLst/>
              </a:prstGeom>
              <a:noFill/>
              <a:ln w="28575" cap="rnd" cmpd="sng" algn="ctr">
                <a:solidFill>
                  <a:srgbClr val="F79646">
                    <a:lumMod val="50000"/>
                  </a:srgbClr>
                </a:solidFill>
                <a:prstDash val="solid"/>
                <a:tailEnd type="triangle" w="lg" len="med"/>
              </a:ln>
              <a:effectLst>
                <a:outerShdw blurRad="50800" dist="38100" dir="2700000" algn="tl" rotWithShape="0">
                  <a:prstClr val="black">
                    <a:alpha val="40000"/>
                  </a:prstClr>
                </a:outerShdw>
              </a:effectLst>
            </p:spPr>
          </p:cxnSp>
          <p:cxnSp>
            <p:nvCxnSpPr>
              <p:cNvPr id="269" name="Straight Arrow Connector 268">
                <a:extLst>
                  <a:ext uri="{FF2B5EF4-FFF2-40B4-BE49-F238E27FC236}">
                    <a16:creationId xmlns:a16="http://schemas.microsoft.com/office/drawing/2014/main" id="{45A4F13F-64FB-4593-8F56-F22620ECB623}"/>
                  </a:ext>
                </a:extLst>
              </p:cNvPr>
              <p:cNvCxnSpPr/>
              <p:nvPr/>
            </p:nvCxnSpPr>
            <p:spPr>
              <a:xfrm flipH="1">
                <a:off x="7770806" y="2320921"/>
                <a:ext cx="1606" cy="393213"/>
              </a:xfrm>
              <a:prstGeom prst="straightConnector1">
                <a:avLst/>
              </a:prstGeom>
              <a:noFill/>
              <a:ln w="28575" cap="rnd" cmpd="sng" algn="ctr">
                <a:solidFill>
                  <a:srgbClr val="F79646">
                    <a:lumMod val="50000"/>
                  </a:srgbClr>
                </a:solidFill>
                <a:prstDash val="solid"/>
                <a:tailEnd type="triangle" w="lg" len="med"/>
              </a:ln>
              <a:effectLst>
                <a:outerShdw blurRad="50800" dist="38100" dir="2700000" algn="tl" rotWithShape="0">
                  <a:prstClr val="black">
                    <a:alpha val="40000"/>
                  </a:prstClr>
                </a:outerShdw>
              </a:effectLst>
            </p:spPr>
          </p:cxnSp>
          <p:cxnSp>
            <p:nvCxnSpPr>
              <p:cNvPr id="270" name="Straight Arrow Connector 269">
                <a:extLst>
                  <a:ext uri="{FF2B5EF4-FFF2-40B4-BE49-F238E27FC236}">
                    <a16:creationId xmlns:a16="http://schemas.microsoft.com/office/drawing/2014/main" id="{B558CACF-4DF6-4D8B-97F1-672BC6495BF1}"/>
                  </a:ext>
                </a:extLst>
              </p:cNvPr>
              <p:cNvCxnSpPr/>
              <p:nvPr/>
            </p:nvCxnSpPr>
            <p:spPr>
              <a:xfrm flipH="1">
                <a:off x="1752600" y="1737825"/>
                <a:ext cx="536" cy="454366"/>
              </a:xfrm>
              <a:prstGeom prst="straightConnector1">
                <a:avLst/>
              </a:prstGeom>
              <a:noFill/>
              <a:ln w="28575" cap="rnd" cmpd="sng" algn="ctr">
                <a:solidFill>
                  <a:srgbClr val="F79646">
                    <a:lumMod val="50000"/>
                  </a:srgbClr>
                </a:solidFill>
                <a:prstDash val="solid"/>
                <a:tailEnd type="triangle" w="lg" len="med"/>
              </a:ln>
              <a:effectLst>
                <a:outerShdw blurRad="50800" dist="38100" dir="2700000" algn="tl" rotWithShape="0">
                  <a:prstClr val="black">
                    <a:alpha val="40000"/>
                  </a:prstClr>
                </a:outerShdw>
              </a:effectLst>
            </p:spPr>
          </p:cxnSp>
          <p:cxnSp>
            <p:nvCxnSpPr>
              <p:cNvPr id="271" name="Straight Arrow Connector 270">
                <a:extLst>
                  <a:ext uri="{FF2B5EF4-FFF2-40B4-BE49-F238E27FC236}">
                    <a16:creationId xmlns:a16="http://schemas.microsoft.com/office/drawing/2014/main" id="{BB3B414C-7471-42F8-B111-6B20D4A6A3C7}"/>
                  </a:ext>
                </a:extLst>
              </p:cNvPr>
              <p:cNvCxnSpPr/>
              <p:nvPr/>
            </p:nvCxnSpPr>
            <p:spPr>
              <a:xfrm flipH="1">
                <a:off x="1194415" y="1737825"/>
                <a:ext cx="1606" cy="393213"/>
              </a:xfrm>
              <a:prstGeom prst="straightConnector1">
                <a:avLst/>
              </a:prstGeom>
              <a:noFill/>
              <a:ln w="28575" cap="rnd" cmpd="sng" algn="ctr">
                <a:solidFill>
                  <a:srgbClr val="F79646">
                    <a:lumMod val="50000"/>
                  </a:srgbClr>
                </a:solidFill>
                <a:prstDash val="solid"/>
                <a:tailEnd type="triangle" w="lg" len="med"/>
              </a:ln>
              <a:effectLst>
                <a:outerShdw blurRad="50800" dist="38100" dir="2700000" algn="tl" rotWithShape="0">
                  <a:prstClr val="black">
                    <a:alpha val="40000"/>
                  </a:prstClr>
                </a:outerShdw>
              </a:effectLst>
            </p:spPr>
          </p:cxnSp>
        </p:grpSp>
      </p:grpSp>
      <p:sp>
        <p:nvSpPr>
          <p:cNvPr id="171" name="Content Placeholder 136">
            <a:extLst>
              <a:ext uri="{FF2B5EF4-FFF2-40B4-BE49-F238E27FC236}">
                <a16:creationId xmlns:a16="http://schemas.microsoft.com/office/drawing/2014/main" id="{80F27547-543D-4B3B-A26A-6F4790FCE70C}"/>
              </a:ext>
            </a:extLst>
          </p:cNvPr>
          <p:cNvSpPr>
            <a:spLocks noGrp="1"/>
          </p:cNvSpPr>
          <p:nvPr>
            <p:ph idx="1"/>
          </p:nvPr>
        </p:nvSpPr>
        <p:spPr>
          <a:xfrm>
            <a:off x="1518698" y="3721209"/>
            <a:ext cx="9573371" cy="2455753"/>
          </a:xfrm>
        </p:spPr>
        <p:txBody>
          <a:bodyPr/>
          <a:lstStyle/>
          <a:p>
            <a:r>
              <a:rPr lang="en-US" dirty="0"/>
              <a:t>For each pixel intersected by the silhouette lines, its color is blended with the color of the pixel on the opposite side of the separation line with weights proportional to the trapezoid areas</a:t>
            </a:r>
          </a:p>
        </p:txBody>
      </p:sp>
    </p:spTree>
    <p:extLst>
      <p:ext uri="{BB962C8B-B14F-4D97-AF65-F5344CB8AC3E}">
        <p14:creationId xmlns:p14="http://schemas.microsoft.com/office/powerpoint/2010/main" val="271218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1313-7ADB-429A-B104-6DB4613E6152}"/>
              </a:ext>
            </a:extLst>
          </p:cNvPr>
          <p:cNvSpPr>
            <a:spLocks noGrp="1"/>
          </p:cNvSpPr>
          <p:nvPr>
            <p:ph type="title"/>
          </p:nvPr>
        </p:nvSpPr>
        <p:spPr/>
        <p:txBody>
          <a:bodyPr/>
          <a:lstStyle/>
          <a:p>
            <a:r>
              <a:rPr lang="en-US" dirty="0"/>
              <a:t>Pros and cons</a:t>
            </a:r>
          </a:p>
        </p:txBody>
      </p:sp>
      <p:sp>
        <p:nvSpPr>
          <p:cNvPr id="3" name="Content Placeholder 2">
            <a:extLst>
              <a:ext uri="{FF2B5EF4-FFF2-40B4-BE49-F238E27FC236}">
                <a16:creationId xmlns:a16="http://schemas.microsoft.com/office/drawing/2014/main" id="{C5EBF4B5-F1BE-488E-82FF-A375322A0076}"/>
              </a:ext>
            </a:extLst>
          </p:cNvPr>
          <p:cNvSpPr>
            <a:spLocks noGrp="1"/>
          </p:cNvSpPr>
          <p:nvPr>
            <p:ph idx="1"/>
          </p:nvPr>
        </p:nvSpPr>
        <p:spPr>
          <a:xfrm>
            <a:off x="838200" y="1057523"/>
            <a:ext cx="11353800" cy="5119440"/>
          </a:xfrm>
        </p:spPr>
        <p:txBody>
          <a:bodyPr>
            <a:normAutofit/>
          </a:bodyPr>
          <a:lstStyle/>
          <a:p>
            <a:pPr marL="0" indent="0">
              <a:buNone/>
            </a:pPr>
            <a:r>
              <a:rPr lang="en-US" sz="3600" dirty="0">
                <a:solidFill>
                  <a:srgbClr val="00B050"/>
                </a:solidFill>
                <a:latin typeface="Calibri" panose="020F0502020204030204" pitchFamily="34" charset="0"/>
              </a:rPr>
              <a:t>pros</a:t>
            </a:r>
          </a:p>
          <a:p>
            <a:r>
              <a:rPr lang="en-US" sz="3600" dirty="0"/>
              <a:t>Reconstructs the simplest possible edges (</a:t>
            </a:r>
            <a:r>
              <a:rPr lang="en-US" sz="3600" i="1" dirty="0" err="1"/>
              <a:t>lex</a:t>
            </a:r>
            <a:r>
              <a:rPr lang="en-US" sz="3600" i="1" dirty="0"/>
              <a:t> </a:t>
            </a:r>
            <a:r>
              <a:rPr lang="en-US" sz="3600" i="1" dirty="0" err="1"/>
              <a:t>parsimoniae</a:t>
            </a:r>
            <a:r>
              <a:rPr lang="en-US" sz="3600" dirty="0"/>
              <a:t>)</a:t>
            </a:r>
          </a:p>
          <a:p>
            <a:r>
              <a:rPr lang="en-US" sz="3600" dirty="0"/>
              <a:t>Independent from the rest of graphics pipeline</a:t>
            </a:r>
          </a:p>
          <a:p>
            <a:pPr marL="0" indent="0">
              <a:buNone/>
            </a:pPr>
            <a:r>
              <a:rPr lang="en-US" sz="3600" dirty="0">
                <a:solidFill>
                  <a:srgbClr val="C00000"/>
                </a:solidFill>
                <a:latin typeface="Calibri" panose="020F0502020204030204" pitchFamily="34" charset="0"/>
              </a:rPr>
              <a:t>cons</a:t>
            </a:r>
          </a:p>
          <a:p>
            <a:r>
              <a:rPr lang="en-US" sz="3600" dirty="0"/>
              <a:t>It is not physically based</a:t>
            </a:r>
          </a:p>
          <a:p>
            <a:pPr lvl="1"/>
            <a:r>
              <a:rPr lang="en-US" sz="3200" dirty="0"/>
              <a:t>Edges are hallucinated</a:t>
            </a:r>
          </a:p>
          <a:p>
            <a:pPr lvl="1"/>
            <a:r>
              <a:rPr lang="en-US" sz="3200" dirty="0"/>
              <a:t>Nyquist issues (in spatial and temporal domain)</a:t>
            </a:r>
          </a:p>
          <a:p>
            <a:pPr lvl="1"/>
            <a:r>
              <a:rPr lang="en-US" sz="3200" dirty="0"/>
              <a:t>Threshold-based behavior</a:t>
            </a:r>
          </a:p>
          <a:p>
            <a:pPr lvl="1"/>
            <a:r>
              <a:rPr lang="en-US" sz="3200" dirty="0"/>
              <a:t>Processing @ image border</a:t>
            </a:r>
          </a:p>
        </p:txBody>
      </p:sp>
    </p:spTree>
    <p:extLst>
      <p:ext uri="{BB962C8B-B14F-4D97-AF65-F5344CB8AC3E}">
        <p14:creationId xmlns:p14="http://schemas.microsoft.com/office/powerpoint/2010/main" val="599264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4ABD6C64-04BC-4598-930B-6433FDE22DB9}"/>
              </a:ext>
            </a:extLst>
          </p:cNvPr>
          <p:cNvGrpSpPr/>
          <p:nvPr/>
        </p:nvGrpSpPr>
        <p:grpSpPr>
          <a:xfrm>
            <a:off x="1507939" y="878745"/>
            <a:ext cx="8970555" cy="5363029"/>
            <a:chOff x="21045" y="1037771"/>
            <a:chExt cx="8970555" cy="5363029"/>
          </a:xfrm>
        </p:grpSpPr>
        <p:sp>
          <p:nvSpPr>
            <p:cNvPr id="33" name="Right Arrow 4">
              <a:extLst>
                <a:ext uri="{FF2B5EF4-FFF2-40B4-BE49-F238E27FC236}">
                  <a16:creationId xmlns:a16="http://schemas.microsoft.com/office/drawing/2014/main" id="{65F79E59-BA46-4ED5-B53D-93DC69F2C148}"/>
                </a:ext>
              </a:extLst>
            </p:cNvPr>
            <p:cNvSpPr/>
            <p:nvPr/>
          </p:nvSpPr>
          <p:spPr>
            <a:xfrm rot="16200000">
              <a:off x="-2057996" y="3116812"/>
              <a:ext cx="4843882" cy="685800"/>
            </a:xfrm>
            <a:prstGeom prst="rightArrow">
              <a:avLst>
                <a:gd name="adj1" fmla="val 60667"/>
                <a:gd name="adj2" fmla="val 69200"/>
              </a:avLst>
            </a:prstGeom>
            <a:gradFill flip="none" rotWithShape="1">
              <a:gsLst>
                <a:gs pos="0">
                  <a:srgbClr val="5E9EFF"/>
                </a:gs>
                <a:gs pos="39999">
                  <a:srgbClr val="85C2FF"/>
                </a:gs>
                <a:gs pos="70000">
                  <a:srgbClr val="C4D6EB"/>
                </a:gs>
                <a:gs pos="100000">
                  <a:srgbClr val="FFEBFA"/>
                </a:gs>
              </a:gsLst>
              <a:lin ang="10800000" scaled="1"/>
              <a:tileRect/>
            </a:gradFill>
            <a:ln w="15875" cap="flat" cmpd="sng" algn="ctr">
              <a:gradFill flip="none" rotWithShape="1">
                <a:gsLst>
                  <a:gs pos="0">
                    <a:srgbClr val="5E9EFF"/>
                  </a:gs>
                  <a:gs pos="39999">
                    <a:srgbClr val="85C2FF"/>
                  </a:gs>
                  <a:gs pos="70000">
                    <a:srgbClr val="C4D6EB"/>
                  </a:gs>
                  <a:gs pos="100000">
                    <a:srgbClr val="FFEBFA"/>
                  </a:gs>
                </a:gsLst>
                <a:lin ang="10800000" scaled="1"/>
                <a:tileRect/>
              </a:gradFill>
              <a:prstDash val="solid"/>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latin typeface="Tahoma" pitchFamily="34" charset="0"/>
                  <a:ea typeface="Tahoma" pitchFamily="34" charset="0"/>
                  <a:cs typeface="Tahoma" pitchFamily="34" charset="0"/>
                </a:rPr>
                <a:t>Increasing</a:t>
              </a:r>
              <a:r>
                <a:rPr kumimoji="0" lang="en-US" sz="2000" b="0" i="0" u="none" strike="noStrike" kern="0" cap="none" spc="0" normalizeH="0" baseline="0" noProof="0" dirty="0">
                  <a:ln>
                    <a:noFill/>
                  </a:ln>
                  <a:solidFill>
                    <a:srgbClr val="1F497D"/>
                  </a:solidFill>
                  <a:effectLst/>
                  <a:uLnTx/>
                  <a:uFillTx/>
                  <a:latin typeface="Arial Rounded MT Bold" pitchFamily="34" charset="0"/>
                  <a:ea typeface="+mn-ea"/>
                  <a:cs typeface="+mn-cs"/>
                </a:rPr>
                <a:t>  </a:t>
              </a:r>
              <a:r>
                <a:rPr kumimoji="0" lang="en-US" sz="2000" b="0" i="0" u="none" strike="noStrike" kern="0" cap="none" spc="0" normalizeH="0" baseline="0" noProof="0" dirty="0">
                  <a:ln>
                    <a:noFill/>
                  </a:ln>
                  <a:solidFill>
                    <a:srgbClr val="1F497D"/>
                  </a:solidFill>
                  <a:effectLst/>
                  <a:uLnTx/>
                  <a:uFillTx/>
                  <a:latin typeface="Tahoma" pitchFamily="34" charset="0"/>
                  <a:ea typeface="Tahoma" pitchFamily="34" charset="0"/>
                  <a:cs typeface="Tahoma" pitchFamily="34" charset="0"/>
                </a:rPr>
                <a:t>quality</a:t>
              </a:r>
            </a:p>
          </p:txBody>
        </p:sp>
        <p:sp>
          <p:nvSpPr>
            <p:cNvPr id="34" name="Right Arrow 5">
              <a:extLst>
                <a:ext uri="{FF2B5EF4-FFF2-40B4-BE49-F238E27FC236}">
                  <a16:creationId xmlns:a16="http://schemas.microsoft.com/office/drawing/2014/main" id="{2BC0E7F7-F89A-4F00-8AB4-A59DCEE3A852}"/>
                </a:ext>
              </a:extLst>
            </p:cNvPr>
            <p:cNvSpPr/>
            <p:nvPr/>
          </p:nvSpPr>
          <p:spPr>
            <a:xfrm>
              <a:off x="152400" y="5715000"/>
              <a:ext cx="8839200" cy="685800"/>
            </a:xfrm>
            <a:prstGeom prst="rightArrow">
              <a:avLst>
                <a:gd name="adj1" fmla="val 60667"/>
                <a:gd name="adj2" fmla="val 69200"/>
              </a:avLst>
            </a:prstGeom>
            <a:gradFill flip="none" rotWithShape="1">
              <a:gsLst>
                <a:gs pos="0">
                  <a:srgbClr val="5E9EFF"/>
                </a:gs>
                <a:gs pos="39999">
                  <a:srgbClr val="85C2FF"/>
                </a:gs>
                <a:gs pos="70000">
                  <a:srgbClr val="C4D6EB"/>
                </a:gs>
                <a:gs pos="100000">
                  <a:srgbClr val="FFEBFA"/>
                </a:gs>
              </a:gsLst>
              <a:lin ang="10800000" scaled="1"/>
              <a:tileRect/>
            </a:gradFill>
            <a:ln w="15875" cap="flat" cmpd="sng" algn="ctr">
              <a:gradFill flip="none" rotWithShape="1">
                <a:gsLst>
                  <a:gs pos="0">
                    <a:srgbClr val="5E9EFF"/>
                  </a:gs>
                  <a:gs pos="39999">
                    <a:srgbClr val="85C2FF"/>
                  </a:gs>
                  <a:gs pos="70000">
                    <a:srgbClr val="C4D6EB"/>
                  </a:gs>
                  <a:gs pos="100000">
                    <a:srgbClr val="FFEBFA"/>
                  </a:gs>
                </a:gsLst>
                <a:lin ang="10800000" scaled="1"/>
                <a:tileRect/>
              </a:gra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1F497D"/>
                  </a:solidFill>
                  <a:effectLst/>
                  <a:uLnTx/>
                  <a:uFillTx/>
                  <a:latin typeface="Tahoma" pitchFamily="34" charset="0"/>
                  <a:ea typeface="Tahoma" pitchFamily="34" charset="0"/>
                  <a:cs typeface="Tahoma" pitchFamily="34" charset="0"/>
                </a:rPr>
                <a:t>Increasing  amount  of  information</a:t>
              </a:r>
            </a:p>
          </p:txBody>
        </p:sp>
        <p:sp>
          <p:nvSpPr>
            <p:cNvPr id="35" name="Rounded Rectangle 6">
              <a:extLst>
                <a:ext uri="{FF2B5EF4-FFF2-40B4-BE49-F238E27FC236}">
                  <a16:creationId xmlns:a16="http://schemas.microsoft.com/office/drawing/2014/main" id="{B552EFBF-D6B2-4283-9FE4-6843448C3195}"/>
                </a:ext>
              </a:extLst>
            </p:cNvPr>
            <p:cNvSpPr/>
            <p:nvPr/>
          </p:nvSpPr>
          <p:spPr>
            <a:xfrm>
              <a:off x="762000" y="1295400"/>
              <a:ext cx="2477738" cy="4343400"/>
            </a:xfrm>
            <a:prstGeom prst="roundRect">
              <a:avLst>
                <a:gd name="adj" fmla="val 5000"/>
              </a:avLst>
            </a:prstGeom>
            <a:gradFill rotWithShape="1">
              <a:gsLst>
                <a:gs pos="20000">
                  <a:srgbClr val="4F81BD">
                    <a:hueOff val="0"/>
                    <a:satOff val="0"/>
                    <a:lumOff val="0"/>
                    <a:alphaOff val="0"/>
                    <a:tint val="9000"/>
                  </a:srgbClr>
                </a:gs>
                <a:gs pos="100000">
                  <a:srgbClr val="4F81BD">
                    <a:hueOff val="0"/>
                    <a:satOff val="0"/>
                    <a:lumOff val="0"/>
                    <a:alphaOff val="0"/>
                    <a:tint val="70000"/>
                    <a:satMod val="100000"/>
                  </a:srgb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p:spPr>
          <p:txBody>
            <a:bodyPr lIns="0" rIns="0" bIns="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outerShdw blurRad="152400" dist="88900" dir="2700000" algn="tl" rotWithShape="0">
                      <a:prstClr val="black">
                        <a:alpha val="40000"/>
                      </a:prstClr>
                    </a:outerShdw>
                  </a:effectLst>
                  <a:uLnTx/>
                  <a:uFillTx/>
                  <a:latin typeface="Cambria"/>
                  <a:ea typeface="+mn-ea"/>
                  <a:cs typeface="+mn-cs"/>
                </a:rPr>
                <a:t>   Single sample to find AA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a:ea typeface="+mn-ea"/>
                <a:cs typeface="+mn-cs"/>
              </a:endParaRPr>
            </a:p>
          </p:txBody>
        </p:sp>
        <p:sp>
          <p:nvSpPr>
            <p:cNvPr id="36" name="Rounded Rectangle 7">
              <a:extLst>
                <a:ext uri="{FF2B5EF4-FFF2-40B4-BE49-F238E27FC236}">
                  <a16:creationId xmlns:a16="http://schemas.microsoft.com/office/drawing/2014/main" id="{9B319513-876F-492C-B73F-75E659CF3FD0}"/>
                </a:ext>
              </a:extLst>
            </p:cNvPr>
            <p:cNvSpPr/>
            <p:nvPr/>
          </p:nvSpPr>
          <p:spPr>
            <a:xfrm>
              <a:off x="3313462" y="1295400"/>
              <a:ext cx="2477738" cy="4343400"/>
            </a:xfrm>
            <a:prstGeom prst="roundRect">
              <a:avLst>
                <a:gd name="adj" fmla="val 5000"/>
              </a:avLst>
            </a:prstGeom>
            <a:gradFill rotWithShape="1">
              <a:gsLst>
                <a:gs pos="20000">
                  <a:srgbClr val="4F81BD">
                    <a:hueOff val="0"/>
                    <a:satOff val="0"/>
                    <a:lumOff val="0"/>
                    <a:alphaOff val="0"/>
                    <a:tint val="9000"/>
                  </a:srgbClr>
                </a:gs>
                <a:gs pos="100000">
                  <a:srgbClr val="4F81BD">
                    <a:hueOff val="0"/>
                    <a:satOff val="0"/>
                    <a:lumOff val="0"/>
                    <a:alphaOff val="0"/>
                    <a:tint val="70000"/>
                    <a:satMod val="100000"/>
                  </a:srgb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p:spPr>
          <p:txBody>
            <a:bodyPr lIns="0" rIns="0" bIns="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outerShdw blurRad="152400" dist="88900" dir="2700000" algn="tl" rotWithShape="0">
                      <a:prstClr val="black">
                        <a:alpha val="40000"/>
                      </a:prstClr>
                    </a:outerShdw>
                  </a:effectLst>
                  <a:uLnTx/>
                  <a:uFillTx/>
                  <a:latin typeface="Cambria"/>
                  <a:ea typeface="+mn-ea"/>
                  <a:cs typeface="+mn-cs"/>
                </a:rPr>
                <a:t>Multiple samples to find AA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mbria"/>
                <a:ea typeface="+mn-ea"/>
                <a:cs typeface="+mn-cs"/>
              </a:endParaRPr>
            </a:p>
          </p:txBody>
        </p:sp>
        <p:sp>
          <p:nvSpPr>
            <p:cNvPr id="37" name="Rounded Rectangle 8">
              <a:extLst>
                <a:ext uri="{FF2B5EF4-FFF2-40B4-BE49-F238E27FC236}">
                  <a16:creationId xmlns:a16="http://schemas.microsoft.com/office/drawing/2014/main" id="{85FC85E3-7759-49B6-8796-20955AE2022A}"/>
                </a:ext>
              </a:extLst>
            </p:cNvPr>
            <p:cNvSpPr/>
            <p:nvPr/>
          </p:nvSpPr>
          <p:spPr>
            <a:xfrm>
              <a:off x="5867400" y="1295400"/>
              <a:ext cx="2477738" cy="4343400"/>
            </a:xfrm>
            <a:prstGeom prst="roundRect">
              <a:avLst>
                <a:gd name="adj" fmla="val 5000"/>
              </a:avLst>
            </a:prstGeom>
            <a:gradFill rotWithShape="1">
              <a:gsLst>
                <a:gs pos="20000">
                  <a:srgbClr val="4F81BD">
                    <a:hueOff val="0"/>
                    <a:satOff val="0"/>
                    <a:lumOff val="0"/>
                    <a:alphaOff val="0"/>
                    <a:tint val="9000"/>
                  </a:srgbClr>
                </a:gs>
                <a:gs pos="100000">
                  <a:srgbClr val="4F81BD">
                    <a:hueOff val="0"/>
                    <a:satOff val="0"/>
                    <a:lumOff val="0"/>
                    <a:alphaOff val="0"/>
                    <a:tint val="70000"/>
                    <a:satMod val="100000"/>
                  </a:srgbClr>
                </a:gs>
              </a:gsLst>
              <a:path path="circle">
                <a:fillToRect l="-15000" t="-15000" r="115000" b="115000"/>
              </a:path>
            </a:gradFill>
            <a:ln>
              <a:noFill/>
            </a:ln>
            <a:effectLst>
              <a:outerShdw blurRad="130000" dist="101600" dir="2700000" algn="tl" rotWithShape="0">
                <a:srgbClr val="000000">
                  <a:alpha val="35000"/>
                </a:srgbClr>
              </a:outerShdw>
            </a:effectLst>
            <a:scene3d>
              <a:camera prst="orthographicFront"/>
              <a:lightRig rig="flat" dir="t"/>
            </a:scene3d>
            <a:sp3d prstMaterial="dkEdge">
              <a:bevelT w="8200" h="38100"/>
            </a:sp3d>
          </p:spPr>
          <p:txBody>
            <a:bodyPr lIns="0" rIns="0" bIns="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outerShdw blurRad="152400" dist="88900" dir="2700000" algn="tl" rotWithShape="0">
                      <a:prstClr val="black">
                        <a:alpha val="40000"/>
                      </a:prstClr>
                    </a:outerShdw>
                  </a:effectLst>
                  <a:uLnTx/>
                  <a:uFillTx/>
                  <a:latin typeface="Cambria"/>
                  <a:ea typeface="+mn-ea"/>
                  <a:cs typeface="+mn-cs"/>
                </a:rPr>
                <a:t>Silhouette approximation/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outerShdw blurRad="152400" dist="88900" dir="2700000" algn="tl" rotWithShape="0">
                      <a:prstClr val="black">
                        <a:alpha val="40000"/>
                      </a:prstClr>
                    </a:outerShdw>
                  </a:effectLst>
                  <a:uLnTx/>
                  <a:uFillTx/>
                  <a:latin typeface="Cambria"/>
                  <a:ea typeface="+mn-ea"/>
                  <a:cs typeface="+mn-cs"/>
                </a:rPr>
                <a:t>analytical</a:t>
              </a:r>
            </a:p>
          </p:txBody>
        </p:sp>
        <p:sp>
          <p:nvSpPr>
            <p:cNvPr id="38" name="Rectangle 37">
              <a:extLst>
                <a:ext uri="{FF2B5EF4-FFF2-40B4-BE49-F238E27FC236}">
                  <a16:creationId xmlns:a16="http://schemas.microsoft.com/office/drawing/2014/main" id="{E585D473-D8A9-4B3E-B470-9506BBA0EDD1}"/>
                </a:ext>
              </a:extLst>
            </p:cNvPr>
            <p:cNvSpPr/>
            <p:nvPr/>
          </p:nvSpPr>
          <p:spPr>
            <a:xfrm>
              <a:off x="1219199" y="4191000"/>
              <a:ext cx="2057401"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4F81BD">
                      <a:lumMod val="50000"/>
                    </a:srgbClr>
                  </a:solidFill>
                  <a:effectLst/>
                  <a:uLnTx/>
                  <a:uFillTx/>
                  <a:latin typeface="Arial Narrow" pitchFamily="34" charset="0"/>
                </a:rPr>
                <a:t>Whitted’80:</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rPr>
                <a:t>color variation </a:t>
              </a: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sym typeface="Wingdings"/>
                </a:rPr>
                <a:t> more rays</a:t>
              </a:r>
              <a:endParaRPr kumimoji="0" lang="en-US" sz="1400" b="0" i="0" u="none" strike="noStrike" kern="0" cap="none" spc="0" normalizeH="0" baseline="0" noProof="0" dirty="0">
                <a:ln>
                  <a:noFill/>
                </a:ln>
                <a:solidFill>
                  <a:srgbClr val="4F81BD">
                    <a:lumMod val="50000"/>
                  </a:srgbClr>
                </a:solidFill>
                <a:effectLst/>
                <a:uLnTx/>
                <a:uFillTx/>
                <a:latin typeface="Arial Narrow" pitchFamily="34" charset="0"/>
              </a:endParaRPr>
            </a:p>
          </p:txBody>
        </p:sp>
        <p:sp>
          <p:nvSpPr>
            <p:cNvPr id="39" name="Rectangle 38">
              <a:extLst>
                <a:ext uri="{FF2B5EF4-FFF2-40B4-BE49-F238E27FC236}">
                  <a16:creationId xmlns:a16="http://schemas.microsoft.com/office/drawing/2014/main" id="{35B18F82-C305-45CD-A547-0105F5E06EBA}"/>
                </a:ext>
              </a:extLst>
            </p:cNvPr>
            <p:cNvSpPr/>
            <p:nvPr/>
          </p:nvSpPr>
          <p:spPr>
            <a:xfrm>
              <a:off x="1219200" y="3429000"/>
              <a:ext cx="1991110"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4F81BD">
                      <a:lumMod val="50000"/>
                    </a:srgbClr>
                  </a:solidFill>
                  <a:effectLst/>
                  <a:uLnTx/>
                  <a:uFillTx/>
                  <a:latin typeface="Arial Narrow" pitchFamily="34" charset="0"/>
                </a:rPr>
                <a:t>Jin et al’09:</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rPr>
                <a:t>various discontinuities</a:t>
              </a:r>
              <a:r>
                <a:rPr kumimoji="0" lang="en-US" sz="600" b="0" i="0" u="none" strike="noStrike" kern="0" cap="none" spc="0" normalizeH="0" baseline="0" noProof="0" dirty="0">
                  <a:ln>
                    <a:noFill/>
                  </a:ln>
                  <a:solidFill>
                    <a:srgbClr val="4F81BD">
                      <a:lumMod val="50000"/>
                    </a:srgbClr>
                  </a:solidFill>
                  <a:effectLst/>
                  <a:uLnTx/>
                  <a:uFillTx/>
                  <a:latin typeface="Arial Narrow" pitchFamily="34" charset="0"/>
                  <a:sym typeface="Wingdings 3"/>
                </a:rPr>
                <a:t></a:t>
              </a: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sym typeface="Wingdings"/>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sym typeface="Wingdings"/>
                </a:rPr>
                <a:t>more rays</a:t>
              </a:r>
              <a:endParaRPr kumimoji="0" lang="en-US" sz="1400" b="0" i="0" u="none" strike="noStrike" kern="0" cap="none" spc="0" normalizeH="0" baseline="0" noProof="0" dirty="0">
                <a:ln>
                  <a:noFill/>
                </a:ln>
                <a:solidFill>
                  <a:srgbClr val="4F81BD">
                    <a:lumMod val="50000"/>
                  </a:srgbClr>
                </a:solidFill>
                <a:effectLst/>
                <a:uLnTx/>
                <a:uFillTx/>
                <a:latin typeface="Arial Narrow" pitchFamily="34" charset="0"/>
              </a:endParaRPr>
            </a:p>
          </p:txBody>
        </p:sp>
        <p:sp>
          <p:nvSpPr>
            <p:cNvPr id="40" name="Rectangle 39">
              <a:extLst>
                <a:ext uri="{FF2B5EF4-FFF2-40B4-BE49-F238E27FC236}">
                  <a16:creationId xmlns:a16="http://schemas.microsoft.com/office/drawing/2014/main" id="{AFCFC64D-2CB3-49A4-80C0-60CEA40EDE9D}"/>
                </a:ext>
              </a:extLst>
            </p:cNvPr>
            <p:cNvSpPr/>
            <p:nvPr/>
          </p:nvSpPr>
          <p:spPr>
            <a:xfrm>
              <a:off x="3352800" y="3200400"/>
              <a:ext cx="2372110"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4F81BD">
                      <a:lumMod val="50000"/>
                    </a:srgbClr>
                  </a:solidFill>
                  <a:effectLst/>
                  <a:uLnTx/>
                  <a:uFillTx/>
                  <a:latin typeface="Arial Narrow" pitchFamily="34" charset="0"/>
                </a:rPr>
                <a:t>MSAA/CSAA: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rPr>
                <a:t>coverage</a:t>
              </a:r>
              <a:r>
                <a:rPr kumimoji="0" lang="en-US" sz="800" b="0" i="0" u="none" strike="noStrike" kern="0" cap="none" spc="0" normalizeH="0" baseline="0" noProof="0" dirty="0">
                  <a:ln>
                    <a:noFill/>
                  </a:ln>
                  <a:solidFill>
                    <a:srgbClr val="4F81BD">
                      <a:lumMod val="50000"/>
                    </a:srgbClr>
                  </a:solidFill>
                  <a:effectLst/>
                  <a:uLnTx/>
                  <a:uFillTx/>
                  <a:latin typeface="Arial Narrow" pitchFamily="34" charset="0"/>
                  <a:sym typeface="Wingdings 3"/>
                </a:rPr>
                <a:t></a:t>
              </a: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sym typeface="Wingdings"/>
                </a:rPr>
                <a:t></a:t>
              </a:r>
              <a:r>
                <a:rPr kumimoji="0" lang="en-US" sz="800" b="0" i="0" u="none" strike="noStrike" kern="0" cap="none" spc="0" normalizeH="0" baseline="0" noProof="0" dirty="0">
                  <a:ln>
                    <a:noFill/>
                  </a:ln>
                  <a:solidFill>
                    <a:srgbClr val="4F81BD">
                      <a:lumMod val="50000"/>
                    </a:srgbClr>
                  </a:solidFill>
                  <a:effectLst/>
                  <a:uLnTx/>
                  <a:uFillTx/>
                  <a:latin typeface="Arial Narrow" pitchFamily="34" charset="0"/>
                  <a:sym typeface="Wingdings 3"/>
                </a:rPr>
                <a:t></a:t>
              </a: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sym typeface="Wingdings"/>
                </a:rPr>
                <a:t>color blending</a:t>
              </a:r>
              <a:endParaRPr kumimoji="0" lang="en-US" sz="1400" b="0" i="0" u="none" strike="noStrike" kern="0" cap="none" spc="0" normalizeH="0" baseline="0" noProof="0" dirty="0">
                <a:ln>
                  <a:noFill/>
                </a:ln>
                <a:solidFill>
                  <a:srgbClr val="4F81BD">
                    <a:lumMod val="50000"/>
                  </a:srgbClr>
                </a:solidFill>
                <a:effectLst/>
                <a:uLnTx/>
                <a:uFillTx/>
                <a:latin typeface="Arial Narrow" pitchFamily="34" charset="0"/>
              </a:endParaRPr>
            </a:p>
          </p:txBody>
        </p:sp>
        <p:sp>
          <p:nvSpPr>
            <p:cNvPr id="41" name="Rectangle 40">
              <a:extLst>
                <a:ext uri="{FF2B5EF4-FFF2-40B4-BE49-F238E27FC236}">
                  <a16:creationId xmlns:a16="http://schemas.microsoft.com/office/drawing/2014/main" id="{DC6EFBE8-4E58-46ED-AD0B-C14518024E0E}"/>
                </a:ext>
              </a:extLst>
            </p:cNvPr>
            <p:cNvSpPr/>
            <p:nvPr/>
          </p:nvSpPr>
          <p:spPr>
            <a:xfrm>
              <a:off x="3352800" y="1981200"/>
              <a:ext cx="2372110" cy="55399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4F81BD">
                      <a:lumMod val="50000"/>
                    </a:srgbClr>
                  </a:solidFill>
                  <a:effectLst/>
                  <a:uLnTx/>
                  <a:uFillTx/>
                  <a:latin typeface="Arial Narrow" pitchFamily="34" charset="0"/>
                </a:rPr>
                <a:t>SSAA: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rPr>
                <a:t>gold standard</a:t>
              </a:r>
            </a:p>
          </p:txBody>
        </p:sp>
        <p:sp>
          <p:nvSpPr>
            <p:cNvPr id="42" name="Rectangle 41">
              <a:extLst>
                <a:ext uri="{FF2B5EF4-FFF2-40B4-BE49-F238E27FC236}">
                  <a16:creationId xmlns:a16="http://schemas.microsoft.com/office/drawing/2014/main" id="{B110A139-B23A-47BF-912E-53691FA2B12F}"/>
                </a:ext>
              </a:extLst>
            </p:cNvPr>
            <p:cNvSpPr/>
            <p:nvPr/>
          </p:nvSpPr>
          <p:spPr>
            <a:xfrm>
              <a:off x="5933690" y="3200400"/>
              <a:ext cx="2067310"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err="1">
                  <a:ln>
                    <a:noFill/>
                  </a:ln>
                  <a:solidFill>
                    <a:srgbClr val="4F81BD">
                      <a:lumMod val="50000"/>
                    </a:srgbClr>
                  </a:solidFill>
                  <a:effectLst/>
                  <a:uLnTx/>
                  <a:uFillTx/>
                  <a:latin typeface="Arial Narrow" pitchFamily="34" charset="0"/>
                </a:rPr>
                <a:t>Bala</a:t>
              </a:r>
              <a:r>
                <a:rPr kumimoji="0" lang="en-US" sz="1600" b="1" i="0" u="sng" strike="noStrike" kern="0" cap="none" spc="0" normalizeH="0" baseline="0" noProof="0" dirty="0">
                  <a:ln>
                    <a:noFill/>
                  </a:ln>
                  <a:solidFill>
                    <a:srgbClr val="4F81BD">
                      <a:lumMod val="50000"/>
                    </a:srgbClr>
                  </a:solidFill>
                  <a:effectLst/>
                  <a:uLnTx/>
                  <a:uFillTx/>
                  <a:latin typeface="Arial Narrow" pitchFamily="34" charset="0"/>
                </a:rPr>
                <a:t> et al’03:</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rPr>
                <a:t>projected silhouettes</a:t>
              </a:r>
              <a:r>
                <a:rPr kumimoji="0" lang="en-US" sz="800" b="0" i="0" u="none" strike="noStrike" kern="0" cap="none" spc="0" normalizeH="0" baseline="0" noProof="0" dirty="0">
                  <a:ln>
                    <a:noFill/>
                  </a:ln>
                  <a:solidFill>
                    <a:srgbClr val="4F81BD">
                      <a:lumMod val="50000"/>
                    </a:srgbClr>
                  </a:solidFill>
                  <a:effectLst/>
                  <a:uLnTx/>
                  <a:uFillTx/>
                  <a:latin typeface="Arial Narrow" pitchFamily="34" charset="0"/>
                  <a:sym typeface="Wingdings 3"/>
                </a:rPr>
                <a:t></a:t>
              </a: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sym typeface="Wingdings"/>
                </a:rPr>
                <a:t> constraint color interpolation</a:t>
              </a:r>
              <a:endParaRPr kumimoji="0" lang="en-US" sz="1400" b="0" i="0" u="none" strike="noStrike" kern="0" cap="none" spc="0" normalizeH="0" baseline="0" noProof="0" dirty="0">
                <a:ln>
                  <a:noFill/>
                </a:ln>
                <a:solidFill>
                  <a:srgbClr val="4F81BD">
                    <a:lumMod val="50000"/>
                  </a:srgbClr>
                </a:solidFill>
                <a:effectLst/>
                <a:uLnTx/>
                <a:uFillTx/>
                <a:latin typeface="Arial Narrow" pitchFamily="34" charset="0"/>
              </a:endParaRPr>
            </a:p>
          </p:txBody>
        </p:sp>
        <p:sp>
          <p:nvSpPr>
            <p:cNvPr id="43" name="Rectangle 42">
              <a:extLst>
                <a:ext uri="{FF2B5EF4-FFF2-40B4-BE49-F238E27FC236}">
                  <a16:creationId xmlns:a16="http://schemas.microsoft.com/office/drawing/2014/main" id="{ECD9A8C7-CFD1-409E-8582-5DEA69EE64CE}"/>
                </a:ext>
              </a:extLst>
            </p:cNvPr>
            <p:cNvSpPr/>
            <p:nvPr/>
          </p:nvSpPr>
          <p:spPr>
            <a:xfrm>
              <a:off x="5943600" y="1897559"/>
              <a:ext cx="1905000" cy="123110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err="1">
                  <a:ln>
                    <a:noFill/>
                  </a:ln>
                  <a:solidFill>
                    <a:srgbClr val="4F81BD">
                      <a:lumMod val="50000"/>
                    </a:srgbClr>
                  </a:solidFill>
                  <a:effectLst/>
                  <a:uLnTx/>
                  <a:uFillTx/>
                  <a:latin typeface="Arial Narrow" pitchFamily="34" charset="0"/>
                </a:rPr>
                <a:t>Sen</a:t>
              </a:r>
              <a:r>
                <a:rPr kumimoji="0" lang="en-US" sz="1600" b="1" i="0" u="sng" strike="noStrike" kern="0" cap="none" spc="0" normalizeH="0" baseline="0" noProof="0" dirty="0">
                  <a:ln>
                    <a:noFill/>
                  </a:ln>
                  <a:solidFill>
                    <a:srgbClr val="4F81BD">
                      <a:lumMod val="50000"/>
                    </a:srgbClr>
                  </a:solidFill>
                  <a:effectLst/>
                  <a:uLnTx/>
                  <a:uFillTx/>
                  <a:latin typeface="Arial Narrow" pitchFamily="34" charset="0"/>
                </a:rPr>
                <a:t> and Cammarano’03/04:</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rPr>
                <a:t>shadow silhouette maps</a:t>
              </a:r>
              <a:r>
                <a:rPr kumimoji="0" lang="en-US" sz="800" b="0" i="0" u="none" strike="noStrike" kern="0" cap="none" spc="0" normalizeH="0" baseline="0" noProof="0" dirty="0">
                  <a:ln>
                    <a:noFill/>
                  </a:ln>
                  <a:solidFill>
                    <a:srgbClr val="4F81BD">
                      <a:lumMod val="50000"/>
                    </a:srgbClr>
                  </a:solidFill>
                  <a:effectLst/>
                  <a:uLnTx/>
                  <a:uFillTx/>
                  <a:latin typeface="Arial Narrow" pitchFamily="34" charset="0"/>
                  <a:sym typeface="Wingdings 3"/>
                </a:rPr>
                <a:t></a:t>
              </a: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sym typeface="Wingdings"/>
                </a:rPr>
                <a:t></a:t>
              </a:r>
              <a:r>
                <a:rPr kumimoji="0" lang="en-US" sz="800" b="0" i="0" u="none" strike="noStrike" kern="0" cap="none" spc="0" normalizeH="0" baseline="0" noProof="0" dirty="0">
                  <a:ln>
                    <a:noFill/>
                  </a:ln>
                  <a:solidFill>
                    <a:srgbClr val="4F81BD">
                      <a:lumMod val="50000"/>
                    </a:srgbClr>
                  </a:solidFill>
                  <a:effectLst/>
                  <a:uLnTx/>
                  <a:uFillTx/>
                  <a:latin typeface="Arial Narrow" pitchFamily="34" charset="0"/>
                  <a:sym typeface="Wingdings 3"/>
                </a:rPr>
                <a:t></a:t>
              </a: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sym typeface="Wingdings"/>
                </a:rPr>
                <a:t>improved hard shadows</a:t>
              </a:r>
              <a:endParaRPr kumimoji="0" lang="en-US" sz="1400" b="0" i="0" u="none" strike="noStrike" kern="0" cap="none" spc="0" normalizeH="0" baseline="0" noProof="0" dirty="0">
                <a:ln>
                  <a:noFill/>
                </a:ln>
                <a:solidFill>
                  <a:srgbClr val="4F81BD">
                    <a:lumMod val="50000"/>
                  </a:srgbClr>
                </a:solidFill>
                <a:effectLst/>
                <a:uLnTx/>
                <a:uFillTx/>
                <a:latin typeface="Arial Narrow" pitchFamily="34" charset="0"/>
              </a:endParaRPr>
            </a:p>
          </p:txBody>
        </p:sp>
        <p:sp>
          <p:nvSpPr>
            <p:cNvPr id="44" name="Rectangle 43">
              <a:extLst>
                <a:ext uri="{FF2B5EF4-FFF2-40B4-BE49-F238E27FC236}">
                  <a16:creationId xmlns:a16="http://schemas.microsoft.com/office/drawing/2014/main" id="{E7770E4F-ED38-4D76-8A6B-601EB38EC4BC}"/>
                </a:ext>
              </a:extLst>
            </p:cNvPr>
            <p:cNvSpPr/>
            <p:nvPr/>
          </p:nvSpPr>
          <p:spPr>
            <a:xfrm rot="16200000">
              <a:off x="6241956" y="3432466"/>
              <a:ext cx="3819910"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4F81BD">
                      <a:lumMod val="50000"/>
                    </a:srgbClr>
                  </a:solidFill>
                  <a:effectLst/>
                  <a:uLnTx/>
                  <a:uFillTx/>
                  <a:latin typeface="Arial Narrow" pitchFamily="34" charset="0"/>
                </a:rPr>
                <a:t>beams, cones, pencils, bounds, covers, pyramidal rays</a:t>
              </a:r>
            </a:p>
          </p:txBody>
        </p:sp>
      </p:grpSp>
      <p:sp>
        <p:nvSpPr>
          <p:cNvPr id="45" name="7-Point Star 16">
            <a:extLst>
              <a:ext uri="{FF2B5EF4-FFF2-40B4-BE49-F238E27FC236}">
                <a16:creationId xmlns:a16="http://schemas.microsoft.com/office/drawing/2014/main" id="{21DAB0E2-B82D-4F10-8FBB-AA6181600EF5}"/>
              </a:ext>
            </a:extLst>
          </p:cNvPr>
          <p:cNvSpPr/>
          <p:nvPr/>
        </p:nvSpPr>
        <p:spPr>
          <a:xfrm>
            <a:off x="2248894" y="4717774"/>
            <a:ext cx="1447800" cy="685800"/>
          </a:xfrm>
          <a:prstGeom prst="star7">
            <a:avLst/>
          </a:prstGeom>
          <a:gradFill flip="none" rotWithShape="1">
            <a:gsLst>
              <a:gs pos="0">
                <a:srgbClr val="5E9EFF"/>
              </a:gs>
              <a:gs pos="39999">
                <a:srgbClr val="85C2FF"/>
              </a:gs>
              <a:gs pos="70000">
                <a:srgbClr val="C4D6EB"/>
              </a:gs>
              <a:gs pos="100000">
                <a:srgbClr val="FFEBFA"/>
              </a:gs>
            </a:gsLst>
            <a:path path="circle">
              <a:fillToRect l="50000" t="50000" r="50000" b="50000"/>
            </a:path>
            <a:tileRect/>
          </a:gradFill>
          <a:ln w="9525" cap="flat" cmpd="sng" algn="ctr">
            <a:solidFill>
              <a:srgbClr val="4F81BD">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8064A2">
                    <a:lumMod val="50000"/>
                  </a:srgbClr>
                </a:solidFill>
                <a:effectLst/>
                <a:uLnTx/>
                <a:uFillTx/>
                <a:latin typeface="Cambria"/>
                <a:ea typeface="+mn-ea"/>
                <a:cs typeface="+mn-cs"/>
              </a:rPr>
              <a:t>MLAA</a:t>
            </a:r>
          </a:p>
        </p:txBody>
      </p:sp>
      <p:sp>
        <p:nvSpPr>
          <p:cNvPr id="46" name="Title 45">
            <a:extLst>
              <a:ext uri="{FF2B5EF4-FFF2-40B4-BE49-F238E27FC236}">
                <a16:creationId xmlns:a16="http://schemas.microsoft.com/office/drawing/2014/main" id="{3A3D162E-22B8-4974-8A55-3CDB492A47D9}"/>
              </a:ext>
            </a:extLst>
          </p:cNvPr>
          <p:cNvSpPr>
            <a:spLocks noGrp="1"/>
          </p:cNvSpPr>
          <p:nvPr>
            <p:ph type="title"/>
          </p:nvPr>
        </p:nvSpPr>
        <p:spPr>
          <a:xfrm>
            <a:off x="512196" y="-15057"/>
            <a:ext cx="10515600" cy="795761"/>
          </a:xfrm>
        </p:spPr>
        <p:txBody>
          <a:bodyPr/>
          <a:lstStyle/>
          <a:p>
            <a:pPr algn="ctr"/>
            <a:r>
              <a:rPr lang="en-US" dirty="0"/>
              <a:t>Conclusion: slide from the ‘09 talk</a:t>
            </a:r>
          </a:p>
        </p:txBody>
      </p:sp>
    </p:spTree>
    <p:extLst>
      <p:ext uri="{BB962C8B-B14F-4D97-AF65-F5344CB8AC3E}">
        <p14:creationId xmlns:p14="http://schemas.microsoft.com/office/powerpoint/2010/main" val="23243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08333E-7 -2.96296E-6 C 0.00326 0.00209 0.00547 0.00047 0.0082 -0.00324 C 0.01159 -0.00092 0.01315 -0.0044 0.01497 -0.00972 C 0.01693 -0.0044 0.01497 0.00093 0.01849 -0.00324 C 0.01888 -0.0044 0.01888 -0.00648 0.01966 -0.00648 C 0.02031 -0.00648 0.01966 -0.00324 0.02031 -0.00324 C 0.02096 -0.00324 0.02057 -0.00555 0.02083 -0.00648 C 0.02109 -0.00764 0.02148 -0.00856 0.02188 -0.00972 C 0.02214 -0.00764 0.02148 -0.00463 0.02253 -0.00324 C 0.02318 -0.00231 0.02344 -0.00648 0.02435 -0.00648 C 0.02487 -0.00648 0.02474 -0.0044 0.02487 -0.00324 C 0.02552 -0.00347 0.02643 -0.00347 0.02721 -0.00416 C 0.02786 -0.00463 0.02826 -0.00648 0.02904 -0.00648 C 0.02943 -0.00648 0.02969 -0.00463 0.03008 -0.00416 C 0.0306 -0.00347 0.03125 -0.00347 0.0319 -0.00324 C 0.03646 -0.00509 0.04102 -0.0044 0.04336 -0.0118 C 0.04792 -0.00648 0.04987 -0.00902 0.05612 -0.01065 C 0.05677 -0.0118 0.05794 -0.01227 0.05794 -0.01389 C 0.05794 -0.01504 0.05651 -0.01597 0.05612 -0.01504 C 0.05469 -0.01065 0.05768 -0.01018 0.05846 -0.00972 C 0.05951 -0.00301 0.06107 -0.00926 0.06185 -0.01273 C 0.06341 -0.01898 0.06445 -0.02546 0.0655 -0.03194 C 0.06628 -0.02407 0.06836 -0.00833 0.07305 -0.00532 C 0.07357 -0.02222 0.07201 -0.02338 0.07656 -0.01597 C 0.07878 -0.01921 0.08021 -0.02152 0.08099 -0.02662 C 0.08216 -0.02453 0.08294 -0.02129 0.08451 -0.02037 C 0.08568 -0.01967 0.08815 -0.01805 0.08815 -0.01782 C 0.09023 -0.0243 0.09336 -0.01828 0.09675 -0.01713 C 0.0974 -0.01666 0.09792 -0.01597 0.09844 -0.01597 C 0.10286 -0.01597 0.10221 -0.0162 0.10078 -0.02129 C 0.10026 -0.02315 0.09805 -0.02592 0.09909 -0.02662 C 0.10052 -0.02777 0.10208 -0.02407 0.10365 -0.02338 C 0.10482 -0.02268 0.10625 -0.02268 0.10768 -0.02245 C 0.10938 -0.02152 0.12292 -0.01319 0.11471 -0.02245 C 0.11445 -0.02361 0.1138 -0.02477 0.11406 -0.02569 C 0.11471 -0.02731 0.11862 -0.03125 0.11992 -0.03194 C 0.12227 -0.02361 0.12604 -0.01875 0.13086 -0.01597 C 0.13281 -0.01134 0.13372 -0.00972 0.13672 -0.0118 C 0.13425 -0.03125 0.13659 -0.02014 0.13255 -0.03194 C 0.12708 -0.04745 0.13425 -0.02916 0.12917 -0.04051 C 0.12865 -0.04143 0.12747 -0.04421 0.12813 -0.04375 C 0.13164 -0.04166 0.1349 -0.0375 0.13841 -0.03518 C 0.14245 -0.03264 0.15 -0.02777 0.15 -0.02754 C 0.15117 -0.02639 0.15221 -0.02453 0.15339 -0.02338 C 0.1543 -0.02268 0.1556 -0.02106 0.15638 -0.02245 C 0.1569 -0.02361 0.15482 -0.02384 0.15417 -0.02453 C 0.1526 -0.03009 0.15234 -0.02847 0.15339 -0.03634 C 0.15378 -0.03842 0.15469 -0.04259 0.15469 -0.04236 C 0.1582 -0.04143 0.16133 -0.03912 0.16445 -0.03634 C 0.16563 -0.03541 0.16693 -0.03402 0.1681 -0.0331 C 0.16849 -0.03264 0.17031 -0.03194 0.16966 -0.03194 C 0.16888 -0.03194 0.1681 -0.03264 0.16745 -0.0331 C 0.16536 -0.03796 0.16328 -0.04236 0.16055 -0.04583 C 0.15794 -0.05902 0.16094 -0.05648 0.16628 -0.05555 C 0.16628 -0.05532 0.16589 -0.05972 0.16563 -0.0618 C 0.16523 -0.06504 0.16484 -0.06828 0.16445 -0.07152 C 0.16471 -0.07361 0.16406 -0.07685 0.1651 -0.07777 C 0.16641 -0.07893 0.16784 -0.07615 0.16914 -0.07569 C 0.17057 -0.07523 0.17188 -0.075 0.17318 -0.07477 C 0.17461 -0.07176 0.17565 -0.06967 0.17786 -0.06828 C 0.17956 -0.05902 0.17695 -0.07291 0.17669 -0.07361 C 0.17865 -0.08426 0.17695 -0.08032 0.17904 -0.07569 C 0.17995 -0.07338 0.18138 -0.07152 0.18242 -0.06944 C 0.18333 -0.06504 0.18802 -0.05139 0.18997 -0.04907 C 0.19102 -0.04791 0.19232 -0.04838 0.19336 -0.04791 C 0.19583 -0.05231 0.19727 -0.05416 0.19922 -0.05972 C 0.19935 -0.06227 0.19935 -0.06481 0.19987 -0.06713 C 0.20013 -0.06898 0.2013 -0.07037 0.20156 -0.07245 C 0.20221 -0.07615 0.20273 -0.08426 0.20273 -0.08402 C 0.20885 -0.07777 0.2138 -0.07384 0.2207 -0.07152 C 0.22435 -0.07338 0.22786 -0.07361 0.22422 -0.08102 C 0.22396 -0.08194 0.22148 -0.09004 0.22357 -0.09166 C 0.22487 -0.09259 0.2276 -0.08958 0.2276 -0.08935 C 0.23411 -0.08194 0.2224 -0.09953 0.22135 -0.10139 C 0.2207 -0.10254 0.22005 -0.10416 0.21953 -0.10555 C 0.21901 -0.10694 0.21745 -0.10995 0.21836 -0.10995 C 0.21979 -0.10995 0.22044 -0.10602 0.22175 -0.10555 C 0.22253 -0.10532 0.22344 -0.10486 0.22422 -0.10463 C 0.22591 -0.10115 0.22865 -0.10023 0.23112 -0.0993 C 0.23438 -0.11458 0.23477 -0.11227 0.24388 -0.11088 C 0.24844 -0.10902 0.24701 -0.10532 0.25026 -0.10139 C 0.25104 -0.10277 0.25182 -0.10416 0.2526 -0.10555 C 0.25326 -0.10671 0.25417 -0.10764 0.25495 -0.10879 C 0.2569 -0.11227 0.26068 -0.11944 0.26068 -0.11921 C 0.26354 -0.13032 0.26029 -0.11736 0.26003 -0.11527 C 0.26523 -0.1118 0.25794 -0.11759 0.26289 -0.10995 C 0.26445 -0.10764 0.26693 -0.10833 0.26875 -0.10764 C 0.27161 -0.10995 0.27344 -0.11111 0.27227 -0.11736 C 0.27083 -0.10787 0.27409 -0.11203 0.2763 -0.11527 C 0.27786 -0.12315 0.27565 -0.13102 0.27448 -0.13865 C 0.27565 -0.14699 0.27747 -0.14352 0.28047 -0.13981 C 0.28099 -0.13796 0.28307 -0.13148 0.28438 -0.13217 C 0.28568 -0.13264 0.28568 -0.13634 0.2862 -0.13865 C 0.28815 -0.14745 0.28971 -0.15509 0.29258 -0.16319 C 0.29701 -0.15671 0.30091 -0.15416 0.30651 -0.15139 C 0.30547 -0.15625 0.30417 -0.16018 0.30352 -0.16527 C 0.30755 -0.16666 0.31029 -0.16504 0.31445 -0.16435 C 0.3155 -0.16389 0.31654 -0.16389 0.31745 -0.16319 C 0.31797 -0.16273 0.31888 -0.15995 0.31914 -0.16111 C 0.32161 -0.17523 0.31836 -0.17801 0.32331 -0.18657 C 0.325 -0.1824 0.32383 -0.17847 0.32617 -0.1824 C 0.32643 -0.18402 0.32669 -0.18819 0.32839 -0.18773 C 0.33385 -0.18634 0.33802 -0.17963 0.34349 -0.17824 C 0.34492 -0.17569 0.34648 -0.17245 0.34688 -0.17384 C 0.34766 -0.17592 0.34727 -0.17893 0.34753 -0.18125 C 0.34857 -0.1875 0.35 -0.19166 0.35286 -0.19514 C 0.35547 -0.19166 0.35482 -0.1868 0.35742 -0.18356 C 0.3582 -0.18426 0.35911 -0.18449 0.35977 -0.18565 C 0.36081 -0.1875 0.36198 -0.19213 0.36198 -0.1919 C 0.36393 -0.18935 0.36576 -0.18634 0.36771 -0.18356 C 0.37357 -0.18565 0.375 -0.18379 0.37826 -0.18889 C 0.37982 -0.19143 0.38047 -0.19259 0.38112 -0.19629 C 0.38138 -0.19768 0.38099 -0.20023 0.38177 -0.20046 C 0.38659 -0.20208 0.39141 -0.20115 0.39622 -0.20162 C 0.39076 -0.2081 0.40091 -0.19652 0.38815 -0.20694 C 0.37826 -0.21504 0.39023 -0.21088 0.37891 -0.21342 C 0.3737 -0.21805 0.37721 -0.22199 0.3806 -0.225 C 0.38138 -0.22708 0.38164 -0.2324 0.38281 -0.23148 C 0.38568 -0.2294 0.38802 -0.22731 0.39102 -0.22615 C 0.39284 -0.22662 0.39453 -0.22615 0.39622 -0.22731 C 0.3974 -0.22801 0.39779 -0.23333 0.39792 -0.23472 C 0.39883 -0.23865 0.39935 -0.23819 0.40156 -0.23981 C 0.4069 -0.23796 0.41133 -0.2287 0.41484 -0.22083 C 0.41523 -0.21898 0.4155 -0.21713 0.41589 -0.21551 C 0.41641 -0.21365 0.41719 -0.21203 0.41771 -0.21018 C 0.41797 -0.20879 0.41771 -0.20694 0.41823 -0.20578 C 0.41862 -0.20486 0.4194 -0.20509 0.42005 -0.20486 C 0.42148 -0.21065 0.42383 -0.21551 0.42578 -0.22083 C 0.42917 -0.21458 0.4306 -0.20694 0.43555 -0.20486 C 0.4401 -0.21643 0.43411 -0.23264 0.43854 -0.24421 C 0.44375 -0.23402 0.44466 -0.22754 0.45247 -0.22199 C 0.4543 -0.21643 0.45365 -0.22037 0.45182 -0.21227 C 0.44948 -0.20231 0.44635 -0.19352 0.44375 -0.18356 C 0.44401 -0.18078 0.44297 -0.17639 0.44427 -0.175 C 0.44557 -0.17361 0.44987 -0.17685 0.4513 -0.17916 C 0.45391 -0.18356 0.45716 -0.18727 0.45885 -0.19305 C 0.46211 -0.20532 0.46003 -0.20115 0.4638 -0.20694 C 0.46523 -0.21319 0.46693 -0.21875 0.4681 -0.225 C 0.46445 -0.22639 0.46055 -0.22523 0.45703 -0.22731 C 0.45651 -0.22754 0.45742 -0.2294 0.45768 -0.23032 C 0.4582 -0.23217 0.45846 -0.23402 0.45938 -0.23565 C 0.4638 -0.2449 0.46354 -0.24444 0.46758 -0.2493 C 0.46992 -0.25648 0.47435 -0.26227 0.47852 -0.26527 C 0.48359 -0.27477 0.4819 -0.2706 0.48438 -0.27708 C 0.4849 -0.28402 0.4862 -0.29074 0.48724 -0.29745 C 0.48737 -0.2949 0.4875 -0.29236 0.48776 -0.28981 C 0.48789 -0.28865 0.48828 -0.28796 0.48841 -0.2868 C 0.48854 -0.28472 0.48854 -0.2824 0.4888 -0.28032 C 0.48906 -0.27916 0.48984 -0.27615 0.48945 -0.27708 C 0.48737 -0.28194 0.48906 -0.28078 0.48776 -0.28565 C 0.48607 -0.29166 0.48294 -0.29398 0.47969 -0.29514 C 0.47826 -0.29699 0.47448 -0.30254 0.48021 -0.29097 C 0.48229 -0.28657 0.48333 -0.28588 0.48607 -0.28356 C 0.48398 -0.28727 0.48385 -0.28935 0.48294 -0.29421 C 0.48294 -0.29352 0.48151 -0.28472 0.48086 -0.28356 C 0.48034 -0.28287 0.48125 -0.28565 0.48125 -0.2868 C 0.48125 -0.29236 0.4819 -0.29838 0.48086 -0.3037 C 0.4806 -0.30509 0.4776 -0.30277 0.47852 -0.30277 C 0.48789 -0.30277 0.48086 -0.30324 0.47786 -0.30162 C 0.48047 -0.2993 0.48164 -0.29791 0.48255 -0.29305 C 0.48372 -0.2787 0.4849 -0.2919 0.48529 -0.29629 C 0.4862 -0.2919 0.48581 -0.2868 0.48659 -0.2824 C 0.48672 -0.28125 0.48685 -0.28449 0.48724 -0.28565 C 0.48737 -0.2868 0.48763 -0.28773 0.48776 -0.28889 C 0.48802 -0.2912 0.49063 -0.29398 0.48945 -0.29514 C 0.48854 -0.29606 0.48763 -0.29444 0.48659 -0.29421 C 0.48529 -0.30787 0.48581 -0.2993 0.4849 -0.29421 C 0.48464 -0.29537 0.48451 -0.29629 0.48438 -0.29745 C 0.48398 -0.29861 0.48372 -0.30185 0.48372 -0.30069 C 0.48372 -0.29606 0.48581 -0.29328 0.48724 -0.28981 C 0.48828 -0.29352 0.48841 -0.29676 0.4901 -0.29953 C 0.49023 -0.30069 0.49076 -0.30393 0.49063 -0.30277 C 0.49023 -0.3 0.49063 -0.29213 0.48945 -0.29421 C 0.48789 -0.29699 0.48906 -0.30208 0.4888 -0.30602 C 0.48581 -0.3044 0.48633 -0.30301 0.4849 -0.29838 C 0.4832 -0.28819 0.4763 -0.29606 0.47148 -0.29305 C 0.47396 -0.29166 0.47448 -0.29398 0.47617 -0.29745 C 0.47956 -0.29305 0.48021 -0.29352 0.48294 -0.2868 C 0.48659 -0.28819 0.48685 -0.29166 0.48776 -0.29745 C 0.48841 -0.29629 0.48906 -0.2956 0.48945 -0.29421 C 0.48984 -0.29259 0.48919 -0.28958 0.4901 -0.28889 C 0.49063 -0.28865 0.49219 -0.29861 0.49245 -0.29953 C 0.48958 -0.30764 0.49089 -0.29514 0.4888 -0.28981 C 0.48906 -0.29444 0.4901 -0.2993 0.48945 -0.3037 C 0.48828 -0.31227 0.48724 -0.28727 0.48724 -0.29213 C 0.48724 -0.29838 0.48789 -0.30162 0.4888 -0.30694 C 0.48984 -0.30277 0.48854 -0.2919 0.49128 -0.29953 C 0.49154 -0.30231 0.49154 -0.31088 0.49284 -0.3037 C 0.4905 -0.2912 0.49141 -0.30046 0.49063 -0.3081 C 0.48919 -0.2993 0.4905 -0.30254 0.48776 -0.29745 C 0.48763 -0.29676 0.48685 -0.28889 0.48607 -0.28889 C 0.48529 -0.28889 0.48568 -0.29166 0.48529 -0.29305 C 0.48529 -0.29467 0.48464 -0.29606 0.48438 -0.29745 C 0.48464 -0.30069 0.48385 -0.30555 0.48529 -0.30694 C 0.48633 -0.30787 0.48789 -0.2993 0.48841 -0.29745 C 0.49089 -0.30347 0.4901 -0.30833 0.49128 -0.30069 C 0.49141 -0.29815 0.4905 -0.29421 0.4918 -0.29305 C 0.49284 -0.2919 0.49128 -0.29953 0.49245 -0.29953 C 0.4944 -0.29953 0.4931 -0.29236 0.49349 -0.28889 C 0.49388 -0.29166 0.49414 -0.29467 0.49453 -0.29745 C 0.49596 -0.3044 0.49675 -0.30578 0.49453 -0.30069 C 0.49453 -0.29884 0.4944 -0.29328 0.49414 -0.29514 C 0.49349 -0.2993 0.4944 -0.30416 0.49349 -0.3081 C 0.49323 -0.30926 0.49219 -0.30694 0.4918 -0.30602 C 0.4849 -0.29537 0.49635 -0.31111 0.48776 -0.29953 C 0.48529 -0.29213 0.48802 -0.29884 0.48607 -0.30277 C 0.48529 -0.30393 0.48581 -0.29977 0.48529 -0.29838 C 0.4849 -0.29652 0.48438 -0.2949 0.48372 -0.29305 C 0.48438 -0.29838 0.48529 -0.3037 0.4819 -0.30602 C 0.4819 -0.30578 0.48294 -0.30764 0.48372 -0.3081 C 0.48425 -0.30856 0.4849 -0.30879 0.48529 -0.30902 C 0.48828 -0.30578 0.48776 -0.30023 0.4901 -0.29629 C 0.4905 -0.29375 0.49089 -0.29143 0.49128 -0.28889 C 0.49141 -0.28773 0.4918 -0.28565 0.4918 -0.28541 C 0.49323 -0.28842 0.49323 -0.29143 0.49414 -0.29514 C 0.49518 -0.28889 0.49427 -0.29282 0.49531 -0.29953 C 0.49544 -0.30092 0.49635 -0.30532 0.49635 -0.3037 C 0.49635 -0.30162 0.49557 -0.29953 0.49531 -0.29745 C 0.49505 -0.30023 0.49557 -0.3037 0.49453 -0.30602 C 0.49414 -0.3074 0.4944 -0.30162 0.49349 -0.30162 C 0.49284 -0.30162 0.49323 -0.30463 0.49284 -0.30602 C 0.49219 -0.30926 0.49154 -0.30902 0.4901 -0.31018 C 0.4888 -0.30602 0.48685 -0.30277 0.48607 -0.29838 C 0.48555 -0.3037 0.48529 -0.30902 0.48438 -0.31435 C 0.48268 -0.31157 0.48229 -0.30833 0.48125 -0.30486 C 0.48359 -0.30324 0.48464 -0.30486 0.48724 -0.3037 C 0.48776 -0.30301 0.4888 -0.30162 0.4888 -0.30139 " pathEditMode="relative" rAng="0" ptsTypes="AAAAAAAAAAAAAAAAAAAAAAAAAAAAAAAAAAAAAAAAAAAAAAAAAAAAAAAAAAAAAAAAAAAAAAAAAAAAAAAAAAAAAAAAAAAAAAAAAAAAAAAAAAAAAAAAAAAAAAAAAAAAAAAAAAAAAAAAAAAAAAAAAAAAAAAAAAAAAAAAAAAAAAAAAAAAAAAAAAAAAAAAAAAAAAAAAAAAAAAAAAAAAAAAAAAAAAAAAAAAAAAAAAA">
                                      <p:cBhvr>
                                        <p:cTn id="6" dur="20000" fill="hold"/>
                                        <p:tgtEl>
                                          <p:spTgt spid="45"/>
                                        </p:tgtEl>
                                        <p:attrNameLst>
                                          <p:attrName>ppt_x</p:attrName>
                                          <p:attrName>ppt_y</p:attrName>
                                        </p:attrNameLst>
                                      </p:cBhvr>
                                      <p:rCtr x="24818" y="-15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53D43-61E3-409C-AB9A-F0AD8628763C}"/>
              </a:ext>
            </a:extLst>
          </p:cNvPr>
          <p:cNvSpPr>
            <a:spLocks noGrp="1"/>
          </p:cNvSpPr>
          <p:nvPr>
            <p:ph type="title"/>
          </p:nvPr>
        </p:nvSpPr>
        <p:spPr>
          <a:xfrm>
            <a:off x="957469" y="1876509"/>
            <a:ext cx="10515600" cy="1900362"/>
          </a:xfrm>
        </p:spPr>
        <p:txBody>
          <a:bodyPr>
            <a:normAutofit/>
          </a:bodyPr>
          <a:lstStyle/>
          <a:p>
            <a:pPr algn="ctr"/>
            <a:r>
              <a:rPr lang="en-US" sz="5400" dirty="0"/>
              <a:t>Linked slides (do not remove)</a:t>
            </a:r>
          </a:p>
        </p:txBody>
      </p:sp>
    </p:spTree>
    <p:extLst>
      <p:ext uri="{BB962C8B-B14F-4D97-AF65-F5344CB8AC3E}">
        <p14:creationId xmlns:p14="http://schemas.microsoft.com/office/powerpoint/2010/main" val="3183300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012319-3800-4BEC-A807-8F4FB344795C}"/>
              </a:ext>
            </a:extLst>
          </p:cNvPr>
          <p:cNvSpPr>
            <a:spLocks noGrp="1"/>
          </p:cNvSpPr>
          <p:nvPr>
            <p:ph idx="1"/>
          </p:nvPr>
        </p:nvSpPr>
        <p:spPr>
          <a:xfrm>
            <a:off x="330740" y="359923"/>
            <a:ext cx="11861259" cy="6138154"/>
          </a:xfrm>
        </p:spPr>
        <p:txBody>
          <a:bodyPr>
            <a:normAutofit/>
          </a:bodyPr>
          <a:lstStyle/>
          <a:p>
            <a:r>
              <a:rPr lang="en-US" sz="3200" dirty="0"/>
              <a:t>“The Americans have need of the telephone, but we do not. </a:t>
            </a:r>
            <a:br>
              <a:rPr lang="en-US" sz="3200" dirty="0"/>
            </a:br>
            <a:r>
              <a:rPr lang="en-US" sz="3200" dirty="0"/>
              <a:t>We have plenty of messenger boys”</a:t>
            </a:r>
            <a:br>
              <a:rPr lang="en-US" sz="3200" dirty="0"/>
            </a:br>
            <a:r>
              <a:rPr lang="en-US" dirty="0">
                <a:solidFill>
                  <a:srgbClr val="53A9AD"/>
                </a:solidFill>
              </a:rPr>
              <a:t>Sir William </a:t>
            </a:r>
            <a:r>
              <a:rPr lang="en-US" dirty="0" err="1">
                <a:solidFill>
                  <a:srgbClr val="53A9AD"/>
                </a:solidFill>
              </a:rPr>
              <a:t>Preece</a:t>
            </a:r>
            <a:r>
              <a:rPr lang="en-US" dirty="0">
                <a:solidFill>
                  <a:srgbClr val="53A9AD"/>
                </a:solidFill>
              </a:rPr>
              <a:t>, Chief Engineer, British Post Office, 1878</a:t>
            </a:r>
          </a:p>
          <a:p>
            <a:r>
              <a:rPr lang="en-US" sz="3200" dirty="0"/>
              <a:t>“There is not the slightest indication that nuclear energy will ever be obtainable. It would mean that the atom would have to be shattered at will”</a:t>
            </a:r>
            <a:br>
              <a:rPr lang="en-US" sz="3200" dirty="0"/>
            </a:br>
            <a:r>
              <a:rPr lang="en-US" dirty="0">
                <a:solidFill>
                  <a:srgbClr val="53A9AD"/>
                </a:solidFill>
              </a:rPr>
              <a:t>Albert Einstein, 1932</a:t>
            </a:r>
          </a:p>
          <a:p>
            <a:r>
              <a:rPr lang="en-US" sz="3200" dirty="0"/>
              <a:t>“There is no reason for any individual to have a computer </a:t>
            </a:r>
            <a:br>
              <a:rPr lang="en-US" sz="3200" dirty="0"/>
            </a:br>
            <a:r>
              <a:rPr lang="en-US" sz="3200" dirty="0"/>
              <a:t>in his home”</a:t>
            </a:r>
            <a:br>
              <a:rPr lang="en-US" sz="3200" dirty="0"/>
            </a:br>
            <a:r>
              <a:rPr lang="en-US" dirty="0">
                <a:solidFill>
                  <a:srgbClr val="53A9AD"/>
                </a:solidFill>
              </a:rPr>
              <a:t>Ken Olson, president, chairman and founder of Digital Equipment Corporation (DEC), in a talk given to a 1977 World Future Society </a:t>
            </a:r>
          </a:p>
          <a:p>
            <a:r>
              <a:rPr lang="en-US" sz="3200" dirty="0"/>
              <a:t>“In short, never use BVH”</a:t>
            </a:r>
            <a:br>
              <a:rPr lang="en-US" sz="3200" dirty="0"/>
            </a:br>
            <a:r>
              <a:rPr lang="en-US" dirty="0">
                <a:solidFill>
                  <a:srgbClr val="53A9AD"/>
                </a:solidFill>
              </a:rPr>
              <a:t>Gordon Stoll, </a:t>
            </a:r>
            <a:r>
              <a:rPr lang="en-US" dirty="0" err="1">
                <a:solidFill>
                  <a:srgbClr val="53A9AD"/>
                </a:solidFill>
              </a:rPr>
              <a:t>Siggraph</a:t>
            </a:r>
            <a:r>
              <a:rPr lang="en-US" dirty="0">
                <a:solidFill>
                  <a:srgbClr val="53A9AD"/>
                </a:solidFill>
              </a:rPr>
              <a:t> 2005 Course on Real-Time Ray Tracing</a:t>
            </a:r>
          </a:p>
        </p:txBody>
      </p:sp>
    </p:spTree>
    <p:extLst>
      <p:ext uri="{BB962C8B-B14F-4D97-AF65-F5344CB8AC3E}">
        <p14:creationId xmlns:p14="http://schemas.microsoft.com/office/powerpoint/2010/main" val="1863036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10ED-BFC0-4FFC-911E-28F82F5903F3}"/>
              </a:ext>
            </a:extLst>
          </p:cNvPr>
          <p:cNvSpPr>
            <a:spLocks noGrp="1"/>
          </p:cNvSpPr>
          <p:nvPr>
            <p:ph type="title"/>
          </p:nvPr>
        </p:nvSpPr>
        <p:spPr>
          <a:xfrm>
            <a:off x="0" y="-631"/>
            <a:ext cx="12191999" cy="795761"/>
          </a:xfrm>
        </p:spPr>
        <p:txBody>
          <a:bodyPr>
            <a:noAutofit/>
          </a:bodyPr>
          <a:lstStyle/>
          <a:p>
            <a:r>
              <a:rPr lang="en-US" sz="3400" dirty="0"/>
              <a:t>Call of Duty as a testbed (came free with graphics card)</a:t>
            </a:r>
          </a:p>
        </p:txBody>
      </p:sp>
      <p:pic>
        <p:nvPicPr>
          <p:cNvPr id="5" name="Picture 4">
            <a:hlinkClick r:id="rId2" action="ppaction://hlinksldjump"/>
            <a:extLst>
              <a:ext uri="{FF2B5EF4-FFF2-40B4-BE49-F238E27FC236}">
                <a16:creationId xmlns:a16="http://schemas.microsoft.com/office/drawing/2014/main" id="{6ADA4E04-63CF-413C-B2E3-96E7459CF9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12192000" cy="4876800"/>
          </a:xfrm>
          <a:prstGeom prst="rect">
            <a:avLst/>
          </a:prstGeom>
        </p:spPr>
      </p:pic>
    </p:spTree>
    <p:extLst>
      <p:ext uri="{BB962C8B-B14F-4D97-AF65-F5344CB8AC3E}">
        <p14:creationId xmlns:p14="http://schemas.microsoft.com/office/powerpoint/2010/main" val="27494430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53D43-61E3-409C-AB9A-F0AD8628763C}"/>
              </a:ext>
            </a:extLst>
          </p:cNvPr>
          <p:cNvSpPr>
            <a:spLocks noGrp="1"/>
          </p:cNvSpPr>
          <p:nvPr>
            <p:ph type="title"/>
          </p:nvPr>
        </p:nvSpPr>
        <p:spPr>
          <a:xfrm>
            <a:off x="957469" y="1876509"/>
            <a:ext cx="10515600" cy="1900362"/>
          </a:xfrm>
        </p:spPr>
        <p:txBody>
          <a:bodyPr>
            <a:normAutofit/>
          </a:bodyPr>
          <a:lstStyle/>
          <a:p>
            <a:pPr algn="ctr"/>
            <a:r>
              <a:rPr lang="en-US" sz="5400" dirty="0"/>
              <a:t>Extra slides</a:t>
            </a:r>
          </a:p>
        </p:txBody>
      </p:sp>
    </p:spTree>
    <p:extLst>
      <p:ext uri="{BB962C8B-B14F-4D97-AF65-F5344CB8AC3E}">
        <p14:creationId xmlns:p14="http://schemas.microsoft.com/office/powerpoint/2010/main" val="1886121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3-01-16 20.03.23">
            <a:hlinkClick r:id="" action="ppaction://media"/>
            <a:extLst>
              <a:ext uri="{FF2B5EF4-FFF2-40B4-BE49-F238E27FC236}">
                <a16:creationId xmlns:a16="http://schemas.microsoft.com/office/drawing/2014/main" id="{4FF7AB36-753F-4549-A4FA-0EEA5F288E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6886" y="1393827"/>
            <a:ext cx="8187192" cy="5458128"/>
          </a:xfrm>
          <a:prstGeom prst="rect">
            <a:avLst/>
          </a:prstGeom>
        </p:spPr>
      </p:pic>
      <p:pic>
        <p:nvPicPr>
          <p:cNvPr id="6" name="Picture 5">
            <a:extLst>
              <a:ext uri="{FF2B5EF4-FFF2-40B4-BE49-F238E27FC236}">
                <a16:creationId xmlns:a16="http://schemas.microsoft.com/office/drawing/2014/main" id="{0F1B890E-85CC-4137-BAB7-DA5D0CA76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1381032"/>
            <a:ext cx="7294564" cy="5470923"/>
          </a:xfrm>
          <a:prstGeom prst="rect">
            <a:avLst/>
          </a:prstGeom>
        </p:spPr>
      </p:pic>
    </p:spTree>
    <p:extLst>
      <p:ext uri="{BB962C8B-B14F-4D97-AF65-F5344CB8AC3E}">
        <p14:creationId xmlns:p14="http://schemas.microsoft.com/office/powerpoint/2010/main" val="72004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0C8129C-F9D1-48B8-B208-1A09E810F80D}"/>
              </a:ext>
            </a:extLst>
          </p:cNvPr>
          <p:cNvSpPr/>
          <p:nvPr/>
        </p:nvSpPr>
        <p:spPr>
          <a:xfrm>
            <a:off x="1578429" y="0"/>
            <a:ext cx="9122228" cy="6858000"/>
          </a:xfrm>
          <a:prstGeom prst="rect">
            <a:avLst/>
          </a:prstGeom>
          <a:solidFill>
            <a:schemeClr val="bg1"/>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19A52E91-976B-4C03-B3E3-86228C34961F}"/>
              </a:ext>
            </a:extLst>
          </p:cNvPr>
          <p:cNvGrpSpPr/>
          <p:nvPr/>
        </p:nvGrpSpPr>
        <p:grpSpPr>
          <a:xfrm>
            <a:off x="1674484" y="142516"/>
            <a:ext cx="8930614" cy="6617513"/>
            <a:chOff x="-89002" y="228600"/>
            <a:chExt cx="8930614" cy="6617513"/>
          </a:xfrm>
        </p:grpSpPr>
        <p:sp>
          <p:nvSpPr>
            <p:cNvPr id="21" name="Subtitle 2">
              <a:extLst>
                <a:ext uri="{FF2B5EF4-FFF2-40B4-BE49-F238E27FC236}">
                  <a16:creationId xmlns:a16="http://schemas.microsoft.com/office/drawing/2014/main" id="{269D7AEF-CE4C-4419-89E2-351EDAD64140}"/>
                </a:ext>
              </a:extLst>
            </p:cNvPr>
            <p:cNvSpPr txBox="1">
              <a:spLocks/>
            </p:cNvSpPr>
            <p:nvPr/>
          </p:nvSpPr>
          <p:spPr>
            <a:xfrm>
              <a:off x="2590800" y="4343400"/>
              <a:ext cx="4769893" cy="2438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Alexander Reshetov</a:t>
              </a:r>
            </a:p>
            <a:p>
              <a:r>
                <a:rPr lang="en-US"/>
                <a:t>Intel Labs</a:t>
              </a:r>
            </a:p>
            <a:p>
              <a:endParaRPr lang="en-US"/>
            </a:p>
            <a:p>
              <a:endParaRPr lang="en-US" dirty="0"/>
            </a:p>
          </p:txBody>
        </p:sp>
        <p:pic>
          <p:nvPicPr>
            <p:cNvPr id="22" name="Picture 21" descr="brandhpg.png">
              <a:extLst>
                <a:ext uri="{FF2B5EF4-FFF2-40B4-BE49-F238E27FC236}">
                  <a16:creationId xmlns:a16="http://schemas.microsoft.com/office/drawing/2014/main" id="{5348DC53-48B1-4A31-B746-11616003ABD8}"/>
                </a:ext>
              </a:extLst>
            </p:cNvPr>
            <p:cNvPicPr>
              <a:picLocks noChangeAspect="1"/>
            </p:cNvPicPr>
            <p:nvPr/>
          </p:nvPicPr>
          <p:blipFill>
            <a:blip r:embed="rId4"/>
            <a:stretch>
              <a:fillRect/>
            </a:stretch>
          </p:blipFill>
          <p:spPr>
            <a:xfrm>
              <a:off x="100581" y="228600"/>
              <a:ext cx="1857375" cy="4676775"/>
            </a:xfrm>
            <a:prstGeom prst="rect">
              <a:avLst/>
            </a:prstGeom>
          </p:spPr>
        </p:pic>
        <p:pic>
          <p:nvPicPr>
            <p:cNvPr id="23" name="Picture 2">
              <a:extLst>
                <a:ext uri="{FF2B5EF4-FFF2-40B4-BE49-F238E27FC236}">
                  <a16:creationId xmlns:a16="http://schemas.microsoft.com/office/drawing/2014/main" id="{8D397F97-263E-43BF-AAFA-5300CA8E7780}"/>
                </a:ext>
              </a:extLst>
            </p:cNvPr>
            <p:cNvPicPr>
              <a:picLocks noChangeAspect="1" noChangeArrowheads="1"/>
            </p:cNvPicPr>
            <p:nvPr/>
          </p:nvPicPr>
          <p:blipFill>
            <a:blip r:embed="rId5"/>
            <a:srcRect/>
            <a:stretch>
              <a:fillRect/>
            </a:stretch>
          </p:blipFill>
          <p:spPr bwMode="auto">
            <a:xfrm>
              <a:off x="1347969" y="1905000"/>
              <a:ext cx="7277100" cy="1203960"/>
            </a:xfrm>
            <a:prstGeom prst="rect">
              <a:avLst/>
            </a:prstGeom>
            <a:noFill/>
            <a:ln w="9525">
              <a:noFill/>
              <a:miter lim="800000"/>
              <a:headEnd/>
              <a:tailEnd/>
            </a:ln>
          </p:spPr>
        </p:pic>
        <p:pic>
          <p:nvPicPr>
            <p:cNvPr id="24" name="Picture 3">
              <a:extLst>
                <a:ext uri="{FF2B5EF4-FFF2-40B4-BE49-F238E27FC236}">
                  <a16:creationId xmlns:a16="http://schemas.microsoft.com/office/drawing/2014/main" id="{FC22E1EE-99C8-44DE-9592-7249431C88D1}"/>
                </a:ext>
              </a:extLst>
            </p:cNvPr>
            <p:cNvPicPr>
              <a:picLocks noChangeAspect="1" noChangeArrowheads="1"/>
            </p:cNvPicPr>
            <p:nvPr/>
          </p:nvPicPr>
          <p:blipFill>
            <a:blip r:embed="rId6"/>
            <a:srcRect/>
            <a:stretch>
              <a:fillRect/>
            </a:stretch>
          </p:blipFill>
          <p:spPr bwMode="auto">
            <a:xfrm>
              <a:off x="1389804" y="3030942"/>
              <a:ext cx="6774180" cy="1120140"/>
            </a:xfrm>
            <a:prstGeom prst="rect">
              <a:avLst/>
            </a:prstGeom>
            <a:noFill/>
            <a:ln w="9525">
              <a:noFill/>
              <a:miter lim="800000"/>
              <a:headEnd/>
              <a:tailEnd/>
            </a:ln>
          </p:spPr>
        </p:pic>
        <p:pic>
          <p:nvPicPr>
            <p:cNvPr id="25" name="Picture 24" descr="logo2.gif">
              <a:extLst>
                <a:ext uri="{FF2B5EF4-FFF2-40B4-BE49-F238E27FC236}">
                  <a16:creationId xmlns:a16="http://schemas.microsoft.com/office/drawing/2014/main" id="{BA6C5585-0158-48A7-A3E8-E50CAB765767}"/>
                </a:ext>
              </a:extLst>
            </p:cNvPr>
            <p:cNvPicPr>
              <a:picLocks noChangeAspect="1"/>
            </p:cNvPicPr>
            <p:nvPr/>
          </p:nvPicPr>
          <p:blipFill>
            <a:blip r:embed="rId7"/>
            <a:stretch>
              <a:fillRect/>
            </a:stretch>
          </p:blipFill>
          <p:spPr>
            <a:xfrm>
              <a:off x="-89002" y="5703113"/>
              <a:ext cx="1524000" cy="1143000"/>
            </a:xfrm>
            <a:prstGeom prst="rect">
              <a:avLst/>
            </a:prstGeom>
          </p:spPr>
        </p:pic>
        <p:pic>
          <p:nvPicPr>
            <p:cNvPr id="26" name="Picture 25" descr="intel_logo_hires.png">
              <a:extLst>
                <a:ext uri="{FF2B5EF4-FFF2-40B4-BE49-F238E27FC236}">
                  <a16:creationId xmlns:a16="http://schemas.microsoft.com/office/drawing/2014/main" id="{E180F3A9-7CBD-4E1A-822F-F90E8AB44B84}"/>
                </a:ext>
              </a:extLst>
            </p:cNvPr>
            <p:cNvPicPr>
              <a:picLocks noChangeAspect="1"/>
            </p:cNvPicPr>
            <p:nvPr/>
          </p:nvPicPr>
          <p:blipFill>
            <a:blip r:embed="rId8"/>
            <a:stretch>
              <a:fillRect/>
            </a:stretch>
          </p:blipFill>
          <p:spPr>
            <a:xfrm>
              <a:off x="7880299" y="5996635"/>
              <a:ext cx="961313" cy="638285"/>
            </a:xfrm>
            <a:prstGeom prst="rect">
              <a:avLst/>
            </a:prstGeom>
          </p:spPr>
        </p:pic>
      </p:grpSp>
    </p:spTree>
    <p:extLst>
      <p:ext uri="{BB962C8B-B14F-4D97-AF65-F5344CB8AC3E}">
        <p14:creationId xmlns:p14="http://schemas.microsoft.com/office/powerpoint/2010/main" val="383779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9F0303-D963-4123-B0CF-BED03577B1EE}"/>
              </a:ext>
            </a:extLst>
          </p:cNvPr>
          <p:cNvSpPr>
            <a:spLocks noGrp="1"/>
          </p:cNvSpPr>
          <p:nvPr>
            <p:ph type="title"/>
          </p:nvPr>
        </p:nvSpPr>
        <p:spPr>
          <a:xfrm>
            <a:off x="0" y="-631"/>
            <a:ext cx="12192000" cy="795761"/>
          </a:xfrm>
          <a:effectLst>
            <a:outerShdw blurRad="50800" dist="38100" dir="2700000" algn="tl" rotWithShape="0">
              <a:prstClr val="black">
                <a:alpha val="40000"/>
              </a:prstClr>
            </a:outerShdw>
          </a:effectLst>
        </p:spPr>
        <p:txBody>
          <a:bodyPr>
            <a:normAutofit/>
          </a:bodyPr>
          <a:lstStyle/>
          <a:p>
            <a:pPr algn="ctr"/>
            <a:r>
              <a:rPr lang="en-US" sz="4900" dirty="0"/>
              <a:t>In fact</a:t>
            </a:r>
            <a:r>
              <a:rPr lang="en-US" dirty="0"/>
              <a:t>, I’ll talk about 2 research projects</a:t>
            </a:r>
            <a:endParaRPr lang="en-US" sz="4900" dirty="0"/>
          </a:p>
        </p:txBody>
      </p:sp>
      <p:graphicFrame>
        <p:nvGraphicFramePr>
          <p:cNvPr id="7" name="Table 6">
            <a:extLst>
              <a:ext uri="{FF2B5EF4-FFF2-40B4-BE49-F238E27FC236}">
                <a16:creationId xmlns:a16="http://schemas.microsoft.com/office/drawing/2014/main" id="{63375EC2-E162-4725-AACD-2B00A992B032}"/>
              </a:ext>
            </a:extLst>
          </p:cNvPr>
          <p:cNvGraphicFramePr>
            <a:graphicFrameLocks noGrp="1"/>
          </p:cNvGraphicFramePr>
          <p:nvPr>
            <p:extLst>
              <p:ext uri="{D42A27DB-BD31-4B8C-83A1-F6EECF244321}">
                <p14:modId xmlns:p14="http://schemas.microsoft.com/office/powerpoint/2010/main" val="485075752"/>
              </p:ext>
            </p:extLst>
          </p:nvPr>
        </p:nvGraphicFramePr>
        <p:xfrm>
          <a:off x="268941" y="795130"/>
          <a:ext cx="11404899" cy="5392308"/>
        </p:xfrm>
        <a:graphic>
          <a:graphicData uri="http://schemas.openxmlformats.org/drawingml/2006/table">
            <a:tbl>
              <a:tblPr firstRow="1" bandRow="1">
                <a:effectLst/>
                <a:tableStyleId>{7DF18680-E054-41AD-8BC1-D1AEF772440D}</a:tableStyleId>
              </a:tblPr>
              <a:tblGrid>
                <a:gridCol w="5636893">
                  <a:extLst>
                    <a:ext uri="{9D8B030D-6E8A-4147-A177-3AD203B41FA5}">
                      <a16:colId xmlns:a16="http://schemas.microsoft.com/office/drawing/2014/main" val="3675779296"/>
                    </a:ext>
                  </a:extLst>
                </a:gridCol>
                <a:gridCol w="5768006">
                  <a:extLst>
                    <a:ext uri="{9D8B030D-6E8A-4147-A177-3AD203B41FA5}">
                      <a16:colId xmlns:a16="http://schemas.microsoft.com/office/drawing/2014/main" val="2248151357"/>
                    </a:ext>
                  </a:extLst>
                </a:gridCol>
              </a:tblGrid>
              <a:tr h="498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tx1"/>
                          </a:solidFill>
                          <a:latin typeface="Calibri Light" panose="020F0302020204030204" pitchFamily="34" charset="0"/>
                          <a:ea typeface="+mn-ea"/>
                          <a:cs typeface="Arial" panose="020B0604020202020204" pitchFamily="34" charset="0"/>
                        </a:rPr>
                        <a:t>Morphological antialiasing</a:t>
                      </a:r>
                    </a:p>
                  </a:txBody>
                  <a:tcPr marT="18288" marB="18288"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800" b="1" kern="1200" dirty="0">
                          <a:solidFill>
                            <a:schemeClr val="tx1"/>
                          </a:solidFill>
                          <a:latin typeface="Calibri Light" panose="020F0302020204030204" pitchFamily="34" charset="0"/>
                          <a:ea typeface="+mn-ea"/>
                          <a:cs typeface="Arial" panose="020B0604020202020204" pitchFamily="34" charset="0"/>
                        </a:rPr>
                        <a:t>A </a:t>
                      </a:r>
                      <a:r>
                        <a:rPr lang="en-US" sz="2800" b="1" kern="1200" dirty="0" err="1">
                          <a:solidFill>
                            <a:schemeClr val="tx1"/>
                          </a:solidFill>
                          <a:latin typeface="Calibri Light" panose="020F0302020204030204" pitchFamily="34" charset="0"/>
                          <a:ea typeface="+mn-ea"/>
                          <a:cs typeface="Arial" panose="020B0604020202020204" pitchFamily="34" charset="0"/>
                        </a:rPr>
                        <a:t>unistable</a:t>
                      </a:r>
                      <a:r>
                        <a:rPr lang="en-US" sz="2800" b="1" kern="1200" dirty="0">
                          <a:solidFill>
                            <a:schemeClr val="tx1"/>
                          </a:solidFill>
                          <a:latin typeface="Calibri Light" panose="020F0302020204030204" pitchFamily="34" charset="0"/>
                          <a:ea typeface="+mn-ea"/>
                          <a:cs typeface="Arial" panose="020B0604020202020204" pitchFamily="34" charset="0"/>
                        </a:rPr>
                        <a:t> polyhedron with 14 faces</a:t>
                      </a:r>
                    </a:p>
                  </a:txBody>
                  <a:tcPr marT="18288" marB="18288"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3506068611"/>
                  </a:ext>
                </a:extLst>
              </a:tr>
              <a:tr h="11340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Calibri Light" panose="020F0302020204030204" pitchFamily="34" charset="0"/>
                          <a:ea typeface="+mn-ea"/>
                          <a:cs typeface="Arial" panose="020B0604020202020204" pitchFamily="34" charset="0"/>
                        </a:rPr>
                        <a:t>Wasn’t developed with a clear goal in mind </a:t>
                      </a:r>
                      <a:br>
                        <a:rPr lang="en-US" sz="2400" b="0" kern="1200" dirty="0">
                          <a:solidFill>
                            <a:schemeClr val="tx1"/>
                          </a:solidFill>
                          <a:latin typeface="Calibri Light" panose="020F0302020204030204" pitchFamily="34" charset="0"/>
                          <a:ea typeface="+mn-ea"/>
                          <a:cs typeface="Arial" panose="020B0604020202020204" pitchFamily="34" charset="0"/>
                        </a:rPr>
                      </a:br>
                      <a:r>
                        <a:rPr lang="en-US" sz="2400" b="0" kern="1200" dirty="0">
                          <a:solidFill>
                            <a:schemeClr val="tx1"/>
                          </a:solidFill>
                          <a:latin typeface="Calibri Light" panose="020F0302020204030204" pitchFamily="34" charset="0"/>
                          <a:ea typeface="+mn-ea"/>
                          <a:cs typeface="Arial" panose="020B0604020202020204" pitchFamily="34" charset="0"/>
                        </a:rPr>
                        <a:t>(I started working first on soft shadows by diffusion)</a:t>
                      </a:r>
                    </a:p>
                  </a:txBody>
                  <a:tcPr marT="18288" marB="18288"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400" b="0" kern="1200" noProof="0" dirty="0">
                          <a:solidFill>
                            <a:schemeClr val="tx1"/>
                          </a:solidFill>
                          <a:latin typeface="Calibri Light" panose="020F0302020204030204" pitchFamily="34" charset="0"/>
                          <a:ea typeface="+mn-ea"/>
                          <a:cs typeface="Arial" panose="020B0604020202020204" pitchFamily="34" charset="0"/>
                        </a:rPr>
                        <a:t>An explicit goal to improve the previous best result (18)</a:t>
                      </a:r>
                    </a:p>
                  </a:txBody>
                  <a:tcPr marT="18288" marB="18288"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3967406565"/>
                  </a:ext>
                </a:extLst>
              </a:tr>
              <a:tr h="498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Calibri Light" panose="020F0302020204030204" pitchFamily="34" charset="0"/>
                          <a:ea typeface="+mn-ea"/>
                          <a:cs typeface="Arial" panose="020B0604020202020204" pitchFamily="34" charset="0"/>
                        </a:rPr>
                        <a:t>Many variations</a:t>
                      </a:r>
                    </a:p>
                  </a:txBody>
                  <a:tcPr marT="18288" marB="18288"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Calibri Light" panose="020F0302020204030204" pitchFamily="34" charset="0"/>
                          <a:ea typeface="+mn-ea"/>
                          <a:cs typeface="Arial" panose="020B0604020202020204" pitchFamily="34" charset="0"/>
                        </a:rPr>
                        <a:t>Many variations</a:t>
                      </a:r>
                    </a:p>
                  </a:txBody>
                  <a:tcPr marT="18288" marB="18288"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1906254489"/>
                  </a:ext>
                </a:extLst>
              </a:tr>
              <a:tr h="498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Calibri Light" panose="020F0302020204030204" pitchFamily="34" charset="0"/>
                          <a:ea typeface="+mn-ea"/>
                          <a:cs typeface="Arial" panose="020B0604020202020204" pitchFamily="34" charset="0"/>
                        </a:rPr>
                        <a:t>Criteria of success was murky</a:t>
                      </a:r>
                    </a:p>
                  </a:txBody>
                  <a:tcPr marT="18288" marB="18288"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400" b="0" kern="1200" dirty="0">
                          <a:solidFill>
                            <a:schemeClr val="tx1"/>
                          </a:solidFill>
                          <a:latin typeface="Calibri Light" panose="020F0302020204030204" pitchFamily="34" charset="0"/>
                          <a:ea typeface="+mn-ea"/>
                          <a:cs typeface="Arial" panose="020B0604020202020204" pitchFamily="34" charset="0"/>
                        </a:rPr>
                        <a:t>Couldn’t be more clear</a:t>
                      </a:r>
                    </a:p>
                  </a:txBody>
                  <a:tcPr marT="18288" marB="18288"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3003961715"/>
                  </a:ext>
                </a:extLst>
              </a:tr>
              <a:tr h="7682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Calibri Light" panose="020F0302020204030204" pitchFamily="34" charset="0"/>
                          <a:ea typeface="+mn-ea"/>
                          <a:cs typeface="Arial" panose="020B0604020202020204" pitchFamily="34" charset="0"/>
                        </a:rPr>
                        <a:t>Many limitations</a:t>
                      </a:r>
                    </a:p>
                  </a:txBody>
                  <a:tcPr marT="18288" marB="18288"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400" b="0" kern="1200" dirty="0">
                          <a:solidFill>
                            <a:schemeClr val="tx1"/>
                          </a:solidFill>
                          <a:latin typeface="Calibri Light" panose="020F0302020204030204" pitchFamily="34" charset="0"/>
                          <a:ea typeface="+mn-ea"/>
                          <a:cs typeface="Arial" panose="020B0604020202020204" pitchFamily="34" charset="0"/>
                        </a:rPr>
                        <a:t>No limitations at all; valid in any corner </a:t>
                      </a:r>
                      <a:br>
                        <a:rPr lang="en-US" sz="2400" b="0" kern="1200" dirty="0">
                          <a:solidFill>
                            <a:schemeClr val="tx1"/>
                          </a:solidFill>
                          <a:latin typeface="Calibri Light" panose="020F0302020204030204" pitchFamily="34" charset="0"/>
                          <a:ea typeface="+mn-ea"/>
                          <a:cs typeface="Arial" panose="020B0604020202020204" pitchFamily="34" charset="0"/>
                        </a:rPr>
                      </a:br>
                      <a:r>
                        <a:rPr lang="en-US" sz="2400" b="0" kern="1200" dirty="0">
                          <a:solidFill>
                            <a:schemeClr val="tx1"/>
                          </a:solidFill>
                          <a:latin typeface="Calibri Light" panose="020F0302020204030204" pitchFamily="34" charset="0"/>
                          <a:ea typeface="+mn-ea"/>
                          <a:cs typeface="Arial" panose="020B0604020202020204" pitchFamily="34" charset="0"/>
                        </a:rPr>
                        <a:t>of the Universe</a:t>
                      </a:r>
                    </a:p>
                  </a:txBody>
                  <a:tcPr marT="18288" marB="18288"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1456850390"/>
                  </a:ext>
                </a:extLst>
              </a:tr>
              <a:tr h="498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Calibri Light" panose="020F0302020204030204" pitchFamily="34" charset="0"/>
                          <a:ea typeface="+mn-ea"/>
                          <a:cs typeface="Arial" panose="020B0604020202020204" pitchFamily="34" charset="0"/>
                        </a:rPr>
                        <a:t>Wasn’t very happy with the result</a:t>
                      </a:r>
                    </a:p>
                  </a:txBody>
                  <a:tcPr marT="18288" marB="18288"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400" b="0" kern="1200" dirty="0">
                          <a:solidFill>
                            <a:schemeClr val="tx1"/>
                          </a:solidFill>
                          <a:latin typeface="Calibri Light" panose="020F0302020204030204" pitchFamily="34" charset="0"/>
                          <a:ea typeface="+mn-ea"/>
                          <a:cs typeface="Arial" panose="020B0604020202020204" pitchFamily="34" charset="0"/>
                        </a:rPr>
                        <a:t>Happy as a clam at high tide</a:t>
                      </a:r>
                    </a:p>
                  </a:txBody>
                  <a:tcPr marT="18288" marB="18288"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3975144816"/>
                  </a:ext>
                </a:extLst>
              </a:tr>
              <a:tr h="498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Calibri Light" panose="020F0302020204030204" pitchFamily="34" charset="0"/>
                          <a:ea typeface="+mn-ea"/>
                          <a:cs typeface="Arial" panose="020B0604020202020204" pitchFamily="34" charset="0"/>
                        </a:rPr>
                        <a:t>Have a limited lifespan </a:t>
                      </a:r>
                    </a:p>
                  </a:txBody>
                  <a:tcPr marT="18288" marB="18288"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400" b="0" kern="1200" dirty="0">
                          <a:solidFill>
                            <a:schemeClr val="tx1"/>
                          </a:solidFill>
                          <a:latin typeface="Calibri Light" panose="020F0302020204030204" pitchFamily="34" charset="0"/>
                          <a:ea typeface="+mn-ea"/>
                          <a:cs typeface="Arial" panose="020B0604020202020204" pitchFamily="34" charset="0"/>
                        </a:rPr>
                        <a:t>Will remain in Wikipedia till 3000</a:t>
                      </a:r>
                    </a:p>
                  </a:txBody>
                  <a:tcPr marT="18288" marB="18288"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628729962"/>
                  </a:ext>
                </a:extLst>
              </a:tr>
              <a:tr h="498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a:solidFill>
                            <a:schemeClr val="tx1"/>
                          </a:solidFill>
                          <a:latin typeface="Calibri Light" panose="020F0302020204030204" pitchFamily="34" charset="0"/>
                          <a:ea typeface="+mn-ea"/>
                          <a:cs typeface="Arial" panose="020B0604020202020204" pitchFamily="34" charset="0"/>
                        </a:rPr>
                        <a:t>Widely adopted by game developers</a:t>
                      </a:r>
                    </a:p>
                  </a:txBody>
                  <a:tcPr marT="18288" marB="18288"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400" b="0" kern="1200" dirty="0">
                          <a:solidFill>
                            <a:schemeClr val="tx1"/>
                          </a:solidFill>
                          <a:latin typeface="Calibri Light" panose="020F0302020204030204" pitchFamily="34" charset="0"/>
                          <a:ea typeface="+mn-ea"/>
                          <a:cs typeface="Arial" panose="020B0604020202020204" pitchFamily="34" charset="0"/>
                        </a:rPr>
                        <a:t>Has absolutely no practical value</a:t>
                      </a:r>
                    </a:p>
                  </a:txBody>
                  <a:tcPr marT="18288" marB="18288"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2662451068"/>
                  </a:ext>
                </a:extLst>
              </a:tr>
              <a:tr h="4985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err="1">
                          <a:solidFill>
                            <a:schemeClr val="tx1"/>
                          </a:solidFill>
                          <a:latin typeface="Calibri Light" panose="020F0302020204030204" pitchFamily="34" charset="0"/>
                          <a:ea typeface="+mn-ea"/>
                          <a:cs typeface="Arial" panose="020B0604020202020204" pitchFamily="34" charset="0"/>
                        </a:rPr>
                        <a:t>src</a:t>
                      </a:r>
                      <a:r>
                        <a:rPr lang="en-US" sz="2400" b="0" kern="1200" dirty="0">
                          <a:solidFill>
                            <a:schemeClr val="tx1"/>
                          </a:solidFill>
                          <a:latin typeface="Calibri Light" panose="020F0302020204030204" pitchFamily="34" charset="0"/>
                          <a:ea typeface="+mn-ea"/>
                          <a:cs typeface="Arial" panose="020B0604020202020204" pitchFamily="34" charset="0"/>
                        </a:rPr>
                        <a:t> code released</a:t>
                      </a:r>
                    </a:p>
                  </a:txBody>
                  <a:tcPr marT="18288" marB="18288"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rgbClr val="F5F9F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kern="1200" dirty="0" err="1">
                          <a:solidFill>
                            <a:schemeClr val="tx1"/>
                          </a:solidFill>
                          <a:latin typeface="Calibri Light" panose="020F0302020204030204" pitchFamily="34" charset="0"/>
                          <a:ea typeface="+mn-ea"/>
                          <a:cs typeface="Arial" panose="020B0604020202020204" pitchFamily="34" charset="0"/>
                        </a:rPr>
                        <a:t>src</a:t>
                      </a:r>
                      <a:r>
                        <a:rPr lang="en-US" sz="2400" b="0" kern="1200" dirty="0">
                          <a:solidFill>
                            <a:schemeClr val="tx1"/>
                          </a:solidFill>
                          <a:latin typeface="Calibri Light" panose="020F0302020204030204" pitchFamily="34" charset="0"/>
                          <a:ea typeface="+mn-ea"/>
                          <a:cs typeface="Arial" panose="020B0604020202020204" pitchFamily="34" charset="0"/>
                        </a:rPr>
                        <a:t> code released</a:t>
                      </a:r>
                    </a:p>
                  </a:txBody>
                  <a:tcPr marT="18288" marB="18288"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3881364371"/>
                  </a:ext>
                </a:extLst>
              </a:tr>
            </a:tbl>
          </a:graphicData>
        </a:graphic>
      </p:graphicFrame>
    </p:spTree>
    <p:extLst>
      <p:ext uri="{BB962C8B-B14F-4D97-AF65-F5344CB8AC3E}">
        <p14:creationId xmlns:p14="http://schemas.microsoft.com/office/powerpoint/2010/main" val="126678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F3CB1CF-9641-4919-85E4-A953E7BF8220}"/>
              </a:ext>
            </a:extLst>
          </p:cNvPr>
          <p:cNvGrpSpPr/>
          <p:nvPr/>
        </p:nvGrpSpPr>
        <p:grpSpPr>
          <a:xfrm>
            <a:off x="136937" y="382240"/>
            <a:ext cx="10660935" cy="6249148"/>
            <a:chOff x="65376" y="207311"/>
            <a:chExt cx="8721698" cy="5016697"/>
          </a:xfrm>
        </p:grpSpPr>
        <p:pic>
          <p:nvPicPr>
            <p:cNvPr id="11" name="Picture 10">
              <a:extLst>
                <a:ext uri="{FF2B5EF4-FFF2-40B4-BE49-F238E27FC236}">
                  <a16:creationId xmlns:a16="http://schemas.microsoft.com/office/drawing/2014/main" id="{E1DDA9D0-8362-4A04-8031-13A7D1C4D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76" y="318053"/>
              <a:ext cx="8721698" cy="4905955"/>
            </a:xfrm>
            <a:prstGeom prst="rect">
              <a:avLst/>
            </a:prstGeom>
          </p:spPr>
        </p:pic>
        <p:sp>
          <p:nvSpPr>
            <p:cNvPr id="7" name="Title 1">
              <a:extLst>
                <a:ext uri="{FF2B5EF4-FFF2-40B4-BE49-F238E27FC236}">
                  <a16:creationId xmlns:a16="http://schemas.microsoft.com/office/drawing/2014/main" id="{B8123D4D-A79C-4E87-AE4D-4F9FB27DCDAB}"/>
                </a:ext>
              </a:extLst>
            </p:cNvPr>
            <p:cNvSpPr txBox="1">
              <a:spLocks/>
            </p:cNvSpPr>
            <p:nvPr/>
          </p:nvSpPr>
          <p:spPr bwMode="auto">
            <a:xfrm>
              <a:off x="457200" y="207311"/>
              <a:ext cx="8229601" cy="857250"/>
            </a:xfrm>
            <a:prstGeom prst="rect">
              <a:avLst/>
            </a:prstGeom>
            <a:noFill/>
            <a:ln w="9525">
              <a:noFill/>
              <a:miter lim="800000"/>
              <a:headEnd/>
              <a:tailEnd/>
            </a:ln>
          </p:spPr>
          <p:txBody>
            <a:bodyPr vert="horz" wrap="square" lIns="85580" tIns="42720" rIns="85580" bIns="42720" numCol="1" anchor="ctr" anchorCtr="0" compatLnSpc="1">
              <a:prstTxWarp prst="textNoShape">
                <a:avLst/>
              </a:prstTxWarp>
              <a:normAutofit/>
            </a:bodyPr>
            <a:lstStyle>
              <a:lvl1pPr algn="ctr" defTabSz="427828" rtl="0" eaLnBrk="0" fontAlgn="base" hangingPunct="0">
                <a:spcBef>
                  <a:spcPct val="0"/>
                </a:spcBef>
                <a:spcAft>
                  <a:spcPct val="0"/>
                </a:spcAft>
                <a:defRPr sz="3200" b="1" kern="1200">
                  <a:solidFill>
                    <a:schemeClr val="tx1"/>
                  </a:solidFill>
                  <a:latin typeface="Arial" pitchFamily="34" charset="0"/>
                  <a:ea typeface="Arial" pitchFamily="34" charset="0"/>
                  <a:cs typeface="Arial" pitchFamily="34" charset="0"/>
                </a:defRPr>
              </a:lvl1pPr>
              <a:lvl2pPr algn="l" defTabSz="427828" rtl="0" eaLnBrk="0" fontAlgn="base" hangingPunct="0">
                <a:spcBef>
                  <a:spcPct val="0"/>
                </a:spcBef>
                <a:spcAft>
                  <a:spcPct val="0"/>
                </a:spcAft>
                <a:defRPr sz="3200" b="1">
                  <a:solidFill>
                    <a:schemeClr val="tx1"/>
                  </a:solidFill>
                  <a:latin typeface="Arial" charset="0"/>
                  <a:ea typeface="ＭＳ Ｐゴシック" charset="-128"/>
                  <a:cs typeface="Arial" charset="0"/>
                </a:defRPr>
              </a:lvl2pPr>
              <a:lvl3pPr algn="l" defTabSz="427828" rtl="0" eaLnBrk="0" fontAlgn="base" hangingPunct="0">
                <a:spcBef>
                  <a:spcPct val="0"/>
                </a:spcBef>
                <a:spcAft>
                  <a:spcPct val="0"/>
                </a:spcAft>
                <a:defRPr sz="3200" b="1">
                  <a:solidFill>
                    <a:schemeClr val="tx1"/>
                  </a:solidFill>
                  <a:latin typeface="Arial" charset="0"/>
                  <a:ea typeface="ＭＳ Ｐゴシック" charset="-128"/>
                  <a:cs typeface="Arial" charset="0"/>
                </a:defRPr>
              </a:lvl3pPr>
              <a:lvl4pPr algn="l" defTabSz="427828" rtl="0" eaLnBrk="0" fontAlgn="base" hangingPunct="0">
                <a:spcBef>
                  <a:spcPct val="0"/>
                </a:spcBef>
                <a:spcAft>
                  <a:spcPct val="0"/>
                </a:spcAft>
                <a:defRPr sz="3200" b="1">
                  <a:solidFill>
                    <a:schemeClr val="tx1"/>
                  </a:solidFill>
                  <a:latin typeface="Arial" charset="0"/>
                  <a:ea typeface="ＭＳ Ｐゴシック" charset="-128"/>
                  <a:cs typeface="Arial" charset="0"/>
                </a:defRPr>
              </a:lvl4pPr>
              <a:lvl5pPr algn="l" defTabSz="427828" rtl="0" eaLnBrk="0" fontAlgn="base" hangingPunct="0">
                <a:spcBef>
                  <a:spcPct val="0"/>
                </a:spcBef>
                <a:spcAft>
                  <a:spcPct val="0"/>
                </a:spcAft>
                <a:defRPr sz="3200" b="1">
                  <a:solidFill>
                    <a:schemeClr val="tx1"/>
                  </a:solidFill>
                  <a:latin typeface="Arial" charset="0"/>
                  <a:ea typeface="ＭＳ Ｐゴシック" charset="-128"/>
                  <a:cs typeface="Arial" charset="0"/>
                </a:defRPr>
              </a:lvl5pPr>
              <a:lvl6pPr marL="427828" algn="ctr" defTabSz="427828"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855701" algn="ctr" defTabSz="427828"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283538" algn="ctr" defTabSz="427828"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711382" algn="ctr" defTabSz="427828"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marL="0" marR="0" lvl="0" indent="0" algn="ctr" defTabSz="427828"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ysClr val="windowText" lastClr="000000"/>
                  </a:solidFill>
                  <a:effectLst/>
                  <a:uLnTx/>
                  <a:uFillTx/>
                  <a:latin typeface="Myriad Pro"/>
                  <a:cs typeface="Arial" pitchFamily="34" charset="0"/>
                </a:rPr>
                <a:t>MLAA in a one sentence</a:t>
              </a:r>
              <a:endParaRPr kumimoji="0" lang="en-US" sz="3200" b="1" i="0" u="none" strike="noStrike" kern="1200" cap="none" spc="0" normalizeH="0" baseline="0" noProof="0" dirty="0">
                <a:ln>
                  <a:noFill/>
                </a:ln>
                <a:solidFill>
                  <a:sysClr val="windowText" lastClr="000000"/>
                </a:solidFill>
                <a:effectLst/>
                <a:uLnTx/>
                <a:uFillTx/>
                <a:latin typeface="Myriad Pro"/>
                <a:cs typeface="Arial" pitchFamily="34" charset="0"/>
              </a:endParaRPr>
            </a:p>
          </p:txBody>
        </p:sp>
        <p:sp>
          <p:nvSpPr>
            <p:cNvPr id="8" name="5 Marcador de contenido">
              <a:extLst>
                <a:ext uri="{FF2B5EF4-FFF2-40B4-BE49-F238E27FC236}">
                  <a16:creationId xmlns:a16="http://schemas.microsoft.com/office/drawing/2014/main" id="{BBE09BD2-D7EF-4A10-AA1F-5BABBD46EF72}"/>
                </a:ext>
              </a:extLst>
            </p:cNvPr>
            <p:cNvSpPr txBox="1">
              <a:spLocks/>
            </p:cNvSpPr>
            <p:nvPr/>
          </p:nvSpPr>
          <p:spPr bwMode="auto">
            <a:xfrm>
              <a:off x="457200" y="1200150"/>
              <a:ext cx="8229601" cy="3810000"/>
            </a:xfrm>
            <a:prstGeom prst="rect">
              <a:avLst/>
            </a:prstGeom>
            <a:noFill/>
            <a:ln w="9525">
              <a:noFill/>
              <a:miter lim="800000"/>
              <a:headEnd/>
              <a:tailEnd/>
            </a:ln>
          </p:spPr>
          <p:txBody>
            <a:bodyPr vert="horz" wrap="square" lIns="85580" tIns="42720" rIns="85580" bIns="42720" numCol="1" anchor="t" anchorCtr="0" compatLnSpc="1">
              <a:prstTxWarp prst="textNoShape">
                <a:avLst/>
              </a:prstTxWarp>
              <a:normAutofit/>
            </a:bodyPr>
            <a:lstStyle>
              <a:lvl1pPr marL="320840" indent="-320840" algn="l" defTabSz="427828"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Arial" pitchFamily="34" charset="0"/>
                </a:defRPr>
              </a:lvl1pPr>
              <a:lvl2pPr marL="695248" indent="-267479" algn="l" defTabSz="427828"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Arial" pitchFamily="34" charset="0"/>
                </a:defRPr>
              </a:lvl2pPr>
              <a:lvl3pPr marL="1069627" indent="-213954" algn="l" defTabSz="427828"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Arial" pitchFamily="34" charset="0"/>
                </a:defRPr>
              </a:lvl3pPr>
              <a:lvl4pPr marL="1497452" indent="-213954" algn="l" defTabSz="427828"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4pPr>
              <a:lvl5pPr marL="1925311" indent="-213954" algn="l" defTabSz="427828" rtl="0" eaLnBrk="0" fontAlgn="base" hangingPunct="0">
                <a:spcBef>
                  <a:spcPct val="20000"/>
                </a:spcBef>
                <a:spcAft>
                  <a:spcPct val="0"/>
                </a:spcAft>
                <a:buFont typeface="Arial" charset="0"/>
                <a:buChar char="»"/>
                <a:defRPr kern="1200">
                  <a:solidFill>
                    <a:schemeClr val="tx1"/>
                  </a:solidFill>
                  <a:latin typeface="Arial" pitchFamily="34" charset="0"/>
                  <a:ea typeface="ＭＳ Ｐゴシック" charset="-128"/>
                  <a:cs typeface="Arial" pitchFamily="34" charset="0"/>
                </a:defRPr>
              </a:lvl5pPr>
              <a:lvl6pPr marL="2353160" indent="-213954" algn="l" defTabSz="427828" rtl="0" eaLnBrk="1" latinLnBrk="0" hangingPunct="1">
                <a:spcBef>
                  <a:spcPct val="20000"/>
                </a:spcBef>
                <a:buFont typeface="Arial"/>
                <a:buChar char="•"/>
                <a:defRPr sz="2000" kern="1200">
                  <a:solidFill>
                    <a:schemeClr val="tx1"/>
                  </a:solidFill>
                  <a:latin typeface="+mn-lt"/>
                  <a:ea typeface="+mn-ea"/>
                  <a:cs typeface="+mn-cs"/>
                </a:defRPr>
              </a:lvl6pPr>
              <a:lvl7pPr marL="2781005" indent="-213954" algn="l" defTabSz="427828" rtl="0" eaLnBrk="1" latinLnBrk="0" hangingPunct="1">
                <a:spcBef>
                  <a:spcPct val="20000"/>
                </a:spcBef>
                <a:buFont typeface="Arial"/>
                <a:buChar char="•"/>
                <a:defRPr sz="2000" kern="1200">
                  <a:solidFill>
                    <a:schemeClr val="tx1"/>
                  </a:solidFill>
                  <a:latin typeface="+mn-lt"/>
                  <a:ea typeface="+mn-ea"/>
                  <a:cs typeface="+mn-cs"/>
                </a:defRPr>
              </a:lvl7pPr>
              <a:lvl8pPr marL="3208859" indent="-213954" algn="l" defTabSz="427828" rtl="0" eaLnBrk="1" latinLnBrk="0" hangingPunct="1">
                <a:spcBef>
                  <a:spcPct val="20000"/>
                </a:spcBef>
                <a:buFont typeface="Arial"/>
                <a:buChar char="•"/>
                <a:defRPr sz="2000" kern="1200">
                  <a:solidFill>
                    <a:schemeClr val="tx1"/>
                  </a:solidFill>
                  <a:latin typeface="+mn-lt"/>
                  <a:ea typeface="+mn-ea"/>
                  <a:cs typeface="+mn-cs"/>
                </a:defRPr>
              </a:lvl8pPr>
              <a:lvl9pPr marL="3636709" indent="-213954" algn="l" defTabSz="427828" rtl="0" eaLnBrk="1" latinLnBrk="0" hangingPunct="1">
                <a:spcBef>
                  <a:spcPct val="20000"/>
                </a:spcBef>
                <a:buFont typeface="Arial"/>
                <a:buChar char="•"/>
                <a:defRPr sz="2000" kern="1200">
                  <a:solidFill>
                    <a:schemeClr val="tx1"/>
                  </a:solidFill>
                  <a:latin typeface="+mn-lt"/>
                  <a:ea typeface="+mn-ea"/>
                  <a:cs typeface="+mn-cs"/>
                </a:defRPr>
              </a:lvl9pPr>
            </a:lstStyle>
            <a:p>
              <a:pPr marL="320840" marR="0" lvl="0" indent="-320840" algn="l" defTabSz="427828" rtl="0" eaLnBrk="0" fontAlgn="base" latinLnBrk="0" hangingPunct="0">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a:ln>
                    <a:noFill/>
                  </a:ln>
                  <a:solidFill>
                    <a:srgbClr val="0070C0"/>
                  </a:solidFill>
                  <a:effectLst/>
                  <a:uLnTx/>
                  <a:uFillTx/>
                  <a:latin typeface="Myriad Pro"/>
                  <a:ea typeface="ＭＳ Ｐゴシック" charset="-128"/>
                  <a:cs typeface="Arial" pitchFamily="34" charset="0"/>
                </a:rPr>
                <a:t>(1) detect all pixels that are different from neighbors to </a:t>
              </a:r>
              <a:br>
                <a:rPr kumimoji="0" lang="en-US" b="0" i="0" u="none" strike="noStrike" kern="1200" cap="none" spc="0" normalizeH="0" baseline="0" noProof="0" dirty="0">
                  <a:ln>
                    <a:noFill/>
                  </a:ln>
                  <a:solidFill>
                    <a:srgbClr val="0070C0"/>
                  </a:solidFill>
                  <a:effectLst/>
                  <a:uLnTx/>
                  <a:uFillTx/>
                  <a:latin typeface="Myriad Pro"/>
                  <a:ea typeface="ＭＳ Ｐゴシック" charset="-128"/>
                  <a:cs typeface="Arial" pitchFamily="34" charset="0"/>
                </a:rPr>
              </a:br>
              <a:r>
                <a:rPr kumimoji="0" lang="en-US" b="0" i="0" u="none" strike="noStrike" kern="1200" cap="none" spc="0" normalizeH="0" baseline="0" noProof="0" dirty="0">
                  <a:ln>
                    <a:noFill/>
                  </a:ln>
                  <a:solidFill>
                    <a:srgbClr val="0070C0"/>
                  </a:solidFill>
                  <a:effectLst/>
                  <a:uLnTx/>
                  <a:uFillTx/>
                  <a:latin typeface="Myriad Pro"/>
                  <a:ea typeface="ＭＳ Ｐゴシック" charset="-128"/>
                  <a:cs typeface="Arial" pitchFamily="34" charset="0"/>
                </a:rPr>
                <a:t>(2) approximate silhouettes and then </a:t>
              </a:r>
              <a:br>
                <a:rPr kumimoji="0" lang="en-US" b="0" i="0" u="none" strike="noStrike" kern="1200" cap="none" spc="0" normalizeH="0" baseline="0" noProof="0" dirty="0">
                  <a:ln>
                    <a:noFill/>
                  </a:ln>
                  <a:solidFill>
                    <a:srgbClr val="0070C0"/>
                  </a:solidFill>
                  <a:effectLst/>
                  <a:uLnTx/>
                  <a:uFillTx/>
                  <a:latin typeface="Myriad Pro"/>
                  <a:ea typeface="ＭＳ Ｐゴシック" charset="-128"/>
                  <a:cs typeface="Arial" pitchFamily="34" charset="0"/>
                </a:rPr>
              </a:br>
              <a:r>
                <a:rPr kumimoji="0" lang="en-US" b="0" i="0" u="none" strike="noStrike" kern="1200" cap="none" spc="0" normalizeH="0" baseline="0" noProof="0" dirty="0">
                  <a:ln>
                    <a:noFill/>
                  </a:ln>
                  <a:solidFill>
                    <a:srgbClr val="0070C0"/>
                  </a:solidFill>
                  <a:effectLst/>
                  <a:uLnTx/>
                  <a:uFillTx/>
                  <a:latin typeface="Myriad Pro"/>
                  <a:ea typeface="ＭＳ Ｐゴシック" charset="-128"/>
                  <a:cs typeface="Arial" pitchFamily="34" charset="0"/>
                </a:rPr>
                <a:t>(3) blend colors around these </a:t>
              </a:r>
              <a:r>
                <a:rPr kumimoji="0" lang="en-US" b="0" i="0" u="none" strike="noStrike" kern="1200" cap="none" spc="0" normalizeH="0" baseline="0" noProof="0" dirty="0">
                  <a:ln>
                    <a:noFill/>
                  </a:ln>
                  <a:solidFill>
                    <a:srgbClr val="0070C0"/>
                  </a:solidFill>
                  <a:effectLst/>
                  <a:uLnTx/>
                  <a:uFillTx/>
                  <a:latin typeface="Arial" pitchFamily="34" charset="0"/>
                  <a:ea typeface="ＭＳ Ｐゴシック" charset="-128"/>
                  <a:cs typeface="Arial" pitchFamily="34" charset="0"/>
                </a:rPr>
                <a:t>silhouettes</a:t>
              </a:r>
              <a:endParaRPr kumimoji="0" lang="en-US" b="0" i="0" u="none" strike="noStrike" kern="1200" cap="none" spc="0" normalizeH="0" baseline="0" noProof="0" dirty="0">
                <a:ln>
                  <a:noFill/>
                </a:ln>
                <a:solidFill>
                  <a:srgbClr val="0070C0"/>
                </a:solidFill>
                <a:effectLst/>
                <a:uLnTx/>
                <a:uFillTx/>
                <a:latin typeface="Myriad Pro"/>
                <a:ea typeface="ＭＳ Ｐゴシック" charset="-128"/>
                <a:cs typeface="Arial" pitchFamily="34" charset="0"/>
              </a:endParaRPr>
            </a:p>
            <a:p>
              <a:pPr marL="320840" marR="0" lvl="0" indent="-320840" algn="l" defTabSz="427828" rtl="0" eaLnBrk="0" fontAlgn="base" latinLnBrk="0" hangingPunct="0">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a:ln>
                    <a:noFill/>
                  </a:ln>
                  <a:solidFill>
                    <a:sysClr val="windowText" lastClr="000000"/>
                  </a:solidFill>
                  <a:effectLst/>
                  <a:uLnTx/>
                  <a:uFillTx/>
                  <a:latin typeface="Myriad Pro"/>
                  <a:ea typeface="ＭＳ Ｐゴシック" charset="-128"/>
                  <a:cs typeface="Arial" pitchFamily="34" charset="0"/>
                </a:rPr>
                <a:t>Steps 1 and 2 allow innovation and differentiation</a:t>
              </a:r>
            </a:p>
            <a:p>
              <a:pPr marL="320840" marR="0" lvl="0" indent="-320840" algn="l" defTabSz="427828" rtl="0" eaLnBrk="0" fontAlgn="base" latinLnBrk="0" hangingPunct="0">
                <a:lnSpc>
                  <a:spcPct val="100000"/>
                </a:lnSpc>
                <a:spcBef>
                  <a:spcPct val="20000"/>
                </a:spcBef>
                <a:spcAft>
                  <a:spcPct val="0"/>
                </a:spcAft>
                <a:buClrTx/>
                <a:buSzTx/>
                <a:buFont typeface="Arial" charset="0"/>
                <a:buChar char="•"/>
                <a:tabLst/>
                <a:defRPr/>
              </a:pPr>
              <a:r>
                <a:rPr kumimoji="0" lang="en-US" b="0" i="0" u="none" strike="noStrike" kern="1200" cap="none" spc="0" normalizeH="0" baseline="0" noProof="0" dirty="0">
                  <a:ln>
                    <a:noFill/>
                  </a:ln>
                  <a:solidFill>
                    <a:sysClr val="windowText" lastClr="000000"/>
                  </a:solidFill>
                  <a:effectLst/>
                  <a:uLnTx/>
                  <a:uFillTx/>
                  <a:latin typeface="Myriad Pro"/>
                  <a:ea typeface="ＭＳ Ｐゴシック" charset="-128"/>
                  <a:cs typeface="Arial" pitchFamily="34" charset="0"/>
                </a:rPr>
                <a:t>If we know more, we could get better results</a:t>
              </a:r>
            </a:p>
            <a:p>
              <a:pPr marL="695248" marR="0" lvl="1" indent="-267479" algn="l" defTabSz="427828" rtl="0" eaLnBrk="0" fontAlgn="base" latinLnBrk="0" hangingPunct="0">
                <a:lnSpc>
                  <a:spcPct val="100000"/>
                </a:lnSpc>
                <a:spcBef>
                  <a:spcPct val="20000"/>
                </a:spcBef>
                <a:spcAft>
                  <a:spcPts val="600"/>
                </a:spcAft>
                <a:buClrTx/>
                <a:buSzTx/>
                <a:buFont typeface="Arial" charset="0"/>
                <a:buChar char="–"/>
                <a:tabLst/>
                <a:defRPr/>
              </a:pPr>
              <a:r>
                <a:rPr kumimoji="0" lang="en-US" b="0" i="0" u="none" strike="noStrike" kern="1200" cap="none" spc="0" normalizeH="0" baseline="0" noProof="0" dirty="0">
                  <a:ln>
                    <a:noFill/>
                  </a:ln>
                  <a:solidFill>
                    <a:sysClr val="windowText" lastClr="000000"/>
                  </a:solidFill>
                  <a:effectLst/>
                  <a:uLnTx/>
                  <a:uFillTx/>
                  <a:latin typeface="Myriad Pro"/>
                  <a:ea typeface="ＭＳ Ｐゴシック" charset="-128"/>
                  <a:cs typeface="Arial" pitchFamily="34" charset="0"/>
                </a:rPr>
                <a:t>subpixel discontinuity data </a:t>
              </a:r>
            </a:p>
            <a:p>
              <a:pPr marL="695248" marR="0" lvl="1" indent="-267479" algn="l" defTabSz="427828" rtl="0" eaLnBrk="0" fontAlgn="base" latinLnBrk="0" hangingPunct="0">
                <a:lnSpc>
                  <a:spcPct val="100000"/>
                </a:lnSpc>
                <a:spcBef>
                  <a:spcPct val="20000"/>
                </a:spcBef>
                <a:spcAft>
                  <a:spcPts val="600"/>
                </a:spcAft>
                <a:buClrTx/>
                <a:buSzTx/>
                <a:buFont typeface="Arial" charset="0"/>
                <a:buChar char="–"/>
                <a:tabLst/>
                <a:defRPr/>
              </a:pPr>
              <a:r>
                <a:rPr kumimoji="0" lang="en-US" b="0" i="0" u="none" strike="noStrike" kern="1200" cap="none" spc="0" normalizeH="0" baseline="0" noProof="0" dirty="0">
                  <a:ln>
                    <a:noFill/>
                  </a:ln>
                  <a:solidFill>
                    <a:sysClr val="windowText" lastClr="000000"/>
                  </a:solidFill>
                  <a:effectLst/>
                  <a:uLnTx/>
                  <a:uFillTx/>
                  <a:latin typeface="Myriad Pro"/>
                  <a:ea typeface="ＭＳ Ｐゴシック" charset="-128"/>
                  <a:cs typeface="Arial" pitchFamily="34" charset="0"/>
                </a:rPr>
                <a:t>original 3D data </a:t>
              </a:r>
            </a:p>
            <a:p>
              <a:pPr marL="695248" marR="0" lvl="1" indent="-267479" algn="l" defTabSz="427828" rtl="0" eaLnBrk="0" fontAlgn="base" latinLnBrk="0" hangingPunct="0">
                <a:lnSpc>
                  <a:spcPct val="100000"/>
                </a:lnSpc>
                <a:spcBef>
                  <a:spcPct val="20000"/>
                </a:spcBef>
                <a:spcAft>
                  <a:spcPts val="600"/>
                </a:spcAft>
                <a:buClrTx/>
                <a:buSzTx/>
                <a:buFont typeface="Arial" charset="0"/>
                <a:buChar char="–"/>
                <a:tabLst/>
                <a:defRPr/>
              </a:pPr>
              <a:r>
                <a:rPr kumimoji="0" lang="en-US" b="0" i="0" u="none" strike="noStrike" kern="1200" cap="none" spc="0" normalizeH="0" baseline="0" noProof="0" dirty="0">
                  <a:ln>
                    <a:noFill/>
                  </a:ln>
                  <a:solidFill>
                    <a:sysClr val="windowText" lastClr="000000"/>
                  </a:solidFill>
                  <a:effectLst/>
                  <a:uLnTx/>
                  <a:uFillTx/>
                  <a:latin typeface="Myriad Pro"/>
                  <a:ea typeface="ＭＳ Ｐゴシック" charset="-128"/>
                  <a:cs typeface="Arial" pitchFamily="34" charset="0"/>
                </a:rPr>
                <a:t>previous frames</a:t>
              </a:r>
            </a:p>
            <a:p>
              <a:pPr marL="695248" marR="0" lvl="1" indent="-267479" algn="l" defTabSz="427828" rtl="0" eaLnBrk="0" fontAlgn="base" latinLnBrk="0" hangingPunct="0">
                <a:lnSpc>
                  <a:spcPct val="100000"/>
                </a:lnSpc>
                <a:spcBef>
                  <a:spcPct val="20000"/>
                </a:spcBef>
                <a:spcAft>
                  <a:spcPts val="600"/>
                </a:spcAft>
                <a:buClrTx/>
                <a:buSzTx/>
                <a:buFont typeface="Arial" charset="0"/>
                <a:buChar char="–"/>
                <a:tabLst/>
                <a:defRPr/>
              </a:pPr>
              <a:r>
                <a:rPr kumimoji="0" lang="en-US" b="0" i="0" u="none" strike="noStrike" kern="1200" cap="none" spc="0" normalizeH="0" baseline="0" noProof="0" dirty="0">
                  <a:ln>
                    <a:noFill/>
                  </a:ln>
                  <a:solidFill>
                    <a:sysClr val="windowText" lastClr="000000"/>
                  </a:solidFill>
                  <a:effectLst/>
                  <a:uLnTx/>
                  <a:uFillTx/>
                  <a:latin typeface="Myriad Pro"/>
                  <a:ea typeface="ＭＳ Ｐゴシック" charset="-128"/>
                  <a:cs typeface="Arial" pitchFamily="34" charset="0"/>
                </a:rPr>
                <a:t>domain knowledge</a:t>
              </a:r>
              <a:endParaRPr kumimoji="0" lang="es-ES" sz="2800" b="0" i="0" u="none" strike="noStrike" kern="1200" cap="none" spc="0" normalizeH="0" baseline="0" noProof="0" dirty="0">
                <a:ln>
                  <a:noFill/>
                </a:ln>
                <a:solidFill>
                  <a:sysClr val="windowText" lastClr="000000"/>
                </a:solidFill>
                <a:effectLst/>
                <a:uLnTx/>
                <a:uFillTx/>
                <a:latin typeface="Myriad Pro"/>
                <a:ea typeface="ＭＳ Ｐゴシック" charset="-128"/>
                <a:cs typeface="Arial" pitchFamily="34" charset="0"/>
              </a:endParaRPr>
            </a:p>
          </p:txBody>
        </p:sp>
        <p:pic>
          <p:nvPicPr>
            <p:cNvPr id="9" name="Picture 7" descr="C:\Users\aresheto.AMR\AppData\Local\Microsoft\Windows\Temporary Internet Files\Content.IE5\KYENZPQC\MP900438739[1].jpg">
              <a:extLst>
                <a:ext uri="{FF2B5EF4-FFF2-40B4-BE49-F238E27FC236}">
                  <a16:creationId xmlns:a16="http://schemas.microsoft.com/office/drawing/2014/main" id="{A43B8E5F-C680-4939-91B5-962F2450D5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446" y="3105150"/>
              <a:ext cx="2689527" cy="17930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0019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8FC3FA-DD4F-4B99-97EB-E9BAA91F8FED}"/>
              </a:ext>
            </a:extLst>
          </p:cNvPr>
          <p:cNvSpPr>
            <a:spLocks noGrp="1"/>
          </p:cNvSpPr>
          <p:nvPr>
            <p:ph idx="1"/>
          </p:nvPr>
        </p:nvSpPr>
        <p:spPr/>
        <p:txBody>
          <a:bodyPr/>
          <a:lstStyle/>
          <a:p>
            <a:r>
              <a:rPr lang="en-US" dirty="0"/>
              <a:t>http://www.geniusstuff.com/blogs/10-accidental-inventions10.htm</a:t>
            </a:r>
          </a:p>
        </p:txBody>
      </p:sp>
    </p:spTree>
    <p:extLst>
      <p:ext uri="{BB962C8B-B14F-4D97-AF65-F5344CB8AC3E}">
        <p14:creationId xmlns:p14="http://schemas.microsoft.com/office/powerpoint/2010/main" val="4090538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73C58CF-132B-46CA-8326-339D89DBF6B6}"/>
              </a:ext>
            </a:extLst>
          </p:cNvPr>
          <p:cNvGraphicFramePr>
            <a:graphicFrameLocks noGrp="1"/>
          </p:cNvGraphicFramePr>
          <p:nvPr>
            <p:extLst>
              <p:ext uri="{D42A27DB-BD31-4B8C-83A1-F6EECF244321}">
                <p14:modId xmlns:p14="http://schemas.microsoft.com/office/powerpoint/2010/main" val="669810050"/>
              </p:ext>
            </p:extLst>
          </p:nvPr>
        </p:nvGraphicFramePr>
        <p:xfrm>
          <a:off x="4083729" y="106532"/>
          <a:ext cx="7918883" cy="7445262"/>
        </p:xfrm>
        <a:graphic>
          <a:graphicData uri="http://schemas.openxmlformats.org/drawingml/2006/table">
            <a:tbl>
              <a:tblPr/>
              <a:tblGrid>
                <a:gridCol w="730272">
                  <a:extLst>
                    <a:ext uri="{9D8B030D-6E8A-4147-A177-3AD203B41FA5}">
                      <a16:colId xmlns:a16="http://schemas.microsoft.com/office/drawing/2014/main" val="2241358261"/>
                    </a:ext>
                  </a:extLst>
                </a:gridCol>
                <a:gridCol w="5511671">
                  <a:extLst>
                    <a:ext uri="{9D8B030D-6E8A-4147-A177-3AD203B41FA5}">
                      <a16:colId xmlns:a16="http://schemas.microsoft.com/office/drawing/2014/main" val="2328023361"/>
                    </a:ext>
                  </a:extLst>
                </a:gridCol>
                <a:gridCol w="1676940">
                  <a:extLst>
                    <a:ext uri="{9D8B030D-6E8A-4147-A177-3AD203B41FA5}">
                      <a16:colId xmlns:a16="http://schemas.microsoft.com/office/drawing/2014/main" val="2520125548"/>
                    </a:ext>
                  </a:extLst>
                </a:gridCol>
              </a:tblGrid>
              <a:tr h="398516">
                <a:tc>
                  <a:txBody>
                    <a:bodyPr/>
                    <a:lstStyle/>
                    <a:p>
                      <a:pPr algn="l" fontAlgn="base"/>
                      <a:r>
                        <a:rPr lang="en-US" sz="1800">
                          <a:effectLst/>
                          <a:latin typeface="inherit"/>
                        </a:rPr>
                        <a:t>2:00</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Introduction</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Diego Gutierrez</a:t>
                      </a:r>
                    </a:p>
                  </a:txBody>
                  <a:tcPr marL="19419" marR="19419" marT="19419" marB="19419" anchor="ctr">
                    <a:lnL>
                      <a:noFill/>
                    </a:lnL>
                    <a:lnR>
                      <a:noFill/>
                    </a:lnR>
                    <a:lnT>
                      <a:noFill/>
                    </a:lnT>
                    <a:lnB>
                      <a:noFill/>
                    </a:lnB>
                  </a:tcPr>
                </a:tc>
                <a:extLst>
                  <a:ext uri="{0D108BD9-81ED-4DB2-BD59-A6C34878D82A}">
                    <a16:rowId xmlns:a16="http://schemas.microsoft.com/office/drawing/2014/main" val="4139876940"/>
                  </a:ext>
                </a:extLst>
              </a:tr>
              <a:tr h="398516">
                <a:tc>
                  <a:txBody>
                    <a:bodyPr/>
                    <a:lstStyle/>
                    <a:p>
                      <a:pPr algn="l" fontAlgn="base"/>
                      <a:r>
                        <a:rPr lang="en-US" sz="1800">
                          <a:effectLst/>
                          <a:latin typeface="inherit"/>
                        </a:rPr>
                        <a:t>2:05</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A Directionally Adaptive Edge Anti-Aliasing Filter</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Jason Yang</a:t>
                      </a:r>
                    </a:p>
                  </a:txBody>
                  <a:tcPr marL="19419" marR="19419" marT="19419" marB="19419" anchor="ctr">
                    <a:lnL>
                      <a:noFill/>
                    </a:lnL>
                    <a:lnR>
                      <a:noFill/>
                    </a:lnR>
                    <a:lnT>
                      <a:noFill/>
                    </a:lnT>
                    <a:lnB>
                      <a:noFill/>
                    </a:lnB>
                  </a:tcPr>
                </a:tc>
                <a:extLst>
                  <a:ext uri="{0D108BD9-81ED-4DB2-BD59-A6C34878D82A}">
                    <a16:rowId xmlns:a16="http://schemas.microsoft.com/office/drawing/2014/main" val="1329069910"/>
                  </a:ext>
                </a:extLst>
              </a:tr>
              <a:tr h="398516">
                <a:tc>
                  <a:txBody>
                    <a:bodyPr/>
                    <a:lstStyle/>
                    <a:p>
                      <a:pPr algn="l" fontAlgn="base"/>
                      <a:r>
                        <a:rPr lang="en-US" sz="1800">
                          <a:effectLst/>
                          <a:latin typeface="inherit"/>
                        </a:rPr>
                        <a:t>2:20</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Morphological Anti-Aliasing (MLAA)</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Alexander Reshetov</a:t>
                      </a:r>
                    </a:p>
                  </a:txBody>
                  <a:tcPr marL="19419" marR="19419" marT="19419" marB="19419" anchor="ctr">
                    <a:lnL>
                      <a:noFill/>
                    </a:lnL>
                    <a:lnR>
                      <a:noFill/>
                    </a:lnR>
                    <a:lnT>
                      <a:noFill/>
                    </a:lnT>
                    <a:lnB>
                      <a:noFill/>
                    </a:lnB>
                  </a:tcPr>
                </a:tc>
                <a:extLst>
                  <a:ext uri="{0D108BD9-81ED-4DB2-BD59-A6C34878D82A}">
                    <a16:rowId xmlns:a16="http://schemas.microsoft.com/office/drawing/2014/main" val="1792715654"/>
                  </a:ext>
                </a:extLst>
              </a:tr>
              <a:tr h="398516">
                <a:tc>
                  <a:txBody>
                    <a:bodyPr/>
                    <a:lstStyle/>
                    <a:p>
                      <a:pPr algn="l" fontAlgn="base"/>
                      <a:r>
                        <a:rPr lang="en-US" sz="1800">
                          <a:effectLst/>
                          <a:latin typeface="inherit"/>
                        </a:rPr>
                        <a:t>2:35</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Jimenez's MLAA &amp; SMAA (Subpixel Morphological Anti-Aliasing)</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Jorge Jimenez</a:t>
                      </a:r>
                    </a:p>
                  </a:txBody>
                  <a:tcPr marL="19419" marR="19419" marT="19419" marB="19419" anchor="ctr">
                    <a:lnL>
                      <a:noFill/>
                    </a:lnL>
                    <a:lnR>
                      <a:noFill/>
                    </a:lnR>
                    <a:lnT>
                      <a:noFill/>
                    </a:lnT>
                    <a:lnB>
                      <a:noFill/>
                    </a:lnB>
                  </a:tcPr>
                </a:tc>
                <a:extLst>
                  <a:ext uri="{0D108BD9-81ED-4DB2-BD59-A6C34878D82A}">
                    <a16:rowId xmlns:a16="http://schemas.microsoft.com/office/drawing/2014/main" val="1888370115"/>
                  </a:ext>
                </a:extLst>
              </a:tr>
              <a:tr h="398516">
                <a:tc>
                  <a:txBody>
                    <a:bodyPr/>
                    <a:lstStyle/>
                    <a:p>
                      <a:pPr algn="l" fontAlgn="base"/>
                      <a:r>
                        <a:rPr lang="en-US" sz="1800">
                          <a:effectLst/>
                          <a:latin typeface="inherit"/>
                        </a:rPr>
                        <a:t>2:50</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Hybrid CPU/GPU MLAA on the Xbox-360</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Pete Demoreuille</a:t>
                      </a:r>
                    </a:p>
                  </a:txBody>
                  <a:tcPr marL="19419" marR="19419" marT="19419" marB="19419" anchor="ctr">
                    <a:lnL>
                      <a:noFill/>
                    </a:lnL>
                    <a:lnR>
                      <a:noFill/>
                    </a:lnR>
                    <a:lnT>
                      <a:noFill/>
                    </a:lnT>
                    <a:lnB>
                      <a:noFill/>
                    </a:lnB>
                  </a:tcPr>
                </a:tc>
                <a:extLst>
                  <a:ext uri="{0D108BD9-81ED-4DB2-BD59-A6C34878D82A}">
                    <a16:rowId xmlns:a16="http://schemas.microsoft.com/office/drawing/2014/main" val="3240896416"/>
                  </a:ext>
                </a:extLst>
              </a:tr>
              <a:tr h="398516">
                <a:tc>
                  <a:txBody>
                    <a:bodyPr/>
                    <a:lstStyle/>
                    <a:p>
                      <a:pPr algn="l" fontAlgn="base"/>
                      <a:r>
                        <a:rPr lang="en-US" sz="1800">
                          <a:effectLst/>
                          <a:latin typeface="inherit"/>
                        </a:rPr>
                        <a:t>3:05</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MLAA on the PS3</a:t>
                      </a:r>
                      <a:endParaRPr lang="en-US" sz="1800">
                        <a:effectLst/>
                        <a:latin typeface="inherit"/>
                      </a:endParaRPr>
                    </a:p>
                  </a:txBody>
                  <a:tcPr marL="19419" marR="19419" marT="19419" marB="19419" anchor="ctr">
                    <a:lnL>
                      <a:noFill/>
                    </a:lnL>
                    <a:lnR>
                      <a:noFill/>
                    </a:lnR>
                    <a:lnT>
                      <a:noFill/>
                    </a:lnT>
                    <a:lnB>
                      <a:noFill/>
                    </a:lnB>
                  </a:tcPr>
                </a:tc>
                <a:tc>
                  <a:txBody>
                    <a:bodyPr/>
                    <a:lstStyle/>
                    <a:p>
                      <a:pPr algn="just" fontAlgn="base"/>
                      <a:r>
                        <a:rPr lang="en-US" sz="1800" b="1">
                          <a:effectLst/>
                          <a:latin typeface="inherit"/>
                        </a:rPr>
                        <a:t>Cedric Perthuis</a:t>
                      </a:r>
                    </a:p>
                    <a:p>
                      <a:pPr algn="just" fontAlgn="base"/>
                      <a:r>
                        <a:rPr lang="en-US" sz="1800" b="1">
                          <a:effectLst/>
                          <a:latin typeface="inherit"/>
                        </a:rPr>
                        <a:t>Tobias Berghoff</a:t>
                      </a:r>
                    </a:p>
                  </a:txBody>
                  <a:tcPr marL="19419" marR="19419" marT="19419" marB="19419" anchor="ctr">
                    <a:lnL>
                      <a:noFill/>
                    </a:lnL>
                    <a:lnR>
                      <a:noFill/>
                    </a:lnR>
                    <a:lnT>
                      <a:noFill/>
                    </a:lnT>
                    <a:lnB>
                      <a:noFill/>
                    </a:lnB>
                  </a:tcPr>
                </a:tc>
                <a:extLst>
                  <a:ext uri="{0D108BD9-81ED-4DB2-BD59-A6C34878D82A}">
                    <a16:rowId xmlns:a16="http://schemas.microsoft.com/office/drawing/2014/main" val="2759351369"/>
                  </a:ext>
                </a:extLst>
              </a:tr>
              <a:tr h="398516">
                <a:tc>
                  <a:txBody>
                    <a:bodyPr/>
                    <a:lstStyle/>
                    <a:p>
                      <a:pPr algn="l" fontAlgn="base"/>
                      <a:r>
                        <a:rPr lang="en-US" sz="1800">
                          <a:effectLst/>
                          <a:latin typeface="inherit"/>
                        </a:rPr>
                        <a:t>3:35</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The Saboteur Anti-Aliasing (SPUAA)</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Henry Yu</a:t>
                      </a:r>
                    </a:p>
                  </a:txBody>
                  <a:tcPr marL="19419" marR="19419" marT="19419" marB="19419" anchor="ctr">
                    <a:lnL>
                      <a:noFill/>
                    </a:lnL>
                    <a:lnR>
                      <a:noFill/>
                    </a:lnR>
                    <a:lnT>
                      <a:noFill/>
                    </a:lnT>
                    <a:lnB>
                      <a:noFill/>
                    </a:lnB>
                  </a:tcPr>
                </a:tc>
                <a:extLst>
                  <a:ext uri="{0D108BD9-81ED-4DB2-BD59-A6C34878D82A}">
                    <a16:rowId xmlns:a16="http://schemas.microsoft.com/office/drawing/2014/main" val="616367254"/>
                  </a:ext>
                </a:extLst>
              </a:tr>
              <a:tr h="398516">
                <a:tc>
                  <a:txBody>
                    <a:bodyPr/>
                    <a:lstStyle/>
                    <a:p>
                      <a:pPr algn="l" fontAlgn="base"/>
                      <a:r>
                        <a:rPr lang="en-US" sz="1800">
                          <a:effectLst/>
                          <a:latin typeface="inherit"/>
                        </a:rPr>
                        <a:t>3:50</a:t>
                      </a:r>
                    </a:p>
                  </a:txBody>
                  <a:tcPr marL="19419" marR="19419" marT="19419" marB="19419" anchor="ctr">
                    <a:lnL>
                      <a:noFill/>
                    </a:lnL>
                    <a:lnR>
                      <a:noFill/>
                    </a:lnR>
                    <a:lnT>
                      <a:noFill/>
                    </a:lnT>
                    <a:lnB>
                      <a:noFill/>
                    </a:lnB>
                  </a:tcPr>
                </a:tc>
                <a:tc>
                  <a:txBody>
                    <a:bodyPr/>
                    <a:lstStyle/>
                    <a:p>
                      <a:pPr algn="l" fontAlgn="base"/>
                      <a:r>
                        <a:rPr lang="en-US" sz="1800">
                          <a:effectLst/>
                          <a:latin typeface="inherit"/>
                        </a:rPr>
                        <a:t>Break</a:t>
                      </a:r>
                    </a:p>
                  </a:txBody>
                  <a:tcPr marL="19419" marR="19419" marT="19419" marB="19419" anchor="ctr">
                    <a:lnL>
                      <a:noFill/>
                    </a:lnL>
                    <a:lnR>
                      <a:noFill/>
                    </a:lnR>
                    <a:lnT>
                      <a:noFill/>
                    </a:lnT>
                    <a:lnB>
                      <a:noFill/>
                    </a:lnB>
                  </a:tcPr>
                </a:tc>
                <a:tc>
                  <a:txBody>
                    <a:bodyPr/>
                    <a:lstStyle/>
                    <a:p>
                      <a:pPr algn="l" fontAlgn="base"/>
                      <a:endParaRPr lang="en-US" sz="1800">
                        <a:effectLst/>
                        <a:latin typeface="inherit"/>
                      </a:endParaRPr>
                    </a:p>
                  </a:txBody>
                  <a:tcPr marL="19419" marR="19419" marT="19419" marB="19419" anchor="ctr">
                    <a:lnL>
                      <a:noFill/>
                    </a:lnL>
                    <a:lnR>
                      <a:noFill/>
                    </a:lnR>
                    <a:lnT>
                      <a:noFill/>
                    </a:lnT>
                    <a:lnB>
                      <a:noFill/>
                    </a:lnB>
                  </a:tcPr>
                </a:tc>
                <a:extLst>
                  <a:ext uri="{0D108BD9-81ED-4DB2-BD59-A6C34878D82A}">
                    <a16:rowId xmlns:a16="http://schemas.microsoft.com/office/drawing/2014/main" val="3331723517"/>
                  </a:ext>
                </a:extLst>
              </a:tr>
              <a:tr h="228734">
                <a:tc>
                  <a:txBody>
                    <a:bodyPr/>
                    <a:lstStyle/>
                    <a:p>
                      <a:pPr algn="l" fontAlgn="base"/>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endParaRPr lang="en-US" sz="1800">
                        <a:effectLst/>
                        <a:latin typeface="inherit"/>
                      </a:endParaRPr>
                    </a:p>
                  </a:txBody>
                  <a:tcPr marL="19419" marR="19419" marT="19419" marB="19419" anchor="ctr">
                    <a:lnL>
                      <a:noFill/>
                    </a:lnL>
                    <a:lnR>
                      <a:noFill/>
                    </a:lnR>
                    <a:lnT>
                      <a:noFill/>
                    </a:lnT>
                    <a:lnB>
                      <a:noFill/>
                    </a:lnB>
                  </a:tcPr>
                </a:tc>
                <a:extLst>
                  <a:ext uri="{0D108BD9-81ED-4DB2-BD59-A6C34878D82A}">
                    <a16:rowId xmlns:a16="http://schemas.microsoft.com/office/drawing/2014/main" val="727839794"/>
                  </a:ext>
                </a:extLst>
              </a:tr>
              <a:tr h="398516">
                <a:tc>
                  <a:txBody>
                    <a:bodyPr/>
                    <a:lstStyle/>
                    <a:p>
                      <a:pPr algn="l" fontAlgn="base"/>
                      <a:r>
                        <a:rPr lang="en-US" sz="1800">
                          <a:effectLst/>
                          <a:latin typeface="inherit"/>
                        </a:rPr>
                        <a:t>4:00</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Subpixel Reconstruction Antialiasing (SRAA)</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Morgan McGuire</a:t>
                      </a:r>
                    </a:p>
                  </a:txBody>
                  <a:tcPr marL="19419" marR="19419" marT="19419" marB="19419" anchor="ctr">
                    <a:lnL>
                      <a:noFill/>
                    </a:lnL>
                    <a:lnR>
                      <a:noFill/>
                    </a:lnR>
                    <a:lnT>
                      <a:noFill/>
                    </a:lnT>
                    <a:lnB>
                      <a:noFill/>
                    </a:lnB>
                  </a:tcPr>
                </a:tc>
                <a:extLst>
                  <a:ext uri="{0D108BD9-81ED-4DB2-BD59-A6C34878D82A}">
                    <a16:rowId xmlns:a16="http://schemas.microsoft.com/office/drawing/2014/main" val="1728890926"/>
                  </a:ext>
                </a:extLst>
              </a:tr>
              <a:tr h="398516">
                <a:tc>
                  <a:txBody>
                    <a:bodyPr/>
                    <a:lstStyle/>
                    <a:p>
                      <a:pPr algn="l" fontAlgn="base"/>
                      <a:r>
                        <a:rPr lang="en-US" sz="1800">
                          <a:effectLst/>
                          <a:latin typeface="inherit"/>
                        </a:rPr>
                        <a:t>4:15</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FXAA 3.11 in 15 Slides</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Timothy Lottes</a:t>
                      </a:r>
                    </a:p>
                  </a:txBody>
                  <a:tcPr marL="19419" marR="19419" marT="19419" marB="19419" anchor="ctr">
                    <a:lnL>
                      <a:noFill/>
                    </a:lnL>
                    <a:lnR>
                      <a:noFill/>
                    </a:lnR>
                    <a:lnT>
                      <a:noFill/>
                    </a:lnT>
                    <a:lnB>
                      <a:noFill/>
                    </a:lnB>
                  </a:tcPr>
                </a:tc>
                <a:extLst>
                  <a:ext uri="{0D108BD9-81ED-4DB2-BD59-A6C34878D82A}">
                    <a16:rowId xmlns:a16="http://schemas.microsoft.com/office/drawing/2014/main" val="2034691931"/>
                  </a:ext>
                </a:extLst>
              </a:tr>
              <a:tr h="398516">
                <a:tc>
                  <a:txBody>
                    <a:bodyPr/>
                    <a:lstStyle/>
                    <a:p>
                      <a:pPr algn="l" fontAlgn="base"/>
                      <a:r>
                        <a:rPr lang="en-US" sz="1800">
                          <a:effectLst/>
                          <a:latin typeface="inherit"/>
                        </a:rPr>
                        <a:t>4:30</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Distance-to-edge Anti-Aliasing (DEAA)</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Hugh Malan</a:t>
                      </a:r>
                    </a:p>
                  </a:txBody>
                  <a:tcPr marL="19419" marR="19419" marT="19419" marB="19419" anchor="ctr">
                    <a:lnL>
                      <a:noFill/>
                    </a:lnL>
                    <a:lnR>
                      <a:noFill/>
                    </a:lnR>
                    <a:lnT>
                      <a:noFill/>
                    </a:lnT>
                    <a:lnB>
                      <a:noFill/>
                    </a:lnB>
                  </a:tcPr>
                </a:tc>
                <a:extLst>
                  <a:ext uri="{0D108BD9-81ED-4DB2-BD59-A6C34878D82A}">
                    <a16:rowId xmlns:a16="http://schemas.microsoft.com/office/drawing/2014/main" val="511285963"/>
                  </a:ext>
                </a:extLst>
              </a:tr>
              <a:tr h="398516">
                <a:tc>
                  <a:txBody>
                    <a:bodyPr/>
                    <a:lstStyle/>
                    <a:p>
                      <a:pPr algn="l" fontAlgn="base"/>
                      <a:r>
                        <a:rPr lang="en-US" sz="1800">
                          <a:effectLst/>
                          <a:latin typeface="inherit"/>
                        </a:rPr>
                        <a:t>4:45</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Geometry Buffer Antialiasing (GBAA)</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Emil Persson</a:t>
                      </a:r>
                    </a:p>
                  </a:txBody>
                  <a:tcPr marL="19419" marR="19419" marT="19419" marB="19419" anchor="ctr">
                    <a:lnL>
                      <a:noFill/>
                    </a:lnL>
                    <a:lnR>
                      <a:noFill/>
                    </a:lnR>
                    <a:lnT>
                      <a:noFill/>
                    </a:lnT>
                    <a:lnB>
                      <a:noFill/>
                    </a:lnB>
                  </a:tcPr>
                </a:tc>
                <a:extLst>
                  <a:ext uri="{0D108BD9-81ED-4DB2-BD59-A6C34878D82A}">
                    <a16:rowId xmlns:a16="http://schemas.microsoft.com/office/drawing/2014/main" val="2941378740"/>
                  </a:ext>
                </a:extLst>
              </a:tr>
              <a:tr h="398516">
                <a:tc>
                  <a:txBody>
                    <a:bodyPr/>
                    <a:lstStyle/>
                    <a:p>
                      <a:pPr algn="l" fontAlgn="base"/>
                      <a:r>
                        <a:rPr lang="en-US" sz="1800">
                          <a:effectLst/>
                          <a:latin typeface="inherit"/>
                        </a:rPr>
                        <a:t>4:55</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Directionally Localized Anti-Aliasing (DLAA)</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Dmitry Andreev</a:t>
                      </a:r>
                    </a:p>
                  </a:txBody>
                  <a:tcPr marL="19419" marR="19419" marT="19419" marB="19419" anchor="ctr">
                    <a:lnL>
                      <a:noFill/>
                    </a:lnL>
                    <a:lnR>
                      <a:noFill/>
                    </a:lnR>
                    <a:lnT>
                      <a:noFill/>
                    </a:lnT>
                    <a:lnB>
                      <a:noFill/>
                    </a:lnB>
                  </a:tcPr>
                </a:tc>
                <a:extLst>
                  <a:ext uri="{0D108BD9-81ED-4DB2-BD59-A6C34878D82A}">
                    <a16:rowId xmlns:a16="http://schemas.microsoft.com/office/drawing/2014/main" val="3573240883"/>
                  </a:ext>
                </a:extLst>
              </a:tr>
              <a:tr h="398516">
                <a:tc>
                  <a:txBody>
                    <a:bodyPr/>
                    <a:lstStyle/>
                    <a:p>
                      <a:pPr algn="l" fontAlgn="base"/>
                      <a:r>
                        <a:rPr lang="en-US" sz="1800">
                          <a:effectLst/>
                          <a:latin typeface="inherit"/>
                        </a:rPr>
                        <a:t>5:10</a:t>
                      </a:r>
                    </a:p>
                  </a:txBody>
                  <a:tcPr marL="19419" marR="19419" marT="19419" marB="19419" anchor="ctr">
                    <a:lnL>
                      <a:noFill/>
                    </a:lnL>
                    <a:lnR>
                      <a:noFill/>
                    </a:lnR>
                    <a:lnT>
                      <a:noFill/>
                    </a:lnT>
                    <a:lnB>
                      <a:noFill/>
                    </a:lnB>
                  </a:tcPr>
                </a:tc>
                <a:tc>
                  <a:txBody>
                    <a:bodyPr/>
                    <a:lstStyle/>
                    <a:p>
                      <a:pPr algn="l" fontAlgn="base"/>
                      <a:r>
                        <a:rPr lang="en-US" sz="1800" u="none" strike="noStrike">
                          <a:solidFill>
                            <a:srgbClr val="545976"/>
                          </a:solidFill>
                          <a:effectLst/>
                          <a:latin typeface="inherit"/>
                        </a:rPr>
                        <a:t>Anti-Aliasing Methods in CryENGINE 3</a:t>
                      </a:r>
                      <a:endParaRPr lang="en-US" sz="1800">
                        <a:effectLst/>
                        <a:latin typeface="inherit"/>
                      </a:endParaRPr>
                    </a:p>
                  </a:txBody>
                  <a:tcPr marL="19419" marR="19419" marT="19419" marB="19419" anchor="ctr">
                    <a:lnL>
                      <a:noFill/>
                    </a:lnL>
                    <a:lnR>
                      <a:noFill/>
                    </a:lnR>
                    <a:lnT>
                      <a:noFill/>
                    </a:lnT>
                    <a:lnB>
                      <a:noFill/>
                    </a:lnB>
                  </a:tcPr>
                </a:tc>
                <a:tc>
                  <a:txBody>
                    <a:bodyPr/>
                    <a:lstStyle/>
                    <a:p>
                      <a:pPr algn="l" fontAlgn="base"/>
                      <a:r>
                        <a:rPr lang="en-US" sz="1800" b="1">
                          <a:effectLst/>
                          <a:latin typeface="inherit"/>
                        </a:rPr>
                        <a:t>Tiago Sousa</a:t>
                      </a:r>
                    </a:p>
                  </a:txBody>
                  <a:tcPr marL="19419" marR="19419" marT="19419" marB="19419" anchor="ctr">
                    <a:lnL>
                      <a:noFill/>
                    </a:lnL>
                    <a:lnR>
                      <a:noFill/>
                    </a:lnR>
                    <a:lnT>
                      <a:noFill/>
                    </a:lnT>
                    <a:lnB>
                      <a:noFill/>
                    </a:lnB>
                  </a:tcPr>
                </a:tc>
                <a:extLst>
                  <a:ext uri="{0D108BD9-81ED-4DB2-BD59-A6C34878D82A}">
                    <a16:rowId xmlns:a16="http://schemas.microsoft.com/office/drawing/2014/main" val="2388637827"/>
                  </a:ext>
                </a:extLst>
              </a:tr>
              <a:tr h="398516">
                <a:tc>
                  <a:txBody>
                    <a:bodyPr/>
                    <a:lstStyle/>
                    <a:p>
                      <a:pPr algn="l" fontAlgn="base"/>
                      <a:r>
                        <a:rPr lang="en-US" sz="1800">
                          <a:effectLst/>
                          <a:latin typeface="inherit"/>
                        </a:rPr>
                        <a:t>5:25</a:t>
                      </a:r>
                    </a:p>
                  </a:txBody>
                  <a:tcPr marL="19419" marR="19419" marT="19419" marB="19419" anchor="ctr">
                    <a:lnL>
                      <a:noFill/>
                    </a:lnL>
                    <a:lnR>
                      <a:noFill/>
                    </a:lnR>
                    <a:lnT>
                      <a:noFill/>
                    </a:lnT>
                    <a:lnB>
                      <a:noFill/>
                    </a:lnB>
                  </a:tcPr>
                </a:tc>
                <a:tc>
                  <a:txBody>
                    <a:bodyPr/>
                    <a:lstStyle/>
                    <a:p>
                      <a:pPr algn="l" fontAlgn="base"/>
                      <a:r>
                        <a:rPr lang="en-US" sz="1800">
                          <a:effectLst/>
                          <a:latin typeface="inherit"/>
                        </a:rPr>
                        <a:t>Wrap-up and Discussion / Q &amp; A</a:t>
                      </a:r>
                    </a:p>
                  </a:txBody>
                  <a:tcPr marL="19419" marR="19419" marT="19419" marB="19419" anchor="ctr">
                    <a:lnL>
                      <a:noFill/>
                    </a:lnL>
                    <a:lnR>
                      <a:noFill/>
                    </a:lnR>
                    <a:lnT>
                      <a:noFill/>
                    </a:lnT>
                    <a:lnB>
                      <a:noFill/>
                    </a:lnB>
                  </a:tcPr>
                </a:tc>
                <a:tc>
                  <a:txBody>
                    <a:bodyPr/>
                    <a:lstStyle/>
                    <a:p>
                      <a:pPr algn="l" fontAlgn="base"/>
                      <a:endParaRPr lang="en-US" sz="1800">
                        <a:effectLst/>
                        <a:latin typeface="inherit"/>
                      </a:endParaRPr>
                    </a:p>
                  </a:txBody>
                  <a:tcPr marL="19419" marR="19419" marT="19419" marB="19419" anchor="ctr">
                    <a:lnL>
                      <a:noFill/>
                    </a:lnL>
                    <a:lnR>
                      <a:noFill/>
                    </a:lnR>
                    <a:lnT>
                      <a:noFill/>
                    </a:lnT>
                    <a:lnB>
                      <a:noFill/>
                    </a:lnB>
                  </a:tcPr>
                </a:tc>
                <a:extLst>
                  <a:ext uri="{0D108BD9-81ED-4DB2-BD59-A6C34878D82A}">
                    <a16:rowId xmlns:a16="http://schemas.microsoft.com/office/drawing/2014/main" val="319568519"/>
                  </a:ext>
                </a:extLst>
              </a:tr>
              <a:tr h="398516">
                <a:tc>
                  <a:txBody>
                    <a:bodyPr/>
                    <a:lstStyle/>
                    <a:p>
                      <a:pPr algn="l" fontAlgn="base"/>
                      <a:r>
                        <a:rPr lang="en-US" sz="1800">
                          <a:effectLst/>
                          <a:latin typeface="inherit"/>
                        </a:rPr>
                        <a:t>5:30</a:t>
                      </a:r>
                    </a:p>
                  </a:txBody>
                  <a:tcPr marL="19419" marR="19419" marT="19419" marB="19419" anchor="ctr">
                    <a:lnL>
                      <a:noFill/>
                    </a:lnL>
                    <a:lnR>
                      <a:noFill/>
                    </a:lnR>
                    <a:lnT>
                      <a:noFill/>
                    </a:lnT>
                    <a:lnB>
                      <a:noFill/>
                    </a:lnB>
                  </a:tcPr>
                </a:tc>
                <a:tc>
                  <a:txBody>
                    <a:bodyPr/>
                    <a:lstStyle/>
                    <a:p>
                      <a:pPr algn="l" fontAlgn="base"/>
                      <a:r>
                        <a:rPr lang="en-US" sz="1800">
                          <a:effectLst/>
                          <a:latin typeface="inherit"/>
                        </a:rPr>
                        <a:t>Close</a:t>
                      </a:r>
                    </a:p>
                  </a:txBody>
                  <a:tcPr marL="19419" marR="19419" marT="19419" marB="19419" anchor="ctr">
                    <a:lnL>
                      <a:noFill/>
                    </a:lnL>
                    <a:lnR>
                      <a:noFill/>
                    </a:lnR>
                    <a:lnT>
                      <a:noFill/>
                    </a:lnT>
                    <a:lnB>
                      <a:noFill/>
                    </a:lnB>
                  </a:tcPr>
                </a:tc>
                <a:tc>
                  <a:txBody>
                    <a:bodyPr/>
                    <a:lstStyle/>
                    <a:p>
                      <a:endParaRPr lang="en-US" sz="1800" dirty="0"/>
                    </a:p>
                  </a:txBody>
                  <a:tcPr marL="37284" marR="37284" marT="18642" marB="18642">
                    <a:lnL>
                      <a:noFill/>
                    </a:lnL>
                    <a:lnT>
                      <a:noFill/>
                    </a:lnT>
                  </a:tcPr>
                </a:tc>
                <a:extLst>
                  <a:ext uri="{0D108BD9-81ED-4DB2-BD59-A6C34878D82A}">
                    <a16:rowId xmlns:a16="http://schemas.microsoft.com/office/drawing/2014/main" val="3827605082"/>
                  </a:ext>
                </a:extLst>
              </a:tr>
            </a:tbl>
          </a:graphicData>
        </a:graphic>
      </p:graphicFrame>
      <p:sp>
        <p:nvSpPr>
          <p:cNvPr id="11" name="Rectangle 10">
            <a:extLst>
              <a:ext uri="{FF2B5EF4-FFF2-40B4-BE49-F238E27FC236}">
                <a16:creationId xmlns:a16="http://schemas.microsoft.com/office/drawing/2014/main" id="{FEF3C0A0-2294-4572-BA3F-43EF9D4FF0B0}"/>
              </a:ext>
            </a:extLst>
          </p:cNvPr>
          <p:cNvSpPr/>
          <p:nvPr/>
        </p:nvSpPr>
        <p:spPr>
          <a:xfrm>
            <a:off x="-1177771" y="3127133"/>
            <a:ext cx="6096000" cy="923330"/>
          </a:xfrm>
          <a:prstGeom prst="rect">
            <a:avLst/>
          </a:prstGeom>
        </p:spPr>
        <p:txBody>
          <a:bodyPr>
            <a:spAutoFit/>
          </a:bodyPr>
          <a:lstStyle/>
          <a:p>
            <a:pPr algn="ctr" fontAlgn="base"/>
            <a:r>
              <a:rPr lang="en-US" i="1" dirty="0">
                <a:solidFill>
                  <a:srgbClr val="555555"/>
                </a:solidFill>
                <a:latin typeface="Kyrial Sans Pro Regular"/>
              </a:rPr>
              <a:t>ACM SIGGRAPH 2011 Course</a:t>
            </a:r>
          </a:p>
          <a:p>
            <a:pPr algn="ctr" fontAlgn="base"/>
            <a:r>
              <a:rPr lang="en-US" dirty="0">
                <a:solidFill>
                  <a:srgbClr val="545976"/>
                </a:solidFill>
                <a:latin typeface="inherit"/>
                <a:hlinkClick r:id="rId2"/>
              </a:rPr>
              <a:t>Filtering Approaches for</a:t>
            </a:r>
            <a:br>
              <a:rPr lang="en-US" dirty="0">
                <a:solidFill>
                  <a:srgbClr val="545976"/>
                </a:solidFill>
                <a:latin typeface="inherit"/>
                <a:hlinkClick r:id="rId2"/>
              </a:rPr>
            </a:br>
            <a:r>
              <a:rPr lang="en-US" dirty="0">
                <a:solidFill>
                  <a:srgbClr val="545976"/>
                </a:solidFill>
                <a:latin typeface="inherit"/>
                <a:hlinkClick r:id="rId2"/>
              </a:rPr>
              <a:t>Real-Time Anti-Aliasing</a:t>
            </a:r>
            <a:endParaRPr lang="en-US" b="0" i="0" dirty="0">
              <a:solidFill>
                <a:srgbClr val="545976"/>
              </a:solidFill>
              <a:effectLst/>
              <a:latin typeface="Kyrial Sans Pro Regular"/>
            </a:endParaRPr>
          </a:p>
        </p:txBody>
      </p:sp>
    </p:spTree>
    <p:extLst>
      <p:ext uri="{BB962C8B-B14F-4D97-AF65-F5344CB8AC3E}">
        <p14:creationId xmlns:p14="http://schemas.microsoft.com/office/powerpoint/2010/main" val="3358935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52BCC9-72D8-4795-917C-EF3035539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04" y="883070"/>
            <a:ext cx="6457547" cy="5166037"/>
          </a:xfrm>
          <a:prstGeom prst="rect">
            <a:avLst/>
          </a:prstGeom>
        </p:spPr>
      </p:pic>
      <p:pic>
        <p:nvPicPr>
          <p:cNvPr id="5" name="Picture 4">
            <a:extLst>
              <a:ext uri="{FF2B5EF4-FFF2-40B4-BE49-F238E27FC236}">
                <a16:creationId xmlns:a16="http://schemas.microsoft.com/office/drawing/2014/main" id="{C2D05C5C-E3B6-47EF-A5EC-4B685A42D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204" y="883070"/>
            <a:ext cx="6457547" cy="5166037"/>
          </a:xfrm>
          <a:prstGeom prst="rect">
            <a:avLst/>
          </a:prstGeom>
        </p:spPr>
      </p:pic>
      <p:sp>
        <p:nvSpPr>
          <p:cNvPr id="6" name="Rectangle 5">
            <a:extLst>
              <a:ext uri="{FF2B5EF4-FFF2-40B4-BE49-F238E27FC236}">
                <a16:creationId xmlns:a16="http://schemas.microsoft.com/office/drawing/2014/main" id="{EDCD5B4C-B61F-494D-9D26-AD151AEF8856}"/>
              </a:ext>
            </a:extLst>
          </p:cNvPr>
          <p:cNvSpPr/>
          <p:nvPr/>
        </p:nvSpPr>
        <p:spPr>
          <a:xfrm>
            <a:off x="4169671" y="3231110"/>
            <a:ext cx="5709035" cy="1796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50000"/>
              </a:lnSpc>
              <a:spcBef>
                <a:spcPts val="0"/>
              </a:spcBef>
              <a:spcAft>
                <a:spcPts val="0"/>
              </a:spcAft>
              <a:defRPr/>
            </a:pP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this one is </a:t>
            </a:r>
            <a:r>
              <a:rPr lang="en-US" sz="2400" dirty="0" err="1">
                <a:solidFill>
                  <a:schemeClr val="tx1"/>
                </a:solidFill>
                <a:effectLst>
                  <a:outerShdw blurRad="38100" dist="38100" dir="2700000" algn="tl">
                    <a:srgbClr val="000000">
                      <a:alpha val="43137"/>
                    </a:srgbClr>
                  </a:outerShdw>
                </a:effectLst>
                <a:latin typeface="Arial" pitchFamily="34" charset="0"/>
                <a:cs typeface="Arial" pitchFamily="34" charset="0"/>
              </a:rPr>
              <a:t>antialiased</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 </a:t>
            </a:r>
            <a:r>
              <a:rPr lang="en-US" sz="2400" dirty="0">
                <a:solidFill>
                  <a:srgbClr val="FF0000"/>
                </a:solidFill>
                <a:effectLst>
                  <a:outerShdw blurRad="38100" dist="38100" dir="2700000" algn="tl">
                    <a:srgbClr val="000000">
                      <a:alpha val="43137"/>
                    </a:srgbClr>
                  </a:outerShdw>
                </a:effectLst>
                <a:latin typeface="Wingdings 3" pitchFamily="18" charset="2"/>
                <a:ea typeface="ＭＳ Ｐゴシック" charset="-128"/>
                <a:cs typeface="Arial" pitchFamily="34" charset="0"/>
              </a:rPr>
              <a:t>_</a:t>
            </a:r>
            <a:endParaRPr lang="en-US" sz="3200" dirty="0">
              <a:solidFill>
                <a:srgbClr val="FF0000"/>
              </a:solidFill>
              <a:effectLst>
                <a:outerShdw blurRad="38100" dist="38100" dir="2700000" algn="tl">
                  <a:srgbClr val="000000">
                    <a:alpha val="43137"/>
                  </a:srgbClr>
                </a:outerShdw>
              </a:effectLst>
              <a:latin typeface="Wingdings 3" pitchFamily="18" charset="2"/>
              <a:ea typeface="ＭＳ Ｐゴシック" charset="-128"/>
              <a:cs typeface="Arial" pitchFamily="34" charset="0"/>
            </a:endParaRPr>
          </a:p>
          <a:p>
            <a:pPr fontAlgn="auto">
              <a:lnSpc>
                <a:spcPct val="150000"/>
              </a:lnSpc>
              <a:spcBef>
                <a:spcPts val="0"/>
              </a:spcBef>
              <a:spcAft>
                <a:spcPts val="0"/>
              </a:spcAft>
              <a:defRPr/>
            </a:pPr>
            <a:r>
              <a:rPr lang="en-US" sz="2400" dirty="0">
                <a:solidFill>
                  <a:srgbClr val="FF0000"/>
                </a:solidFill>
                <a:effectLst>
                  <a:outerShdw blurRad="38100" dist="38100" dir="2700000" algn="tl">
                    <a:srgbClr val="000000">
                      <a:alpha val="43137"/>
                    </a:srgbClr>
                  </a:outerShdw>
                </a:effectLst>
                <a:latin typeface="Wingdings 3" pitchFamily="18" charset="2"/>
                <a:ea typeface="ＭＳ Ｐゴシック" charset="-128"/>
                <a:cs typeface="Arial" pitchFamily="34" charset="0"/>
              </a:rPr>
              <a:t>^</a:t>
            </a:r>
            <a:r>
              <a:rPr lang="en-US" sz="1200" dirty="0">
                <a:solidFill>
                  <a:prstClr val="black"/>
                </a:solidFill>
                <a:latin typeface="Wingdings 3" pitchFamily="18" charset="2"/>
                <a:ea typeface="ＭＳ Ｐゴシック" charset="-128"/>
                <a:cs typeface="Arial" pitchFamily="34" charset="0"/>
              </a:rPr>
              <a:t> </a:t>
            </a:r>
            <a:r>
              <a:rPr lang="en-US" sz="2400" dirty="0">
                <a:solidFill>
                  <a:schemeClr val="tx1"/>
                </a:solidFill>
                <a:effectLst>
                  <a:outerShdw blurRad="38100" dist="38100" dir="2700000" algn="tl">
                    <a:srgbClr val="000000">
                      <a:alpha val="43137"/>
                    </a:srgbClr>
                  </a:outerShdw>
                </a:effectLst>
                <a:latin typeface="Arial" pitchFamily="34" charset="0"/>
                <a:cs typeface="Arial" pitchFamily="34" charset="0"/>
              </a:rPr>
              <a:t>this one is not</a:t>
            </a:r>
          </a:p>
          <a:p>
            <a:pPr fontAlgn="auto">
              <a:lnSpc>
                <a:spcPct val="150000"/>
              </a:lnSpc>
              <a:spcBef>
                <a:spcPts val="0"/>
              </a:spcBef>
              <a:spcAft>
                <a:spcPts val="0"/>
              </a:spcAft>
              <a:defRPr/>
            </a:pPr>
            <a:r>
              <a:rPr lang="en-US" sz="1100" dirty="0">
                <a:solidFill>
                  <a:schemeClr val="accent1">
                    <a:lumMod val="75000"/>
                  </a:schemeClr>
                </a:solidFill>
                <a:effectLst>
                  <a:outerShdw blurRad="38100" dist="38100" dir="2700000" algn="tl">
                    <a:srgbClr val="000000">
                      <a:alpha val="43137"/>
                    </a:srgbClr>
                  </a:outerShdw>
                </a:effectLst>
                <a:latin typeface="Arial" pitchFamily="34" charset="0"/>
                <a:cs typeface="Arial" pitchFamily="34" charset="0"/>
              </a:rPr>
              <a:t>          </a:t>
            </a:r>
            <a:r>
              <a:rPr lang="en-US" sz="1100" dirty="0">
                <a:solidFill>
                  <a:schemeClr val="tx1"/>
                </a:solidFill>
                <a:latin typeface="Arial" pitchFamily="34" charset="0"/>
                <a:cs typeface="Arial" pitchFamily="34" charset="0"/>
              </a:rPr>
              <a:t>(if you can read it, you can see it)</a:t>
            </a:r>
          </a:p>
        </p:txBody>
      </p:sp>
      <p:sp>
        <p:nvSpPr>
          <p:cNvPr id="8" name="Title 7">
            <a:extLst>
              <a:ext uri="{FF2B5EF4-FFF2-40B4-BE49-F238E27FC236}">
                <a16:creationId xmlns:a16="http://schemas.microsoft.com/office/drawing/2014/main" id="{057E4D2A-4497-4825-B224-C83DDBD6CBD7}"/>
              </a:ext>
            </a:extLst>
          </p:cNvPr>
          <p:cNvSpPr>
            <a:spLocks noGrp="1"/>
          </p:cNvSpPr>
          <p:nvPr>
            <p:ph type="title"/>
          </p:nvPr>
        </p:nvSpPr>
        <p:spPr/>
        <p:txBody>
          <a:bodyPr/>
          <a:lstStyle/>
          <a:p>
            <a:pPr algn="ctr"/>
            <a:r>
              <a:rPr lang="en-US" dirty="0"/>
              <a:t>What we’re talking about</a:t>
            </a:r>
          </a:p>
        </p:txBody>
      </p:sp>
    </p:spTree>
    <p:extLst>
      <p:ext uri="{BB962C8B-B14F-4D97-AF65-F5344CB8AC3E}">
        <p14:creationId xmlns:p14="http://schemas.microsoft.com/office/powerpoint/2010/main" val="337552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remove" grpId="0" nodeType="withEffect">
                                  <p:stCondLst>
                                    <p:cond delay="770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6" presetClass="exit" presetSubtype="0" fill="hold" grpId="1" nodeType="withEffect">
                                  <p:stCondLst>
                                    <p:cond delay="20100"/>
                                  </p:stCondLst>
                                  <p:childTnLst>
                                    <p:animEffect transition="out" filter="wipe(down)">
                                      <p:cBhvr>
                                        <p:cTn id="12" dur="180" accel="50000">
                                          <p:stCondLst>
                                            <p:cond delay="1820"/>
                                          </p:stCondLst>
                                        </p:cTn>
                                        <p:tgtEl>
                                          <p:spTgt spid="6"/>
                                        </p:tgtEl>
                                      </p:cBhvr>
                                    </p:animEffect>
                                    <p:anim calcmode="lin" valueType="num">
                                      <p:cBhvr>
                                        <p:cTn id="13"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4"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5"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9"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0" dur="26">
                                          <p:stCondLst>
                                            <p:cond delay="620"/>
                                          </p:stCondLst>
                                        </p:cTn>
                                        <p:tgtEl>
                                          <p:spTgt spid="6"/>
                                        </p:tgtEl>
                                      </p:cBhvr>
                                      <p:to x="100000" y="60000"/>
                                    </p:animScale>
                                    <p:animScale>
                                      <p:cBhvr>
                                        <p:cTn id="21" dur="166" decel="50000">
                                          <p:stCondLst>
                                            <p:cond delay="64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set>
                                      <p:cBhvr>
                                        <p:cTn id="2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44AD-C70A-4123-AA3E-684B6595E67C}"/>
              </a:ext>
            </a:extLst>
          </p:cNvPr>
          <p:cNvSpPr>
            <a:spLocks noGrp="1"/>
          </p:cNvSpPr>
          <p:nvPr>
            <p:ph type="title"/>
          </p:nvPr>
        </p:nvSpPr>
        <p:spPr>
          <a:xfrm>
            <a:off x="333954" y="-631"/>
            <a:ext cx="11505537" cy="795761"/>
          </a:xfrm>
        </p:spPr>
        <p:txBody>
          <a:bodyPr>
            <a:normAutofit fontScale="90000"/>
          </a:bodyPr>
          <a:lstStyle/>
          <a:p>
            <a:r>
              <a:rPr lang="en-US" dirty="0"/>
              <a:t>If you were in N.O. in 2009 you would learn</a:t>
            </a:r>
            <a:r>
              <a:rPr lang="en-US" dirty="0">
                <a:latin typeface="Inconsolata" panose="020B0609030003000000" pitchFamily="49" charset="0"/>
              </a:rPr>
              <a:t>…</a:t>
            </a:r>
          </a:p>
        </p:txBody>
      </p:sp>
      <p:sp>
        <p:nvSpPr>
          <p:cNvPr id="3" name="Content Placeholder 2">
            <a:extLst>
              <a:ext uri="{FF2B5EF4-FFF2-40B4-BE49-F238E27FC236}">
                <a16:creationId xmlns:a16="http://schemas.microsoft.com/office/drawing/2014/main" id="{1F3C89D7-E0C7-43D0-8FDF-12F53892C4E7}"/>
              </a:ext>
            </a:extLst>
          </p:cNvPr>
          <p:cNvSpPr>
            <a:spLocks noGrp="1"/>
          </p:cNvSpPr>
          <p:nvPr>
            <p:ph idx="1"/>
          </p:nvPr>
        </p:nvSpPr>
        <p:spPr>
          <a:xfrm>
            <a:off x="838200" y="1057523"/>
            <a:ext cx="3385457" cy="531791"/>
          </a:xfrm>
        </p:spPr>
        <p:txBody>
          <a:bodyPr>
            <a:normAutofit/>
          </a:bodyPr>
          <a:lstStyle/>
          <a:p>
            <a:r>
              <a:rPr lang="en-US" sz="3200" dirty="0"/>
              <a:t>What </a:t>
            </a:r>
            <a:r>
              <a:rPr lang="en-US" sz="3200" i="1" dirty="0" err="1"/>
              <a:t>sfumato</a:t>
            </a:r>
            <a:r>
              <a:rPr lang="en-US" sz="3200" i="1" dirty="0"/>
              <a:t> </a:t>
            </a:r>
            <a:r>
              <a:rPr lang="en-US" sz="3200" dirty="0"/>
              <a:t>is</a:t>
            </a:r>
          </a:p>
        </p:txBody>
      </p:sp>
    </p:spTree>
    <p:extLst>
      <p:ext uri="{BB962C8B-B14F-4D97-AF65-F5344CB8AC3E}">
        <p14:creationId xmlns:p14="http://schemas.microsoft.com/office/powerpoint/2010/main" val="512979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D31028-7AB9-4C33-95A0-BB8BE4AA5CA3}"/>
              </a:ext>
            </a:extLst>
          </p:cNvPr>
          <p:cNvSpPr>
            <a:spLocks noGrp="1"/>
          </p:cNvSpPr>
          <p:nvPr>
            <p:ph type="title"/>
          </p:nvPr>
        </p:nvSpPr>
        <p:spPr>
          <a:xfrm>
            <a:off x="333954" y="-631"/>
            <a:ext cx="11505537" cy="795761"/>
          </a:xfrm>
        </p:spPr>
        <p:txBody>
          <a:bodyPr>
            <a:normAutofit fontScale="90000"/>
          </a:bodyPr>
          <a:lstStyle/>
          <a:p>
            <a:r>
              <a:rPr lang="en-US" dirty="0"/>
              <a:t>If you were in N.O. in 2009 you would learn</a:t>
            </a:r>
            <a:r>
              <a:rPr lang="en-US" dirty="0">
                <a:latin typeface="Inconsolata" panose="020B0609030003000000" pitchFamily="49" charset="0"/>
              </a:rPr>
              <a:t>…</a:t>
            </a:r>
          </a:p>
        </p:txBody>
      </p:sp>
      <p:sp>
        <p:nvSpPr>
          <p:cNvPr id="5" name="Content Placeholder 2">
            <a:extLst>
              <a:ext uri="{FF2B5EF4-FFF2-40B4-BE49-F238E27FC236}">
                <a16:creationId xmlns:a16="http://schemas.microsoft.com/office/drawing/2014/main" id="{B424BEAF-1621-49F3-9E2F-66FBC00F86C3}"/>
              </a:ext>
            </a:extLst>
          </p:cNvPr>
          <p:cNvSpPr>
            <a:spLocks noGrp="1"/>
          </p:cNvSpPr>
          <p:nvPr>
            <p:ph idx="1"/>
          </p:nvPr>
        </p:nvSpPr>
        <p:spPr>
          <a:xfrm>
            <a:off x="838200" y="1057523"/>
            <a:ext cx="3385457" cy="531791"/>
          </a:xfrm>
        </p:spPr>
        <p:txBody>
          <a:bodyPr>
            <a:normAutofit/>
          </a:bodyPr>
          <a:lstStyle/>
          <a:p>
            <a:r>
              <a:rPr lang="en-US" sz="3200" dirty="0"/>
              <a:t>What </a:t>
            </a:r>
            <a:r>
              <a:rPr lang="en-US" sz="3200" i="1" dirty="0" err="1"/>
              <a:t>sfumato</a:t>
            </a:r>
            <a:r>
              <a:rPr lang="en-US" sz="3200" i="1" dirty="0"/>
              <a:t> </a:t>
            </a:r>
            <a:r>
              <a:rPr lang="en-US" sz="3200" dirty="0"/>
              <a:t>is</a:t>
            </a:r>
          </a:p>
        </p:txBody>
      </p:sp>
      <p:grpSp>
        <p:nvGrpSpPr>
          <p:cNvPr id="2" name="Group 1">
            <a:extLst>
              <a:ext uri="{FF2B5EF4-FFF2-40B4-BE49-F238E27FC236}">
                <a16:creationId xmlns:a16="http://schemas.microsoft.com/office/drawing/2014/main" id="{A770B24F-7089-4609-849F-B139A465AFC1}"/>
              </a:ext>
            </a:extLst>
          </p:cNvPr>
          <p:cNvGrpSpPr/>
          <p:nvPr/>
        </p:nvGrpSpPr>
        <p:grpSpPr>
          <a:xfrm>
            <a:off x="6662607" y="1057523"/>
            <a:ext cx="3918307" cy="5375935"/>
            <a:chOff x="6662607" y="1057523"/>
            <a:chExt cx="3918307" cy="5375935"/>
          </a:xfrm>
          <a:effectLst>
            <a:outerShdw blurRad="50800" dist="38100" dir="2700000" algn="tl" rotWithShape="0">
              <a:prstClr val="black">
                <a:alpha val="40000"/>
              </a:prstClr>
            </a:outerShdw>
          </a:effectLst>
        </p:grpSpPr>
        <p:pic>
          <p:nvPicPr>
            <p:cNvPr id="6" name="Picture 2">
              <a:extLst>
                <a:ext uri="{FF2B5EF4-FFF2-40B4-BE49-F238E27FC236}">
                  <a16:creationId xmlns:a16="http://schemas.microsoft.com/office/drawing/2014/main" id="{99768B94-C4C8-4EF4-81EB-F0401DDF0E42}"/>
                </a:ext>
              </a:extLst>
            </p:cNvPr>
            <p:cNvPicPr>
              <a:picLocks noChangeAspect="1" noChangeArrowheads="1"/>
            </p:cNvPicPr>
            <p:nvPr/>
          </p:nvPicPr>
          <p:blipFill>
            <a:blip r:embed="rId2"/>
            <a:srcRect/>
            <a:stretch>
              <a:fillRect/>
            </a:stretch>
          </p:blipFill>
          <p:spPr bwMode="auto">
            <a:xfrm>
              <a:off x="6662607" y="1057523"/>
              <a:ext cx="3918307" cy="4872909"/>
            </a:xfrm>
            <a:prstGeom prst="rect">
              <a:avLst/>
            </a:prstGeom>
            <a:noFill/>
            <a:ln w="9525">
              <a:noFill/>
              <a:miter lim="800000"/>
              <a:headEnd/>
              <a:tailEnd/>
            </a:ln>
          </p:spPr>
        </p:pic>
        <p:sp>
          <p:nvSpPr>
            <p:cNvPr id="7" name="Rounded Rectangle 7">
              <a:extLst>
                <a:ext uri="{FF2B5EF4-FFF2-40B4-BE49-F238E27FC236}">
                  <a16:creationId xmlns:a16="http://schemas.microsoft.com/office/drawing/2014/main" id="{79B26E77-15B2-4ABB-A386-8A570A2821EE}"/>
                </a:ext>
              </a:extLst>
            </p:cNvPr>
            <p:cNvSpPr/>
            <p:nvPr/>
          </p:nvSpPr>
          <p:spPr>
            <a:xfrm>
              <a:off x="6662607" y="5769018"/>
              <a:ext cx="3918307" cy="664440"/>
            </a:xfrm>
            <a:prstGeom prst="roundRect">
              <a:avLst/>
            </a:prstGeom>
            <a:blipFill dpi="0" rotWithShape="1">
              <a:blip r:embed="rId3"/>
              <a:srcRect/>
              <a:tile tx="0" ty="0" sx="25000" sy="25000" flip="xy" algn="tl"/>
            </a:blipFill>
            <a:ln w="6350">
              <a:solidFill>
                <a:schemeClr val="tx1"/>
              </a:solidFill>
            </a:ln>
            <a:effectLst>
              <a:innerShdw blurRad="254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i="1" dirty="0">
                  <a:solidFill>
                    <a:schemeClr val="tx1"/>
                  </a:solidFill>
                  <a:effectLst>
                    <a:outerShdw blurRad="38100" dist="38100" dir="2700000" algn="tl">
                      <a:srgbClr val="000000">
                        <a:alpha val="43137"/>
                      </a:srgbClr>
                    </a:outerShdw>
                  </a:effectLst>
                </a:rPr>
                <a:t>Leonardo </a:t>
              </a:r>
              <a:r>
                <a:rPr lang="en-US" sz="1600" i="1" dirty="0" err="1">
                  <a:solidFill>
                    <a:schemeClr val="tx1"/>
                  </a:solidFill>
                  <a:effectLst>
                    <a:outerShdw blurRad="38100" dist="38100" dir="2700000" algn="tl">
                      <a:srgbClr val="000000">
                        <a:alpha val="43137"/>
                      </a:srgbClr>
                    </a:outerShdw>
                  </a:effectLst>
                </a:rPr>
                <a:t>da</a:t>
              </a:r>
              <a:r>
                <a:rPr lang="en-US" sz="1600" i="1" dirty="0">
                  <a:solidFill>
                    <a:schemeClr val="tx1"/>
                  </a:solidFill>
                  <a:effectLst>
                    <a:outerShdw blurRad="38100" dist="38100" dir="2700000" algn="tl">
                      <a:srgbClr val="000000">
                        <a:alpha val="43137"/>
                      </a:srgbClr>
                    </a:outerShdw>
                  </a:effectLst>
                </a:rPr>
                <a:t> Vinci </a:t>
              </a:r>
              <a:r>
                <a:rPr lang="en-US" sz="1600" dirty="0">
                  <a:solidFill>
                    <a:schemeClr val="tx1"/>
                  </a:solidFill>
                  <a:effectLst>
                    <a:outerShdw blurRad="38100" dist="38100" dir="2700000" algn="tl">
                      <a:srgbClr val="000000">
                        <a:alpha val="43137"/>
                      </a:srgbClr>
                    </a:outerShdw>
                  </a:effectLst>
                </a:rPr>
                <a:t>– Inventor of Antialiasing </a:t>
              </a:r>
            </a:p>
          </p:txBody>
        </p:sp>
      </p:grpSp>
      <p:sp>
        <p:nvSpPr>
          <p:cNvPr id="8" name="Content Placeholder 2">
            <a:extLst>
              <a:ext uri="{FF2B5EF4-FFF2-40B4-BE49-F238E27FC236}">
                <a16:creationId xmlns:a16="http://schemas.microsoft.com/office/drawing/2014/main" id="{26BAAEE9-6A07-4728-97F1-BC47AD0E68E0}"/>
              </a:ext>
            </a:extLst>
          </p:cNvPr>
          <p:cNvSpPr txBox="1">
            <a:spLocks/>
          </p:cNvSpPr>
          <p:nvPr/>
        </p:nvSpPr>
        <p:spPr>
          <a:xfrm>
            <a:off x="740228" y="2438400"/>
            <a:ext cx="5203372" cy="3200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3200" i="1" dirty="0">
                <a:solidFill>
                  <a:srgbClr val="39B7C1"/>
                </a:solidFill>
              </a:rPr>
              <a:t>	</a:t>
            </a:r>
            <a:r>
              <a:rPr lang="en-US" sz="3200" i="1" dirty="0" err="1">
                <a:solidFill>
                  <a:srgbClr val="39B7C1"/>
                </a:solidFill>
              </a:rPr>
              <a:t>sfumato</a:t>
            </a:r>
            <a:r>
              <a:rPr lang="en-US" sz="3200" dirty="0">
                <a:solidFill>
                  <a:srgbClr val="39B7C1"/>
                </a:solidFill>
              </a:rPr>
              <a:t>: painting technique “without lines or borders, in the manner of smoke or beyond the focus plane” </a:t>
            </a:r>
          </a:p>
        </p:txBody>
      </p:sp>
    </p:spTree>
    <p:extLst>
      <p:ext uri="{BB962C8B-B14F-4D97-AF65-F5344CB8AC3E}">
        <p14:creationId xmlns:p14="http://schemas.microsoft.com/office/powerpoint/2010/main" val="264127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24320BE-856C-476B-9880-039A8E199421}"/>
              </a:ext>
            </a:extLst>
          </p:cNvPr>
          <p:cNvSpPr>
            <a:spLocks noGrp="1"/>
          </p:cNvSpPr>
          <p:nvPr>
            <p:ph type="title"/>
          </p:nvPr>
        </p:nvSpPr>
        <p:spPr>
          <a:xfrm>
            <a:off x="333954" y="-631"/>
            <a:ext cx="11505537" cy="795761"/>
          </a:xfrm>
        </p:spPr>
        <p:txBody>
          <a:bodyPr>
            <a:normAutofit fontScale="90000"/>
          </a:bodyPr>
          <a:lstStyle/>
          <a:p>
            <a:r>
              <a:rPr lang="en-US" dirty="0"/>
              <a:t>If you were in N.O. in 2009 you would learn</a:t>
            </a:r>
            <a:r>
              <a:rPr lang="en-US" dirty="0">
                <a:latin typeface="Inconsolata" panose="020B0609030003000000" pitchFamily="49" charset="0"/>
              </a:rPr>
              <a:t>…</a:t>
            </a:r>
          </a:p>
        </p:txBody>
      </p:sp>
      <p:sp>
        <p:nvSpPr>
          <p:cNvPr id="5" name="Content Placeholder 2">
            <a:extLst>
              <a:ext uri="{FF2B5EF4-FFF2-40B4-BE49-F238E27FC236}">
                <a16:creationId xmlns:a16="http://schemas.microsoft.com/office/drawing/2014/main" id="{4DA18FA0-9D18-4108-BD93-252EA6B4ED37}"/>
              </a:ext>
            </a:extLst>
          </p:cNvPr>
          <p:cNvSpPr>
            <a:spLocks noGrp="1"/>
          </p:cNvSpPr>
          <p:nvPr>
            <p:ph idx="1"/>
          </p:nvPr>
        </p:nvSpPr>
        <p:spPr>
          <a:xfrm>
            <a:off x="838200" y="1057523"/>
            <a:ext cx="3385457" cy="531791"/>
          </a:xfrm>
        </p:spPr>
        <p:txBody>
          <a:bodyPr>
            <a:normAutofit/>
          </a:bodyPr>
          <a:lstStyle/>
          <a:p>
            <a:r>
              <a:rPr lang="en-US" sz="3200" dirty="0">
                <a:solidFill>
                  <a:schemeClr val="bg1">
                    <a:lumMod val="75000"/>
                  </a:schemeClr>
                </a:solidFill>
              </a:rPr>
              <a:t>What </a:t>
            </a:r>
            <a:r>
              <a:rPr lang="en-US" sz="3200" i="1" dirty="0" err="1">
                <a:solidFill>
                  <a:schemeClr val="bg1">
                    <a:lumMod val="75000"/>
                  </a:schemeClr>
                </a:solidFill>
              </a:rPr>
              <a:t>sfumato</a:t>
            </a:r>
            <a:r>
              <a:rPr lang="en-US" sz="3200" i="1" dirty="0">
                <a:solidFill>
                  <a:schemeClr val="bg1">
                    <a:lumMod val="75000"/>
                  </a:schemeClr>
                </a:solidFill>
              </a:rPr>
              <a:t> </a:t>
            </a:r>
            <a:r>
              <a:rPr lang="en-US" sz="3200" dirty="0">
                <a:solidFill>
                  <a:schemeClr val="bg1">
                    <a:lumMod val="75000"/>
                  </a:schemeClr>
                </a:solidFill>
              </a:rPr>
              <a:t>is</a:t>
            </a:r>
          </a:p>
        </p:txBody>
      </p:sp>
      <p:sp>
        <p:nvSpPr>
          <p:cNvPr id="6" name="Content Placeholder 2">
            <a:extLst>
              <a:ext uri="{FF2B5EF4-FFF2-40B4-BE49-F238E27FC236}">
                <a16:creationId xmlns:a16="http://schemas.microsoft.com/office/drawing/2014/main" id="{E03D98BD-E5D6-4D3B-8EC7-5C07B90CC733}"/>
              </a:ext>
            </a:extLst>
          </p:cNvPr>
          <p:cNvSpPr txBox="1">
            <a:spLocks/>
          </p:cNvSpPr>
          <p:nvPr/>
        </p:nvSpPr>
        <p:spPr>
          <a:xfrm>
            <a:off x="838199" y="1851707"/>
            <a:ext cx="6155987" cy="1076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How Georges-Pierre Seurat worked on his paintings</a:t>
            </a:r>
            <a:r>
              <a:rPr lang="en-US" b="1" dirty="0"/>
              <a:t> </a:t>
            </a:r>
            <a:r>
              <a:rPr lang="en-US" sz="3200" dirty="0"/>
              <a:t>(pointillism)</a:t>
            </a:r>
          </a:p>
        </p:txBody>
      </p:sp>
      <p:grpSp>
        <p:nvGrpSpPr>
          <p:cNvPr id="10" name="Group 9">
            <a:extLst>
              <a:ext uri="{FF2B5EF4-FFF2-40B4-BE49-F238E27FC236}">
                <a16:creationId xmlns:a16="http://schemas.microsoft.com/office/drawing/2014/main" id="{FE76BFE3-3182-441D-BFC3-D870E75498DA}"/>
              </a:ext>
            </a:extLst>
          </p:cNvPr>
          <p:cNvGrpSpPr/>
          <p:nvPr/>
        </p:nvGrpSpPr>
        <p:grpSpPr>
          <a:xfrm>
            <a:off x="944725" y="2930782"/>
            <a:ext cx="8249764" cy="3877319"/>
            <a:chOff x="451104" y="904993"/>
            <a:chExt cx="8249764" cy="3877319"/>
          </a:xfrm>
        </p:grpSpPr>
        <p:sp>
          <p:nvSpPr>
            <p:cNvPr id="11" name="Rectangle 10">
              <a:extLst>
                <a:ext uri="{FF2B5EF4-FFF2-40B4-BE49-F238E27FC236}">
                  <a16:creationId xmlns:a16="http://schemas.microsoft.com/office/drawing/2014/main" id="{79C26C57-092B-4DE3-96C8-F0AB5485BF51}"/>
                </a:ext>
              </a:extLst>
            </p:cNvPr>
            <p:cNvSpPr/>
            <p:nvPr/>
          </p:nvSpPr>
          <p:spPr>
            <a:xfrm>
              <a:off x="457200" y="914400"/>
              <a:ext cx="8243668" cy="3867912"/>
            </a:xfrm>
            <a:prstGeom prst="rect">
              <a:avLst/>
            </a:prstGeom>
            <a:solidFill>
              <a:schemeClr val="bg2">
                <a:lumMod val="75000"/>
              </a:schemeClr>
            </a:solidFill>
            <a:ln w="6350">
              <a:solidFill>
                <a:schemeClr val="bg2">
                  <a:lumMod val="75000"/>
                </a:schemeClr>
              </a:solidFill>
            </a:ln>
            <a:effectLst>
              <a:outerShdw blurRad="1143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a:extLst>
                <a:ext uri="{FF2B5EF4-FFF2-40B4-BE49-F238E27FC236}">
                  <a16:creationId xmlns:a16="http://schemas.microsoft.com/office/drawing/2014/main" id="{8241721C-9830-461E-9209-695505CB9823}"/>
                </a:ext>
              </a:extLst>
            </p:cNvPr>
            <p:cNvPicPr>
              <a:picLocks noChangeAspect="1" noChangeArrowheads="1"/>
            </p:cNvPicPr>
            <p:nvPr/>
          </p:nvPicPr>
          <p:blipFill>
            <a:blip r:embed="rId3"/>
            <a:srcRect/>
            <a:stretch>
              <a:fillRect/>
            </a:stretch>
          </p:blipFill>
          <p:spPr bwMode="auto">
            <a:xfrm>
              <a:off x="451104" y="907084"/>
              <a:ext cx="5858256" cy="3844481"/>
            </a:xfrm>
            <a:prstGeom prst="rect">
              <a:avLst/>
            </a:prstGeom>
            <a:noFill/>
            <a:ln w="9525">
              <a:noFill/>
              <a:miter lim="800000"/>
              <a:headEnd/>
              <a:tailEnd/>
            </a:ln>
          </p:spPr>
        </p:pic>
        <p:pic>
          <p:nvPicPr>
            <p:cNvPr id="13" name="Picture 4">
              <a:extLst>
                <a:ext uri="{FF2B5EF4-FFF2-40B4-BE49-F238E27FC236}">
                  <a16:creationId xmlns:a16="http://schemas.microsoft.com/office/drawing/2014/main" id="{96B4F0CD-0BCD-4C47-A70D-15D4FEA88CF8}"/>
                </a:ext>
              </a:extLst>
            </p:cNvPr>
            <p:cNvPicPr>
              <a:picLocks noChangeAspect="1" noChangeArrowheads="1"/>
            </p:cNvPicPr>
            <p:nvPr/>
          </p:nvPicPr>
          <p:blipFill>
            <a:blip r:embed="rId4"/>
            <a:srcRect/>
            <a:stretch>
              <a:fillRect/>
            </a:stretch>
          </p:blipFill>
          <p:spPr bwMode="auto">
            <a:xfrm>
              <a:off x="6306922" y="904993"/>
              <a:ext cx="2374779" cy="3852493"/>
            </a:xfrm>
            <a:prstGeom prst="rect">
              <a:avLst/>
            </a:prstGeom>
            <a:noFill/>
            <a:ln w="9525">
              <a:noFill/>
              <a:miter lim="800000"/>
              <a:headEnd/>
              <a:tailEnd/>
            </a:ln>
          </p:spPr>
        </p:pic>
      </p:grpSp>
    </p:spTree>
    <p:extLst>
      <p:ext uri="{BB962C8B-B14F-4D97-AF65-F5344CB8AC3E}">
        <p14:creationId xmlns:p14="http://schemas.microsoft.com/office/powerpoint/2010/main" val="103295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A38DB-A159-49E2-9BC4-6AA8F11F9F71}"/>
              </a:ext>
            </a:extLst>
          </p:cNvPr>
          <p:cNvSpPr>
            <a:spLocks noGrp="1"/>
          </p:cNvSpPr>
          <p:nvPr>
            <p:ph type="title"/>
          </p:nvPr>
        </p:nvSpPr>
        <p:spPr>
          <a:xfrm>
            <a:off x="333954" y="-631"/>
            <a:ext cx="11505537" cy="795761"/>
          </a:xfrm>
        </p:spPr>
        <p:txBody>
          <a:bodyPr>
            <a:normAutofit fontScale="90000"/>
          </a:bodyPr>
          <a:lstStyle/>
          <a:p>
            <a:r>
              <a:rPr lang="en-US" dirty="0"/>
              <a:t>If you were in N.O. in 2009 you would learn</a:t>
            </a:r>
            <a:r>
              <a:rPr lang="en-US" dirty="0">
                <a:latin typeface="Inconsolata" panose="020B0609030003000000" pitchFamily="49" charset="0"/>
              </a:rPr>
              <a:t>…</a:t>
            </a:r>
          </a:p>
        </p:txBody>
      </p:sp>
      <p:sp>
        <p:nvSpPr>
          <p:cNvPr id="3" name="Content Placeholder 2">
            <a:extLst>
              <a:ext uri="{FF2B5EF4-FFF2-40B4-BE49-F238E27FC236}">
                <a16:creationId xmlns:a16="http://schemas.microsoft.com/office/drawing/2014/main" id="{53328FD7-5465-4062-9A9C-3596694D7CD4}"/>
              </a:ext>
            </a:extLst>
          </p:cNvPr>
          <p:cNvSpPr>
            <a:spLocks noGrp="1"/>
          </p:cNvSpPr>
          <p:nvPr>
            <p:ph idx="1"/>
          </p:nvPr>
        </p:nvSpPr>
        <p:spPr>
          <a:xfrm>
            <a:off x="838200" y="1057523"/>
            <a:ext cx="3385457" cy="531791"/>
          </a:xfrm>
        </p:spPr>
        <p:txBody>
          <a:bodyPr>
            <a:normAutofit/>
          </a:bodyPr>
          <a:lstStyle/>
          <a:p>
            <a:r>
              <a:rPr lang="en-US" sz="3200" dirty="0">
                <a:solidFill>
                  <a:schemeClr val="bg1">
                    <a:lumMod val="75000"/>
                  </a:schemeClr>
                </a:solidFill>
              </a:rPr>
              <a:t>What </a:t>
            </a:r>
            <a:r>
              <a:rPr lang="en-US" sz="3200" i="1" dirty="0" err="1">
                <a:solidFill>
                  <a:schemeClr val="bg1">
                    <a:lumMod val="75000"/>
                  </a:schemeClr>
                </a:solidFill>
              </a:rPr>
              <a:t>sfumato</a:t>
            </a:r>
            <a:r>
              <a:rPr lang="en-US" sz="3200" i="1" dirty="0">
                <a:solidFill>
                  <a:schemeClr val="bg1">
                    <a:lumMod val="75000"/>
                  </a:schemeClr>
                </a:solidFill>
              </a:rPr>
              <a:t> </a:t>
            </a:r>
            <a:r>
              <a:rPr lang="en-US" sz="3200" dirty="0">
                <a:solidFill>
                  <a:schemeClr val="bg1">
                    <a:lumMod val="75000"/>
                  </a:schemeClr>
                </a:solidFill>
              </a:rPr>
              <a:t>is</a:t>
            </a:r>
          </a:p>
        </p:txBody>
      </p:sp>
      <p:sp>
        <p:nvSpPr>
          <p:cNvPr id="4" name="Content Placeholder 2">
            <a:extLst>
              <a:ext uri="{FF2B5EF4-FFF2-40B4-BE49-F238E27FC236}">
                <a16:creationId xmlns:a16="http://schemas.microsoft.com/office/drawing/2014/main" id="{78968B27-3CF9-4E9B-9902-44ACB4D2CC7F}"/>
              </a:ext>
            </a:extLst>
          </p:cNvPr>
          <p:cNvSpPr txBox="1">
            <a:spLocks/>
          </p:cNvSpPr>
          <p:nvPr/>
        </p:nvSpPr>
        <p:spPr>
          <a:xfrm>
            <a:off x="838200" y="1851707"/>
            <a:ext cx="6253264" cy="1076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lumMod val="75000"/>
                  </a:schemeClr>
                </a:solidFill>
              </a:rPr>
              <a:t>How Georges-Pierre Seurat worked on his paintings (pointillism)</a:t>
            </a:r>
          </a:p>
        </p:txBody>
      </p:sp>
      <p:sp>
        <p:nvSpPr>
          <p:cNvPr id="5" name="Content Placeholder 2">
            <a:extLst>
              <a:ext uri="{FF2B5EF4-FFF2-40B4-BE49-F238E27FC236}">
                <a16:creationId xmlns:a16="http://schemas.microsoft.com/office/drawing/2014/main" id="{4580F18E-8A95-48C7-A341-0AED56B93B02}"/>
              </a:ext>
            </a:extLst>
          </p:cNvPr>
          <p:cNvSpPr txBox="1">
            <a:spLocks/>
          </p:cNvSpPr>
          <p:nvPr/>
        </p:nvSpPr>
        <p:spPr>
          <a:xfrm>
            <a:off x="838200" y="3006105"/>
            <a:ext cx="4963887" cy="978729"/>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We would discuss Black Square of </a:t>
            </a:r>
            <a:r>
              <a:rPr lang="en-US" sz="3200" dirty="0" err="1"/>
              <a:t>Kazimir</a:t>
            </a:r>
            <a:r>
              <a:rPr lang="en-US" sz="3200" dirty="0"/>
              <a:t> Malevich</a:t>
            </a:r>
          </a:p>
        </p:txBody>
      </p:sp>
      <p:pic>
        <p:nvPicPr>
          <p:cNvPr id="8" name="Picture 3">
            <a:extLst>
              <a:ext uri="{FF2B5EF4-FFF2-40B4-BE49-F238E27FC236}">
                <a16:creationId xmlns:a16="http://schemas.microsoft.com/office/drawing/2014/main" id="{46410DA7-8872-4769-AECA-CDA77EE8B792}"/>
              </a:ext>
            </a:extLst>
          </p:cNvPr>
          <p:cNvPicPr>
            <a:picLocks noChangeAspect="1" noChangeArrowheads="1"/>
          </p:cNvPicPr>
          <p:nvPr/>
        </p:nvPicPr>
        <p:blipFill>
          <a:blip r:embed="rId3"/>
          <a:srcRect/>
          <a:stretch>
            <a:fillRect/>
          </a:stretch>
        </p:blipFill>
        <p:spPr bwMode="auto">
          <a:xfrm>
            <a:off x="6943612" y="1060356"/>
            <a:ext cx="4961634" cy="4912427"/>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358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A0DD-DAC1-4E57-A60F-78DA1AD3AE23}"/>
              </a:ext>
            </a:extLst>
          </p:cNvPr>
          <p:cNvSpPr>
            <a:spLocks noGrp="1"/>
          </p:cNvSpPr>
          <p:nvPr>
            <p:ph type="title"/>
          </p:nvPr>
        </p:nvSpPr>
        <p:spPr>
          <a:xfrm>
            <a:off x="333954" y="-631"/>
            <a:ext cx="11505537" cy="795761"/>
          </a:xfrm>
        </p:spPr>
        <p:txBody>
          <a:bodyPr>
            <a:normAutofit fontScale="90000"/>
          </a:bodyPr>
          <a:lstStyle/>
          <a:p>
            <a:r>
              <a:rPr lang="en-US" dirty="0"/>
              <a:t>If you were in N.O. in 2009 you would learn</a:t>
            </a:r>
            <a:r>
              <a:rPr lang="en-US" dirty="0">
                <a:latin typeface="Inconsolata" panose="020B0609030003000000" pitchFamily="49" charset="0"/>
              </a:rPr>
              <a:t>…</a:t>
            </a:r>
          </a:p>
        </p:txBody>
      </p:sp>
      <p:sp>
        <p:nvSpPr>
          <p:cNvPr id="3" name="Content Placeholder 2">
            <a:extLst>
              <a:ext uri="{FF2B5EF4-FFF2-40B4-BE49-F238E27FC236}">
                <a16:creationId xmlns:a16="http://schemas.microsoft.com/office/drawing/2014/main" id="{4C590A6A-4E42-49F6-8782-94045B3FAA26}"/>
              </a:ext>
            </a:extLst>
          </p:cNvPr>
          <p:cNvSpPr>
            <a:spLocks noGrp="1"/>
          </p:cNvSpPr>
          <p:nvPr>
            <p:ph idx="1"/>
          </p:nvPr>
        </p:nvSpPr>
        <p:spPr>
          <a:xfrm>
            <a:off x="838200" y="1057523"/>
            <a:ext cx="3385457" cy="531791"/>
          </a:xfrm>
        </p:spPr>
        <p:txBody>
          <a:bodyPr>
            <a:normAutofit/>
          </a:bodyPr>
          <a:lstStyle/>
          <a:p>
            <a:r>
              <a:rPr lang="en-US" sz="3200" dirty="0">
                <a:solidFill>
                  <a:schemeClr val="bg1">
                    <a:lumMod val="75000"/>
                  </a:schemeClr>
                </a:solidFill>
              </a:rPr>
              <a:t>What </a:t>
            </a:r>
            <a:r>
              <a:rPr lang="en-US" sz="3200" i="1" dirty="0" err="1">
                <a:solidFill>
                  <a:schemeClr val="bg1">
                    <a:lumMod val="75000"/>
                  </a:schemeClr>
                </a:solidFill>
              </a:rPr>
              <a:t>sfumato</a:t>
            </a:r>
            <a:r>
              <a:rPr lang="en-US" sz="3200" i="1" dirty="0">
                <a:solidFill>
                  <a:schemeClr val="bg1">
                    <a:lumMod val="75000"/>
                  </a:schemeClr>
                </a:solidFill>
              </a:rPr>
              <a:t> </a:t>
            </a:r>
            <a:r>
              <a:rPr lang="en-US" sz="3200" dirty="0">
                <a:solidFill>
                  <a:schemeClr val="bg1">
                    <a:lumMod val="75000"/>
                  </a:schemeClr>
                </a:solidFill>
              </a:rPr>
              <a:t>is</a:t>
            </a:r>
          </a:p>
        </p:txBody>
      </p:sp>
      <p:sp>
        <p:nvSpPr>
          <p:cNvPr id="5" name="Content Placeholder 2">
            <a:extLst>
              <a:ext uri="{FF2B5EF4-FFF2-40B4-BE49-F238E27FC236}">
                <a16:creationId xmlns:a16="http://schemas.microsoft.com/office/drawing/2014/main" id="{499D1BCF-0BBA-4F5B-9778-EC80F4560FEB}"/>
              </a:ext>
            </a:extLst>
          </p:cNvPr>
          <p:cNvSpPr txBox="1">
            <a:spLocks/>
          </p:cNvSpPr>
          <p:nvPr/>
        </p:nvSpPr>
        <p:spPr>
          <a:xfrm>
            <a:off x="838200" y="3006105"/>
            <a:ext cx="4963887" cy="978729"/>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lumMod val="75000"/>
                  </a:schemeClr>
                </a:solidFill>
              </a:rPr>
              <a:t>We would discuss Black Square of </a:t>
            </a:r>
            <a:r>
              <a:rPr lang="en-US" sz="3200" dirty="0" err="1">
                <a:solidFill>
                  <a:schemeClr val="bg1">
                    <a:lumMod val="75000"/>
                  </a:schemeClr>
                </a:solidFill>
              </a:rPr>
              <a:t>Kazimir</a:t>
            </a:r>
            <a:r>
              <a:rPr lang="en-US" sz="3200" dirty="0">
                <a:solidFill>
                  <a:schemeClr val="bg1">
                    <a:lumMod val="75000"/>
                  </a:schemeClr>
                </a:solidFill>
              </a:rPr>
              <a:t> Malevich</a:t>
            </a:r>
          </a:p>
        </p:txBody>
      </p:sp>
      <p:sp>
        <p:nvSpPr>
          <p:cNvPr id="6" name="Content Placeholder 2">
            <a:extLst>
              <a:ext uri="{FF2B5EF4-FFF2-40B4-BE49-F238E27FC236}">
                <a16:creationId xmlns:a16="http://schemas.microsoft.com/office/drawing/2014/main" id="{C959300A-D8A0-4E12-A836-B78D0F1341D9}"/>
              </a:ext>
            </a:extLst>
          </p:cNvPr>
          <p:cNvSpPr txBox="1">
            <a:spLocks/>
          </p:cNvSpPr>
          <p:nvPr/>
        </p:nvSpPr>
        <p:spPr>
          <a:xfrm>
            <a:off x="838200" y="4279221"/>
            <a:ext cx="4963887" cy="535531"/>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and early Pixel Art</a:t>
            </a:r>
          </a:p>
        </p:txBody>
      </p:sp>
      <p:pic>
        <p:nvPicPr>
          <p:cNvPr id="8" name="Picture 2">
            <a:extLst>
              <a:ext uri="{FF2B5EF4-FFF2-40B4-BE49-F238E27FC236}">
                <a16:creationId xmlns:a16="http://schemas.microsoft.com/office/drawing/2014/main" id="{9679DB55-43BC-43C1-9C93-39C7E6FE502F}"/>
              </a:ext>
            </a:extLst>
          </p:cNvPr>
          <p:cNvPicPr>
            <a:picLocks noChangeAspect="1" noChangeArrowheads="1"/>
          </p:cNvPicPr>
          <p:nvPr/>
        </p:nvPicPr>
        <p:blipFill>
          <a:blip r:embed="rId3"/>
          <a:srcRect/>
          <a:stretch>
            <a:fillRect/>
          </a:stretch>
        </p:blipFill>
        <p:spPr bwMode="auto">
          <a:xfrm>
            <a:off x="1164946" y="4916511"/>
            <a:ext cx="3657600" cy="18288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3">
            <a:extLst>
              <a:ext uri="{FF2B5EF4-FFF2-40B4-BE49-F238E27FC236}">
                <a16:creationId xmlns:a16="http://schemas.microsoft.com/office/drawing/2014/main" id="{6844DAE7-6CBD-4803-87F3-7F6ABA7DFBCF}"/>
              </a:ext>
            </a:extLst>
          </p:cNvPr>
          <p:cNvPicPr>
            <a:picLocks noChangeAspect="1" noChangeArrowheads="1"/>
          </p:cNvPicPr>
          <p:nvPr/>
        </p:nvPicPr>
        <p:blipFill>
          <a:blip r:embed="rId4"/>
          <a:srcRect/>
          <a:stretch>
            <a:fillRect/>
          </a:stretch>
        </p:blipFill>
        <p:spPr bwMode="auto">
          <a:xfrm>
            <a:off x="5502250" y="4931141"/>
            <a:ext cx="3657600" cy="18288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Striped Right Arrow 5">
            <a:extLst>
              <a:ext uri="{FF2B5EF4-FFF2-40B4-BE49-F238E27FC236}">
                <a16:creationId xmlns:a16="http://schemas.microsoft.com/office/drawing/2014/main" id="{2B71F6C1-6869-41C7-B383-7C6CDE09CD0D}"/>
              </a:ext>
            </a:extLst>
          </p:cNvPr>
          <p:cNvSpPr/>
          <p:nvPr/>
        </p:nvSpPr>
        <p:spPr>
          <a:xfrm>
            <a:off x="4953000" y="5627914"/>
            <a:ext cx="508406" cy="424282"/>
          </a:xfrm>
          <a:prstGeom prst="stripedRightArrow">
            <a:avLst/>
          </a:prstGeom>
          <a:gradFill flip="none" rotWithShape="1">
            <a:gsLst>
              <a:gs pos="0">
                <a:srgbClr val="FFF200"/>
              </a:gs>
              <a:gs pos="45000">
                <a:srgbClr val="FF7A00"/>
              </a:gs>
              <a:gs pos="70000">
                <a:srgbClr val="FF0300"/>
              </a:gs>
              <a:gs pos="100000">
                <a:srgbClr val="4D0808"/>
              </a:gs>
            </a:gsLst>
            <a:lin ang="0" scaled="1"/>
            <a:tileRect/>
          </a:gradFill>
          <a:ln w="635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ABDC76DF-7409-44ED-9CE2-097F9B2F3D18}"/>
              </a:ext>
            </a:extLst>
          </p:cNvPr>
          <p:cNvSpPr txBox="1">
            <a:spLocks/>
          </p:cNvSpPr>
          <p:nvPr/>
        </p:nvSpPr>
        <p:spPr>
          <a:xfrm>
            <a:off x="838200" y="1851707"/>
            <a:ext cx="6253264" cy="1076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bg1">
                    <a:lumMod val="75000"/>
                  </a:schemeClr>
                </a:solidFill>
              </a:rPr>
              <a:t>How Georges-Pierre Seurat worked on his paintings (pointillism)</a:t>
            </a:r>
          </a:p>
        </p:txBody>
      </p:sp>
    </p:spTree>
    <p:extLst>
      <p:ext uri="{BB962C8B-B14F-4D97-AF65-F5344CB8AC3E}">
        <p14:creationId xmlns:p14="http://schemas.microsoft.com/office/powerpoint/2010/main" val="354604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68519</TotalTime>
  <Words>2352</Words>
  <Application>Microsoft Office PowerPoint</Application>
  <PresentationFormat>Widescreen</PresentationFormat>
  <Paragraphs>319</Paragraphs>
  <Slides>33</Slides>
  <Notes>24</Notes>
  <HiddenSlides>0</HiddenSlides>
  <MMClips>3</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33</vt:i4>
      </vt:variant>
    </vt:vector>
  </HeadingPairs>
  <TitlesOfParts>
    <vt:vector size="56" baseType="lpstr">
      <vt:lpstr>굴림</vt:lpstr>
      <vt:lpstr>ＭＳ Ｐゴシック</vt:lpstr>
      <vt:lpstr>新細明體</vt:lpstr>
      <vt:lpstr>Arial</vt:lpstr>
      <vt:lpstr>Arial Narrow</vt:lpstr>
      <vt:lpstr>Arial Rounded MT Bold</vt:lpstr>
      <vt:lpstr>Calibri</vt:lpstr>
      <vt:lpstr>Calibri Light</vt:lpstr>
      <vt:lpstr>Cambria</vt:lpstr>
      <vt:lpstr>Century Gothic</vt:lpstr>
      <vt:lpstr>DejaVu Sans</vt:lpstr>
      <vt:lpstr>DejaVu Sans Light</vt:lpstr>
      <vt:lpstr>Dubai Light</vt:lpstr>
      <vt:lpstr>Helvetica</vt:lpstr>
      <vt:lpstr>Inconsolata</vt:lpstr>
      <vt:lpstr>inherit</vt:lpstr>
      <vt:lpstr>Kyrial Sans Pro Regular</vt:lpstr>
      <vt:lpstr>Myriad Pro</vt:lpstr>
      <vt:lpstr>Palatino Linotype</vt:lpstr>
      <vt:lpstr>Tahoma</vt:lpstr>
      <vt:lpstr>Wingdings</vt:lpstr>
      <vt:lpstr>Wingdings 3</vt:lpstr>
      <vt:lpstr>Office Theme</vt:lpstr>
      <vt:lpstr>PowerPoint Presentation</vt:lpstr>
      <vt:lpstr>PowerPoint Presentation</vt:lpstr>
      <vt:lpstr>PowerPoint Presentation</vt:lpstr>
      <vt:lpstr>What we’re talking about</vt:lpstr>
      <vt:lpstr>If you were in N.O. in 2009 you would learn…</vt:lpstr>
      <vt:lpstr>If you were in N.O. in 2009 you would learn…</vt:lpstr>
      <vt:lpstr>If you were in N.O. in 2009 you would learn…</vt:lpstr>
      <vt:lpstr>If you were in N.O. in 2009 you would learn…</vt:lpstr>
      <vt:lpstr>If you were in N.O. in 2009 you would learn…</vt:lpstr>
      <vt:lpstr>If you were in N.O. in 2009 you would learn…</vt:lpstr>
      <vt:lpstr>However…</vt:lpstr>
      <vt:lpstr>PowerPoint Presentation</vt:lpstr>
      <vt:lpstr>PowerPoint Presentation</vt:lpstr>
      <vt:lpstr>Would it be nice though…</vt:lpstr>
      <vt:lpstr>In fact, I’ll talk about 2 research projects</vt:lpstr>
      <vt:lpstr>IMHO, this what makes success more likely 1</vt:lpstr>
      <vt:lpstr>Segue to Jorge’s talk: MLAA details</vt:lpstr>
      <vt:lpstr>PowerPoint Presentation</vt:lpstr>
      <vt:lpstr>PowerPoint Presentation</vt:lpstr>
      <vt:lpstr>PowerPoint Presentation</vt:lpstr>
      <vt:lpstr>PowerPoint Presentation</vt:lpstr>
      <vt:lpstr>PowerPoint Presentation</vt:lpstr>
      <vt:lpstr>Pros and cons</vt:lpstr>
      <vt:lpstr>Conclusion: slide from the ‘09 talk</vt:lpstr>
      <vt:lpstr>Linked slides (do not remove)</vt:lpstr>
      <vt:lpstr>PowerPoint Presentation</vt:lpstr>
      <vt:lpstr>Call of Duty as a testbed (came free with graphics card)</vt:lpstr>
      <vt:lpstr>Extra slides</vt:lpstr>
      <vt:lpstr>PowerPoint Presentation</vt:lpstr>
      <vt:lpstr>In fact, I’ll talk about 2 research projects</vt:lpstr>
      <vt:lpstr>PowerPoint Presentation</vt:lpstr>
      <vt:lpstr>PowerPoint Presentation</vt:lpstr>
      <vt:lpstr>PowerPoint Presentation</vt:lpstr>
    </vt:vector>
  </TitlesOfParts>
  <Company>NVIDIA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Reshetov</dc:creator>
  <cp:lastModifiedBy>Alex Reshetov</cp:lastModifiedBy>
  <cp:revision>921</cp:revision>
  <cp:lastPrinted>2016-06-14T01:27:42Z</cp:lastPrinted>
  <dcterms:created xsi:type="dcterms:W3CDTF">2016-05-20T23:05:27Z</dcterms:created>
  <dcterms:modified xsi:type="dcterms:W3CDTF">2017-07-26T23:41:42Z</dcterms:modified>
</cp:coreProperties>
</file>