
<file path=[Content_Types].xml><?xml version="1.0" encoding="utf-8"?>
<Types xmlns="http://schemas.openxmlformats.org/package/2006/content-types">
  <Default Extension="xml" ContentType="application/xml"/>
  <Default Extension="mp4" ContentType="video/mp4"/>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28"/>
  </p:notesMasterIdLst>
  <p:handoutMasterIdLst>
    <p:handoutMasterId r:id="rId29"/>
  </p:handoutMasterIdLst>
  <p:sldIdLst>
    <p:sldId id="317" r:id="rId2"/>
    <p:sldId id="319" r:id="rId3"/>
    <p:sldId id="320" r:id="rId4"/>
    <p:sldId id="321" r:id="rId5"/>
    <p:sldId id="322" r:id="rId6"/>
    <p:sldId id="324" r:id="rId7"/>
    <p:sldId id="326" r:id="rId8"/>
    <p:sldId id="328"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343" r:id="rId24"/>
    <p:sldId id="344" r:id="rId25"/>
    <p:sldId id="345" r:id="rId26"/>
    <p:sldId id="346"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1620" userDrawn="1">
          <p15:clr>
            <a:srgbClr val="A4A3A4"/>
          </p15:clr>
        </p15:guide>
        <p15:guide id="7" pos="5470">
          <p15:clr>
            <a:srgbClr val="A4A3A4"/>
          </p15:clr>
        </p15:guide>
        <p15:guide id="8" pos="28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C5"/>
    <a:srgbClr val="F83308"/>
    <a:srgbClr val="FD9208"/>
    <a:srgbClr val="009FDF"/>
    <a:srgbClr val="F3D54E"/>
    <a:srgbClr val="F0CE3E"/>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5" autoAdjust="0"/>
    <p:restoredTop sz="75641" autoAdjust="0"/>
  </p:normalViewPr>
  <p:slideViewPr>
    <p:cSldViewPr snapToGrid="0">
      <p:cViewPr varScale="1">
        <p:scale>
          <a:sx n="106" d="100"/>
          <a:sy n="106" d="100"/>
        </p:scale>
        <p:origin x="1560" y="176"/>
      </p:cViewPr>
      <p:guideLst>
        <p:guide orient="horz" pos="1620"/>
        <p:guide pos="5470"/>
        <p:guide pos="2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6" d="100"/>
        <a:sy n="86" d="100"/>
      </p:scale>
      <p:origin x="0" y="0"/>
    </p:cViewPr>
  </p:sorterViewPr>
  <p:notesViewPr>
    <p:cSldViewPr snapToGrid="0" showGuides="1">
      <p:cViewPr varScale="1">
        <p:scale>
          <a:sx n="63" d="100"/>
          <a:sy n="63" d="100"/>
        </p:scale>
        <p:origin x="2285" y="5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Relative </a:t>
            </a:r>
            <a:r>
              <a:rPr lang="en-US" dirty="0" smtClean="0"/>
              <a:t>p</a:t>
            </a:r>
            <a:r>
              <a:rPr lang="en-US" smtClean="0"/>
              <a:t>erformance </a:t>
            </a:r>
            <a:r>
              <a:rPr lang="en-US" dirty="0" smtClean="0"/>
              <a:t>(higher is better)</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two-level BVH</c:v>
                </c:pt>
              </c:strCache>
            </c:strRef>
          </c:tx>
          <c:spPr>
            <a:solidFill>
              <a:schemeClr val="accent1"/>
            </a:solidFill>
            <a:ln>
              <a:noFill/>
            </a:ln>
            <a:effectLst/>
          </c:spPr>
          <c:invertIfNegative val="0"/>
          <c:cat>
            <c:numRef>
              <c:f>Sheet1!$A$2:$A$7</c:f>
              <c:numCache>
                <c:formatCode>General</c:formatCode>
                <c:ptCount val="6"/>
              </c:numCache>
            </c:numRef>
          </c:cat>
          <c:val>
            <c:numRef>
              <c:f>Sheet1!$B$2:$B$7</c:f>
              <c:numCache>
                <c:formatCode>General</c:formatCode>
                <c:ptCount val="6"/>
                <c:pt idx="0">
                  <c:v>1.0</c:v>
                </c:pt>
                <c:pt idx="1">
                  <c:v>1.0</c:v>
                </c:pt>
                <c:pt idx="2">
                  <c:v>1.0</c:v>
                </c:pt>
                <c:pt idx="3">
                  <c:v>1.0</c:v>
                </c:pt>
                <c:pt idx="4">
                  <c:v>1.0</c:v>
                </c:pt>
                <c:pt idx="5">
                  <c:v>1.0</c:v>
                </c:pt>
              </c:numCache>
            </c:numRef>
          </c:val>
          <c:extLst xmlns:c16r2="http://schemas.microsoft.com/office/drawing/2015/06/chart">
            <c:ext xmlns:c16="http://schemas.microsoft.com/office/drawing/2014/chart" uri="{C3380CC4-5D6E-409C-BE32-E72D297353CC}">
              <c16:uniqueId val="{00000000-36DD-0345-AE72-D10F354301A6}"/>
            </c:ext>
          </c:extLst>
        </c:ser>
        <c:ser>
          <c:idx val="1"/>
          <c:order val="1"/>
          <c:tx>
            <c:strRef>
              <c:f>Sheet1!$C$1</c:f>
              <c:strCache>
                <c:ptCount val="1"/>
                <c:pt idx="0">
                  <c:v>ours </c:v>
                </c:pt>
              </c:strCache>
            </c:strRef>
          </c:tx>
          <c:spPr>
            <a:solidFill>
              <a:schemeClr val="accent2"/>
            </a:solidFill>
            <a:ln>
              <a:noFill/>
            </a:ln>
            <a:effectLst/>
          </c:spPr>
          <c:invertIfNegative val="0"/>
          <c:cat>
            <c:numRef>
              <c:f>Sheet1!$A$2:$A$7</c:f>
              <c:numCache>
                <c:formatCode>General</c:formatCode>
                <c:ptCount val="6"/>
              </c:numCache>
            </c:numRef>
          </c:cat>
          <c:val>
            <c:numRef>
              <c:f>Sheet1!$C$2:$C$7</c:f>
              <c:numCache>
                <c:formatCode>General</c:formatCode>
                <c:ptCount val="6"/>
                <c:pt idx="0">
                  <c:v>1.48</c:v>
                </c:pt>
                <c:pt idx="1">
                  <c:v>1.81</c:v>
                </c:pt>
                <c:pt idx="2">
                  <c:v>1.47</c:v>
                </c:pt>
                <c:pt idx="3">
                  <c:v>1.22</c:v>
                </c:pt>
                <c:pt idx="4">
                  <c:v>2.1</c:v>
                </c:pt>
                <c:pt idx="5">
                  <c:v>1.18</c:v>
                </c:pt>
              </c:numCache>
            </c:numRef>
          </c:val>
          <c:extLst xmlns:c16r2="http://schemas.microsoft.com/office/drawing/2015/06/chart">
            <c:ext xmlns:c16="http://schemas.microsoft.com/office/drawing/2014/chart" uri="{C3380CC4-5D6E-409C-BE32-E72D297353CC}">
              <c16:uniqueId val="{00000001-36DD-0345-AE72-D10F354301A6}"/>
            </c:ext>
          </c:extLst>
        </c:ser>
        <c:ser>
          <c:idx val="2"/>
          <c:order val="2"/>
          <c:tx>
            <c:strRef>
              <c:f>Sheet1!$D$1</c:f>
              <c:strCache>
                <c:ptCount val="1"/>
                <c:pt idx="0">
                  <c:v>single BVH</c:v>
                </c:pt>
              </c:strCache>
            </c:strRef>
          </c:tx>
          <c:spPr>
            <a:solidFill>
              <a:schemeClr val="accent3"/>
            </a:solidFill>
            <a:ln>
              <a:noFill/>
            </a:ln>
            <a:effectLst/>
          </c:spPr>
          <c:invertIfNegative val="0"/>
          <c:cat>
            <c:numRef>
              <c:f>Sheet1!$A$2:$A$7</c:f>
              <c:numCache>
                <c:formatCode>General</c:formatCode>
                <c:ptCount val="6"/>
              </c:numCache>
            </c:numRef>
          </c:cat>
          <c:val>
            <c:numRef>
              <c:f>Sheet1!$D$2:$D$7</c:f>
              <c:numCache>
                <c:formatCode>General</c:formatCode>
                <c:ptCount val="6"/>
                <c:pt idx="0">
                  <c:v>0.0</c:v>
                </c:pt>
                <c:pt idx="1">
                  <c:v>1.88</c:v>
                </c:pt>
                <c:pt idx="2">
                  <c:v>1.69</c:v>
                </c:pt>
                <c:pt idx="3">
                  <c:v>1.4</c:v>
                </c:pt>
                <c:pt idx="4">
                  <c:v>2.9</c:v>
                </c:pt>
                <c:pt idx="5">
                  <c:v>1.28</c:v>
                </c:pt>
              </c:numCache>
            </c:numRef>
          </c:val>
          <c:extLst xmlns:c16r2="http://schemas.microsoft.com/office/drawing/2015/06/chart">
            <c:ext xmlns:c16="http://schemas.microsoft.com/office/drawing/2014/chart" uri="{C3380CC4-5D6E-409C-BE32-E72D297353CC}">
              <c16:uniqueId val="{00000002-36DD-0345-AE72-D10F354301A6}"/>
            </c:ext>
          </c:extLst>
        </c:ser>
        <c:dLbls>
          <c:showLegendKey val="0"/>
          <c:showVal val="0"/>
          <c:showCatName val="0"/>
          <c:showSerName val="0"/>
          <c:showPercent val="0"/>
          <c:showBubbleSize val="0"/>
        </c:dLbls>
        <c:gapWidth val="219"/>
        <c:overlap val="-27"/>
        <c:axId val="-887706384"/>
        <c:axId val="-887704608"/>
      </c:barChart>
      <c:catAx>
        <c:axId val="-88770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704608"/>
        <c:crosses val="autoZero"/>
        <c:auto val="1"/>
        <c:lblAlgn val="ctr"/>
        <c:lblOffset val="100"/>
        <c:noMultiLvlLbl val="0"/>
      </c:catAx>
      <c:valAx>
        <c:axId val="-887704608"/>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70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Million</a:t>
            </a:r>
            <a:r>
              <a:rPr lang="en-US" baseline="0" dirty="0"/>
              <a:t> triangles / second</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two-level BVH</c:v>
                </c:pt>
              </c:strCache>
            </c:strRef>
          </c:tx>
          <c:spPr>
            <a:solidFill>
              <a:schemeClr val="accent1"/>
            </a:solidFill>
            <a:ln>
              <a:noFill/>
            </a:ln>
            <a:effectLst/>
          </c:spPr>
          <c:invertIfNegative val="0"/>
          <c:val>
            <c:numRef>
              <c:f>Sheet1!$B$2:$B$7</c:f>
              <c:numCache>
                <c:formatCode>General</c:formatCode>
                <c:ptCount val="6"/>
                <c:pt idx="0">
                  <c:v>0.0</c:v>
                </c:pt>
                <c:pt idx="1">
                  <c:v>88.2</c:v>
                </c:pt>
                <c:pt idx="2">
                  <c:v>139.7</c:v>
                </c:pt>
                <c:pt idx="3">
                  <c:v>68.2</c:v>
                </c:pt>
                <c:pt idx="4">
                  <c:v>70.0</c:v>
                </c:pt>
                <c:pt idx="5">
                  <c:v>93.5</c:v>
                </c:pt>
              </c:numCache>
            </c:numRef>
          </c:val>
          <c:extLst xmlns:c16r2="http://schemas.microsoft.com/office/drawing/2015/06/chart">
            <c:ext xmlns:c16="http://schemas.microsoft.com/office/drawing/2014/chart" uri="{C3380CC4-5D6E-409C-BE32-E72D297353CC}">
              <c16:uniqueId val="{00000000-4B39-0747-89CD-E21173E40DE7}"/>
            </c:ext>
          </c:extLst>
        </c:ser>
        <c:ser>
          <c:idx val="1"/>
          <c:order val="1"/>
          <c:tx>
            <c:strRef>
              <c:f>Sheet1!$C$1</c:f>
              <c:strCache>
                <c:ptCount val="1"/>
                <c:pt idx="0">
                  <c:v>ours</c:v>
                </c:pt>
              </c:strCache>
            </c:strRef>
          </c:tx>
          <c:spPr>
            <a:solidFill>
              <a:schemeClr val="accent2"/>
            </a:solidFill>
            <a:ln>
              <a:noFill/>
            </a:ln>
            <a:effectLst/>
          </c:spPr>
          <c:invertIfNegative val="0"/>
          <c:val>
            <c:numRef>
              <c:f>Sheet1!$C$2:$C$7</c:f>
              <c:numCache>
                <c:formatCode>General</c:formatCode>
                <c:ptCount val="6"/>
                <c:pt idx="0">
                  <c:v>0.0</c:v>
                </c:pt>
                <c:pt idx="1">
                  <c:v>86.0</c:v>
                </c:pt>
                <c:pt idx="2">
                  <c:v>139.7</c:v>
                </c:pt>
                <c:pt idx="3">
                  <c:v>66.6</c:v>
                </c:pt>
                <c:pt idx="4">
                  <c:v>68.4</c:v>
                </c:pt>
                <c:pt idx="5">
                  <c:v>91.6</c:v>
                </c:pt>
              </c:numCache>
            </c:numRef>
          </c:val>
          <c:extLst xmlns:c16r2="http://schemas.microsoft.com/office/drawing/2015/06/chart">
            <c:ext xmlns:c16="http://schemas.microsoft.com/office/drawing/2014/chart" uri="{C3380CC4-5D6E-409C-BE32-E72D297353CC}">
              <c16:uniqueId val="{00000001-4B39-0747-89CD-E21173E40DE7}"/>
            </c:ext>
          </c:extLst>
        </c:ser>
        <c:ser>
          <c:idx val="2"/>
          <c:order val="2"/>
          <c:tx>
            <c:strRef>
              <c:f>Sheet1!$D$1</c:f>
              <c:strCache>
                <c:ptCount val="1"/>
                <c:pt idx="0">
                  <c:v>single BVH</c:v>
                </c:pt>
              </c:strCache>
            </c:strRef>
          </c:tx>
          <c:spPr>
            <a:solidFill>
              <a:schemeClr val="accent3"/>
            </a:solidFill>
            <a:ln>
              <a:noFill/>
            </a:ln>
            <a:effectLst/>
          </c:spPr>
          <c:invertIfNegative val="0"/>
          <c:val>
            <c:numRef>
              <c:f>Sheet1!$D$2:$D$7</c:f>
              <c:numCache>
                <c:formatCode>General</c:formatCode>
                <c:ptCount val="6"/>
                <c:pt idx="0">
                  <c:v>0.0</c:v>
                </c:pt>
                <c:pt idx="1">
                  <c:v>41.2</c:v>
                </c:pt>
                <c:pt idx="2">
                  <c:v>34.9</c:v>
                </c:pt>
                <c:pt idx="3">
                  <c:v>42.6</c:v>
                </c:pt>
                <c:pt idx="4">
                  <c:v>41.6</c:v>
                </c:pt>
                <c:pt idx="5">
                  <c:v>42.9</c:v>
                </c:pt>
              </c:numCache>
            </c:numRef>
          </c:val>
          <c:extLst xmlns:c16r2="http://schemas.microsoft.com/office/drawing/2015/06/chart">
            <c:ext xmlns:c16="http://schemas.microsoft.com/office/drawing/2014/chart" uri="{C3380CC4-5D6E-409C-BE32-E72D297353CC}">
              <c16:uniqueId val="{00000002-4B39-0747-89CD-E21173E40DE7}"/>
            </c:ext>
          </c:extLst>
        </c:ser>
        <c:dLbls>
          <c:showLegendKey val="0"/>
          <c:showVal val="0"/>
          <c:showCatName val="0"/>
          <c:showSerName val="0"/>
          <c:showPercent val="0"/>
          <c:showBubbleSize val="0"/>
        </c:dLbls>
        <c:gapWidth val="219"/>
        <c:overlap val="-27"/>
        <c:axId val="-887588096"/>
        <c:axId val="-887585776"/>
      </c:barChart>
      <c:catAx>
        <c:axId val="-887588096"/>
        <c:scaling>
          <c:orientation val="minMax"/>
        </c:scaling>
        <c:delete val="1"/>
        <c:axPos val="b"/>
        <c:numFmt formatCode="General" sourceLinked="1"/>
        <c:majorTickMark val="none"/>
        <c:minorTickMark val="none"/>
        <c:tickLblPos val="nextTo"/>
        <c:crossAx val="-887585776"/>
        <c:crosses val="autoZero"/>
        <c:auto val="1"/>
        <c:lblAlgn val="ctr"/>
        <c:lblOffset val="100"/>
        <c:noMultiLvlLbl val="0"/>
      </c:catAx>
      <c:valAx>
        <c:axId val="-887585776"/>
        <c:scaling>
          <c:orientation val="minMax"/>
          <c:max val="140.0"/>
          <c:min val="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7588096"/>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Intel Cle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latin typeface="Intel Clear"/>
              </a:rPr>
              <a:pPr/>
              <a:t>7/29/17</a:t>
            </a:fld>
            <a:endParaRPr lang="en-US" dirty="0">
              <a:latin typeface="Intel Cle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Intel Cle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latin typeface="Intel Clear"/>
              </a:rPr>
              <a:pPr/>
              <a:t>‹#›</a:t>
            </a:fld>
            <a:endParaRPr lang="en-US" dirty="0">
              <a:latin typeface="Intel Clear"/>
            </a:endParaRPr>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Intel Cle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Intel Clear"/>
              </a:defRPr>
            </a:lvl1pPr>
          </a:lstStyle>
          <a:p>
            <a:fld id="{ED7FC5FE-6F0D-D34A-8EE6-C95B4F5F4DC8}" type="datetimeFigureOut">
              <a:rPr lang="en-US" smtClean="0"/>
              <a:pPr/>
              <a:t>7/29/17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Intel Cle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Intel Clear"/>
              </a:defRPr>
            </a:lvl1pPr>
          </a:lstStyle>
          <a:p>
            <a:fld id="{D61C8689-8455-3546-ADF9-3B7273760F66}" type="slidenum">
              <a:rPr lang="en-US" smtClean="0"/>
              <a:pPr/>
              <a:t>‹#›</a:t>
            </a:fld>
            <a:endParaRPr lang="en-US" dirty="0"/>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Intel Clear"/>
        <a:ea typeface="+mn-ea"/>
        <a:cs typeface="+mn-cs"/>
      </a:defRPr>
    </a:lvl1pPr>
    <a:lvl2pPr marL="457200" algn="l" defTabSz="457200" rtl="0" eaLnBrk="1" latinLnBrk="0" hangingPunct="1">
      <a:defRPr sz="1200" kern="1200">
        <a:solidFill>
          <a:schemeClr val="tx1"/>
        </a:solidFill>
        <a:latin typeface="Intel Clear"/>
        <a:ea typeface="+mn-ea"/>
        <a:cs typeface="+mn-cs"/>
      </a:defRPr>
    </a:lvl2pPr>
    <a:lvl3pPr marL="914400" algn="l" defTabSz="457200" rtl="0" eaLnBrk="1" latinLnBrk="0" hangingPunct="1">
      <a:defRPr sz="1200" kern="1200">
        <a:solidFill>
          <a:schemeClr val="tx1"/>
        </a:solidFill>
        <a:latin typeface="Intel Clear"/>
        <a:ea typeface="+mn-ea"/>
        <a:cs typeface="+mn-cs"/>
      </a:defRPr>
    </a:lvl3pPr>
    <a:lvl4pPr marL="1371600" algn="l" defTabSz="457200" rtl="0" eaLnBrk="1" latinLnBrk="0" hangingPunct="1">
      <a:defRPr sz="1200" kern="1200">
        <a:solidFill>
          <a:schemeClr val="tx1"/>
        </a:solidFill>
        <a:latin typeface="Intel Clear"/>
        <a:ea typeface="+mn-ea"/>
        <a:cs typeface="+mn-cs"/>
      </a:defRPr>
    </a:lvl4pPr>
    <a:lvl5pPr marL="1828800" algn="l" defTabSz="457200" rtl="0" eaLnBrk="1" latinLnBrk="0" hangingPunct="1">
      <a:defRPr sz="1200" kern="1200">
        <a:solidFill>
          <a:schemeClr val="tx1"/>
        </a:solidFill>
        <a:latin typeface="Intel Cle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61C8689-8455-3546-ADF9-3B7273760F66}" type="slidenum">
              <a:rPr lang="en-US" smtClean="0"/>
              <a:pPr/>
              <a:t>2</a:t>
            </a:fld>
            <a:endParaRPr lang="en-US" dirty="0"/>
          </a:p>
        </p:txBody>
      </p:sp>
    </p:spTree>
    <p:extLst>
      <p:ext uri="{BB962C8B-B14F-4D97-AF65-F5344CB8AC3E}">
        <p14:creationId xmlns:p14="http://schemas.microsoft.com/office/powerpoint/2010/main" val="207308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16</a:t>
            </a:fld>
            <a:endParaRPr lang="en-US" dirty="0"/>
          </a:p>
        </p:txBody>
      </p:sp>
    </p:spTree>
    <p:extLst>
      <p:ext uri="{BB962C8B-B14F-4D97-AF65-F5344CB8AC3E}">
        <p14:creationId xmlns:p14="http://schemas.microsoft.com/office/powerpoint/2010/main" val="201839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17</a:t>
            </a:fld>
            <a:endParaRPr lang="en-US" dirty="0"/>
          </a:p>
        </p:txBody>
      </p:sp>
    </p:spTree>
    <p:extLst>
      <p:ext uri="{BB962C8B-B14F-4D97-AF65-F5344CB8AC3E}">
        <p14:creationId xmlns:p14="http://schemas.microsoft.com/office/powerpoint/2010/main" val="57363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18</a:t>
            </a:fld>
            <a:endParaRPr lang="en-US" dirty="0"/>
          </a:p>
        </p:txBody>
      </p:sp>
    </p:spTree>
    <p:extLst>
      <p:ext uri="{BB962C8B-B14F-4D97-AF65-F5344CB8AC3E}">
        <p14:creationId xmlns:p14="http://schemas.microsoft.com/office/powerpoint/2010/main" val="2130533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19</a:t>
            </a:fld>
            <a:endParaRPr lang="en-US" dirty="0"/>
          </a:p>
        </p:txBody>
      </p:sp>
    </p:spTree>
    <p:extLst>
      <p:ext uri="{BB962C8B-B14F-4D97-AF65-F5344CB8AC3E}">
        <p14:creationId xmlns:p14="http://schemas.microsoft.com/office/powerpoint/2010/main" val="3488013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20</a:t>
            </a:fld>
            <a:endParaRPr lang="en-US" dirty="0"/>
          </a:p>
        </p:txBody>
      </p:sp>
    </p:spTree>
    <p:extLst>
      <p:ext uri="{BB962C8B-B14F-4D97-AF65-F5344CB8AC3E}">
        <p14:creationId xmlns:p14="http://schemas.microsoft.com/office/powerpoint/2010/main" val="2695368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21</a:t>
            </a:fld>
            <a:endParaRPr lang="en-US" dirty="0"/>
          </a:p>
        </p:txBody>
      </p:sp>
    </p:spTree>
    <p:extLst>
      <p:ext uri="{BB962C8B-B14F-4D97-AF65-F5344CB8AC3E}">
        <p14:creationId xmlns:p14="http://schemas.microsoft.com/office/powerpoint/2010/main" val="181244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22</a:t>
            </a:fld>
            <a:endParaRPr lang="en-US" dirty="0"/>
          </a:p>
        </p:txBody>
      </p:sp>
    </p:spTree>
    <p:extLst>
      <p:ext uri="{BB962C8B-B14F-4D97-AF65-F5344CB8AC3E}">
        <p14:creationId xmlns:p14="http://schemas.microsoft.com/office/powerpoint/2010/main" val="3537815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0D8A5-A16A-4414-9DDD-888D2D98933D}" type="slidenum">
              <a:rPr lang="en-US"/>
              <a:pPr/>
              <a:t>23</a:t>
            </a:fld>
            <a:endParaRPr lang="en-US" dirty="0"/>
          </a:p>
        </p:txBody>
      </p:sp>
      <p:sp>
        <p:nvSpPr>
          <p:cNvPr id="1076226" name="Rectangle 2"/>
          <p:cNvSpPr>
            <a:spLocks noGrp="1" noRot="1" noChangeAspect="1" noChangeArrowheads="1" noTextEdit="1"/>
          </p:cNvSpPr>
          <p:nvPr>
            <p:ph type="sldImg"/>
          </p:nvPr>
        </p:nvSpPr>
        <p:spPr>
          <a:xfrm>
            <a:off x="385763" y="688975"/>
            <a:ext cx="6084887" cy="3424238"/>
          </a:xfrm>
          <a:ln/>
        </p:spPr>
      </p:sp>
      <p:sp>
        <p:nvSpPr>
          <p:cNvPr id="1076227" name="Rectangle 3"/>
          <p:cNvSpPr>
            <a:spLocks noGrp="1" noChangeArrowheads="1"/>
          </p:cNvSpPr>
          <p:nvPr>
            <p:ph type="body" idx="1"/>
          </p:nvPr>
        </p:nvSpPr>
        <p:spPr>
          <a:xfrm>
            <a:off x="914713" y="4342539"/>
            <a:ext cx="5028579" cy="4114643"/>
          </a:xfrm>
        </p:spPr>
        <p:txBody>
          <a:bodyPr/>
          <a:lstStyle/>
          <a:p>
            <a:endParaRPr lang="en-US" dirty="0"/>
          </a:p>
        </p:txBody>
      </p:sp>
    </p:spTree>
    <p:extLst>
      <p:ext uri="{BB962C8B-B14F-4D97-AF65-F5344CB8AC3E}">
        <p14:creationId xmlns:p14="http://schemas.microsoft.com/office/powerpoint/2010/main" val="3471745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4366D2B1-5F03-4089-A7C5-6350E3C0DF61}" type="slidenum">
              <a:rPr lang="en-US" smtClean="0"/>
              <a:pPr>
                <a:defRPr/>
              </a:pPr>
              <a:t>24</a:t>
            </a:fld>
            <a:endParaRPr lang="en-US"/>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12302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2964AE-2784-4EAC-8F68-58129471D284}" type="slidenum">
              <a:rPr lang="en-US" smtClean="0"/>
              <a:pPr/>
              <a:t>25</a:t>
            </a:fld>
            <a:endParaRPr lang="en-US"/>
          </a:p>
        </p:txBody>
      </p:sp>
    </p:spTree>
    <p:extLst>
      <p:ext uri="{BB962C8B-B14F-4D97-AF65-F5344CB8AC3E}">
        <p14:creationId xmlns:p14="http://schemas.microsoft.com/office/powerpoint/2010/main" val="285710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61C8689-8455-3546-ADF9-3B7273760F66}" type="slidenum">
              <a:rPr lang="en-US" smtClean="0"/>
              <a:pPr/>
              <a:t>3</a:t>
            </a:fld>
            <a:endParaRPr lang="en-US" dirty="0"/>
          </a:p>
        </p:txBody>
      </p:sp>
    </p:spTree>
    <p:extLst>
      <p:ext uri="{BB962C8B-B14F-4D97-AF65-F5344CB8AC3E}">
        <p14:creationId xmlns:p14="http://schemas.microsoft.com/office/powerpoint/2010/main" val="134083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4</a:t>
            </a:fld>
            <a:endParaRPr lang="en-US" dirty="0"/>
          </a:p>
        </p:txBody>
      </p:sp>
    </p:spTree>
    <p:extLst>
      <p:ext uri="{BB962C8B-B14F-4D97-AF65-F5344CB8AC3E}">
        <p14:creationId xmlns:p14="http://schemas.microsoft.com/office/powerpoint/2010/main" val="359240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5</a:t>
            </a:fld>
            <a:endParaRPr lang="en-US" dirty="0"/>
          </a:p>
        </p:txBody>
      </p:sp>
    </p:spTree>
    <p:extLst>
      <p:ext uri="{BB962C8B-B14F-4D97-AF65-F5344CB8AC3E}">
        <p14:creationId xmlns:p14="http://schemas.microsoft.com/office/powerpoint/2010/main" val="197414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6</a:t>
            </a:fld>
            <a:endParaRPr lang="en-US" dirty="0"/>
          </a:p>
        </p:txBody>
      </p:sp>
    </p:spTree>
    <p:extLst>
      <p:ext uri="{BB962C8B-B14F-4D97-AF65-F5344CB8AC3E}">
        <p14:creationId xmlns:p14="http://schemas.microsoft.com/office/powerpoint/2010/main" val="378096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7</a:t>
            </a:fld>
            <a:endParaRPr lang="en-US" dirty="0"/>
          </a:p>
        </p:txBody>
      </p:sp>
    </p:spTree>
    <p:extLst>
      <p:ext uri="{BB962C8B-B14F-4D97-AF65-F5344CB8AC3E}">
        <p14:creationId xmlns:p14="http://schemas.microsoft.com/office/powerpoint/2010/main" val="2365610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10</a:t>
            </a:fld>
            <a:endParaRPr lang="en-US" dirty="0"/>
          </a:p>
        </p:txBody>
      </p:sp>
    </p:spTree>
    <p:extLst>
      <p:ext uri="{BB962C8B-B14F-4D97-AF65-F5344CB8AC3E}">
        <p14:creationId xmlns:p14="http://schemas.microsoft.com/office/powerpoint/2010/main" val="414218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12</a:t>
            </a:fld>
            <a:endParaRPr lang="en-US" dirty="0"/>
          </a:p>
        </p:txBody>
      </p:sp>
    </p:spTree>
    <p:extLst>
      <p:ext uri="{BB962C8B-B14F-4D97-AF65-F5344CB8AC3E}">
        <p14:creationId xmlns:p14="http://schemas.microsoft.com/office/powerpoint/2010/main" val="846975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15</a:t>
            </a:fld>
            <a:endParaRPr lang="en-US" dirty="0"/>
          </a:p>
        </p:txBody>
      </p:sp>
    </p:spTree>
    <p:extLst>
      <p:ext uri="{BB962C8B-B14F-4D97-AF65-F5344CB8AC3E}">
        <p14:creationId xmlns:p14="http://schemas.microsoft.com/office/powerpoint/2010/main" val="983686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491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3" y="308848"/>
            <a:ext cx="4006850" cy="868680"/>
          </a:xfrm>
        </p:spPr>
        <p:txBody>
          <a:bodyPr>
            <a:noAutofit/>
          </a:bodyPr>
          <a:lstStyle>
            <a:lvl1pPr>
              <a:defRPr sz="2800" b="0" i="0" baseline="0">
                <a:solidFill>
                  <a:schemeClr val="tx2"/>
                </a:solidFill>
                <a:latin typeface="Intel Clear"/>
                <a:cs typeface="Intel Clear"/>
              </a:defRPr>
            </a:lvl1pPr>
          </a:lstStyle>
          <a:p>
            <a:r>
              <a:rPr lang="en-US" dirty="0"/>
              <a:t>28pt Intel Clear Headline</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Tree>
    <p:extLst>
      <p:ext uri="{BB962C8B-B14F-4D97-AF65-F5344CB8AC3E}">
        <p14:creationId xmlns:p14="http://schemas.microsoft.com/office/powerpoint/2010/main" val="290042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4037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11011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455613" y="1101794"/>
            <a:ext cx="7772400" cy="1021556"/>
          </a:xfrm>
        </p:spPr>
        <p:txBody>
          <a:bodyPr anchor="b" anchorCtr="0">
            <a:noAutofit/>
          </a:bodyPr>
          <a:lstStyle>
            <a:lvl1pPr algn="l">
              <a:lnSpc>
                <a:spcPct val="80000"/>
              </a:lnSpc>
              <a:defRPr sz="4000"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Tree>
    <p:extLst>
      <p:ext uri="{BB962C8B-B14F-4D97-AF65-F5344CB8AC3E}">
        <p14:creationId xmlns:p14="http://schemas.microsoft.com/office/powerpoint/2010/main" val="400125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8"/>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 blue section</a:t>
            </a:r>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chemeClr val="accent3"/>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38437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41371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3289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5700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3" name="Picture 2" descr="int_experience_hrz_wht_rgb_30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147483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4" y="1201343"/>
            <a:ext cx="8228012" cy="3427808"/>
          </a:xfrm>
        </p:spPr>
        <p:txBody>
          <a:bodyPr/>
          <a:lstStyle>
            <a:lvl1pPr marL="0" marR="0" indent="0" algn="l" defTabSz="342900" rtl="0" eaLnBrk="1" fontAlgn="auto" latinLnBrk="0" hangingPunct="1">
              <a:lnSpc>
                <a:spcPct val="100000"/>
              </a:lnSpc>
              <a:spcBef>
                <a:spcPts val="900"/>
              </a:spcBef>
              <a:spcAft>
                <a:spcPts val="0"/>
              </a:spcAft>
              <a:buClrTx/>
              <a:buSzTx/>
              <a:buFont typeface="Wingdings" panose="05000000000000000000" pitchFamily="2" charset="2"/>
              <a:buNone/>
              <a:tabLst/>
              <a:defRPr/>
            </a:lvl1pPr>
            <a:lvl2pPr>
              <a:defRPr lang="en-US" sz="1350" kern="1200" baseline="0" dirty="0" err="1" smtClean="0">
                <a:solidFill>
                  <a:schemeClr val="tx2"/>
                </a:solidFill>
                <a:latin typeface="+mn-lt"/>
                <a:ea typeface="+mn-ea"/>
                <a:cs typeface="Intel Clear" panose="020B0604020203020204" pitchFamily="34" charset="0"/>
              </a:defRPr>
            </a:lvl2pPr>
            <a:lvl3pPr marL="428625" indent="-171450">
              <a:defRPr lang="en-US" sz="1350" kern="1200" dirty="0" smtClean="0">
                <a:solidFill>
                  <a:schemeClr val="tx2"/>
                </a:solidFill>
                <a:latin typeface="+mn-lt"/>
                <a:ea typeface="+mn-ea"/>
                <a:cs typeface="Intel Clear" panose="020B0604020203020204" pitchFamily="34" charset="0"/>
              </a:defRPr>
            </a:lvl3pPr>
            <a:lvl4pPr>
              <a:defRPr/>
            </a:lvl4pPr>
            <a:lvl5pPr>
              <a:defRPr/>
            </a:lvl5pPr>
          </a:lstStyle>
          <a:p>
            <a:pPr marL="0" marR="0" lvl="0" indent="0" algn="l" defTabSz="342900" rtl="0" eaLnBrk="1" fontAlgn="auto" latinLnBrk="0" hangingPunct="1">
              <a:lnSpc>
                <a:spcPct val="100000"/>
              </a:lnSpc>
              <a:spcBef>
                <a:spcPts val="900"/>
              </a:spcBef>
              <a:spcAft>
                <a:spcPts val="0"/>
              </a:spcAft>
              <a:buClrTx/>
              <a:buSzTx/>
              <a:buFont typeface="Wingdings" panose="05000000000000000000" pitchFamily="2" charset="2"/>
              <a:buNone/>
              <a:tabLst/>
              <a:defRPr/>
            </a:pPr>
            <a:r>
              <a:rPr lang="en-US" dirty="0" err="1"/>
              <a:t>22pt</a:t>
            </a:r>
            <a:r>
              <a:rPr lang="en-US" dirty="0"/>
              <a:t> Intel Clear body text</a:t>
            </a:r>
          </a:p>
          <a:p>
            <a:pPr lvl="1"/>
            <a:r>
              <a:rPr lang="en-US" dirty="0" err="1"/>
              <a:t>18pt</a:t>
            </a:r>
            <a:r>
              <a:rPr lang="en-US" dirty="0"/>
              <a:t> Intel Clear bullet one</a:t>
            </a:r>
          </a:p>
          <a:p>
            <a:pPr marL="428625" lvl="2" indent="-171450" algn="l" defTabSz="342900" rtl="0" eaLnBrk="1" latinLnBrk="0" hangingPunct="1">
              <a:spcBef>
                <a:spcPts val="600"/>
              </a:spcBef>
              <a:buFont typeface="Wingdings" charset="2"/>
              <a:buChar char="§"/>
            </a:pPr>
            <a:r>
              <a:rPr lang="en-US" dirty="0" err="1"/>
              <a:t>18pt</a:t>
            </a:r>
            <a:r>
              <a:rPr lang="en-US" dirty="0"/>
              <a:t> Intel Clear sub-bullet</a:t>
            </a:r>
          </a:p>
          <a:p>
            <a:pPr lvl="3"/>
            <a:r>
              <a:rPr lang="en-US" dirty="0" err="1"/>
              <a:t>16pt</a:t>
            </a:r>
            <a:r>
              <a:rPr lang="en-US" dirty="0"/>
              <a:t> Intel Clear fourth level</a:t>
            </a:r>
          </a:p>
          <a:p>
            <a:pPr lvl="4"/>
            <a:r>
              <a:rPr lang="en-US" dirty="0" err="1"/>
              <a:t>14pt</a:t>
            </a:r>
            <a:r>
              <a:rPr lang="en-US" dirty="0"/>
              <a:t> Intel Clear 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p:txBody>
          <a:bodyPr/>
          <a:lstStyle>
            <a:lvl1pPr>
              <a:defRPr/>
            </a:lvl1pPr>
          </a:lstStyle>
          <a:p>
            <a:r>
              <a:rPr lang="en-US" dirty="0" err="1"/>
              <a:t>36pt</a:t>
            </a:r>
            <a:r>
              <a:rPr lang="en-US" dirty="0"/>
              <a:t> Intel Clear Light Headline</a:t>
            </a:r>
          </a:p>
        </p:txBody>
      </p:sp>
    </p:spTree>
    <p:extLst>
      <p:ext uri="{BB962C8B-B14F-4D97-AF65-F5344CB8AC3E}">
        <p14:creationId xmlns:p14="http://schemas.microsoft.com/office/powerpoint/2010/main" val="2502554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5" name="Picture 4" descr="int_experience_hrz_wht_rgb_1500.pn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60693" y="389228"/>
            <a:ext cx="2121766" cy="887284"/>
          </a:xfrm>
          <a:prstGeom prst="rect">
            <a:avLst/>
          </a:prstGeom>
        </p:spPr>
      </p:pic>
    </p:spTree>
    <p:extLst>
      <p:ext uri="{BB962C8B-B14F-4D97-AF65-F5344CB8AC3E}">
        <p14:creationId xmlns:p14="http://schemas.microsoft.com/office/powerpoint/2010/main" val="240400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3963" y="228526"/>
            <a:ext cx="8436076" cy="767224"/>
          </a:xfrm>
          <a:prstGeom prst="rect">
            <a:avLst/>
          </a:prstGeom>
        </p:spPr>
        <p:txBody>
          <a:bodyPr/>
          <a:lstStyle/>
          <a:p>
            <a:r>
              <a:rPr lang="en-US" dirty="0"/>
              <a:t>Click to edit title</a:t>
            </a:r>
          </a:p>
        </p:txBody>
      </p:sp>
      <p:sp>
        <p:nvSpPr>
          <p:cNvPr id="3" name="Content Placeholder 2"/>
          <p:cNvSpPr>
            <a:spLocks noGrp="1"/>
          </p:cNvSpPr>
          <p:nvPr>
            <p:ph idx="1" hasCustomPrompt="1"/>
          </p:nvPr>
        </p:nvSpPr>
        <p:spPr>
          <a:xfrm>
            <a:off x="353963" y="995749"/>
            <a:ext cx="8436076" cy="3649994"/>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7" name="Text Placeholder 7"/>
          <p:cNvSpPr>
            <a:spLocks noGrp="1"/>
          </p:cNvSpPr>
          <p:nvPr>
            <p:ph type="body" sz="quarter" idx="13" hasCustomPrompt="1"/>
          </p:nvPr>
        </p:nvSpPr>
        <p:spPr>
          <a:xfrm>
            <a:off x="353962" y="4764882"/>
            <a:ext cx="8008988" cy="221456"/>
          </a:xfrm>
          <a:prstGeom prst="rect">
            <a:avLst/>
          </a:prstGeom>
        </p:spPr>
        <p:txBody>
          <a:bodyPr wrap="square" anchor="t" anchorCtr="0">
            <a:normAutofit/>
          </a:bodyPr>
          <a:lstStyle>
            <a:lvl1pPr marL="0" indent="0">
              <a:lnSpc>
                <a:spcPct val="80000"/>
              </a:lnSpc>
              <a:spcBef>
                <a:spcPts val="150"/>
              </a:spcBef>
              <a:buFont typeface="Arial" pitchFamily="34" charset="0"/>
              <a:buNone/>
              <a:defRPr sz="675">
                <a:solidFill>
                  <a:srgbClr val="FFFFFF"/>
                </a:solidFill>
                <a:latin typeface="+mn-lt"/>
              </a:defRPr>
            </a:lvl1pPr>
            <a:lvl2pPr marL="128588" indent="-85725">
              <a:defRPr sz="675"/>
            </a:lvl2pPr>
            <a:lvl3pPr marL="257175" indent="-85725">
              <a:defRPr sz="675"/>
            </a:lvl3pPr>
            <a:lvl4pPr marL="385763" indent="-85725">
              <a:defRPr sz="675"/>
            </a:lvl4pPr>
            <a:lvl5pPr marL="514350" indent="-85725">
              <a:defRPr sz="675"/>
            </a:lvl5pPr>
          </a:lstStyle>
          <a:p>
            <a:pPr lvl="0"/>
            <a:r>
              <a:rPr lang="en-US" dirty="0"/>
              <a:t>Click to edit footnote</a:t>
            </a:r>
          </a:p>
        </p:txBody>
      </p:sp>
    </p:spTree>
    <p:extLst>
      <p:ext uri="{BB962C8B-B14F-4D97-AF65-F5344CB8AC3E}">
        <p14:creationId xmlns:p14="http://schemas.microsoft.com/office/powerpoint/2010/main" val="418790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Quote and Attribu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4" y="331709"/>
            <a:ext cx="8228012" cy="857250"/>
          </a:xfrm>
        </p:spPr>
        <p:txBody>
          <a:bodyPr/>
          <a:lstStyle>
            <a:lvl1pPr marL="0" marR="0" indent="0" algn="l" defTabSz="342900" rtl="0" eaLnBrk="1" fontAlgn="auto" latinLnBrk="0" hangingPunct="1">
              <a:lnSpc>
                <a:spcPct val="100000"/>
              </a:lnSpc>
              <a:spcBef>
                <a:spcPct val="0"/>
              </a:spcBef>
              <a:spcAft>
                <a:spcPts val="0"/>
              </a:spcAft>
              <a:buClrTx/>
              <a:buSzTx/>
              <a:buFontTx/>
              <a:buNone/>
              <a:tabLst/>
              <a:defRPr lang="en-US" sz="2700" b="0" i="0" u="none" strike="noStrike" baseline="0" smtClean="0"/>
            </a:lvl1pPr>
          </a:lstStyle>
          <a:p>
            <a:r>
              <a:rPr lang="en-US" dirty="0" err="1"/>
              <a:t>36pt</a:t>
            </a:r>
            <a:r>
              <a:rPr lang="en-US" dirty="0"/>
              <a:t> Intel Clear Light Headline</a:t>
            </a:r>
          </a:p>
        </p:txBody>
      </p:sp>
      <p:sp>
        <p:nvSpPr>
          <p:cNvPr id="3" name="Content Placeholder 2"/>
          <p:cNvSpPr>
            <a:spLocks noGrp="1"/>
          </p:cNvSpPr>
          <p:nvPr>
            <p:ph idx="1" hasCustomPrompt="1"/>
          </p:nvPr>
        </p:nvSpPr>
        <p:spPr>
          <a:xfrm>
            <a:off x="455612" y="1201343"/>
            <a:ext cx="8228013" cy="3427808"/>
          </a:xfrm>
        </p:spPr>
        <p:txBody>
          <a:bodyPr anchor="ctr" anchorCtr="0"/>
          <a:lstStyle>
            <a:lvl1pPr marL="153591" indent="-153591">
              <a:defRPr sz="3600" baseline="0">
                <a:solidFill>
                  <a:schemeClr val="accent2"/>
                </a:solidFill>
                <a:latin typeface="+mj-lt"/>
                <a:cs typeface="Intel Clear Light" panose="020B0404020203020204" pitchFamily="34" charset="0"/>
              </a:defRPr>
            </a:lvl1pPr>
            <a:lvl2pPr marL="313135" indent="-169069">
              <a:buFont typeface="Lucida Grande"/>
              <a:buChar char="−"/>
              <a:defRPr sz="1200" baseline="0">
                <a:latin typeface="+mn-lt"/>
                <a:cs typeface="Intel Clear" panose="020B0604020203020204" pitchFamily="34" charset="0"/>
              </a:defRPr>
            </a:lvl2pPr>
            <a:lvl3pPr marL="514350" indent="-171450">
              <a:defRPr sz="900">
                <a:latin typeface="+mn-lt"/>
              </a:defRPr>
            </a:lvl3pPr>
            <a:lvl4pPr>
              <a:defRPr sz="825">
                <a:latin typeface="+mn-lt"/>
              </a:defRPr>
            </a:lvl4pPr>
            <a:lvl5pPr>
              <a:defRPr sz="788">
                <a:latin typeface="+mn-lt"/>
              </a:defRPr>
            </a:lvl5pPr>
          </a:lstStyle>
          <a:p>
            <a:pPr lvl="0"/>
            <a:r>
              <a:rPr lang="en-US" dirty="0"/>
              <a:t>“</a:t>
            </a:r>
            <a:r>
              <a:rPr lang="en-US" dirty="0" err="1"/>
              <a:t>48pt</a:t>
            </a:r>
            <a:r>
              <a:rPr lang="en-US" dirty="0"/>
              <a:t> Intel Clear Light Text”</a:t>
            </a:r>
          </a:p>
          <a:p>
            <a:pPr lvl="1"/>
            <a:r>
              <a:rPr lang="en-US" dirty="0" err="1"/>
              <a:t>16pt</a:t>
            </a:r>
            <a:r>
              <a:rPr lang="en-US" dirty="0"/>
              <a:t> Attribution</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5612" y="4924657"/>
            <a:ext cx="2133600" cy="273844"/>
          </a:xfrm>
          <a:prstGeom prst="rect">
            <a:avLst/>
          </a:prstGeom>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3121819" y="4924657"/>
            <a:ext cx="2895600" cy="273844"/>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581642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3963" y="228526"/>
            <a:ext cx="8436076" cy="767224"/>
          </a:xfrm>
          <a:prstGeom prst="rect">
            <a:avLst/>
          </a:prstGeom>
        </p:spPr>
        <p:txBody>
          <a:bodyPr/>
          <a:lstStyle/>
          <a:p>
            <a:r>
              <a:rPr lang="en-US" dirty="0"/>
              <a:t>Click to edit title</a:t>
            </a:r>
          </a:p>
        </p:txBody>
      </p:sp>
      <p:sp>
        <p:nvSpPr>
          <p:cNvPr id="3" name="Content Placeholder 2"/>
          <p:cNvSpPr>
            <a:spLocks noGrp="1"/>
          </p:cNvSpPr>
          <p:nvPr>
            <p:ph idx="1" hasCustomPrompt="1"/>
          </p:nvPr>
        </p:nvSpPr>
        <p:spPr>
          <a:xfrm>
            <a:off x="353963" y="995749"/>
            <a:ext cx="8436076" cy="3649994"/>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7" name="Text Placeholder 7"/>
          <p:cNvSpPr>
            <a:spLocks noGrp="1"/>
          </p:cNvSpPr>
          <p:nvPr>
            <p:ph type="body" sz="quarter" idx="13" hasCustomPrompt="1"/>
          </p:nvPr>
        </p:nvSpPr>
        <p:spPr>
          <a:xfrm>
            <a:off x="353962" y="4764882"/>
            <a:ext cx="8008988" cy="221456"/>
          </a:xfrm>
          <a:prstGeom prst="rect">
            <a:avLst/>
          </a:prstGeom>
        </p:spPr>
        <p:txBody>
          <a:bodyPr wrap="square" anchor="t" anchorCtr="0">
            <a:normAutofit/>
          </a:bodyPr>
          <a:lstStyle>
            <a:lvl1pPr marL="0" indent="0">
              <a:lnSpc>
                <a:spcPct val="80000"/>
              </a:lnSpc>
              <a:spcBef>
                <a:spcPts val="150"/>
              </a:spcBef>
              <a:buFont typeface="Arial" pitchFamily="34" charset="0"/>
              <a:buNone/>
              <a:defRPr sz="675">
                <a:solidFill>
                  <a:srgbClr val="FFFFFF"/>
                </a:solidFill>
                <a:latin typeface="+mn-lt"/>
              </a:defRPr>
            </a:lvl1pPr>
            <a:lvl2pPr marL="128588" indent="-85725">
              <a:defRPr sz="675"/>
            </a:lvl2pPr>
            <a:lvl3pPr marL="257175" indent="-85725">
              <a:defRPr sz="675"/>
            </a:lvl3pPr>
            <a:lvl4pPr marL="385763" indent="-85725">
              <a:defRPr sz="675"/>
            </a:lvl4pPr>
            <a:lvl5pPr marL="514350" indent="-85725">
              <a:defRPr sz="675"/>
            </a:lvl5pPr>
          </a:lstStyle>
          <a:p>
            <a:pPr lvl="0"/>
            <a:r>
              <a:rPr lang="en-US" dirty="0"/>
              <a:t>Click to edit footnote</a:t>
            </a:r>
          </a:p>
        </p:txBody>
      </p:sp>
    </p:spTree>
    <p:extLst>
      <p:ext uri="{BB962C8B-B14F-4D97-AF65-F5344CB8AC3E}">
        <p14:creationId xmlns:p14="http://schemas.microsoft.com/office/powerpoint/2010/main" val="292713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Tree>
    <p:extLst>
      <p:ext uri="{BB962C8B-B14F-4D97-AF65-F5344CB8AC3E}">
        <p14:creationId xmlns:p14="http://schemas.microsoft.com/office/powerpoint/2010/main" val="180832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13585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
        <p:nvSpPr>
          <p:cNvPr id="9" name="Picture Placeholder 8"/>
          <p:cNvSpPr>
            <a:spLocks noGrp="1"/>
          </p:cNvSpPr>
          <p:nvPr>
            <p:ph type="pic" sz="quarter" idx="13"/>
          </p:nvPr>
        </p:nvSpPr>
        <p:spPr>
          <a:xfrm>
            <a:off x="4830763"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3" y="2843897"/>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25989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406206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1"/>
                </a:solidFill>
                <a:latin typeface="+mn-lt"/>
                <a:cs typeface="Intel Clear"/>
              </a:defRPr>
            </a:lvl1pPr>
            <a:lvl2pPr marL="417513" indent="-225425">
              <a:buFont typeface="Intel Clear" pitchFamily="34" charset="0"/>
              <a:buChar char="–"/>
              <a:defRPr sz="1200" baseline="0">
                <a:latin typeface="+mn-lt"/>
                <a:cs typeface="Intel Clear" panose="020B0604020203020204" pitchFamily="34" charset="0"/>
              </a:defRPr>
            </a:lvl2pPr>
            <a:lvl3pPr marL="685800" indent="-228600">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11929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36382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userDrawn="1"/>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a:cs typeface="Intel Clear"/>
              </a:defRPr>
            </a:lvl1pPr>
          </a:lstStyle>
          <a:p>
            <a:r>
              <a:rPr lang="en-US" dirty="0"/>
              <a:t>28pt Intel Clear Headline</a:t>
            </a:r>
          </a:p>
        </p:txBody>
      </p:sp>
    </p:spTree>
    <p:extLst>
      <p:ext uri="{BB962C8B-B14F-4D97-AF65-F5344CB8AC3E}">
        <p14:creationId xmlns:p14="http://schemas.microsoft.com/office/powerpoint/2010/main" val="239268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2" descr="\\.psf\Home\Desktop\Intel.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39915" y="4830589"/>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28pt Intel Clear Headline</a:t>
            </a:r>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7862278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74" r:id="rId3"/>
    <p:sldLayoutId id="2147483650" r:id="rId4"/>
    <p:sldLayoutId id="2147483684" r:id="rId5"/>
    <p:sldLayoutId id="2147483652" r:id="rId6"/>
    <p:sldLayoutId id="2147483660" r:id="rId7"/>
    <p:sldLayoutId id="2147483668" r:id="rId8"/>
    <p:sldLayoutId id="2147483669" r:id="rId9"/>
    <p:sldLayoutId id="2147483670" r:id="rId10"/>
    <p:sldLayoutId id="2147483672" r:id="rId11"/>
    <p:sldLayoutId id="2147483651" r:id="rId12"/>
    <p:sldLayoutId id="2147483677" r:id="rId13"/>
    <p:sldLayoutId id="2147483665" r:id="rId14"/>
    <p:sldLayoutId id="2147483654" r:id="rId15"/>
    <p:sldLayoutId id="2147483655" r:id="rId16"/>
    <p:sldLayoutId id="2147483676" r:id="rId17"/>
    <p:sldLayoutId id="2147483681" r:id="rId18"/>
    <p:sldLayoutId id="2147483687" r:id="rId19"/>
    <p:sldLayoutId id="2147483688" r:id="rId20"/>
    <p:sldLayoutId id="2147483689" r:id="rId21"/>
    <p:sldLayoutId id="2147483690"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100000"/>
        </a:lnSpc>
        <a:spcBef>
          <a:spcPct val="0"/>
        </a:spcBef>
        <a:buNone/>
        <a:defRPr sz="2800" b="0" i="0" kern="1200" spc="0" baseline="0">
          <a:solidFill>
            <a:schemeClr val="tx2"/>
          </a:solidFill>
          <a:latin typeface="Intel Clear"/>
          <a:ea typeface="Intel Clear"/>
          <a:cs typeface="Intel Clear"/>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chart" Target="../charts/chart1.xml"/><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chart" Target="../charts/chart2.xml"/><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14.xml"/><Relationship Id="rId5" Type="http://schemas.openxmlformats.org/officeDocument/2006/relationships/image" Target="../media/image19.png"/><Relationship Id="rId1" Type="http://schemas.openxmlformats.org/officeDocument/2006/relationships/video" Target="NULL" TargetMode="External"/><Relationship Id="rId2" Type="http://schemas.microsoft.com/office/2007/relationships/media"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hyperlink" Target="https://embree.github.io/"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intel.com/design/literature.htm" TargetMode="External"/><Relationship Id="rId4" Type="http://schemas.openxmlformats.org/officeDocument/2006/relationships/hyperlink" Target="http://www.spec.org/" TargetMode="External"/><Relationship Id="rId5" Type="http://schemas.openxmlformats.org/officeDocument/2006/relationships/hyperlink" Target="http://www.tpc.org/" TargetMode="External"/><Relationship Id="rId6" Type="http://schemas.openxmlformats.org/officeDocument/2006/relationships/hyperlink" Target="http://www.intel.com/info/hyperthreading/" TargetMode="External"/><Relationship Id="rId7" Type="http://schemas.openxmlformats.org/officeDocument/2006/relationships/hyperlink" Target="http://www.intel.com/technology/turboboost" TargetMode="External"/><Relationship Id="rId8" Type="http://schemas.openxmlformats.org/officeDocument/2006/relationships/hyperlink" Target="http://www.intel.com/products/processor_number" TargetMode="External"/><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sz="2800" dirty="0" smtClean="0"/>
              <a:t>Improved </a:t>
            </a:r>
            <a:r>
              <a:rPr lang="en-IE" sz="2800" dirty="0"/>
              <a:t>Two-Level </a:t>
            </a:r>
            <a:r>
              <a:rPr lang="en-IE" sz="2800" dirty="0" smtClean="0"/>
              <a:t>BVHs</a:t>
            </a:r>
            <a:br>
              <a:rPr lang="en-IE" sz="2800" dirty="0" smtClean="0"/>
            </a:br>
            <a:r>
              <a:rPr lang="en-IE" sz="2800" dirty="0" smtClean="0"/>
              <a:t>using </a:t>
            </a:r>
            <a:r>
              <a:rPr lang="en-IE" sz="2800" dirty="0"/>
              <a:t>Partial </a:t>
            </a:r>
            <a:r>
              <a:rPr lang="en-IE" sz="2800" dirty="0" smtClean="0"/>
              <a:t>Re-Braiding</a:t>
            </a:r>
            <a:br>
              <a:rPr lang="en-IE" sz="2800" dirty="0" smtClean="0"/>
            </a:br>
            <a:endParaRPr lang="en-US" sz="2800" dirty="0"/>
          </a:p>
        </p:txBody>
      </p:sp>
      <p:sp>
        <p:nvSpPr>
          <p:cNvPr id="3" name="Subtitle 2"/>
          <p:cNvSpPr>
            <a:spLocks noGrp="1"/>
          </p:cNvSpPr>
          <p:nvPr>
            <p:ph type="subTitle" idx="1"/>
          </p:nvPr>
        </p:nvSpPr>
        <p:spPr/>
        <p:txBody>
          <a:bodyPr/>
          <a:lstStyle/>
          <a:p>
            <a:r>
              <a:rPr lang="en-US" dirty="0"/>
              <a:t>Carsten Benthin, Sven Woop, Ingo Wald, Attila </a:t>
            </a:r>
            <a:r>
              <a:rPr lang="hu-HU" dirty="0"/>
              <a:t>Áfra</a:t>
            </a:r>
            <a:endParaRPr lang="en-US" dirty="0"/>
          </a:p>
          <a:p>
            <a:r>
              <a:rPr lang="en-US" dirty="0"/>
              <a:t>HPG 2017</a:t>
            </a:r>
          </a:p>
        </p:txBody>
      </p:sp>
      <p:pic>
        <p:nvPicPr>
          <p:cNvPr id="5" name="Picture 4"/>
          <p:cNvPicPr>
            <a:picLocks noChangeAspect="1"/>
          </p:cNvPicPr>
          <p:nvPr/>
        </p:nvPicPr>
        <p:blipFill>
          <a:blip r:embed="rId2" cstate="screen">
            <a:clrChange>
              <a:clrFrom>
                <a:srgbClr val="7F7F7F"/>
              </a:clrFrom>
              <a:clrTo>
                <a:srgbClr val="7F7F7F">
                  <a:alpha val="0"/>
                </a:srgbClr>
              </a:clrTo>
            </a:clrChange>
            <a:extLst>
              <a:ext uri="{28A0092B-C50C-407E-A947-70E740481C1C}">
                <a14:useLocalDpi xmlns:a14="http://schemas.microsoft.com/office/drawing/2010/main" val="0"/>
              </a:ext>
            </a:extLst>
          </a:blip>
          <a:stretch>
            <a:fillRect/>
          </a:stretch>
        </p:blipFill>
        <p:spPr>
          <a:xfrm>
            <a:off x="5194546" y="2852669"/>
            <a:ext cx="4003559" cy="2252001"/>
          </a:xfrm>
          <a:prstGeom prst="rect">
            <a:avLst/>
          </a:prstGeom>
        </p:spPr>
      </p:pic>
    </p:spTree>
    <p:extLst>
      <p:ext uri="{BB962C8B-B14F-4D97-AF65-F5344CB8AC3E}">
        <p14:creationId xmlns:p14="http://schemas.microsoft.com/office/powerpoint/2010/main" val="4136365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Our Approach</a:t>
            </a:r>
          </a:p>
        </p:txBody>
      </p:sp>
      <p:sp>
        <p:nvSpPr>
          <p:cNvPr id="6" name="Content Placeholder 5"/>
          <p:cNvSpPr>
            <a:spLocks noGrp="1"/>
          </p:cNvSpPr>
          <p:nvPr>
            <p:ph idx="1"/>
          </p:nvPr>
        </p:nvSpPr>
        <p:spPr>
          <a:xfrm>
            <a:off x="376010" y="1105185"/>
            <a:ext cx="8599013" cy="2741728"/>
          </a:xfrm>
        </p:spPr>
        <p:txBody>
          <a:bodyPr>
            <a:noAutofit/>
          </a:bodyPr>
          <a:lstStyle/>
          <a:p>
            <a:pPr lvl="1"/>
            <a:r>
              <a:rPr lang="de-DE" altLang="zh-CN" sz="1800" dirty="0">
                <a:cs typeface="Calibri" pitchFamily="34" charset="0"/>
              </a:rPr>
              <a:t>Maintain a list of subtree nodes (initialize with object BVH root nodes)</a:t>
            </a:r>
          </a:p>
          <a:p>
            <a:pPr lvl="1"/>
            <a:r>
              <a:rPr lang="de-DE" altLang="zh-CN" sz="1800" dirty="0" smtClean="0">
                <a:cs typeface="Calibri" pitchFamily="34" charset="0"/>
              </a:rPr>
              <a:t>In </a:t>
            </a:r>
            <a:r>
              <a:rPr lang="de-DE" altLang="zh-CN" sz="1800" dirty="0">
                <a:cs typeface="Calibri" pitchFamily="34" charset="0"/>
              </a:rPr>
              <a:t>each </a:t>
            </a:r>
            <a:r>
              <a:rPr lang="de-DE" altLang="zh-CN" sz="1800" dirty="0" smtClean="0">
                <a:cs typeface="Calibri" pitchFamily="34" charset="0"/>
              </a:rPr>
              <a:t>top-level BVH builder step:</a:t>
            </a:r>
            <a:endParaRPr lang="de-DE" altLang="zh-CN" sz="1800" dirty="0">
              <a:cs typeface="Calibri" pitchFamily="34" charset="0"/>
            </a:endParaRPr>
          </a:p>
          <a:p>
            <a:pPr lvl="2"/>
            <a:r>
              <a:rPr lang="de-DE" altLang="zh-CN" sz="1800" dirty="0">
                <a:cs typeface="Calibri" pitchFamily="34" charset="0"/>
              </a:rPr>
              <a:t>First check if node opening should be done for current node list</a:t>
            </a:r>
          </a:p>
          <a:p>
            <a:pPr lvl="2"/>
            <a:r>
              <a:rPr lang="de-DE" altLang="zh-CN" sz="1800" dirty="0">
                <a:cs typeface="Calibri" pitchFamily="34" charset="0"/>
              </a:rPr>
              <a:t>If yes, iterate over list and mark nodes which meet opening criteria</a:t>
            </a:r>
          </a:p>
          <a:p>
            <a:pPr lvl="2"/>
            <a:r>
              <a:rPr lang="de-DE" altLang="zh-CN" sz="1800" dirty="0">
                <a:cs typeface="Calibri" pitchFamily="34" charset="0"/>
              </a:rPr>
              <a:t>Open marked nodes by replacing them with their children</a:t>
            </a:r>
          </a:p>
          <a:p>
            <a:pPr lvl="2"/>
            <a:r>
              <a:rPr lang="de-DE" altLang="zh-CN" sz="1800" dirty="0">
                <a:cs typeface="Calibri" pitchFamily="34" charset="0"/>
              </a:rPr>
              <a:t>Apply SAH-based binning step to </a:t>
            </a:r>
            <a:r>
              <a:rPr lang="de-DE" altLang="zh-CN" sz="1800" dirty="0" smtClean="0">
                <a:cs typeface="Calibri" pitchFamily="34" charset="0"/>
              </a:rPr>
              <a:t>partition </a:t>
            </a:r>
            <a:r>
              <a:rPr lang="de-DE" altLang="zh-CN" sz="1800" dirty="0">
                <a:cs typeface="Calibri" pitchFamily="34" charset="0"/>
              </a:rPr>
              <a:t>list into two sub-lists</a:t>
            </a:r>
          </a:p>
          <a:p>
            <a:pPr lvl="2"/>
            <a:r>
              <a:rPr lang="de-DE" altLang="zh-CN" sz="1800" dirty="0">
                <a:cs typeface="Calibri" pitchFamily="34" charset="0"/>
              </a:rPr>
              <a:t>Continue recursively with the two sub-lists</a:t>
            </a:r>
          </a:p>
          <a:p>
            <a:pPr lvl="1"/>
            <a:endParaRPr lang="de-DE" altLang="zh-CN" sz="1800" dirty="0">
              <a:cs typeface="Calibri" pitchFamily="34" charset="0"/>
            </a:endParaRPr>
          </a:p>
          <a:p>
            <a:pPr lvl="1"/>
            <a:endParaRPr lang="de-DE" altLang="zh-CN" sz="1800" dirty="0">
              <a:cs typeface="Calibri" pitchFamily="34" charset="0"/>
            </a:endParaRPr>
          </a:p>
          <a:p>
            <a:pPr lvl="1"/>
            <a:endParaRPr lang="de-DE" altLang="zh-CN" sz="1800" dirty="0">
              <a:cs typeface="Calibri" pitchFamily="34" charset="0"/>
            </a:endParaRPr>
          </a:p>
          <a:p>
            <a:pPr lvl="1"/>
            <a:endParaRPr lang="de-DE" altLang="zh-CN" sz="1800" dirty="0">
              <a:cs typeface="Calibri" pitchFamily="34" charset="0"/>
            </a:endParaRPr>
          </a:p>
        </p:txBody>
      </p:sp>
    </p:spTree>
    <p:extLst>
      <p:ext uri="{BB962C8B-B14F-4D97-AF65-F5344CB8AC3E}">
        <p14:creationId xmlns:p14="http://schemas.microsoft.com/office/powerpoint/2010/main" val="1605263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Our Approach</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701" y="929711"/>
            <a:ext cx="6701423" cy="3769551"/>
          </a:xfrm>
        </p:spPr>
      </p:pic>
      <p:sp>
        <p:nvSpPr>
          <p:cNvPr id="4" name="Down Arrow 3"/>
          <p:cNvSpPr/>
          <p:nvPr/>
        </p:nvSpPr>
        <p:spPr>
          <a:xfrm rot="2951725">
            <a:off x="2883899" y="981929"/>
            <a:ext cx="275734" cy="300933"/>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extBox 6"/>
          <p:cNvSpPr txBox="1"/>
          <p:nvPr/>
        </p:nvSpPr>
        <p:spPr>
          <a:xfrm>
            <a:off x="2490497" y="744470"/>
            <a:ext cx="1661474" cy="253916"/>
          </a:xfrm>
          <a:prstGeom prst="rect">
            <a:avLst/>
          </a:prstGeom>
          <a:noFill/>
        </p:spPr>
        <p:txBody>
          <a:bodyPr wrap="square" rtlCol="0">
            <a:spAutoFit/>
          </a:bodyPr>
          <a:lstStyle/>
          <a:p>
            <a:r>
              <a:rPr lang="en-US" sz="1050" dirty="0">
                <a:cs typeface="Neo Sans Intel"/>
              </a:rPr>
              <a:t>open subtree root node</a:t>
            </a:r>
          </a:p>
        </p:txBody>
      </p:sp>
      <p:sp>
        <p:nvSpPr>
          <p:cNvPr id="8" name="Down Arrow 7"/>
          <p:cNvSpPr/>
          <p:nvPr/>
        </p:nvSpPr>
        <p:spPr>
          <a:xfrm rot="2951725">
            <a:off x="3090951" y="2889402"/>
            <a:ext cx="275734" cy="300933"/>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1933815" y="2646358"/>
            <a:ext cx="3259318" cy="253916"/>
          </a:xfrm>
          <a:prstGeom prst="rect">
            <a:avLst/>
          </a:prstGeom>
          <a:noFill/>
        </p:spPr>
        <p:txBody>
          <a:bodyPr wrap="square" rtlCol="0">
            <a:spAutoFit/>
          </a:bodyPr>
          <a:lstStyle/>
          <a:p>
            <a:r>
              <a:rPr lang="en-US" sz="1050" dirty="0">
                <a:cs typeface="Neo Sans Intel"/>
              </a:rPr>
              <a:t>SAH-based binning for partitioning into two lists</a:t>
            </a:r>
          </a:p>
        </p:txBody>
      </p:sp>
    </p:spTree>
    <p:extLst>
      <p:ext uri="{BB962C8B-B14F-4D97-AF65-F5344CB8AC3E}">
        <p14:creationId xmlns:p14="http://schemas.microsoft.com/office/powerpoint/2010/main" val="4162219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03372" y="3622597"/>
            <a:ext cx="272687" cy="829559"/>
          </a:xfrm>
          <a:prstGeom prst="rect">
            <a:avLst/>
          </a:prstGeom>
          <a:solidFill>
            <a:srgbClr val="92D050"/>
          </a:solid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normAutofit/>
          </a:bodyPr>
          <a:lstStyle/>
          <a:p>
            <a:r>
              <a:rPr lang="en-US" dirty="0"/>
              <a:t>Node Opening Criteria</a:t>
            </a:r>
          </a:p>
        </p:txBody>
      </p:sp>
      <p:sp>
        <p:nvSpPr>
          <p:cNvPr id="6" name="Content Placeholder 5"/>
          <p:cNvSpPr>
            <a:spLocks noGrp="1"/>
          </p:cNvSpPr>
          <p:nvPr>
            <p:ph idx="1"/>
          </p:nvPr>
        </p:nvSpPr>
        <p:spPr>
          <a:xfrm>
            <a:off x="394159" y="1098616"/>
            <a:ext cx="8599013" cy="2741728"/>
          </a:xfrm>
        </p:spPr>
        <p:txBody>
          <a:bodyPr>
            <a:noAutofit/>
          </a:bodyPr>
          <a:lstStyle/>
          <a:p>
            <a:pPr lvl="1"/>
            <a:r>
              <a:rPr lang="de-DE" altLang="zh-CN" sz="1800" dirty="0">
                <a:cs typeface="Calibri" pitchFamily="34" charset="0"/>
              </a:rPr>
              <a:t>Node opening criteria </a:t>
            </a:r>
          </a:p>
          <a:p>
            <a:pPr lvl="2"/>
            <a:r>
              <a:rPr lang="de-DE" altLang="zh-CN" sz="1800" dirty="0">
                <a:cs typeface="Calibri" pitchFamily="34" charset="0"/>
              </a:rPr>
              <a:t>Compare node‘s AABB to AABB over entire list</a:t>
            </a:r>
          </a:p>
          <a:p>
            <a:pPr lvl="2"/>
            <a:r>
              <a:rPr lang="de-DE" altLang="zh-CN" sz="1800" dirty="0">
                <a:cs typeface="Calibri" pitchFamily="34" charset="0"/>
              </a:rPr>
              <a:t>Pick dimension </a:t>
            </a:r>
            <a:r>
              <a:rPr lang="de-DE" altLang="zh-CN" sz="1800" b="1" dirty="0">
                <a:cs typeface="Calibri" pitchFamily="34" charset="0"/>
              </a:rPr>
              <a:t>d</a:t>
            </a:r>
            <a:r>
              <a:rPr lang="de-DE" altLang="zh-CN" sz="1800" dirty="0">
                <a:cs typeface="Calibri" pitchFamily="34" charset="0"/>
              </a:rPr>
              <a:t> where </a:t>
            </a:r>
            <a:r>
              <a:rPr lang="de-DE" altLang="zh-CN" sz="1800" dirty="0" smtClean="0">
                <a:cs typeface="Calibri" pitchFamily="34" charset="0"/>
              </a:rPr>
              <a:t>extent </a:t>
            </a:r>
            <a:r>
              <a:rPr lang="de-DE" altLang="zh-CN" sz="1800" dirty="0">
                <a:cs typeface="Calibri" pitchFamily="34" charset="0"/>
              </a:rPr>
              <a:t>is largest  </a:t>
            </a:r>
          </a:p>
          <a:p>
            <a:pPr lvl="2"/>
            <a:r>
              <a:rPr lang="de-DE" altLang="zh-CN" sz="1800" dirty="0">
                <a:cs typeface="Calibri" pitchFamily="34" charset="0"/>
              </a:rPr>
              <a:t>Open node if its </a:t>
            </a:r>
            <a:r>
              <a:rPr lang="de-DE" altLang="zh-CN" sz="1800" dirty="0" smtClean="0">
                <a:cs typeface="Calibri" pitchFamily="34" charset="0"/>
              </a:rPr>
              <a:t>extent </a:t>
            </a:r>
            <a:r>
              <a:rPr lang="de-DE" altLang="zh-CN" sz="1800" dirty="0">
                <a:cs typeface="Calibri" pitchFamily="34" charset="0"/>
              </a:rPr>
              <a:t>(in </a:t>
            </a:r>
            <a:r>
              <a:rPr lang="de-DE" altLang="zh-CN" sz="1800" b="1" dirty="0">
                <a:cs typeface="Calibri" pitchFamily="34" charset="0"/>
              </a:rPr>
              <a:t>d</a:t>
            </a:r>
            <a:r>
              <a:rPr lang="de-DE" altLang="zh-CN" sz="1800" dirty="0">
                <a:cs typeface="Calibri" pitchFamily="34" charset="0"/>
              </a:rPr>
              <a:t>) is &gt; 10% than list extend</a:t>
            </a:r>
          </a:p>
          <a:p>
            <a:pPr marL="257175" lvl="2" indent="0">
              <a:buNone/>
            </a:pPr>
            <a:r>
              <a:rPr lang="de-DE" altLang="zh-CN" sz="1800" dirty="0">
                <a:cs typeface="Calibri" pitchFamily="34" charset="0"/>
              </a:rPr>
              <a:t>   </a:t>
            </a:r>
          </a:p>
        </p:txBody>
      </p:sp>
      <p:sp>
        <p:nvSpPr>
          <p:cNvPr id="2" name="Rectangle 1"/>
          <p:cNvSpPr/>
          <p:nvPr/>
        </p:nvSpPr>
        <p:spPr>
          <a:xfrm>
            <a:off x="1281793" y="3151414"/>
            <a:ext cx="6057900" cy="1322615"/>
          </a:xfrm>
          <a:prstGeom prst="rect">
            <a:avLst/>
          </a:prstGeom>
          <a:noFill/>
          <a:ln w="38100">
            <a:solidFill>
              <a:srgbClr val="0071C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317698" y="3343071"/>
            <a:ext cx="1491887" cy="384266"/>
          </a:xfrm>
          <a:prstGeom prst="rect">
            <a:avLst/>
          </a:prstGeom>
          <a:solidFill>
            <a:srgbClr val="92D050"/>
          </a:solid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69846" y="3182914"/>
            <a:ext cx="1280160" cy="829559"/>
          </a:xfrm>
          <a:prstGeom prst="rect">
            <a:avLst/>
          </a:prstGeom>
          <a:solidFill>
            <a:srgbClr val="92D050"/>
          </a:solid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92859" y="3191618"/>
            <a:ext cx="426720" cy="373380"/>
          </a:xfrm>
          <a:prstGeom prst="rect">
            <a:avLst/>
          </a:prstGeom>
          <a:solidFill>
            <a:srgbClr val="92D050"/>
          </a:solid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rot="2951725">
            <a:off x="2044590" y="3111840"/>
            <a:ext cx="275734" cy="300933"/>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extBox 13"/>
          <p:cNvSpPr txBox="1"/>
          <p:nvPr/>
        </p:nvSpPr>
        <p:spPr>
          <a:xfrm>
            <a:off x="1802340" y="2887492"/>
            <a:ext cx="1168212" cy="253916"/>
          </a:xfrm>
          <a:prstGeom prst="rect">
            <a:avLst/>
          </a:prstGeom>
          <a:noFill/>
        </p:spPr>
        <p:txBody>
          <a:bodyPr wrap="square" rtlCol="0">
            <a:spAutoFit/>
          </a:bodyPr>
          <a:lstStyle/>
          <a:p>
            <a:r>
              <a:rPr lang="en-US" sz="1050" dirty="0">
                <a:cs typeface="Neo Sans Intel"/>
              </a:rPr>
              <a:t>w</a:t>
            </a:r>
            <a:r>
              <a:rPr lang="en-US" sz="1050" dirty="0" smtClean="0">
                <a:cs typeface="Neo Sans Intel"/>
              </a:rPr>
              <a:t>ill be opened</a:t>
            </a:r>
            <a:endParaRPr lang="en-US" sz="1050" dirty="0">
              <a:cs typeface="Neo Sans Intel"/>
            </a:endParaRPr>
          </a:p>
        </p:txBody>
      </p:sp>
      <p:sp>
        <p:nvSpPr>
          <p:cNvPr id="15" name="Down Arrow 14"/>
          <p:cNvSpPr/>
          <p:nvPr/>
        </p:nvSpPr>
        <p:spPr>
          <a:xfrm rot="2951725">
            <a:off x="4399170" y="2989920"/>
            <a:ext cx="275734" cy="300933"/>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p:cNvSpPr txBox="1"/>
          <p:nvPr/>
        </p:nvSpPr>
        <p:spPr>
          <a:xfrm>
            <a:off x="4156920" y="2765572"/>
            <a:ext cx="1168212" cy="253916"/>
          </a:xfrm>
          <a:prstGeom prst="rect">
            <a:avLst/>
          </a:prstGeom>
          <a:noFill/>
        </p:spPr>
        <p:txBody>
          <a:bodyPr wrap="square" rtlCol="0">
            <a:spAutoFit/>
          </a:bodyPr>
          <a:lstStyle/>
          <a:p>
            <a:r>
              <a:rPr lang="en-US" sz="1050" dirty="0">
                <a:cs typeface="Neo Sans Intel"/>
              </a:rPr>
              <a:t>w</a:t>
            </a:r>
            <a:r>
              <a:rPr lang="en-US" sz="1050" dirty="0" smtClean="0">
                <a:cs typeface="Neo Sans Intel"/>
              </a:rPr>
              <a:t>ill be opened</a:t>
            </a:r>
            <a:endParaRPr lang="en-US" sz="1050" dirty="0">
              <a:cs typeface="Neo Sans Intel"/>
            </a:endParaRPr>
          </a:p>
        </p:txBody>
      </p:sp>
    </p:spTree>
    <p:extLst>
      <p:ext uri="{BB962C8B-B14F-4D97-AF65-F5344CB8AC3E}">
        <p14:creationId xmlns:p14="http://schemas.microsoft.com/office/powerpoint/2010/main" val="3546863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Opening Phase Termination</a:t>
            </a:r>
          </a:p>
        </p:txBody>
      </p:sp>
      <p:sp>
        <p:nvSpPr>
          <p:cNvPr id="6" name="Content Placeholder 5"/>
          <p:cNvSpPr>
            <a:spLocks noGrp="1"/>
          </p:cNvSpPr>
          <p:nvPr>
            <p:ph idx="1"/>
          </p:nvPr>
        </p:nvSpPr>
        <p:spPr>
          <a:xfrm>
            <a:off x="394159" y="1098616"/>
            <a:ext cx="8599013" cy="2741728"/>
          </a:xfrm>
        </p:spPr>
        <p:txBody>
          <a:bodyPr>
            <a:noAutofit/>
          </a:bodyPr>
          <a:lstStyle/>
          <a:p>
            <a:pPr lvl="1"/>
            <a:r>
              <a:rPr lang="de-DE" altLang="zh-CN" sz="1800" dirty="0">
                <a:cs typeface="Calibri" pitchFamily="34" charset="0"/>
              </a:rPr>
              <a:t>Stop </a:t>
            </a:r>
            <a:r>
              <a:rPr lang="de-DE" altLang="zh-CN" sz="1800" dirty="0" smtClean="0">
                <a:cs typeface="Calibri" pitchFamily="34" charset="0"/>
              </a:rPr>
              <a:t>subtree node </a:t>
            </a:r>
            <a:r>
              <a:rPr lang="de-DE" altLang="zh-CN" sz="1800" dirty="0">
                <a:cs typeface="Calibri" pitchFamily="34" charset="0"/>
              </a:rPr>
              <a:t>opening for given list if</a:t>
            </a:r>
          </a:p>
          <a:p>
            <a:pPr lvl="2"/>
            <a:r>
              <a:rPr lang="de-DE" altLang="zh-CN" sz="1800" dirty="0">
                <a:cs typeface="Calibri" pitchFamily="34" charset="0"/>
              </a:rPr>
              <a:t>All </a:t>
            </a:r>
            <a:r>
              <a:rPr lang="de-DE" altLang="zh-CN" sz="1800" dirty="0" smtClean="0">
                <a:cs typeface="Calibri" pitchFamily="34" charset="0"/>
              </a:rPr>
              <a:t>subtree nodes </a:t>
            </a:r>
            <a:r>
              <a:rPr lang="de-DE" altLang="zh-CN" sz="1800" dirty="0">
                <a:cs typeface="Calibri" pitchFamily="34" charset="0"/>
              </a:rPr>
              <a:t>in list belong to the same initial object</a:t>
            </a:r>
          </a:p>
          <a:p>
            <a:pPr lvl="2"/>
            <a:r>
              <a:rPr lang="de-DE" altLang="zh-CN" sz="1800" dirty="0" smtClean="0">
                <a:cs typeface="Calibri" pitchFamily="34" charset="0"/>
              </a:rPr>
              <a:t>There‘s </a:t>
            </a:r>
            <a:r>
              <a:rPr lang="de-DE" altLang="zh-CN" sz="1800" dirty="0">
                <a:cs typeface="Calibri" pitchFamily="34" charset="0"/>
              </a:rPr>
              <a:t>no overlap between nodes (only tested for short lists</a:t>
            </a:r>
            <a:r>
              <a:rPr lang="de-DE" altLang="zh-CN" sz="1800" dirty="0" smtClean="0">
                <a:cs typeface="Calibri" pitchFamily="34" charset="0"/>
              </a:rPr>
              <a:t>)</a:t>
            </a:r>
          </a:p>
          <a:p>
            <a:pPr lvl="2"/>
            <a:r>
              <a:rPr lang="de-DE" altLang="zh-CN" sz="1800" dirty="0">
                <a:cs typeface="Calibri" pitchFamily="34" charset="0"/>
              </a:rPr>
              <a:t>No more memory is available to store children of opened nodes</a:t>
            </a:r>
          </a:p>
          <a:p>
            <a:pPr marL="257175" lvl="2" indent="0">
              <a:buNone/>
            </a:pPr>
            <a:endParaRPr lang="de-DE" altLang="zh-CN" sz="1800" dirty="0">
              <a:cs typeface="Calibri" pitchFamily="34" charset="0"/>
            </a:endParaRPr>
          </a:p>
        </p:txBody>
      </p:sp>
    </p:spTree>
    <p:extLst>
      <p:ext uri="{BB962C8B-B14F-4D97-AF65-F5344CB8AC3E}">
        <p14:creationId xmlns:p14="http://schemas.microsoft.com/office/powerpoint/2010/main" val="3381928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Memory Handling</a:t>
            </a:r>
          </a:p>
        </p:txBody>
      </p:sp>
      <p:sp>
        <p:nvSpPr>
          <p:cNvPr id="6" name="Content Placeholder 5"/>
          <p:cNvSpPr>
            <a:spLocks noGrp="1"/>
          </p:cNvSpPr>
          <p:nvPr>
            <p:ph idx="1"/>
          </p:nvPr>
        </p:nvSpPr>
        <p:spPr>
          <a:xfrm>
            <a:off x="394159" y="1098616"/>
            <a:ext cx="8599013" cy="2741728"/>
          </a:xfrm>
        </p:spPr>
        <p:txBody>
          <a:bodyPr>
            <a:noAutofit/>
          </a:bodyPr>
          <a:lstStyle/>
          <a:p>
            <a:pPr lvl="1"/>
            <a:r>
              <a:rPr lang="de-DE" altLang="zh-CN" sz="1800" dirty="0">
                <a:cs typeface="Calibri" pitchFamily="34" charset="0"/>
              </a:rPr>
              <a:t>Node opening lets list grow quickly</a:t>
            </a:r>
          </a:p>
          <a:p>
            <a:pPr lvl="1"/>
            <a:r>
              <a:rPr lang="de-DE" altLang="zh-CN" sz="1800" dirty="0" smtClean="0">
                <a:cs typeface="Calibri" pitchFamily="34" charset="0"/>
              </a:rPr>
              <a:t>Allocating system </a:t>
            </a:r>
            <a:r>
              <a:rPr lang="de-DE" altLang="zh-CN" sz="1800" dirty="0">
                <a:cs typeface="Calibri" pitchFamily="34" charset="0"/>
              </a:rPr>
              <a:t>memory during top-level build is too costly</a:t>
            </a:r>
          </a:p>
          <a:p>
            <a:pPr lvl="1"/>
            <a:r>
              <a:rPr lang="de-DE" altLang="zh-CN" sz="1800" dirty="0">
                <a:cs typeface="Calibri" pitchFamily="34" charset="0"/>
              </a:rPr>
              <a:t>Use pre-allocated memory block for holding list data </a:t>
            </a:r>
          </a:p>
          <a:p>
            <a:pPr lvl="1"/>
            <a:r>
              <a:rPr lang="de-DE" altLang="zh-CN" sz="1800" dirty="0">
                <a:cs typeface="Calibri" pitchFamily="34" charset="0"/>
              </a:rPr>
              <a:t>Memory block has „extra“ space for new entries</a:t>
            </a:r>
          </a:p>
          <a:p>
            <a:pPr lvl="2"/>
            <a:r>
              <a:rPr lang="de-DE" altLang="zh-CN" sz="1800" dirty="0">
                <a:cs typeface="Calibri" pitchFamily="34" charset="0"/>
              </a:rPr>
              <a:t>Similar to spatial split BVH builders [Ganestam 2016, Fuetterling 2016]</a:t>
            </a:r>
          </a:p>
          <a:p>
            <a:pPr lvl="1"/>
            <a:r>
              <a:rPr lang="de-DE" altLang="zh-CN" sz="1800" dirty="0">
                <a:cs typeface="Calibri" pitchFamily="34" charset="0"/>
              </a:rPr>
              <a:t> Distribute „extra“ space heuristically during recursion</a:t>
            </a:r>
          </a:p>
        </p:txBody>
      </p:sp>
      <p:sp>
        <p:nvSpPr>
          <p:cNvPr id="8" name="Rectangle 7"/>
          <p:cNvSpPr/>
          <p:nvPr/>
        </p:nvSpPr>
        <p:spPr>
          <a:xfrm>
            <a:off x="2849252" y="3596533"/>
            <a:ext cx="1590773" cy="2898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List</a:t>
            </a:r>
          </a:p>
        </p:txBody>
      </p:sp>
      <p:sp>
        <p:nvSpPr>
          <p:cNvPr id="9" name="Rectangle 8"/>
          <p:cNvSpPr/>
          <p:nvPr/>
        </p:nvSpPr>
        <p:spPr>
          <a:xfrm>
            <a:off x="4440025" y="3596532"/>
            <a:ext cx="1145356" cy="28987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Extra Space</a:t>
            </a:r>
          </a:p>
        </p:txBody>
      </p:sp>
      <p:sp>
        <p:nvSpPr>
          <p:cNvPr id="10" name="Rectangle 9"/>
          <p:cNvSpPr/>
          <p:nvPr/>
        </p:nvSpPr>
        <p:spPr>
          <a:xfrm>
            <a:off x="2849252" y="4331335"/>
            <a:ext cx="1067586" cy="2898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Left</a:t>
            </a:r>
          </a:p>
        </p:txBody>
      </p:sp>
      <p:sp>
        <p:nvSpPr>
          <p:cNvPr id="12" name="Rectangle 11"/>
          <p:cNvSpPr/>
          <p:nvPr/>
        </p:nvSpPr>
        <p:spPr>
          <a:xfrm>
            <a:off x="4535471" y="4331333"/>
            <a:ext cx="611564" cy="2898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Right</a:t>
            </a:r>
          </a:p>
        </p:txBody>
      </p:sp>
      <p:sp>
        <p:nvSpPr>
          <p:cNvPr id="13" name="Rectangle 12"/>
          <p:cNvSpPr/>
          <p:nvPr/>
        </p:nvSpPr>
        <p:spPr>
          <a:xfrm>
            <a:off x="3916838" y="4331334"/>
            <a:ext cx="623936" cy="28987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Rectangle 13"/>
          <p:cNvSpPr/>
          <p:nvPr/>
        </p:nvSpPr>
        <p:spPr>
          <a:xfrm>
            <a:off x="5147035" y="4331333"/>
            <a:ext cx="438346" cy="28987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15" name="Straight Arrow Connector 14"/>
          <p:cNvCxnSpPr>
            <a:stCxn id="8" idx="2"/>
          </p:cNvCxnSpPr>
          <p:nvPr/>
        </p:nvCxnSpPr>
        <p:spPr>
          <a:xfrm flipH="1">
            <a:off x="3471421" y="3886406"/>
            <a:ext cx="173218" cy="444926"/>
          </a:xfrm>
          <a:prstGeom prst="straightConnector1">
            <a:avLst/>
          </a:prstGeom>
          <a:ln>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2"/>
            <a:endCxn id="12" idx="0"/>
          </p:cNvCxnSpPr>
          <p:nvPr/>
        </p:nvCxnSpPr>
        <p:spPr>
          <a:xfrm>
            <a:off x="3644638" y="3886407"/>
            <a:ext cx="1196615" cy="444926"/>
          </a:xfrm>
          <a:prstGeom prst="straightConnector1">
            <a:avLst/>
          </a:prstGeom>
          <a:ln>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9" idx="2"/>
            <a:endCxn id="13" idx="0"/>
          </p:cNvCxnSpPr>
          <p:nvPr/>
        </p:nvCxnSpPr>
        <p:spPr>
          <a:xfrm flipH="1">
            <a:off x="4228806" y="3886406"/>
            <a:ext cx="783897" cy="444928"/>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9" idx="2"/>
            <a:endCxn id="14" idx="0"/>
          </p:cNvCxnSpPr>
          <p:nvPr/>
        </p:nvCxnSpPr>
        <p:spPr>
          <a:xfrm>
            <a:off x="5012703" y="3886406"/>
            <a:ext cx="353505" cy="444926"/>
          </a:xfrm>
          <a:prstGeom prst="straightConnector1">
            <a:avLst/>
          </a:prstGeom>
          <a:ln>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0739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Parallelization</a:t>
            </a:r>
          </a:p>
        </p:txBody>
      </p:sp>
      <p:sp>
        <p:nvSpPr>
          <p:cNvPr id="6" name="Content Placeholder 5"/>
          <p:cNvSpPr>
            <a:spLocks noGrp="1"/>
          </p:cNvSpPr>
          <p:nvPr>
            <p:ph idx="1"/>
          </p:nvPr>
        </p:nvSpPr>
        <p:spPr>
          <a:xfrm>
            <a:off x="394159" y="1098616"/>
            <a:ext cx="8599013" cy="2741728"/>
          </a:xfrm>
        </p:spPr>
        <p:txBody>
          <a:bodyPr>
            <a:noAutofit/>
          </a:bodyPr>
          <a:lstStyle/>
          <a:p>
            <a:pPr lvl="1"/>
            <a:r>
              <a:rPr lang="de-DE" altLang="zh-CN" sz="1800" dirty="0">
                <a:cs typeface="Calibri" pitchFamily="34" charset="0"/>
              </a:rPr>
              <a:t>Recusively spawn tasks when processing left and right sub-lists</a:t>
            </a:r>
          </a:p>
          <a:p>
            <a:pPr lvl="1"/>
            <a:r>
              <a:rPr lang="de-DE" altLang="zh-CN" sz="1800" dirty="0">
                <a:cs typeface="Calibri" pitchFamily="34" charset="0"/>
              </a:rPr>
              <a:t>Parallize opening, binning, </a:t>
            </a:r>
            <a:r>
              <a:rPr lang="de-DE" altLang="zh-CN" sz="1800" dirty="0" smtClean="0">
                <a:cs typeface="Calibri" pitchFamily="34" charset="0"/>
              </a:rPr>
              <a:t>partition </a:t>
            </a:r>
            <a:r>
              <a:rPr lang="de-DE" altLang="zh-CN" sz="1800" dirty="0">
                <a:cs typeface="Calibri" pitchFamily="34" charset="0"/>
              </a:rPr>
              <a:t>phases for lists with many entries</a:t>
            </a:r>
          </a:p>
          <a:p>
            <a:pPr lvl="1"/>
            <a:r>
              <a:rPr lang="de-DE" altLang="zh-CN" sz="1800" dirty="0" smtClean="0">
                <a:cs typeface="Calibri" pitchFamily="34" charset="0"/>
              </a:rPr>
              <a:t>Need to exploit </a:t>
            </a:r>
            <a:r>
              <a:rPr lang="de-DE" altLang="zh-CN" sz="1800" dirty="0">
                <a:cs typeface="Calibri" pitchFamily="34" charset="0"/>
              </a:rPr>
              <a:t>nested parallelism </a:t>
            </a:r>
          </a:p>
          <a:p>
            <a:pPr lvl="1"/>
            <a:r>
              <a:rPr lang="de-DE" altLang="zh-CN" sz="1800" dirty="0" smtClean="0">
                <a:cs typeface="Calibri" pitchFamily="34" charset="0"/>
              </a:rPr>
              <a:t>TBB </a:t>
            </a:r>
            <a:r>
              <a:rPr lang="de-DE" altLang="zh-CN" sz="1800" dirty="0" smtClean="0">
                <a:cs typeface="Calibri" pitchFamily="34" charset="0"/>
                <a:sym typeface="Wingdings" panose="05000000000000000000" pitchFamily="2" charset="2"/>
              </a:rPr>
              <a:t> </a:t>
            </a:r>
            <a:r>
              <a:rPr lang="de-DE" altLang="zh-CN" sz="1800" dirty="0">
                <a:cs typeface="Calibri" pitchFamily="34" charset="0"/>
                <a:sym typeface="Wingdings" panose="05000000000000000000" pitchFamily="2" charset="2"/>
              </a:rPr>
              <a:t>v</a:t>
            </a:r>
            <a:r>
              <a:rPr lang="de-DE" altLang="zh-CN" sz="1800" dirty="0" smtClean="0">
                <a:cs typeface="Calibri" pitchFamily="34" charset="0"/>
              </a:rPr>
              <a:t>ery </a:t>
            </a:r>
            <a:r>
              <a:rPr lang="de-DE" altLang="zh-CN" sz="1800" dirty="0">
                <a:cs typeface="Calibri" pitchFamily="34" charset="0"/>
              </a:rPr>
              <a:t>good scalability in #threads</a:t>
            </a:r>
          </a:p>
          <a:p>
            <a:pPr lvl="1"/>
            <a:endParaRPr lang="de-DE" altLang="zh-CN" sz="1800" dirty="0">
              <a:cs typeface="Calibri" pitchFamily="34" charset="0"/>
            </a:endParaRPr>
          </a:p>
        </p:txBody>
      </p:sp>
    </p:spTree>
    <p:extLst>
      <p:ext uri="{BB962C8B-B14F-4D97-AF65-F5344CB8AC3E}">
        <p14:creationId xmlns:p14="http://schemas.microsoft.com/office/powerpoint/2010/main" val="1332841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Results</a:t>
            </a:r>
          </a:p>
        </p:txBody>
      </p:sp>
      <p:pic>
        <p:nvPicPr>
          <p:cNvPr id="2" name="Content Placeholder 1"/>
          <p:cNvPicPr>
            <a:picLocks noGrp="1" noChangeAspect="1"/>
          </p:cNvPicPr>
          <p:nvPr>
            <p:ph idx="1"/>
          </p:nvPr>
        </p:nvPicPr>
        <p:blipFill>
          <a:blip r:embed="rId3"/>
          <a:stretch>
            <a:fillRect/>
          </a:stretch>
        </p:blipFill>
        <p:spPr>
          <a:xfrm>
            <a:off x="458729" y="688491"/>
            <a:ext cx="7711148" cy="2920046"/>
          </a:xfrm>
          <a:prstGeom prst="rect">
            <a:avLst/>
          </a:prstGeom>
        </p:spPr>
      </p:pic>
      <p:sp>
        <p:nvSpPr>
          <p:cNvPr id="7" name="Content Placeholder 5"/>
          <p:cNvSpPr txBox="1">
            <a:spLocks/>
          </p:cNvSpPr>
          <p:nvPr/>
        </p:nvSpPr>
        <p:spPr>
          <a:xfrm>
            <a:off x="353947" y="3608537"/>
            <a:ext cx="8599013" cy="873024"/>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sz="22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800" kern="1200" baseline="0" dirty="0" err="1"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lang="en-US" sz="18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de-DE" altLang="zh-CN" dirty="0">
                <a:cs typeface="Calibri" pitchFamily="34" charset="0"/>
              </a:rPr>
              <a:t>Integrated our approach into Embree </a:t>
            </a:r>
          </a:p>
          <a:p>
            <a:pPr lvl="1"/>
            <a:r>
              <a:rPr lang="de-DE" altLang="zh-CN" dirty="0">
                <a:cs typeface="Calibri" pitchFamily="34" charset="0"/>
              </a:rPr>
              <a:t>Path tracing for comparing rendering performance</a:t>
            </a:r>
          </a:p>
          <a:p>
            <a:pPr lvl="1"/>
            <a:r>
              <a:rPr lang="en-IE" altLang="zh-CN" dirty="0">
                <a:cs typeface="Calibri" pitchFamily="34" charset="0"/>
              </a:rPr>
              <a:t>Dual-socket Intel Xeon E5-2699 v3 (36 cores total) with 64 GB of memory</a:t>
            </a:r>
          </a:p>
          <a:p>
            <a:pPr lvl="1"/>
            <a:endParaRPr lang="de-DE" altLang="zh-CN" dirty="0">
              <a:cs typeface="Calibri" pitchFamily="34" charset="0"/>
            </a:endParaRPr>
          </a:p>
        </p:txBody>
      </p:sp>
    </p:spTree>
    <p:extLst>
      <p:ext uri="{BB962C8B-B14F-4D97-AF65-F5344CB8AC3E}">
        <p14:creationId xmlns:p14="http://schemas.microsoft.com/office/powerpoint/2010/main" val="3439237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642300732"/>
              </p:ext>
            </p:extLst>
          </p:nvPr>
        </p:nvGraphicFramePr>
        <p:xfrm>
          <a:off x="455614" y="746175"/>
          <a:ext cx="7680142" cy="1371620"/>
        </p:xfrm>
        <a:graphic>
          <a:graphicData uri="http://schemas.openxmlformats.org/drawingml/2006/table">
            <a:tbl>
              <a:tblPr firstRow="1" bandRow="1">
                <a:tableStyleId>{5C22544A-7EE6-4342-B048-85BDC9FD1C3A}</a:tableStyleId>
              </a:tblPr>
              <a:tblGrid>
                <a:gridCol w="1220168">
                  <a:extLst>
                    <a:ext uri="{9D8B030D-6E8A-4147-A177-3AD203B41FA5}">
                      <a16:colId xmlns:a16="http://schemas.microsoft.com/office/drawing/2014/main" xmlns="" val="20000"/>
                    </a:ext>
                  </a:extLst>
                </a:gridCol>
                <a:gridCol w="974159">
                  <a:extLst>
                    <a:ext uri="{9D8B030D-6E8A-4147-A177-3AD203B41FA5}">
                      <a16:colId xmlns:a16="http://schemas.microsoft.com/office/drawing/2014/main" xmlns="" val="20001"/>
                    </a:ext>
                  </a:extLst>
                </a:gridCol>
                <a:gridCol w="1097163">
                  <a:extLst>
                    <a:ext uri="{9D8B030D-6E8A-4147-A177-3AD203B41FA5}">
                      <a16:colId xmlns:a16="http://schemas.microsoft.com/office/drawing/2014/main" xmlns="" val="20002"/>
                    </a:ext>
                  </a:extLst>
                </a:gridCol>
                <a:gridCol w="1097163">
                  <a:extLst>
                    <a:ext uri="{9D8B030D-6E8A-4147-A177-3AD203B41FA5}">
                      <a16:colId xmlns:a16="http://schemas.microsoft.com/office/drawing/2014/main" xmlns="" val="20003"/>
                    </a:ext>
                  </a:extLst>
                </a:gridCol>
                <a:gridCol w="1097163">
                  <a:extLst>
                    <a:ext uri="{9D8B030D-6E8A-4147-A177-3AD203B41FA5}">
                      <a16:colId xmlns:a16="http://schemas.microsoft.com/office/drawing/2014/main" xmlns="" val="20004"/>
                    </a:ext>
                  </a:extLst>
                </a:gridCol>
                <a:gridCol w="1097163">
                  <a:extLst>
                    <a:ext uri="{9D8B030D-6E8A-4147-A177-3AD203B41FA5}">
                      <a16:colId xmlns:a16="http://schemas.microsoft.com/office/drawing/2014/main" xmlns="" val="20005"/>
                    </a:ext>
                  </a:extLst>
                </a:gridCol>
                <a:gridCol w="1097163">
                  <a:extLst>
                    <a:ext uri="{9D8B030D-6E8A-4147-A177-3AD203B41FA5}">
                      <a16:colId xmlns:a16="http://schemas.microsoft.com/office/drawing/2014/main" xmlns="" val="20006"/>
                    </a:ext>
                  </a:extLst>
                </a:gridCol>
              </a:tblGrid>
              <a:tr h="52580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xmlns="" val="10000"/>
                  </a:ext>
                </a:extLst>
              </a:tr>
              <a:tr h="274320">
                <a:tc>
                  <a:txBody>
                    <a:bodyPr/>
                    <a:lstStyle/>
                    <a:p>
                      <a:pPr algn="ctr"/>
                      <a:r>
                        <a:rPr lang="en-US" sz="1400" dirty="0"/>
                        <a:t>objects</a:t>
                      </a:r>
                    </a:p>
                  </a:txBody>
                  <a:tcPr marL="68580" marR="68580" marT="34290" marB="34290"/>
                </a:tc>
                <a:tc>
                  <a:txBody>
                    <a:bodyPr/>
                    <a:lstStyle/>
                    <a:p>
                      <a:pPr algn="ctr"/>
                      <a:r>
                        <a:rPr lang="en-US" sz="1400" dirty="0"/>
                        <a:t>8</a:t>
                      </a:r>
                    </a:p>
                  </a:txBody>
                  <a:tcPr marL="68580" marR="68580" marT="34290" marB="34290"/>
                </a:tc>
                <a:tc>
                  <a:txBody>
                    <a:bodyPr/>
                    <a:lstStyle/>
                    <a:p>
                      <a:pPr algn="ctr"/>
                      <a:r>
                        <a:rPr lang="en-US" sz="1400" dirty="0"/>
                        <a:t>253</a:t>
                      </a:r>
                    </a:p>
                  </a:txBody>
                  <a:tcPr marL="68580" marR="68580" marT="34290" marB="34290"/>
                </a:tc>
                <a:tc>
                  <a:txBody>
                    <a:bodyPr/>
                    <a:lstStyle/>
                    <a:p>
                      <a:pPr algn="ctr"/>
                      <a:r>
                        <a:rPr lang="en-US" sz="1400" dirty="0"/>
                        <a:t>720,849</a:t>
                      </a:r>
                    </a:p>
                  </a:txBody>
                  <a:tcPr marL="68580" marR="68580" marT="34290" marB="34290"/>
                </a:tc>
                <a:tc>
                  <a:txBody>
                    <a:bodyPr/>
                    <a:lstStyle/>
                    <a:p>
                      <a:pPr algn="ctr"/>
                      <a:r>
                        <a:rPr lang="en-US" sz="1400" dirty="0"/>
                        <a:t>56</a:t>
                      </a:r>
                    </a:p>
                  </a:txBody>
                  <a:tcPr marL="68580" marR="68580" marT="34290" marB="34290"/>
                </a:tc>
                <a:tc>
                  <a:txBody>
                    <a:bodyPr/>
                    <a:lstStyle/>
                    <a:p>
                      <a:pPr algn="ctr"/>
                      <a:r>
                        <a:rPr lang="en-US" sz="1400" dirty="0"/>
                        <a:t>84</a:t>
                      </a:r>
                    </a:p>
                  </a:txBody>
                  <a:tcPr marL="68580" marR="68580" marT="34290" marB="34290"/>
                </a:tc>
                <a:tc>
                  <a:txBody>
                    <a:bodyPr/>
                    <a:lstStyle/>
                    <a:p>
                      <a:pPr algn="ctr"/>
                      <a:r>
                        <a:rPr lang="en-US" sz="1400" dirty="0"/>
                        <a:t>850</a:t>
                      </a:r>
                    </a:p>
                  </a:txBody>
                  <a:tcPr marL="68580" marR="68580" marT="34290" marB="34290"/>
                </a:tc>
                <a:extLst>
                  <a:ext uri="{0D108BD9-81ED-4DB2-BD59-A6C34878D82A}">
                    <a16:rowId xmlns:a16="http://schemas.microsoft.com/office/drawing/2014/main" xmlns="" val="10001"/>
                  </a:ext>
                </a:extLst>
              </a:tr>
              <a:tr h="274320">
                <a:tc>
                  <a:txBody>
                    <a:bodyPr/>
                    <a:lstStyle/>
                    <a:p>
                      <a:pPr algn="ctr"/>
                      <a:r>
                        <a:rPr lang="en-US" sz="1400" dirty="0"/>
                        <a:t>instances</a:t>
                      </a:r>
                    </a:p>
                  </a:txBody>
                  <a:tcPr marL="68580" marR="68580" marT="34290" marB="34290">
                    <a:lnB w="12700" cmpd="sng">
                      <a:noFill/>
                    </a:lnB>
                  </a:tcPr>
                </a:tc>
                <a:tc>
                  <a:txBody>
                    <a:bodyPr/>
                    <a:lstStyle/>
                    <a:p>
                      <a:pPr algn="ctr"/>
                      <a:r>
                        <a:rPr lang="en-US" sz="1400" dirty="0"/>
                        <a:t>12,000</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extLst>
                  <a:ext uri="{0D108BD9-81ED-4DB2-BD59-A6C34878D82A}">
                    <a16:rowId xmlns:a16="http://schemas.microsoft.com/office/drawing/2014/main" xmlns="" val="10002"/>
                  </a:ext>
                </a:extLst>
              </a:tr>
              <a:tr h="274320">
                <a:tc>
                  <a:txBody>
                    <a:bodyPr/>
                    <a:lstStyle/>
                    <a:p>
                      <a:pPr algn="ctr"/>
                      <a:r>
                        <a:rPr lang="en-US" sz="1400" dirty="0"/>
                        <a:t>triangles</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522M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10.5M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330M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12.3M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6.7M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4.8M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sp>
        <p:nvSpPr>
          <p:cNvPr id="5" name="Title 4"/>
          <p:cNvSpPr>
            <a:spLocks noGrp="1"/>
          </p:cNvSpPr>
          <p:nvPr>
            <p:ph type="title"/>
          </p:nvPr>
        </p:nvSpPr>
        <p:spPr/>
        <p:txBody>
          <a:bodyPr>
            <a:normAutofit/>
          </a:bodyPr>
          <a:lstStyle/>
          <a:p>
            <a:r>
              <a:rPr lang="en-US" dirty="0"/>
              <a:t>Rendering Performance</a:t>
            </a:r>
          </a:p>
        </p:txBody>
      </p:sp>
      <p:sp>
        <p:nvSpPr>
          <p:cNvPr id="7" name="Content Placeholder 5"/>
          <p:cNvSpPr txBox="1">
            <a:spLocks/>
          </p:cNvSpPr>
          <p:nvPr/>
        </p:nvSpPr>
        <p:spPr>
          <a:xfrm>
            <a:off x="333319" y="4498612"/>
            <a:ext cx="8599013" cy="873024"/>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sz="22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800" kern="1200" baseline="0" dirty="0" err="1"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lang="en-US" sz="18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IE" altLang="zh-CN" dirty="0">
              <a:cs typeface="Calibri" pitchFamily="34" charset="0"/>
            </a:endParaRPr>
          </a:p>
        </p:txBody>
      </p:sp>
      <p:pic>
        <p:nvPicPr>
          <p:cNvPr id="6" name="Picture 5"/>
          <p:cNvPicPr>
            <a:picLocks noChangeAspect="1"/>
          </p:cNvPicPr>
          <p:nvPr/>
        </p:nvPicPr>
        <p:blipFill rotWithShape="1">
          <a:blip r:embed="rId3"/>
          <a:srcRect r="2798"/>
          <a:stretch/>
        </p:blipFill>
        <p:spPr>
          <a:xfrm>
            <a:off x="1746084" y="773801"/>
            <a:ext cx="822960" cy="467117"/>
          </a:xfrm>
          <a:prstGeom prst="rect">
            <a:avLst/>
          </a:prstGeom>
        </p:spPr>
      </p:pic>
      <p:pic>
        <p:nvPicPr>
          <p:cNvPr id="8" name="Picture 7"/>
          <p:cNvPicPr>
            <a:picLocks noChangeAspect="1"/>
          </p:cNvPicPr>
          <p:nvPr/>
        </p:nvPicPr>
        <p:blipFill rotWithShape="1">
          <a:blip r:embed="rId4"/>
          <a:srcRect r="5934"/>
          <a:stretch/>
        </p:blipFill>
        <p:spPr>
          <a:xfrm>
            <a:off x="2790599" y="783233"/>
            <a:ext cx="754380" cy="448254"/>
          </a:xfrm>
          <a:prstGeom prst="rect">
            <a:avLst/>
          </a:prstGeom>
        </p:spPr>
      </p:pic>
      <p:pic>
        <p:nvPicPr>
          <p:cNvPr id="9" name="Picture 8"/>
          <p:cNvPicPr>
            <a:picLocks noChangeAspect="1"/>
          </p:cNvPicPr>
          <p:nvPr/>
        </p:nvPicPr>
        <p:blipFill>
          <a:blip r:embed="rId5"/>
          <a:stretch>
            <a:fillRect/>
          </a:stretch>
        </p:blipFill>
        <p:spPr>
          <a:xfrm>
            <a:off x="4977697" y="780277"/>
            <a:ext cx="801968" cy="451210"/>
          </a:xfrm>
          <a:prstGeom prst="rect">
            <a:avLst/>
          </a:prstGeom>
        </p:spPr>
      </p:pic>
      <p:pic>
        <p:nvPicPr>
          <p:cNvPr id="10" name="Picture 9"/>
          <p:cNvPicPr>
            <a:picLocks noChangeAspect="1"/>
          </p:cNvPicPr>
          <p:nvPr/>
        </p:nvPicPr>
        <p:blipFill>
          <a:blip r:embed="rId6"/>
          <a:stretch>
            <a:fillRect/>
          </a:stretch>
        </p:blipFill>
        <p:spPr>
          <a:xfrm>
            <a:off x="6067402" y="781351"/>
            <a:ext cx="801967" cy="452348"/>
          </a:xfrm>
          <a:prstGeom prst="rect">
            <a:avLst/>
          </a:prstGeom>
        </p:spPr>
      </p:pic>
      <p:pic>
        <p:nvPicPr>
          <p:cNvPr id="11" name="Picture 10"/>
          <p:cNvPicPr>
            <a:picLocks noChangeAspect="1"/>
          </p:cNvPicPr>
          <p:nvPr/>
        </p:nvPicPr>
        <p:blipFill>
          <a:blip r:embed="rId7"/>
          <a:stretch>
            <a:fillRect/>
          </a:stretch>
        </p:blipFill>
        <p:spPr>
          <a:xfrm>
            <a:off x="3883203" y="775687"/>
            <a:ext cx="802312" cy="449030"/>
          </a:xfrm>
          <a:prstGeom prst="rect">
            <a:avLst/>
          </a:prstGeom>
        </p:spPr>
      </p:pic>
      <p:pic>
        <p:nvPicPr>
          <p:cNvPr id="12" name="Picture 11"/>
          <p:cNvPicPr>
            <a:picLocks noChangeAspect="1"/>
          </p:cNvPicPr>
          <p:nvPr/>
        </p:nvPicPr>
        <p:blipFill>
          <a:blip r:embed="rId8"/>
          <a:stretch>
            <a:fillRect/>
          </a:stretch>
        </p:blipFill>
        <p:spPr>
          <a:xfrm>
            <a:off x="7156461" y="782222"/>
            <a:ext cx="795962" cy="444412"/>
          </a:xfrm>
          <a:prstGeom prst="rect">
            <a:avLst/>
          </a:prstGeom>
        </p:spPr>
      </p:pic>
    </p:spTree>
    <p:extLst>
      <p:ext uri="{BB962C8B-B14F-4D97-AF65-F5344CB8AC3E}">
        <p14:creationId xmlns:p14="http://schemas.microsoft.com/office/powerpoint/2010/main" val="2152485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455614" y="746175"/>
          <a:ext cx="7680142" cy="1371620"/>
        </p:xfrm>
        <a:graphic>
          <a:graphicData uri="http://schemas.openxmlformats.org/drawingml/2006/table">
            <a:tbl>
              <a:tblPr firstRow="1" bandRow="1">
                <a:tableStyleId>{5C22544A-7EE6-4342-B048-85BDC9FD1C3A}</a:tableStyleId>
              </a:tblPr>
              <a:tblGrid>
                <a:gridCol w="1220168">
                  <a:extLst>
                    <a:ext uri="{9D8B030D-6E8A-4147-A177-3AD203B41FA5}">
                      <a16:colId xmlns:a16="http://schemas.microsoft.com/office/drawing/2014/main" xmlns="" val="20000"/>
                    </a:ext>
                  </a:extLst>
                </a:gridCol>
                <a:gridCol w="974159">
                  <a:extLst>
                    <a:ext uri="{9D8B030D-6E8A-4147-A177-3AD203B41FA5}">
                      <a16:colId xmlns:a16="http://schemas.microsoft.com/office/drawing/2014/main" xmlns="" val="20001"/>
                    </a:ext>
                  </a:extLst>
                </a:gridCol>
                <a:gridCol w="1097163">
                  <a:extLst>
                    <a:ext uri="{9D8B030D-6E8A-4147-A177-3AD203B41FA5}">
                      <a16:colId xmlns:a16="http://schemas.microsoft.com/office/drawing/2014/main" xmlns="" val="20002"/>
                    </a:ext>
                  </a:extLst>
                </a:gridCol>
                <a:gridCol w="1097163">
                  <a:extLst>
                    <a:ext uri="{9D8B030D-6E8A-4147-A177-3AD203B41FA5}">
                      <a16:colId xmlns:a16="http://schemas.microsoft.com/office/drawing/2014/main" xmlns="" val="20003"/>
                    </a:ext>
                  </a:extLst>
                </a:gridCol>
                <a:gridCol w="1097163">
                  <a:extLst>
                    <a:ext uri="{9D8B030D-6E8A-4147-A177-3AD203B41FA5}">
                      <a16:colId xmlns:a16="http://schemas.microsoft.com/office/drawing/2014/main" xmlns="" val="20004"/>
                    </a:ext>
                  </a:extLst>
                </a:gridCol>
                <a:gridCol w="1097163">
                  <a:extLst>
                    <a:ext uri="{9D8B030D-6E8A-4147-A177-3AD203B41FA5}">
                      <a16:colId xmlns:a16="http://schemas.microsoft.com/office/drawing/2014/main" xmlns="" val="20005"/>
                    </a:ext>
                  </a:extLst>
                </a:gridCol>
                <a:gridCol w="1097163">
                  <a:extLst>
                    <a:ext uri="{9D8B030D-6E8A-4147-A177-3AD203B41FA5}">
                      <a16:colId xmlns:a16="http://schemas.microsoft.com/office/drawing/2014/main" xmlns="" val="20006"/>
                    </a:ext>
                  </a:extLst>
                </a:gridCol>
              </a:tblGrid>
              <a:tr h="52580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xmlns="" val="10000"/>
                  </a:ext>
                </a:extLst>
              </a:tr>
              <a:tr h="274320">
                <a:tc>
                  <a:txBody>
                    <a:bodyPr/>
                    <a:lstStyle/>
                    <a:p>
                      <a:pPr algn="ctr"/>
                      <a:r>
                        <a:rPr lang="en-US" sz="1400" dirty="0"/>
                        <a:t>objects</a:t>
                      </a:r>
                    </a:p>
                  </a:txBody>
                  <a:tcPr marL="68580" marR="68580" marT="34290" marB="34290"/>
                </a:tc>
                <a:tc>
                  <a:txBody>
                    <a:bodyPr/>
                    <a:lstStyle/>
                    <a:p>
                      <a:pPr algn="ctr"/>
                      <a:r>
                        <a:rPr lang="en-US" sz="1400" dirty="0"/>
                        <a:t>8</a:t>
                      </a:r>
                    </a:p>
                  </a:txBody>
                  <a:tcPr marL="68580" marR="68580" marT="34290" marB="34290"/>
                </a:tc>
                <a:tc>
                  <a:txBody>
                    <a:bodyPr/>
                    <a:lstStyle/>
                    <a:p>
                      <a:pPr algn="ctr"/>
                      <a:r>
                        <a:rPr lang="en-US" sz="1400" dirty="0"/>
                        <a:t>253</a:t>
                      </a:r>
                    </a:p>
                  </a:txBody>
                  <a:tcPr marL="68580" marR="68580" marT="34290" marB="34290"/>
                </a:tc>
                <a:tc>
                  <a:txBody>
                    <a:bodyPr/>
                    <a:lstStyle/>
                    <a:p>
                      <a:pPr algn="ctr"/>
                      <a:r>
                        <a:rPr lang="en-US" sz="1400" dirty="0"/>
                        <a:t>720,849</a:t>
                      </a:r>
                    </a:p>
                  </a:txBody>
                  <a:tcPr marL="68580" marR="68580" marT="34290" marB="34290"/>
                </a:tc>
                <a:tc>
                  <a:txBody>
                    <a:bodyPr/>
                    <a:lstStyle/>
                    <a:p>
                      <a:pPr algn="ctr"/>
                      <a:r>
                        <a:rPr lang="en-US" sz="1400" dirty="0"/>
                        <a:t>56</a:t>
                      </a:r>
                    </a:p>
                  </a:txBody>
                  <a:tcPr marL="68580" marR="68580" marT="34290" marB="34290"/>
                </a:tc>
                <a:tc>
                  <a:txBody>
                    <a:bodyPr/>
                    <a:lstStyle/>
                    <a:p>
                      <a:pPr algn="ctr"/>
                      <a:r>
                        <a:rPr lang="en-US" sz="1400" dirty="0"/>
                        <a:t>84</a:t>
                      </a:r>
                    </a:p>
                  </a:txBody>
                  <a:tcPr marL="68580" marR="68580" marT="34290" marB="34290"/>
                </a:tc>
                <a:tc>
                  <a:txBody>
                    <a:bodyPr/>
                    <a:lstStyle/>
                    <a:p>
                      <a:pPr algn="ctr"/>
                      <a:r>
                        <a:rPr lang="en-US" sz="1400" dirty="0"/>
                        <a:t>850</a:t>
                      </a:r>
                    </a:p>
                  </a:txBody>
                  <a:tcPr marL="68580" marR="68580" marT="34290" marB="34290"/>
                </a:tc>
                <a:extLst>
                  <a:ext uri="{0D108BD9-81ED-4DB2-BD59-A6C34878D82A}">
                    <a16:rowId xmlns:a16="http://schemas.microsoft.com/office/drawing/2014/main" xmlns="" val="10001"/>
                  </a:ext>
                </a:extLst>
              </a:tr>
              <a:tr h="274320">
                <a:tc>
                  <a:txBody>
                    <a:bodyPr/>
                    <a:lstStyle/>
                    <a:p>
                      <a:pPr algn="ctr"/>
                      <a:r>
                        <a:rPr lang="en-US" sz="1400" dirty="0"/>
                        <a:t>instances</a:t>
                      </a:r>
                    </a:p>
                  </a:txBody>
                  <a:tcPr marL="68580" marR="68580" marT="34290" marB="34290">
                    <a:lnB w="12700" cmpd="sng">
                      <a:noFill/>
                    </a:lnB>
                  </a:tcPr>
                </a:tc>
                <a:tc>
                  <a:txBody>
                    <a:bodyPr/>
                    <a:lstStyle/>
                    <a:p>
                      <a:pPr algn="ctr"/>
                      <a:r>
                        <a:rPr lang="en-US" sz="1400" dirty="0"/>
                        <a:t>12,000</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extLst>
                  <a:ext uri="{0D108BD9-81ED-4DB2-BD59-A6C34878D82A}">
                    <a16:rowId xmlns:a16="http://schemas.microsoft.com/office/drawing/2014/main" xmlns="" val="10002"/>
                  </a:ext>
                </a:extLst>
              </a:tr>
              <a:tr h="274320">
                <a:tc>
                  <a:txBody>
                    <a:bodyPr/>
                    <a:lstStyle/>
                    <a:p>
                      <a:pPr algn="ctr"/>
                      <a:r>
                        <a:rPr lang="en-US" sz="1400" dirty="0"/>
                        <a:t>triangles</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522M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10.5M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330M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12.3M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6.7M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4.8M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sp>
        <p:nvSpPr>
          <p:cNvPr id="5" name="Title 4"/>
          <p:cNvSpPr>
            <a:spLocks noGrp="1"/>
          </p:cNvSpPr>
          <p:nvPr>
            <p:ph type="title"/>
          </p:nvPr>
        </p:nvSpPr>
        <p:spPr/>
        <p:txBody>
          <a:bodyPr>
            <a:normAutofit/>
          </a:bodyPr>
          <a:lstStyle/>
          <a:p>
            <a:r>
              <a:rPr lang="en-US" dirty="0"/>
              <a:t>Rendering Performance</a:t>
            </a:r>
          </a:p>
        </p:txBody>
      </p:sp>
      <p:sp>
        <p:nvSpPr>
          <p:cNvPr id="7" name="Content Placeholder 5"/>
          <p:cNvSpPr txBox="1">
            <a:spLocks/>
          </p:cNvSpPr>
          <p:nvPr/>
        </p:nvSpPr>
        <p:spPr>
          <a:xfrm>
            <a:off x="333319" y="4498612"/>
            <a:ext cx="8599013" cy="873024"/>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sz="22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800" kern="1200" baseline="0" dirty="0" err="1"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lang="en-US" sz="18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IE" altLang="zh-CN" dirty="0">
              <a:cs typeface="Calibri" pitchFamily="34" charset="0"/>
            </a:endParaRPr>
          </a:p>
        </p:txBody>
      </p:sp>
      <p:pic>
        <p:nvPicPr>
          <p:cNvPr id="6" name="Picture 5"/>
          <p:cNvPicPr>
            <a:picLocks noChangeAspect="1"/>
          </p:cNvPicPr>
          <p:nvPr/>
        </p:nvPicPr>
        <p:blipFill rotWithShape="1">
          <a:blip r:embed="rId3"/>
          <a:srcRect r="2798"/>
          <a:stretch/>
        </p:blipFill>
        <p:spPr>
          <a:xfrm>
            <a:off x="1746084" y="773801"/>
            <a:ext cx="822960" cy="467117"/>
          </a:xfrm>
          <a:prstGeom prst="rect">
            <a:avLst/>
          </a:prstGeom>
        </p:spPr>
      </p:pic>
      <p:pic>
        <p:nvPicPr>
          <p:cNvPr id="8" name="Picture 7"/>
          <p:cNvPicPr>
            <a:picLocks noChangeAspect="1"/>
          </p:cNvPicPr>
          <p:nvPr/>
        </p:nvPicPr>
        <p:blipFill rotWithShape="1">
          <a:blip r:embed="rId4"/>
          <a:srcRect r="5934"/>
          <a:stretch/>
        </p:blipFill>
        <p:spPr>
          <a:xfrm>
            <a:off x="2790599" y="783233"/>
            <a:ext cx="754380" cy="448254"/>
          </a:xfrm>
          <a:prstGeom prst="rect">
            <a:avLst/>
          </a:prstGeom>
        </p:spPr>
      </p:pic>
      <p:pic>
        <p:nvPicPr>
          <p:cNvPr id="9" name="Picture 8"/>
          <p:cNvPicPr>
            <a:picLocks noChangeAspect="1"/>
          </p:cNvPicPr>
          <p:nvPr/>
        </p:nvPicPr>
        <p:blipFill>
          <a:blip r:embed="rId5"/>
          <a:stretch>
            <a:fillRect/>
          </a:stretch>
        </p:blipFill>
        <p:spPr>
          <a:xfrm>
            <a:off x="4977697" y="780277"/>
            <a:ext cx="801968" cy="451210"/>
          </a:xfrm>
          <a:prstGeom prst="rect">
            <a:avLst/>
          </a:prstGeom>
        </p:spPr>
      </p:pic>
      <p:pic>
        <p:nvPicPr>
          <p:cNvPr id="10" name="Picture 9"/>
          <p:cNvPicPr>
            <a:picLocks noChangeAspect="1"/>
          </p:cNvPicPr>
          <p:nvPr/>
        </p:nvPicPr>
        <p:blipFill>
          <a:blip r:embed="rId6"/>
          <a:stretch>
            <a:fillRect/>
          </a:stretch>
        </p:blipFill>
        <p:spPr>
          <a:xfrm>
            <a:off x="6067402" y="781351"/>
            <a:ext cx="801967" cy="452348"/>
          </a:xfrm>
          <a:prstGeom prst="rect">
            <a:avLst/>
          </a:prstGeom>
        </p:spPr>
      </p:pic>
      <p:pic>
        <p:nvPicPr>
          <p:cNvPr id="11" name="Picture 10"/>
          <p:cNvPicPr>
            <a:picLocks noChangeAspect="1"/>
          </p:cNvPicPr>
          <p:nvPr/>
        </p:nvPicPr>
        <p:blipFill>
          <a:blip r:embed="rId7"/>
          <a:stretch>
            <a:fillRect/>
          </a:stretch>
        </p:blipFill>
        <p:spPr>
          <a:xfrm>
            <a:off x="3883203" y="775687"/>
            <a:ext cx="802312" cy="449030"/>
          </a:xfrm>
          <a:prstGeom prst="rect">
            <a:avLst/>
          </a:prstGeom>
        </p:spPr>
      </p:pic>
      <p:pic>
        <p:nvPicPr>
          <p:cNvPr id="12" name="Picture 11"/>
          <p:cNvPicPr>
            <a:picLocks noChangeAspect="1"/>
          </p:cNvPicPr>
          <p:nvPr/>
        </p:nvPicPr>
        <p:blipFill>
          <a:blip r:embed="rId8"/>
          <a:stretch>
            <a:fillRect/>
          </a:stretch>
        </p:blipFill>
        <p:spPr>
          <a:xfrm>
            <a:off x="7156461" y="782222"/>
            <a:ext cx="795962" cy="444412"/>
          </a:xfrm>
          <a:prstGeom prst="rect">
            <a:avLst/>
          </a:prstGeom>
        </p:spPr>
      </p:pic>
      <p:graphicFrame>
        <p:nvGraphicFramePr>
          <p:cNvPr id="4" name="Chart 3"/>
          <p:cNvGraphicFramePr/>
          <p:nvPr>
            <p:extLst>
              <p:ext uri="{D42A27DB-BD31-4B8C-83A1-F6EECF244321}">
                <p14:modId xmlns:p14="http://schemas.microsoft.com/office/powerpoint/2010/main" val="2420634188"/>
              </p:ext>
            </p:extLst>
          </p:nvPr>
        </p:nvGraphicFramePr>
        <p:xfrm>
          <a:off x="1273908" y="2117795"/>
          <a:ext cx="6842542" cy="2741951"/>
        </p:xfrm>
        <a:graphic>
          <a:graphicData uri="http://schemas.openxmlformats.org/drawingml/2006/chart">
            <c:chart xmlns:c="http://schemas.openxmlformats.org/drawingml/2006/chart" xmlns:r="http://schemas.openxmlformats.org/officeDocument/2006/relationships" r:id="rId9"/>
          </a:graphicData>
        </a:graphic>
      </p:graphicFrame>
      <p:sp>
        <p:nvSpPr>
          <p:cNvPr id="14" name="Down Arrow 13"/>
          <p:cNvSpPr/>
          <p:nvPr/>
        </p:nvSpPr>
        <p:spPr>
          <a:xfrm rot="13824155">
            <a:off x="2155117" y="4210043"/>
            <a:ext cx="253178" cy="309194"/>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p:cNvSpPr txBox="1"/>
          <p:nvPr/>
        </p:nvSpPr>
        <p:spPr>
          <a:xfrm>
            <a:off x="1622387" y="4433762"/>
            <a:ext cx="1168212" cy="253916"/>
          </a:xfrm>
          <a:prstGeom prst="rect">
            <a:avLst/>
          </a:prstGeom>
          <a:noFill/>
        </p:spPr>
        <p:txBody>
          <a:bodyPr wrap="square" rtlCol="0">
            <a:spAutoFit/>
          </a:bodyPr>
          <a:lstStyle/>
          <a:p>
            <a:r>
              <a:rPr lang="en-US" sz="1050" dirty="0">
                <a:cs typeface="Neo Sans Intel"/>
              </a:rPr>
              <a:t>o</a:t>
            </a:r>
            <a:r>
              <a:rPr lang="en-US" sz="1050" dirty="0" smtClean="0">
                <a:cs typeface="Neo Sans Intel"/>
              </a:rPr>
              <a:t>ut of memory</a:t>
            </a:r>
            <a:endParaRPr lang="en-US" sz="1050" dirty="0">
              <a:cs typeface="Neo Sans Intel"/>
            </a:endParaRPr>
          </a:p>
        </p:txBody>
      </p:sp>
    </p:spTree>
    <p:extLst>
      <p:ext uri="{BB962C8B-B14F-4D97-AF65-F5344CB8AC3E}">
        <p14:creationId xmlns:p14="http://schemas.microsoft.com/office/powerpoint/2010/main" val="1642048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455614" y="746175"/>
          <a:ext cx="7680142" cy="1371620"/>
        </p:xfrm>
        <a:graphic>
          <a:graphicData uri="http://schemas.openxmlformats.org/drawingml/2006/table">
            <a:tbl>
              <a:tblPr firstRow="1" bandRow="1">
                <a:tableStyleId>{5C22544A-7EE6-4342-B048-85BDC9FD1C3A}</a:tableStyleId>
              </a:tblPr>
              <a:tblGrid>
                <a:gridCol w="1220168">
                  <a:extLst>
                    <a:ext uri="{9D8B030D-6E8A-4147-A177-3AD203B41FA5}">
                      <a16:colId xmlns:a16="http://schemas.microsoft.com/office/drawing/2014/main" xmlns="" val="20000"/>
                    </a:ext>
                  </a:extLst>
                </a:gridCol>
                <a:gridCol w="974159">
                  <a:extLst>
                    <a:ext uri="{9D8B030D-6E8A-4147-A177-3AD203B41FA5}">
                      <a16:colId xmlns:a16="http://schemas.microsoft.com/office/drawing/2014/main" xmlns="" val="20001"/>
                    </a:ext>
                  </a:extLst>
                </a:gridCol>
                <a:gridCol w="1097163">
                  <a:extLst>
                    <a:ext uri="{9D8B030D-6E8A-4147-A177-3AD203B41FA5}">
                      <a16:colId xmlns:a16="http://schemas.microsoft.com/office/drawing/2014/main" xmlns="" val="20002"/>
                    </a:ext>
                  </a:extLst>
                </a:gridCol>
                <a:gridCol w="1097163">
                  <a:extLst>
                    <a:ext uri="{9D8B030D-6E8A-4147-A177-3AD203B41FA5}">
                      <a16:colId xmlns:a16="http://schemas.microsoft.com/office/drawing/2014/main" xmlns="" val="20003"/>
                    </a:ext>
                  </a:extLst>
                </a:gridCol>
                <a:gridCol w="1097163">
                  <a:extLst>
                    <a:ext uri="{9D8B030D-6E8A-4147-A177-3AD203B41FA5}">
                      <a16:colId xmlns:a16="http://schemas.microsoft.com/office/drawing/2014/main" xmlns="" val="20004"/>
                    </a:ext>
                  </a:extLst>
                </a:gridCol>
                <a:gridCol w="1097163">
                  <a:extLst>
                    <a:ext uri="{9D8B030D-6E8A-4147-A177-3AD203B41FA5}">
                      <a16:colId xmlns:a16="http://schemas.microsoft.com/office/drawing/2014/main" xmlns="" val="20005"/>
                    </a:ext>
                  </a:extLst>
                </a:gridCol>
                <a:gridCol w="1097163">
                  <a:extLst>
                    <a:ext uri="{9D8B030D-6E8A-4147-A177-3AD203B41FA5}">
                      <a16:colId xmlns:a16="http://schemas.microsoft.com/office/drawing/2014/main" xmlns="" val="20006"/>
                    </a:ext>
                  </a:extLst>
                </a:gridCol>
              </a:tblGrid>
              <a:tr h="52580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xmlns="" val="10000"/>
                  </a:ext>
                </a:extLst>
              </a:tr>
              <a:tr h="274320">
                <a:tc>
                  <a:txBody>
                    <a:bodyPr/>
                    <a:lstStyle/>
                    <a:p>
                      <a:pPr algn="ctr"/>
                      <a:r>
                        <a:rPr lang="en-US" sz="1400" dirty="0"/>
                        <a:t>objects</a:t>
                      </a:r>
                    </a:p>
                  </a:txBody>
                  <a:tcPr marL="68580" marR="68580" marT="34290" marB="34290"/>
                </a:tc>
                <a:tc>
                  <a:txBody>
                    <a:bodyPr/>
                    <a:lstStyle/>
                    <a:p>
                      <a:pPr algn="ctr"/>
                      <a:r>
                        <a:rPr lang="en-US" sz="1400" dirty="0"/>
                        <a:t>8</a:t>
                      </a:r>
                    </a:p>
                  </a:txBody>
                  <a:tcPr marL="68580" marR="68580" marT="34290" marB="34290"/>
                </a:tc>
                <a:tc>
                  <a:txBody>
                    <a:bodyPr/>
                    <a:lstStyle/>
                    <a:p>
                      <a:pPr algn="ctr"/>
                      <a:r>
                        <a:rPr lang="en-US" sz="1400" dirty="0"/>
                        <a:t>253</a:t>
                      </a:r>
                    </a:p>
                  </a:txBody>
                  <a:tcPr marL="68580" marR="68580" marT="34290" marB="34290"/>
                </a:tc>
                <a:tc>
                  <a:txBody>
                    <a:bodyPr/>
                    <a:lstStyle/>
                    <a:p>
                      <a:pPr algn="ctr"/>
                      <a:r>
                        <a:rPr lang="en-US" sz="1400" dirty="0"/>
                        <a:t>720,849</a:t>
                      </a:r>
                    </a:p>
                  </a:txBody>
                  <a:tcPr marL="68580" marR="68580" marT="34290" marB="34290"/>
                </a:tc>
                <a:tc>
                  <a:txBody>
                    <a:bodyPr/>
                    <a:lstStyle/>
                    <a:p>
                      <a:pPr algn="ctr"/>
                      <a:r>
                        <a:rPr lang="en-US" sz="1400" dirty="0"/>
                        <a:t>56</a:t>
                      </a:r>
                    </a:p>
                  </a:txBody>
                  <a:tcPr marL="68580" marR="68580" marT="34290" marB="34290"/>
                </a:tc>
                <a:tc>
                  <a:txBody>
                    <a:bodyPr/>
                    <a:lstStyle/>
                    <a:p>
                      <a:pPr algn="ctr"/>
                      <a:r>
                        <a:rPr lang="en-US" sz="1400" dirty="0"/>
                        <a:t>84</a:t>
                      </a:r>
                    </a:p>
                  </a:txBody>
                  <a:tcPr marL="68580" marR="68580" marT="34290" marB="34290"/>
                </a:tc>
                <a:tc>
                  <a:txBody>
                    <a:bodyPr/>
                    <a:lstStyle/>
                    <a:p>
                      <a:pPr algn="ctr"/>
                      <a:r>
                        <a:rPr lang="en-US" sz="1400" dirty="0"/>
                        <a:t>850</a:t>
                      </a:r>
                    </a:p>
                  </a:txBody>
                  <a:tcPr marL="68580" marR="68580" marT="34290" marB="34290"/>
                </a:tc>
                <a:extLst>
                  <a:ext uri="{0D108BD9-81ED-4DB2-BD59-A6C34878D82A}">
                    <a16:rowId xmlns:a16="http://schemas.microsoft.com/office/drawing/2014/main" xmlns="" val="10001"/>
                  </a:ext>
                </a:extLst>
              </a:tr>
              <a:tr h="274320">
                <a:tc>
                  <a:txBody>
                    <a:bodyPr/>
                    <a:lstStyle/>
                    <a:p>
                      <a:pPr algn="ctr"/>
                      <a:r>
                        <a:rPr lang="en-US" sz="1400" dirty="0"/>
                        <a:t>instances</a:t>
                      </a:r>
                    </a:p>
                  </a:txBody>
                  <a:tcPr marL="68580" marR="68580" marT="34290" marB="34290">
                    <a:lnB w="12700" cmpd="sng">
                      <a:noFill/>
                    </a:lnB>
                  </a:tcPr>
                </a:tc>
                <a:tc>
                  <a:txBody>
                    <a:bodyPr/>
                    <a:lstStyle/>
                    <a:p>
                      <a:pPr algn="ctr"/>
                      <a:r>
                        <a:rPr lang="en-US" sz="1400" dirty="0"/>
                        <a:t>12,000</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tc>
                  <a:txBody>
                    <a:bodyPr/>
                    <a:lstStyle/>
                    <a:p>
                      <a:pPr algn="ctr"/>
                      <a:r>
                        <a:rPr lang="en-US" sz="1400" dirty="0"/>
                        <a:t>-</a:t>
                      </a:r>
                    </a:p>
                  </a:txBody>
                  <a:tcPr marL="68580" marR="68580" marT="34290" marB="34290">
                    <a:lnB w="12700" cmpd="sng">
                      <a:noFill/>
                    </a:lnB>
                  </a:tcPr>
                </a:tc>
                <a:extLst>
                  <a:ext uri="{0D108BD9-81ED-4DB2-BD59-A6C34878D82A}">
                    <a16:rowId xmlns:a16="http://schemas.microsoft.com/office/drawing/2014/main" xmlns="" val="10002"/>
                  </a:ext>
                </a:extLst>
              </a:tr>
              <a:tr h="274320">
                <a:tc>
                  <a:txBody>
                    <a:bodyPr/>
                    <a:lstStyle/>
                    <a:p>
                      <a:pPr algn="ctr"/>
                      <a:r>
                        <a:rPr lang="en-US" sz="1400" dirty="0"/>
                        <a:t>triangles</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522M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10.5M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330M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12.3M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6.7M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4.8M</a:t>
                      </a:r>
                    </a:p>
                  </a:txBody>
                  <a:tcPr marL="68580" marR="68580" marT="34290" marB="3429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bl>
          </a:graphicData>
        </a:graphic>
      </p:graphicFrame>
      <p:sp>
        <p:nvSpPr>
          <p:cNvPr id="5" name="Title 4"/>
          <p:cNvSpPr>
            <a:spLocks noGrp="1"/>
          </p:cNvSpPr>
          <p:nvPr>
            <p:ph type="title"/>
          </p:nvPr>
        </p:nvSpPr>
        <p:spPr/>
        <p:txBody>
          <a:bodyPr>
            <a:normAutofit/>
          </a:bodyPr>
          <a:lstStyle/>
          <a:p>
            <a:r>
              <a:rPr lang="en-US" dirty="0"/>
              <a:t>BVH Build Performance</a:t>
            </a:r>
          </a:p>
        </p:txBody>
      </p:sp>
      <p:sp>
        <p:nvSpPr>
          <p:cNvPr id="7" name="Content Placeholder 5"/>
          <p:cNvSpPr txBox="1">
            <a:spLocks/>
          </p:cNvSpPr>
          <p:nvPr/>
        </p:nvSpPr>
        <p:spPr>
          <a:xfrm>
            <a:off x="333319" y="4498612"/>
            <a:ext cx="8599013" cy="873024"/>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sz="22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800" kern="1200" baseline="0" dirty="0" err="1"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lang="en-US" sz="18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IE" altLang="zh-CN" dirty="0">
              <a:cs typeface="Calibri" pitchFamily="34" charset="0"/>
            </a:endParaRPr>
          </a:p>
        </p:txBody>
      </p:sp>
      <p:pic>
        <p:nvPicPr>
          <p:cNvPr id="6" name="Picture 5"/>
          <p:cNvPicPr>
            <a:picLocks noChangeAspect="1"/>
          </p:cNvPicPr>
          <p:nvPr/>
        </p:nvPicPr>
        <p:blipFill rotWithShape="1">
          <a:blip r:embed="rId3"/>
          <a:srcRect r="2798"/>
          <a:stretch/>
        </p:blipFill>
        <p:spPr>
          <a:xfrm>
            <a:off x="1746084" y="773801"/>
            <a:ext cx="822960" cy="467117"/>
          </a:xfrm>
          <a:prstGeom prst="rect">
            <a:avLst/>
          </a:prstGeom>
        </p:spPr>
      </p:pic>
      <p:pic>
        <p:nvPicPr>
          <p:cNvPr id="8" name="Picture 7"/>
          <p:cNvPicPr>
            <a:picLocks noChangeAspect="1"/>
          </p:cNvPicPr>
          <p:nvPr/>
        </p:nvPicPr>
        <p:blipFill rotWithShape="1">
          <a:blip r:embed="rId4"/>
          <a:srcRect r="5934"/>
          <a:stretch/>
        </p:blipFill>
        <p:spPr>
          <a:xfrm>
            <a:off x="2790599" y="783233"/>
            <a:ext cx="754380" cy="448254"/>
          </a:xfrm>
          <a:prstGeom prst="rect">
            <a:avLst/>
          </a:prstGeom>
        </p:spPr>
      </p:pic>
      <p:pic>
        <p:nvPicPr>
          <p:cNvPr id="9" name="Picture 8"/>
          <p:cNvPicPr>
            <a:picLocks noChangeAspect="1"/>
          </p:cNvPicPr>
          <p:nvPr/>
        </p:nvPicPr>
        <p:blipFill>
          <a:blip r:embed="rId5"/>
          <a:stretch>
            <a:fillRect/>
          </a:stretch>
        </p:blipFill>
        <p:spPr>
          <a:xfrm>
            <a:off x="4977697" y="780277"/>
            <a:ext cx="801968" cy="451210"/>
          </a:xfrm>
          <a:prstGeom prst="rect">
            <a:avLst/>
          </a:prstGeom>
        </p:spPr>
      </p:pic>
      <p:pic>
        <p:nvPicPr>
          <p:cNvPr id="10" name="Picture 9"/>
          <p:cNvPicPr>
            <a:picLocks noChangeAspect="1"/>
          </p:cNvPicPr>
          <p:nvPr/>
        </p:nvPicPr>
        <p:blipFill>
          <a:blip r:embed="rId6"/>
          <a:stretch>
            <a:fillRect/>
          </a:stretch>
        </p:blipFill>
        <p:spPr>
          <a:xfrm>
            <a:off x="6067402" y="781351"/>
            <a:ext cx="801967" cy="452348"/>
          </a:xfrm>
          <a:prstGeom prst="rect">
            <a:avLst/>
          </a:prstGeom>
        </p:spPr>
      </p:pic>
      <p:pic>
        <p:nvPicPr>
          <p:cNvPr id="11" name="Picture 10"/>
          <p:cNvPicPr>
            <a:picLocks noChangeAspect="1"/>
          </p:cNvPicPr>
          <p:nvPr/>
        </p:nvPicPr>
        <p:blipFill>
          <a:blip r:embed="rId7"/>
          <a:stretch>
            <a:fillRect/>
          </a:stretch>
        </p:blipFill>
        <p:spPr>
          <a:xfrm>
            <a:off x="3883203" y="775687"/>
            <a:ext cx="802312" cy="449030"/>
          </a:xfrm>
          <a:prstGeom prst="rect">
            <a:avLst/>
          </a:prstGeom>
        </p:spPr>
      </p:pic>
      <p:pic>
        <p:nvPicPr>
          <p:cNvPr id="12" name="Picture 11"/>
          <p:cNvPicPr>
            <a:picLocks noChangeAspect="1"/>
          </p:cNvPicPr>
          <p:nvPr/>
        </p:nvPicPr>
        <p:blipFill>
          <a:blip r:embed="rId8"/>
          <a:stretch>
            <a:fillRect/>
          </a:stretch>
        </p:blipFill>
        <p:spPr>
          <a:xfrm>
            <a:off x="7156461" y="782222"/>
            <a:ext cx="795962" cy="444412"/>
          </a:xfrm>
          <a:prstGeom prst="rect">
            <a:avLst/>
          </a:prstGeom>
        </p:spPr>
      </p:pic>
      <p:graphicFrame>
        <p:nvGraphicFramePr>
          <p:cNvPr id="14" name="Chart 13"/>
          <p:cNvGraphicFramePr/>
          <p:nvPr>
            <p:extLst>
              <p:ext uri="{D42A27DB-BD31-4B8C-83A1-F6EECF244321}">
                <p14:modId xmlns:p14="http://schemas.microsoft.com/office/powerpoint/2010/main" val="375648691"/>
              </p:ext>
            </p:extLst>
          </p:nvPr>
        </p:nvGraphicFramePr>
        <p:xfrm>
          <a:off x="1195754" y="2117796"/>
          <a:ext cx="6940002" cy="274337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709670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7072" y="2547128"/>
            <a:ext cx="1249720" cy="1864166"/>
          </a:xfrm>
          <a:prstGeom prst="rect">
            <a:avLst/>
          </a:prstGeom>
        </p:spPr>
      </p:pic>
      <p:sp>
        <p:nvSpPr>
          <p:cNvPr id="5" name="Title 4"/>
          <p:cNvSpPr>
            <a:spLocks noGrp="1"/>
          </p:cNvSpPr>
          <p:nvPr>
            <p:ph type="title"/>
          </p:nvPr>
        </p:nvSpPr>
        <p:spPr/>
        <p:txBody>
          <a:bodyPr>
            <a:normAutofit/>
          </a:bodyPr>
          <a:lstStyle/>
          <a:p>
            <a:r>
              <a:rPr lang="en-US" dirty="0"/>
              <a:t>Recap</a:t>
            </a:r>
          </a:p>
        </p:txBody>
      </p:sp>
      <p:sp>
        <p:nvSpPr>
          <p:cNvPr id="6" name="Content Placeholder 5"/>
          <p:cNvSpPr>
            <a:spLocks noGrp="1"/>
          </p:cNvSpPr>
          <p:nvPr>
            <p:ph idx="1"/>
          </p:nvPr>
        </p:nvSpPr>
        <p:spPr>
          <a:xfrm>
            <a:off x="394159" y="1098616"/>
            <a:ext cx="7284739" cy="2741728"/>
          </a:xfrm>
        </p:spPr>
        <p:txBody>
          <a:bodyPr>
            <a:noAutofit/>
          </a:bodyPr>
          <a:lstStyle/>
          <a:p>
            <a:pPr marL="257175" lvl="1" indent="-257175"/>
            <a:r>
              <a:rPr lang="en-US" altLang="zh-CN" sz="1800" dirty="0">
                <a:cs typeface="Calibri" pitchFamily="34" charset="0"/>
              </a:rPr>
              <a:t>Two-level BVH</a:t>
            </a:r>
          </a:p>
          <a:p>
            <a:pPr marL="516731" lvl="2" indent="-257175"/>
            <a:r>
              <a:rPr lang="en-US" altLang="zh-CN" sz="1800" dirty="0">
                <a:cs typeface="Calibri" pitchFamily="34" charset="0"/>
              </a:rPr>
              <a:t>Multiple object BVHs</a:t>
            </a:r>
          </a:p>
          <a:p>
            <a:pPr marL="516731" lvl="2" indent="-257175"/>
            <a:r>
              <a:rPr lang="en-US" altLang="zh-CN" sz="1800" dirty="0">
                <a:cs typeface="Calibri" pitchFamily="34" charset="0"/>
              </a:rPr>
              <a:t>Single top-level BVH</a:t>
            </a:r>
            <a:endParaRPr lang="de-DE" altLang="zh-CN" sz="1800" dirty="0">
              <a:cs typeface="Calibri" pitchFamily="34" charset="0"/>
            </a:endParaRPr>
          </a:p>
        </p:txBody>
      </p:sp>
      <p:sp>
        <p:nvSpPr>
          <p:cNvPr id="8" name="Rectangle 7"/>
          <p:cNvSpPr/>
          <p:nvPr/>
        </p:nvSpPr>
        <p:spPr>
          <a:xfrm>
            <a:off x="1456437" y="2490690"/>
            <a:ext cx="667280" cy="537328"/>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1122798" y="3045350"/>
            <a:ext cx="262939" cy="537328"/>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1385736" y="2988911"/>
            <a:ext cx="805992" cy="687543"/>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a:off x="2170517" y="3045350"/>
            <a:ext cx="180789" cy="537328"/>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p:nvSpPr>
        <p:spPr>
          <a:xfrm>
            <a:off x="1456437" y="3648444"/>
            <a:ext cx="275734" cy="762850"/>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p:nvSpPr>
        <p:spPr>
          <a:xfrm>
            <a:off x="1767520" y="3648444"/>
            <a:ext cx="275734" cy="762850"/>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a:spLocks noChangeAspect="1"/>
          </p:cNvSpPr>
          <p:nvPr/>
        </p:nvSpPr>
        <p:spPr>
          <a:xfrm>
            <a:off x="3076533" y="2573214"/>
            <a:ext cx="280361" cy="253103"/>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a:spLocks noChangeAspect="1"/>
          </p:cNvSpPr>
          <p:nvPr/>
        </p:nvSpPr>
        <p:spPr>
          <a:xfrm>
            <a:off x="2488893" y="3020710"/>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a:spLocks noChangeAspect="1"/>
          </p:cNvSpPr>
          <p:nvPr/>
        </p:nvSpPr>
        <p:spPr>
          <a:xfrm>
            <a:off x="3704489" y="3056926"/>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p:cNvCxnSpPr>
            <a:cxnSpLocks noChangeAspect="1"/>
            <a:stCxn id="13" idx="2"/>
            <a:endCxn id="15" idx="0"/>
          </p:cNvCxnSpPr>
          <p:nvPr/>
        </p:nvCxnSpPr>
        <p:spPr>
          <a:xfrm flipH="1">
            <a:off x="2629073" y="2826317"/>
            <a:ext cx="587640" cy="19439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noChangeAspect="1"/>
            <a:stCxn id="13" idx="2"/>
            <a:endCxn id="16" idx="0"/>
          </p:cNvCxnSpPr>
          <p:nvPr/>
        </p:nvCxnSpPr>
        <p:spPr>
          <a:xfrm>
            <a:off x="3216714" y="2826317"/>
            <a:ext cx="627956" cy="230609"/>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noChangeAspect="1"/>
            <a:stCxn id="15" idx="2"/>
            <a:endCxn id="76" idx="0"/>
          </p:cNvCxnSpPr>
          <p:nvPr/>
        </p:nvCxnSpPr>
        <p:spPr>
          <a:xfrm flipH="1">
            <a:off x="2438960" y="3273812"/>
            <a:ext cx="190114" cy="42895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noChangeAspect="1"/>
            <a:stCxn id="15" idx="2"/>
            <a:endCxn id="77" idx="0"/>
          </p:cNvCxnSpPr>
          <p:nvPr/>
        </p:nvCxnSpPr>
        <p:spPr>
          <a:xfrm>
            <a:off x="2629073" y="3273812"/>
            <a:ext cx="205400" cy="42895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noChangeAspect="1"/>
            <a:stCxn id="16" idx="2"/>
            <a:endCxn id="56" idx="0"/>
          </p:cNvCxnSpPr>
          <p:nvPr/>
        </p:nvCxnSpPr>
        <p:spPr>
          <a:xfrm flipH="1">
            <a:off x="3459216" y="3310028"/>
            <a:ext cx="385454" cy="40376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noChangeAspect="1"/>
            <a:stCxn id="16" idx="2"/>
            <a:endCxn id="40" idx="0"/>
          </p:cNvCxnSpPr>
          <p:nvPr/>
        </p:nvCxnSpPr>
        <p:spPr>
          <a:xfrm>
            <a:off x="3844670" y="3310028"/>
            <a:ext cx="312725" cy="39273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40" name="Rectangle 39"/>
          <p:cNvSpPr>
            <a:spLocks noChangeAspect="1"/>
          </p:cNvSpPr>
          <p:nvPr/>
        </p:nvSpPr>
        <p:spPr>
          <a:xfrm>
            <a:off x="4017214" y="3702764"/>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1" name="Straight Connector 40"/>
          <p:cNvCxnSpPr>
            <a:cxnSpLocks noChangeAspect="1"/>
            <a:stCxn id="40" idx="2"/>
            <a:endCxn id="44" idx="0"/>
          </p:cNvCxnSpPr>
          <p:nvPr/>
        </p:nvCxnSpPr>
        <p:spPr>
          <a:xfrm flipH="1">
            <a:off x="3977341" y="3955867"/>
            <a:ext cx="180054" cy="30766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Aspect="1"/>
            <a:stCxn id="40" idx="2"/>
            <a:endCxn id="47" idx="0"/>
          </p:cNvCxnSpPr>
          <p:nvPr/>
        </p:nvCxnSpPr>
        <p:spPr>
          <a:xfrm>
            <a:off x="4157395" y="3955867"/>
            <a:ext cx="240487" cy="30766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Rectangle 43"/>
          <p:cNvSpPr>
            <a:spLocks noChangeAspect="1"/>
          </p:cNvSpPr>
          <p:nvPr/>
        </p:nvSpPr>
        <p:spPr>
          <a:xfrm>
            <a:off x="3837160" y="426353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p:cNvSpPr>
            <a:spLocks noChangeAspect="1"/>
          </p:cNvSpPr>
          <p:nvPr/>
        </p:nvSpPr>
        <p:spPr>
          <a:xfrm>
            <a:off x="4257701" y="426353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p:cNvSpPr>
            <a:spLocks noChangeAspect="1"/>
          </p:cNvSpPr>
          <p:nvPr/>
        </p:nvSpPr>
        <p:spPr>
          <a:xfrm>
            <a:off x="3319036" y="371379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7" name="Straight Connector 56"/>
          <p:cNvCxnSpPr>
            <a:cxnSpLocks noChangeAspect="1"/>
            <a:stCxn id="56" idx="2"/>
            <a:endCxn id="59" idx="0"/>
          </p:cNvCxnSpPr>
          <p:nvPr/>
        </p:nvCxnSpPr>
        <p:spPr>
          <a:xfrm flipH="1">
            <a:off x="3216714" y="3966895"/>
            <a:ext cx="242503" cy="29663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noChangeAspect="1"/>
            <a:stCxn id="56" idx="2"/>
            <a:endCxn id="60" idx="0"/>
          </p:cNvCxnSpPr>
          <p:nvPr/>
        </p:nvCxnSpPr>
        <p:spPr>
          <a:xfrm>
            <a:off x="3459216" y="3966895"/>
            <a:ext cx="153011" cy="29663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Rectangle 58"/>
          <p:cNvSpPr>
            <a:spLocks noChangeAspect="1"/>
          </p:cNvSpPr>
          <p:nvPr/>
        </p:nvSpPr>
        <p:spPr>
          <a:xfrm>
            <a:off x="3076533" y="426353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p:cNvSpPr>
            <a:spLocks noChangeAspect="1"/>
          </p:cNvSpPr>
          <p:nvPr/>
        </p:nvSpPr>
        <p:spPr>
          <a:xfrm>
            <a:off x="3472046" y="426353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75"/>
          <p:cNvSpPr>
            <a:spLocks noChangeAspect="1"/>
          </p:cNvSpPr>
          <p:nvPr/>
        </p:nvSpPr>
        <p:spPr>
          <a:xfrm>
            <a:off x="2298779" y="3702764"/>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76"/>
          <p:cNvSpPr>
            <a:spLocks noChangeAspect="1"/>
          </p:cNvSpPr>
          <p:nvPr/>
        </p:nvSpPr>
        <p:spPr>
          <a:xfrm>
            <a:off x="2694292" y="3702764"/>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97047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Dynamic Scenes</a:t>
            </a:r>
          </a:p>
        </p:txBody>
      </p:sp>
      <p:sp>
        <p:nvSpPr>
          <p:cNvPr id="7" name="Content Placeholder 5"/>
          <p:cNvSpPr txBox="1">
            <a:spLocks/>
          </p:cNvSpPr>
          <p:nvPr/>
        </p:nvSpPr>
        <p:spPr>
          <a:xfrm>
            <a:off x="333319" y="4498612"/>
            <a:ext cx="8599013" cy="873024"/>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sz="22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800" kern="1200" baseline="0" dirty="0" err="1"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lang="en-US" sz="18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IE" altLang="zh-CN" dirty="0">
              <a:cs typeface="Calibri" pitchFamily="34" charset="0"/>
            </a:endParaRPr>
          </a:p>
        </p:txBody>
      </p:sp>
      <p:sp>
        <p:nvSpPr>
          <p:cNvPr id="13" name="Content Placeholder 5"/>
          <p:cNvSpPr>
            <a:spLocks noGrp="1"/>
          </p:cNvSpPr>
          <p:nvPr>
            <p:ph idx="1"/>
          </p:nvPr>
        </p:nvSpPr>
        <p:spPr>
          <a:xfrm>
            <a:off x="45397" y="804153"/>
            <a:ext cx="9098604" cy="3307849"/>
          </a:xfrm>
        </p:spPr>
        <p:txBody>
          <a:bodyPr>
            <a:noAutofit/>
          </a:bodyPr>
          <a:lstStyle/>
          <a:p>
            <a:pPr lvl="1"/>
            <a:endParaRPr lang="de-DE" altLang="zh-CN" sz="1800" dirty="0">
              <a:cs typeface="Calibri" pitchFamily="34" charset="0"/>
            </a:endParaRPr>
          </a:p>
          <a:p>
            <a:pPr lvl="1"/>
            <a:endParaRPr lang="de-DE" altLang="zh-CN" sz="1800" dirty="0">
              <a:cs typeface="Calibri" pitchFamily="34" charset="0"/>
            </a:endParaRPr>
          </a:p>
          <a:p>
            <a:pPr lvl="1"/>
            <a:endParaRPr lang="de-DE" altLang="zh-CN" sz="1800" dirty="0">
              <a:cs typeface="Calibri" pitchFamily="34" charset="0"/>
            </a:endParaRPr>
          </a:p>
          <a:p>
            <a:pPr lvl="1"/>
            <a:endParaRPr lang="de-DE" altLang="zh-CN" sz="1800" dirty="0">
              <a:cs typeface="Calibri" pitchFamily="34" charset="0"/>
            </a:endParaRPr>
          </a:p>
          <a:p>
            <a:pPr lvl="1"/>
            <a:endParaRPr lang="de-DE" altLang="zh-CN" sz="1800" dirty="0">
              <a:cs typeface="Calibri" pitchFamily="34" charset="0"/>
            </a:endParaRPr>
          </a:p>
          <a:p>
            <a:pPr lvl="1"/>
            <a:endParaRPr lang="de-DE" altLang="zh-CN" sz="1800" dirty="0">
              <a:cs typeface="Calibri" pitchFamily="34" charset="0"/>
            </a:endParaRPr>
          </a:p>
        </p:txBody>
      </p:sp>
      <p:pic>
        <p:nvPicPr>
          <p:cNvPr id="3" name="Hpg2017Video">
            <a:hlinkClick r:id="" action="ppaction://media"/>
          </p:cNvPr>
          <p:cNvPicPr>
            <a:picLocks noChangeAspect="1"/>
          </p:cNvPicPr>
          <p:nvPr>
            <a:videoFile r:link="rId1"/>
            <p:extLst>
              <p:ext uri="{DAA4B4D4-6D71-4841-9C94-3DE7FCFB9230}">
                <p14:media xmlns:p14="http://schemas.microsoft.com/office/powerpoint/2010/main" r:embed="rId2">
                  <p14:trim end="3509"/>
                </p14:media>
              </p:ext>
            </p:extLst>
          </p:nvPr>
        </p:nvPicPr>
        <p:blipFill>
          <a:blip r:embed="rId5"/>
          <a:stretch>
            <a:fillRect/>
          </a:stretch>
        </p:blipFill>
        <p:spPr>
          <a:xfrm>
            <a:off x="1963132" y="744470"/>
            <a:ext cx="5214561" cy="2933192"/>
          </a:xfrm>
          <a:prstGeom prst="rect">
            <a:avLst/>
          </a:prstGeom>
        </p:spPr>
      </p:pic>
    </p:spTree>
    <p:extLst>
      <p:ext uri="{BB962C8B-B14F-4D97-AF65-F5344CB8AC3E}">
        <p14:creationId xmlns:p14="http://schemas.microsoft.com/office/powerpoint/2010/main" val="2101982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Conclusion &amp; Future Work</a:t>
            </a:r>
          </a:p>
        </p:txBody>
      </p:sp>
      <p:sp>
        <p:nvSpPr>
          <p:cNvPr id="7" name="Content Placeholder 5"/>
          <p:cNvSpPr txBox="1">
            <a:spLocks/>
          </p:cNvSpPr>
          <p:nvPr/>
        </p:nvSpPr>
        <p:spPr>
          <a:xfrm>
            <a:off x="333319" y="4498612"/>
            <a:ext cx="8599013" cy="873024"/>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sz="22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800" kern="1200" baseline="0" dirty="0" err="1"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lang="en-US" sz="18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IE" altLang="zh-CN" dirty="0">
              <a:cs typeface="Calibri" pitchFamily="34" charset="0"/>
            </a:endParaRPr>
          </a:p>
        </p:txBody>
      </p:sp>
      <p:sp>
        <p:nvSpPr>
          <p:cNvPr id="13" name="Content Placeholder 5"/>
          <p:cNvSpPr>
            <a:spLocks noGrp="1"/>
          </p:cNvSpPr>
          <p:nvPr>
            <p:ph idx="1"/>
          </p:nvPr>
        </p:nvSpPr>
        <p:spPr>
          <a:xfrm>
            <a:off x="394159" y="1098616"/>
            <a:ext cx="8599013" cy="2741728"/>
          </a:xfrm>
        </p:spPr>
        <p:txBody>
          <a:bodyPr>
            <a:noAutofit/>
          </a:bodyPr>
          <a:lstStyle/>
          <a:p>
            <a:pPr lvl="1"/>
            <a:r>
              <a:rPr lang="de-DE" altLang="zh-CN" sz="1800" dirty="0">
                <a:cs typeface="Calibri" pitchFamily="34" charset="0"/>
              </a:rPr>
              <a:t>Partial Re-Braiding significantly reduces spatial overlap in two-level BVHs </a:t>
            </a:r>
          </a:p>
          <a:p>
            <a:pPr lvl="2"/>
            <a:r>
              <a:rPr lang="de-DE" altLang="zh-CN" sz="1800" dirty="0">
                <a:cs typeface="Calibri" pitchFamily="34" charset="0"/>
              </a:rPr>
              <a:t>Improves overall BVH </a:t>
            </a:r>
            <a:r>
              <a:rPr lang="de-DE" altLang="zh-CN" sz="1800" dirty="0" smtClean="0">
                <a:cs typeface="Calibri" pitchFamily="34" charset="0"/>
              </a:rPr>
              <a:t>quality </a:t>
            </a:r>
            <a:r>
              <a:rPr lang="de-DE" altLang="zh-CN" sz="1800" dirty="0" smtClean="0">
                <a:cs typeface="Calibri" pitchFamily="34" charset="0"/>
                <a:sym typeface="Wingdings" panose="05000000000000000000" pitchFamily="2" charset="2"/>
              </a:rPr>
              <a:t></a:t>
            </a:r>
            <a:r>
              <a:rPr lang="de-DE" altLang="zh-CN" sz="1800" dirty="0">
                <a:cs typeface="Calibri" pitchFamily="34" charset="0"/>
                <a:sym typeface="Wingdings" panose="05000000000000000000" pitchFamily="2" charset="2"/>
              </a:rPr>
              <a:t>h</a:t>
            </a:r>
            <a:r>
              <a:rPr lang="de-DE" altLang="zh-CN" sz="1800" dirty="0" smtClean="0">
                <a:cs typeface="Calibri" pitchFamily="34" charset="0"/>
              </a:rPr>
              <a:t>igher </a:t>
            </a:r>
            <a:r>
              <a:rPr lang="de-DE" altLang="zh-CN" sz="1800" dirty="0">
                <a:cs typeface="Calibri" pitchFamily="34" charset="0"/>
              </a:rPr>
              <a:t>rendering performance</a:t>
            </a:r>
          </a:p>
          <a:p>
            <a:pPr lvl="2"/>
            <a:r>
              <a:rPr lang="de-DE" altLang="zh-CN" sz="1800" dirty="0">
                <a:cs typeface="Calibri" pitchFamily="34" charset="0"/>
              </a:rPr>
              <a:t>Adds just little overhead to top-level BVH builder (always on)</a:t>
            </a:r>
          </a:p>
          <a:p>
            <a:pPr lvl="2"/>
            <a:r>
              <a:rPr lang="de-DE" altLang="zh-CN" sz="1800" dirty="0">
                <a:cs typeface="Calibri" pitchFamily="34" charset="0"/>
              </a:rPr>
              <a:t>Good fit for partial updates in dynamic/static scenes  </a:t>
            </a:r>
          </a:p>
          <a:p>
            <a:pPr marL="257175" lvl="2" indent="0">
              <a:buNone/>
            </a:pPr>
            <a:endParaRPr lang="de-DE" altLang="zh-CN" sz="1800" dirty="0">
              <a:cs typeface="Calibri" pitchFamily="34" charset="0"/>
            </a:endParaRPr>
          </a:p>
          <a:p>
            <a:pPr lvl="1"/>
            <a:r>
              <a:rPr lang="de-DE" altLang="zh-CN" sz="1800" dirty="0">
                <a:cs typeface="Calibri" pitchFamily="34" charset="0"/>
              </a:rPr>
              <a:t>Integrated into Embree 2.16</a:t>
            </a:r>
          </a:p>
          <a:p>
            <a:pPr lvl="1"/>
            <a:r>
              <a:rPr lang="de-DE" altLang="zh-CN" sz="1800" dirty="0">
                <a:cs typeface="Calibri" pitchFamily="34" charset="0"/>
              </a:rPr>
              <a:t>In the future focus on </a:t>
            </a:r>
          </a:p>
          <a:p>
            <a:pPr lvl="2"/>
            <a:r>
              <a:rPr lang="de-DE" altLang="zh-CN" sz="1800" dirty="0">
                <a:cs typeface="Calibri" pitchFamily="34" charset="0"/>
              </a:rPr>
              <a:t>Better opening heuristics, leaf opening and improved overlap </a:t>
            </a:r>
            <a:r>
              <a:rPr lang="de-DE" altLang="zh-CN" sz="1800" dirty="0" smtClean="0">
                <a:cs typeface="Calibri" pitchFamily="34" charset="0"/>
              </a:rPr>
              <a:t>detection</a:t>
            </a:r>
          </a:p>
          <a:p>
            <a:pPr lvl="2"/>
            <a:r>
              <a:rPr lang="de-DE" altLang="zh-CN" sz="1800" dirty="0" smtClean="0">
                <a:cs typeface="Calibri" pitchFamily="34" charset="0"/>
              </a:rPr>
              <a:t>Combine with ideas from [Hendrich 2017]</a:t>
            </a:r>
            <a:endParaRPr lang="de-DE" altLang="zh-CN" sz="1800" dirty="0">
              <a:cs typeface="Calibri" pitchFamily="34" charset="0"/>
            </a:endParaRPr>
          </a:p>
          <a:p>
            <a:pPr lvl="2"/>
            <a:endParaRPr lang="de-DE" altLang="zh-CN" sz="1800" dirty="0">
              <a:cs typeface="Calibri" pitchFamily="34" charset="0"/>
            </a:endParaRPr>
          </a:p>
          <a:p>
            <a:pPr lvl="1"/>
            <a:endParaRPr lang="de-DE" altLang="zh-CN" sz="1800" dirty="0">
              <a:cs typeface="Calibri" pitchFamily="34" charset="0"/>
            </a:endParaRPr>
          </a:p>
        </p:txBody>
      </p:sp>
    </p:spTree>
    <p:extLst>
      <p:ext uri="{BB962C8B-B14F-4D97-AF65-F5344CB8AC3E}">
        <p14:creationId xmlns:p14="http://schemas.microsoft.com/office/powerpoint/2010/main" val="38154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Questions…</a:t>
            </a:r>
          </a:p>
        </p:txBody>
      </p:sp>
      <p:sp>
        <p:nvSpPr>
          <p:cNvPr id="7" name="Content Placeholder 5"/>
          <p:cNvSpPr txBox="1">
            <a:spLocks/>
          </p:cNvSpPr>
          <p:nvPr/>
        </p:nvSpPr>
        <p:spPr>
          <a:xfrm>
            <a:off x="333319" y="4498612"/>
            <a:ext cx="8599013" cy="873024"/>
          </a:xfrm>
          <a:prstGeom prst="rect">
            <a:avLst/>
          </a:prstGeom>
        </p:spPr>
        <p:txBody>
          <a:bodyPr vert="horz" lIns="0" tIns="0" rIns="0" bIns="0" rtlCol="0">
            <a:noAutofit/>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sz="22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800" kern="1200" baseline="0" dirty="0" err="1" smtClean="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lang="en-US" sz="180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IE" altLang="zh-CN" dirty="0">
              <a:cs typeface="Calibri" pitchFamily="34" charset="0"/>
            </a:endParaRPr>
          </a:p>
        </p:txBody>
      </p:sp>
      <p:sp>
        <p:nvSpPr>
          <p:cNvPr id="13" name="Content Placeholder 5"/>
          <p:cNvSpPr>
            <a:spLocks noGrp="1"/>
          </p:cNvSpPr>
          <p:nvPr>
            <p:ph idx="1"/>
          </p:nvPr>
        </p:nvSpPr>
        <p:spPr>
          <a:xfrm>
            <a:off x="394159" y="1098616"/>
            <a:ext cx="8599013" cy="2741728"/>
          </a:xfrm>
        </p:spPr>
        <p:txBody>
          <a:bodyPr>
            <a:noAutofit/>
          </a:bodyPr>
          <a:lstStyle/>
          <a:p>
            <a:pPr lvl="2"/>
            <a:endParaRPr lang="de-DE" altLang="zh-CN" sz="1800" dirty="0">
              <a:cs typeface="Calibri" pitchFamily="34" charset="0"/>
            </a:endParaRPr>
          </a:p>
          <a:p>
            <a:pPr lvl="1"/>
            <a:endParaRPr lang="de-DE" altLang="zh-CN" sz="1800" dirty="0">
              <a:cs typeface="Calibri" pitchFamily="34" charset="0"/>
            </a:endParaRPr>
          </a:p>
        </p:txBody>
      </p:sp>
      <p:sp>
        <p:nvSpPr>
          <p:cNvPr id="2" name="Rectangle 1"/>
          <p:cNvSpPr/>
          <p:nvPr/>
        </p:nvSpPr>
        <p:spPr>
          <a:xfrm>
            <a:off x="2193131" y="1535906"/>
            <a:ext cx="5200650" cy="1107996"/>
          </a:xfrm>
          <a:prstGeom prst="rect">
            <a:avLst/>
          </a:prstGeom>
        </p:spPr>
        <p:txBody>
          <a:bodyPr wrap="square">
            <a:spAutoFit/>
          </a:bodyPr>
          <a:lstStyle/>
          <a:p>
            <a:endParaRPr lang="en-US" sz="3300" dirty="0">
              <a:solidFill>
                <a:srgbClr val="FFFF00"/>
              </a:solidFill>
              <a:hlinkClick r:id="rId3"/>
            </a:endParaRPr>
          </a:p>
          <a:p>
            <a:r>
              <a:rPr lang="en-US" sz="3300" dirty="0">
                <a:solidFill>
                  <a:srgbClr val="FFFF00"/>
                </a:solidFill>
                <a:hlinkClick r:id="rId3"/>
              </a:rPr>
              <a:t>https://embree.github.io</a:t>
            </a:r>
            <a:endParaRPr lang="en-US" sz="3300" dirty="0"/>
          </a:p>
        </p:txBody>
      </p:sp>
      <p:sp>
        <p:nvSpPr>
          <p:cNvPr id="6" name="Content Placeholder 5"/>
          <p:cNvSpPr txBox="1">
            <a:spLocks/>
          </p:cNvSpPr>
          <p:nvPr/>
        </p:nvSpPr>
        <p:spPr>
          <a:xfrm>
            <a:off x="1561965" y="3000998"/>
            <a:ext cx="6141720" cy="1060462"/>
          </a:xfrm>
          <a:prstGeom prst="rect">
            <a:avLst/>
          </a:prstGeom>
        </p:spPr>
        <p:txBody>
          <a:bodyPr vert="horz" lIns="0" tIns="0" rIns="0" bIns="0" rtlCol="0">
            <a:noAutofit/>
          </a:bodyPr>
          <a:lstStyle>
            <a:lvl1pPr marL="0" marR="0" indent="0" algn="l" defTabSz="342900" rtl="0" eaLnBrk="1" fontAlgn="auto" latinLnBrk="0" hangingPunct="1">
              <a:lnSpc>
                <a:spcPct val="100000"/>
              </a:lnSpc>
              <a:spcBef>
                <a:spcPts val="900"/>
              </a:spcBef>
              <a:spcAft>
                <a:spcPts val="0"/>
              </a:spcAft>
              <a:buClrTx/>
              <a:buSzTx/>
              <a:buFont typeface="Wingdings" panose="05000000000000000000" pitchFamily="2" charset="2"/>
              <a:buNone/>
              <a:tabLst/>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350" kern="1200" baseline="0" dirty="0" err="1" smtClean="0">
                <a:solidFill>
                  <a:schemeClr val="tx2"/>
                </a:solidFill>
                <a:latin typeface="+mn-lt"/>
                <a:ea typeface="+mn-ea"/>
                <a:cs typeface="Intel Clear" panose="020B0604020203020204" pitchFamily="34" charset="0"/>
              </a:defRPr>
            </a:lvl2pPr>
            <a:lvl3pPr marL="428625" indent="-171450" algn="l" defTabSz="457200" rtl="0" eaLnBrk="1" latinLnBrk="0" hangingPunct="1">
              <a:spcBef>
                <a:spcPts val="800"/>
              </a:spcBef>
              <a:buFont typeface="Intel Clear" panose="020B0604020203020204" pitchFamily="34" charset="0"/>
              <a:buChar char="–"/>
              <a:defRPr lang="en-US" sz="1350" kern="1200" dirty="0" smtClean="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de-DE" altLang="zh-CN" sz="3200" dirty="0" smtClean="0">
                <a:cs typeface="Calibri" pitchFamily="34" charset="0"/>
              </a:rPr>
              <a:t>Demo at Intel SIGGRAPH Booth</a:t>
            </a:r>
          </a:p>
          <a:p>
            <a:pPr lvl="1" algn="ctr"/>
            <a:endParaRPr lang="de-DE" altLang="zh-CN" sz="3200" dirty="0">
              <a:cs typeface="Calibri" pitchFamily="34" charset="0"/>
            </a:endParaRPr>
          </a:p>
        </p:txBody>
      </p:sp>
    </p:spTree>
    <p:extLst>
      <p:ext uri="{BB962C8B-B14F-4D97-AF65-F5344CB8AC3E}">
        <p14:creationId xmlns:p14="http://schemas.microsoft.com/office/powerpoint/2010/main" val="1131638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3220" y="1"/>
            <a:ext cx="7880201" cy="767224"/>
          </a:xfrm>
        </p:spPr>
        <p:txBody>
          <a:bodyPr/>
          <a:lstStyle/>
          <a:p>
            <a:r>
              <a:rPr lang="en-US" dirty="0">
                <a:solidFill>
                  <a:schemeClr val="tx2"/>
                </a:solidFill>
              </a:rPr>
              <a:t>Legal Disclaimers</a:t>
            </a:r>
          </a:p>
        </p:txBody>
      </p:sp>
      <p:sp>
        <p:nvSpPr>
          <p:cNvPr id="7" name="Content Placeholder 6"/>
          <p:cNvSpPr>
            <a:spLocks noGrp="1"/>
          </p:cNvSpPr>
          <p:nvPr>
            <p:ph idx="1"/>
          </p:nvPr>
        </p:nvSpPr>
        <p:spPr>
          <a:xfrm>
            <a:off x="422657" y="461914"/>
            <a:ext cx="8381326" cy="4289840"/>
          </a:xfrm>
        </p:spPr>
        <p:txBody>
          <a:bodyPr>
            <a:normAutofit fontScale="85000" lnSpcReduction="10000"/>
          </a:bodyPr>
          <a:lstStyle/>
          <a:p>
            <a:r>
              <a:rPr lang="en-US" sz="600" dirty="0">
                <a:solidFill>
                  <a:schemeClr val="tx2"/>
                </a:solidFill>
              </a:rPr>
              <a:t>INFORMATION IN THIS DOCUMENT IS PROVIDED IN CONNECTION WITH INTEL PRODUCTS. NO LICENSE, EXPRESS OR IMPLIED, BY ESTOPPEL OR OTHERWISE, TO ANY INTELLECTUAL PROPERTY RIGHTS IS GRANTED BY THIS DOCUMENT. EXCEPT AS PROVIDED IN INTEL'S TERMS AND CONDITIONS OF SALE FOR SUCH PRODUCTS, INTEL ASSUMES NO LIABILITY WHATSOEVER AND INTEL DISCLAIMS ANY EXPRESS OR IMPLIED WARRANTY, RELATING TO SALE AND/OR USE OF INTEL PRODUCTS INCLUDING LIABILITY OR WARRANTIES RELATING TO FITNESS FOR A PARTICULAR PURPOSE, MERCHANTABILITY, OR INFRINGEMENT OF ANY PATENT, COPYRIGHT OR OTHER INTELLECTUAL PROPERTY RIGHT. </a:t>
            </a:r>
            <a:br>
              <a:rPr lang="en-US" sz="600" dirty="0">
                <a:solidFill>
                  <a:schemeClr val="tx2"/>
                </a:solidFill>
              </a:rPr>
            </a:br>
            <a:r>
              <a:rPr lang="en-US" sz="600" dirty="0">
                <a:solidFill>
                  <a:schemeClr val="tx2"/>
                </a:solidFill>
              </a:rPr>
              <a:t/>
            </a:r>
            <a:br>
              <a:rPr lang="en-US" sz="600" dirty="0">
                <a:solidFill>
                  <a:schemeClr val="tx2"/>
                </a:solidFill>
              </a:rPr>
            </a:br>
            <a:r>
              <a:rPr lang="en-US" sz="600" dirty="0">
                <a:solidFill>
                  <a:schemeClr val="tx2"/>
                </a:solidFill>
              </a:rPr>
              <a:t>A "Mission Critical Application" is any application in which failure of the Intel Product could result, directly or indirectly, in personal injury or death. SHOULD YOU PURCHASE OR USE INTEL'S PRODUCTS FOR ANY SUCH MISSION CRITICAL APPLICATION, YOU SHALL INDEMNIFY AND HOLD INTEL AND ITS SUBSIDIARIES, SUBCONTRACTORS AND AFFILIATES, AND THE DIRECTORS, OFFICERS, AND EMPLOYEES OF EACH, HARMLESS AGAINST ALL CLAIMS COSTS, DAMAGES, AND EXPENSES AND REASONABLE ATTORNEYS' FEES ARISING OUT OF, DIRECTLY OR INDIRECTLY, ANY CLAIM OF PRODUCT LIABILITY, PERSONAL INJURY, OR DEATH ARISING IN ANY WAY OUT OF SUCH MISSION CRITICAL APPLICATION, WHETHER OR NOT INTEL OR ITS SUBCONTRACTOR WAS NEGLIGENT IN THE DESIGN, MANUFACTURE, OR WARNING OF THE INTEL PRODUCT OR ANY OF ITS PARTS. </a:t>
            </a:r>
            <a:br>
              <a:rPr lang="en-US" sz="600" dirty="0">
                <a:solidFill>
                  <a:schemeClr val="tx2"/>
                </a:solidFill>
              </a:rPr>
            </a:br>
            <a:r>
              <a:rPr lang="en-US" sz="600" dirty="0">
                <a:solidFill>
                  <a:schemeClr val="tx2"/>
                </a:solidFill>
              </a:rPr>
              <a:t/>
            </a:r>
            <a:br>
              <a:rPr lang="en-US" sz="600" dirty="0">
                <a:solidFill>
                  <a:schemeClr val="tx2"/>
                </a:solidFill>
              </a:rPr>
            </a:br>
            <a:r>
              <a:rPr lang="en-US" sz="600" dirty="0">
                <a:solidFill>
                  <a:schemeClr val="tx2"/>
                </a:solidFill>
              </a:rPr>
              <a:t>Intel may make changes to specifications and product descriptions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The information here is subject to change without notice. Do not finalize a design with this information. </a:t>
            </a:r>
            <a:br>
              <a:rPr lang="en-US" sz="600" dirty="0">
                <a:solidFill>
                  <a:schemeClr val="tx2"/>
                </a:solidFill>
              </a:rPr>
            </a:br>
            <a:r>
              <a:rPr lang="en-US" sz="600" dirty="0">
                <a:solidFill>
                  <a:schemeClr val="tx2"/>
                </a:solidFill>
              </a:rPr>
              <a:t/>
            </a:r>
            <a:br>
              <a:rPr lang="en-US" sz="600" dirty="0">
                <a:solidFill>
                  <a:schemeClr val="tx2"/>
                </a:solidFill>
              </a:rPr>
            </a:br>
            <a:r>
              <a:rPr lang="en-US" sz="600" dirty="0">
                <a:solidFill>
                  <a:schemeClr val="tx2"/>
                </a:solidFill>
              </a:rPr>
              <a:t>The products described in this document may contain design defects or errors known as errata which may cause the product to deviate from published specifications. Current characterized errata are available on request. </a:t>
            </a:r>
            <a:br>
              <a:rPr lang="en-US" sz="600" dirty="0">
                <a:solidFill>
                  <a:schemeClr val="tx2"/>
                </a:solidFill>
              </a:rPr>
            </a:br>
            <a:r>
              <a:rPr lang="en-US" sz="600" dirty="0">
                <a:solidFill>
                  <a:schemeClr val="tx2"/>
                </a:solidFill>
              </a:rPr>
              <a:t/>
            </a:r>
            <a:br>
              <a:rPr lang="en-US" sz="600" dirty="0">
                <a:solidFill>
                  <a:schemeClr val="tx2"/>
                </a:solidFill>
              </a:rPr>
            </a:br>
            <a:r>
              <a:rPr lang="en-US" sz="600" dirty="0">
                <a:solidFill>
                  <a:schemeClr val="tx2"/>
                </a:solidFill>
              </a:rPr>
              <a:t>Contact your local Intel sales office or your distributor to obtain the latest specifications and before placing your product order. </a:t>
            </a:r>
            <a:br>
              <a:rPr lang="en-US" sz="600" dirty="0">
                <a:solidFill>
                  <a:schemeClr val="tx2"/>
                </a:solidFill>
              </a:rPr>
            </a:br>
            <a:r>
              <a:rPr lang="en-US" sz="600" dirty="0">
                <a:solidFill>
                  <a:schemeClr val="tx2"/>
                </a:solidFill>
              </a:rPr>
              <a:t/>
            </a:r>
            <a:br>
              <a:rPr lang="en-US" sz="600" dirty="0">
                <a:solidFill>
                  <a:schemeClr val="tx2"/>
                </a:solidFill>
              </a:rPr>
            </a:br>
            <a:r>
              <a:rPr lang="en-US" sz="600" dirty="0">
                <a:solidFill>
                  <a:schemeClr val="tx2"/>
                </a:solidFill>
              </a:rPr>
              <a:t>Copies of documents which have an order number and are referenced in this document, or other Intel literature, may be obtained by calling 1-800-548-4725, or go to: </a:t>
            </a:r>
            <a:r>
              <a:rPr lang="en-US" sz="600" dirty="0">
                <a:solidFill>
                  <a:schemeClr val="tx2"/>
                </a:solidFill>
                <a:hlinkClick r:id="rId3"/>
              </a:rPr>
              <a:t>http://www.intel.com/design/literature.htm</a:t>
            </a:r>
            <a:r>
              <a:rPr lang="en-US" sz="600" dirty="0">
                <a:solidFill>
                  <a:schemeClr val="tx2"/>
                </a:solidFill>
              </a:rPr>
              <a:t/>
            </a:r>
            <a:br>
              <a:rPr lang="en-US" sz="600" dirty="0">
                <a:solidFill>
                  <a:schemeClr val="tx2"/>
                </a:solidFill>
              </a:rPr>
            </a:br>
            <a:r>
              <a:rPr lang="en-US" sz="600" dirty="0">
                <a:solidFill>
                  <a:schemeClr val="tx2"/>
                </a:solidFill>
              </a:rPr>
              <a:t>Software and workloads used in performance tests may have been optimized for performance only on Intel microprocessors.  Performance tests, such as </a:t>
            </a:r>
            <a:r>
              <a:rPr lang="en-US" sz="600" dirty="0" err="1">
                <a:solidFill>
                  <a:schemeClr val="tx2"/>
                </a:solidFill>
              </a:rPr>
              <a:t>SYSmark</a:t>
            </a:r>
            <a:r>
              <a:rPr lang="en-US" sz="600" dirty="0">
                <a:solidFill>
                  <a:schemeClr val="tx2"/>
                </a:solidFill>
              </a:rPr>
              <a:t> and </a:t>
            </a:r>
            <a:r>
              <a:rPr lang="en-US" sz="600" dirty="0" err="1">
                <a:solidFill>
                  <a:schemeClr val="tx2"/>
                </a:solidFill>
              </a:rPr>
              <a:t>MobileMark</a:t>
            </a:r>
            <a:r>
              <a:rPr lang="en-US" sz="600" dirty="0">
                <a:solidFill>
                  <a:schemeClr val="tx2"/>
                </a:solidFill>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a:t>
            </a:r>
          </a:p>
          <a:p>
            <a:r>
              <a:rPr lang="en-US" sz="600" dirty="0">
                <a:solidFill>
                  <a:schemeClr val="tx2"/>
                </a:solidFill>
              </a:rPr>
              <a:t>Intel does not control or audit the design or implementation of third party benchmarks or Web sites referenced in this document. Intel encourages all of its customers to visit the referenced Web sites or others where similar performance benchmarks are reported and confirm whether the referenced benchmarks are accurate and reflect performance of systems available for purchase. </a:t>
            </a:r>
          </a:p>
          <a:p>
            <a:r>
              <a:rPr lang="en-US" sz="600" dirty="0">
                <a:solidFill>
                  <a:schemeClr val="tx2"/>
                </a:solidFill>
              </a:rPr>
              <a:t>Relative performance is calculated by assigning a baseline value of 1.0 to one benchmark result, and then dividing the actual benchmark result for the baseline platform into each of the specific benchmark results of each of the other platforms, and assigning them a relative performance number that correlates with the performance improvements reported. </a:t>
            </a:r>
          </a:p>
          <a:p>
            <a:r>
              <a:rPr lang="en-US" sz="600" dirty="0">
                <a:solidFill>
                  <a:schemeClr val="tx2"/>
                </a:solidFill>
              </a:rPr>
              <a:t>SPEC, </a:t>
            </a:r>
            <a:r>
              <a:rPr lang="en-US" sz="600" dirty="0" err="1">
                <a:solidFill>
                  <a:schemeClr val="tx2"/>
                </a:solidFill>
              </a:rPr>
              <a:t>SPECint</a:t>
            </a:r>
            <a:r>
              <a:rPr lang="en-US" sz="600" dirty="0">
                <a:solidFill>
                  <a:schemeClr val="tx2"/>
                </a:solidFill>
              </a:rPr>
              <a:t>, </a:t>
            </a:r>
            <a:r>
              <a:rPr lang="en-US" sz="600" dirty="0" err="1">
                <a:solidFill>
                  <a:schemeClr val="tx2"/>
                </a:solidFill>
              </a:rPr>
              <a:t>SPECfp</a:t>
            </a:r>
            <a:r>
              <a:rPr lang="en-US" sz="600" dirty="0">
                <a:solidFill>
                  <a:schemeClr val="tx2"/>
                </a:solidFill>
              </a:rPr>
              <a:t>, </a:t>
            </a:r>
            <a:r>
              <a:rPr lang="en-US" sz="600" dirty="0" err="1">
                <a:solidFill>
                  <a:schemeClr val="tx2"/>
                </a:solidFill>
              </a:rPr>
              <a:t>SPECrate</a:t>
            </a:r>
            <a:r>
              <a:rPr lang="en-US" sz="600" dirty="0">
                <a:solidFill>
                  <a:schemeClr val="tx2"/>
                </a:solidFill>
              </a:rPr>
              <a:t>. </a:t>
            </a:r>
            <a:r>
              <a:rPr lang="en-US" sz="600" dirty="0" err="1">
                <a:solidFill>
                  <a:schemeClr val="tx2"/>
                </a:solidFill>
              </a:rPr>
              <a:t>SPECpower</a:t>
            </a:r>
            <a:r>
              <a:rPr lang="en-US" sz="600" dirty="0">
                <a:solidFill>
                  <a:schemeClr val="tx2"/>
                </a:solidFill>
              </a:rPr>
              <a:t>, </a:t>
            </a:r>
            <a:r>
              <a:rPr lang="en-US" sz="600" dirty="0" err="1">
                <a:solidFill>
                  <a:schemeClr val="tx2"/>
                </a:solidFill>
              </a:rPr>
              <a:t>SPECjAppServer</a:t>
            </a:r>
            <a:r>
              <a:rPr lang="en-US" sz="600" dirty="0">
                <a:solidFill>
                  <a:schemeClr val="tx2"/>
                </a:solidFill>
              </a:rPr>
              <a:t>, </a:t>
            </a:r>
            <a:r>
              <a:rPr lang="en-US" sz="600" dirty="0" err="1">
                <a:solidFill>
                  <a:schemeClr val="tx2"/>
                </a:solidFill>
              </a:rPr>
              <a:t>SPECjbb</a:t>
            </a:r>
            <a:r>
              <a:rPr lang="en-US" sz="600" dirty="0">
                <a:solidFill>
                  <a:schemeClr val="tx2"/>
                </a:solidFill>
              </a:rPr>
              <a:t>, </a:t>
            </a:r>
            <a:r>
              <a:rPr lang="en-US" sz="600" dirty="0" err="1">
                <a:solidFill>
                  <a:schemeClr val="tx2"/>
                </a:solidFill>
              </a:rPr>
              <a:t>SPECjvm</a:t>
            </a:r>
            <a:r>
              <a:rPr lang="en-US" sz="600" dirty="0">
                <a:solidFill>
                  <a:schemeClr val="tx2"/>
                </a:solidFill>
              </a:rPr>
              <a:t>, </a:t>
            </a:r>
            <a:r>
              <a:rPr lang="en-US" sz="600" dirty="0" err="1">
                <a:solidFill>
                  <a:schemeClr val="tx2"/>
                </a:solidFill>
              </a:rPr>
              <a:t>SPECWeb</a:t>
            </a:r>
            <a:r>
              <a:rPr lang="en-US" sz="600" dirty="0">
                <a:solidFill>
                  <a:schemeClr val="tx2"/>
                </a:solidFill>
              </a:rPr>
              <a:t>, </a:t>
            </a:r>
            <a:r>
              <a:rPr lang="en-US" sz="600" dirty="0" err="1">
                <a:solidFill>
                  <a:schemeClr val="tx2"/>
                </a:solidFill>
              </a:rPr>
              <a:t>SPECompM</a:t>
            </a:r>
            <a:r>
              <a:rPr lang="en-US" sz="600" dirty="0">
                <a:solidFill>
                  <a:schemeClr val="tx2"/>
                </a:solidFill>
              </a:rPr>
              <a:t>, </a:t>
            </a:r>
            <a:r>
              <a:rPr lang="en-US" sz="600" dirty="0" err="1">
                <a:solidFill>
                  <a:schemeClr val="tx2"/>
                </a:solidFill>
              </a:rPr>
              <a:t>SPECompL</a:t>
            </a:r>
            <a:r>
              <a:rPr lang="en-US" sz="600" dirty="0">
                <a:solidFill>
                  <a:schemeClr val="tx2"/>
                </a:solidFill>
              </a:rPr>
              <a:t>, SPEC MPI, </a:t>
            </a:r>
            <a:r>
              <a:rPr lang="en-US" sz="600" dirty="0" err="1">
                <a:solidFill>
                  <a:schemeClr val="tx2"/>
                </a:solidFill>
              </a:rPr>
              <a:t>SPECjEnterprise</a:t>
            </a:r>
            <a:r>
              <a:rPr lang="en-US" sz="600" dirty="0">
                <a:solidFill>
                  <a:schemeClr val="tx2"/>
                </a:solidFill>
              </a:rPr>
              <a:t>* are trademarks of the Standard Performance Evaluation Corporation.  See </a:t>
            </a:r>
            <a:r>
              <a:rPr lang="en-US" sz="600" dirty="0">
                <a:solidFill>
                  <a:schemeClr val="tx2"/>
                </a:solidFill>
                <a:hlinkClick r:id="rId4"/>
              </a:rPr>
              <a:t>http://www.spec.org</a:t>
            </a:r>
            <a:r>
              <a:rPr lang="en-US" sz="600" dirty="0">
                <a:solidFill>
                  <a:schemeClr val="tx2"/>
                </a:solidFill>
              </a:rPr>
              <a:t> for more information. TPC-C, TPC-H, TPC-E are trademarks of the Transaction Processing Council. See </a:t>
            </a:r>
            <a:r>
              <a:rPr lang="en-US" sz="600" dirty="0">
                <a:solidFill>
                  <a:schemeClr val="tx2"/>
                </a:solidFill>
                <a:hlinkClick r:id="rId5"/>
              </a:rPr>
              <a:t>http://www.tpc.org</a:t>
            </a:r>
            <a:r>
              <a:rPr lang="en-US" sz="600" dirty="0">
                <a:solidFill>
                  <a:schemeClr val="tx2"/>
                </a:solidFill>
              </a:rPr>
              <a:t> for more information.</a:t>
            </a:r>
          </a:p>
          <a:p>
            <a:r>
              <a:rPr lang="en-US" sz="600" dirty="0">
                <a:solidFill>
                  <a:schemeClr val="tx2"/>
                </a:solidFill>
              </a:rPr>
              <a:t>Hyper-Threading Technology requires a computer system with a processor supporting HT Technology and an HT Technology-enabled chipset, BIOS and operating system. Performance will vary depending on the specific hardware and software you use. For more information including details on which processors support HT Technology, see </a:t>
            </a:r>
            <a:r>
              <a:rPr lang="en-US" sz="600" dirty="0">
                <a:solidFill>
                  <a:schemeClr val="tx2"/>
                </a:solidFill>
                <a:hlinkClick r:id="rId6"/>
              </a:rPr>
              <a:t>here </a:t>
            </a:r>
            <a:endParaRPr lang="en-US" sz="600" dirty="0">
              <a:solidFill>
                <a:schemeClr val="tx2"/>
              </a:solidFill>
            </a:endParaRPr>
          </a:p>
          <a:p>
            <a:r>
              <a:rPr lang="en-US" sz="600" dirty="0">
                <a:solidFill>
                  <a:schemeClr val="tx2"/>
                </a:solidFill>
              </a:rPr>
              <a:t>Intel® Turbo Boost Technology requires a Platform with a processor with Intel Turbo Boost Technology capability.  Intel Turbo Boost Technology performance varies depending on hardware, software and overall system configuration.  Check with your platform manufacturer on whether your system delivers Intel Turbo Boost Technology.  For more information, see </a:t>
            </a:r>
            <a:r>
              <a:rPr lang="en-US" sz="600" dirty="0">
                <a:solidFill>
                  <a:schemeClr val="tx2"/>
                </a:solidFill>
                <a:hlinkClick r:id="rId7"/>
              </a:rPr>
              <a:t>http://www.intel.com/technology/turboboost</a:t>
            </a:r>
            <a:endParaRPr lang="en-US" sz="600" dirty="0">
              <a:solidFill>
                <a:schemeClr val="tx2"/>
              </a:solidFill>
            </a:endParaRPr>
          </a:p>
          <a:p>
            <a:r>
              <a:rPr lang="en-US" sz="600" dirty="0">
                <a:solidFill>
                  <a:schemeClr val="tx2"/>
                </a:solidFill>
              </a:rPr>
              <a:t>No computer system can provide absolute security. Requires an enabled Intel® processor and software optimized for use of the technology. Consult your system manufacturer and/or software vendor for more information.</a:t>
            </a:r>
          </a:p>
          <a:p>
            <a:r>
              <a:rPr lang="en-US" sz="600" dirty="0">
                <a:solidFill>
                  <a:schemeClr val="tx2"/>
                </a:solidFill>
              </a:rPr>
              <a:t>Intel processor numbers are not a measure of performance. Processor numbers differentiate features within each processor family, not across different processor families: Go to: </a:t>
            </a:r>
            <a:r>
              <a:rPr lang="en-US" sz="600" dirty="0">
                <a:solidFill>
                  <a:schemeClr val="tx2"/>
                </a:solidFill>
                <a:hlinkClick r:id="rId8"/>
              </a:rPr>
              <a:t/>
            </a:r>
            <a:br>
              <a:rPr lang="en-US" sz="600" dirty="0">
                <a:solidFill>
                  <a:schemeClr val="tx2"/>
                </a:solidFill>
                <a:hlinkClick r:id="rId8"/>
              </a:rPr>
            </a:br>
            <a:r>
              <a:rPr lang="en-US" sz="600" dirty="0">
                <a:solidFill>
                  <a:schemeClr val="tx2"/>
                </a:solidFill>
                <a:hlinkClick r:id="rId8"/>
              </a:rPr>
              <a:t>Learn About Intel® Processor Numbers </a:t>
            </a:r>
            <a:endParaRPr lang="en-US" sz="600" dirty="0">
              <a:solidFill>
                <a:schemeClr val="tx2"/>
              </a:solidFill>
            </a:endParaRPr>
          </a:p>
          <a:p>
            <a:r>
              <a:rPr lang="en-US" sz="600" dirty="0">
                <a:solidFill>
                  <a:schemeClr val="tx2"/>
                </a:solidFill>
              </a:rPr>
              <a:t>Intel product plans in this presentation do not constitute Intel plan of record product roadmaps. Please contact your Intel representative to obtain Intel’s current plan of record product roadmaps.</a:t>
            </a:r>
          </a:p>
          <a:p>
            <a:r>
              <a:rPr lang="en-US" sz="600" dirty="0">
                <a:solidFill>
                  <a:schemeClr val="tx2"/>
                </a:solidFill>
              </a:rPr>
              <a:t>Copyright © 2014 Intel Corporation. All rights reserved. Intel, the Intel logo, Xeon and Intel Core are trademarks or registered trademarks of Intel Corporation or its subsidiaries in the United States and other countries. All dates and products specified are for planning purposes only and are subject to change without notice</a:t>
            </a:r>
          </a:p>
          <a:p>
            <a:r>
              <a:rPr lang="en-US" sz="600" dirty="0">
                <a:solidFill>
                  <a:schemeClr val="tx2"/>
                </a:solidFill>
              </a:rPr>
              <a:t>*Other names and brands may be claimed as the property of others. </a:t>
            </a:r>
            <a:endParaRPr lang="en-US" sz="675" dirty="0">
              <a:solidFill>
                <a:schemeClr val="tx2"/>
              </a:solidFill>
            </a:endParaRPr>
          </a:p>
        </p:txBody>
      </p:sp>
    </p:spTree>
    <p:extLst>
      <p:ext uri="{BB962C8B-B14F-4D97-AF65-F5344CB8AC3E}">
        <p14:creationId xmlns:p14="http://schemas.microsoft.com/office/powerpoint/2010/main" val="338566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71925" y="247650"/>
            <a:ext cx="7932832" cy="314325"/>
          </a:xfrm>
        </p:spPr>
        <p:txBody>
          <a:bodyPr>
            <a:noAutofit/>
          </a:bodyPr>
          <a:lstStyle/>
          <a:p>
            <a:pPr algn="l" eaLnBrk="1" hangingPunct="1"/>
            <a:r>
              <a:rPr lang="en-US" dirty="0">
                <a:solidFill>
                  <a:schemeClr val="tx2"/>
                </a:solidFill>
              </a:rPr>
              <a:t>Risk Factors</a:t>
            </a:r>
          </a:p>
        </p:txBody>
      </p:sp>
      <p:sp>
        <p:nvSpPr>
          <p:cNvPr id="3075" name="Rectangle 3"/>
          <p:cNvSpPr>
            <a:spLocks noGrp="1" noChangeArrowheads="1"/>
          </p:cNvSpPr>
          <p:nvPr>
            <p:ph idx="1"/>
          </p:nvPr>
        </p:nvSpPr>
        <p:spPr>
          <a:xfrm>
            <a:off x="479453" y="695326"/>
            <a:ext cx="8253876" cy="4098131"/>
          </a:xfrm>
        </p:spPr>
        <p:txBody>
          <a:bodyPr>
            <a:noAutofit/>
          </a:bodyPr>
          <a:lstStyle/>
          <a:p>
            <a:pPr marL="0" indent="0">
              <a:defRPr/>
            </a:pPr>
            <a:r>
              <a:rPr lang="en-US" sz="900" dirty="0">
                <a:solidFill>
                  <a:schemeClr val="tx2"/>
                </a:solidFill>
              </a:rPr>
              <a:t>The above statements and any others in this document that refer to plans and expectations for the third quarter, the year and the future are forward-looking statements that involve a number of risks and uncertainties. Words such as “anticipates,” “expects,” “intends,” “plans,” “believes,” “seeks,” “estimates,” “may,” “will,” “should” and their variations identify forward-looking statements. Statements that refer to or are based on projections, uncertain events or assumptions also identify forward-looking statements. Many factors could affect Intel’s actual results, and variances from Intel’s current expectations regarding such factors could cause actual results to differ materially from those expressed in these forward-looking statements. Intel presently considers the following to be the important factors that could cause actual results to differ materially from the company’s expectations. Demand could be different from Intel's expectations due to factors including changes in business and economic conditions; customer acceptance of Intel’s and competitors’ products; supply constraints and other disruptions affecting customers; changes in customer order patterns including order cancellations; and changes in the level of inventory at customers. Uncertainty in global economic and financial conditions poses a risk that consumers and businesses may defer purchases in response to negative financial events, which could negatively affect product demand and other related matters.  Intel operates in intensely competitive industries that are characterized by a high percentage of costs that are fixed or difficult to reduce in the short term and product demand that is highly variable and difficult to forecast. Revenue and the gross margin percentage are affected by the timing of Intel product introductions and the demand for and market acceptance of Intel's products; actions taken by Intel's competitors, including product offerings and introductions, marketing programs and pricing pressures and Intel’s response to such actions; and Intel’s ability to respond quickly to technological developments and to incorporate new features into its products. The gross margin percentage could vary significantly from expectations based on capacity utilization; variations in inventory valuation, including variations related to the timing of qualifying products for sale; changes in revenue levels; segment product mix; the timing and execution of the manufacturing ramp and associated costs; start-up costs; excess or obsolete inventory; changes in unit costs; defects or disruptions in the supply of materials or resources; product manufacturing quality/yields; and impairments of long-lived assets, including manufacturing, assembly/test and intangible assets.  Intel's results could be affected by adverse economic, social, political and physical/infrastructure conditions in countries where Intel, its customers or its suppliers operate, including military conflict and other security risks, natural disasters, infrastructure disruptions, health concerns and fluctuations in currency exchange rates. Expenses, particularly certain marketing and compensation expenses, as well as restructuring and asset impairment charges, vary depending on the level of demand for Intel's products and the level of revenue and profits. Intel’s results could be affected by the timing of closing of acquisitions and divestitures. Intel's results could be affected by adverse effects associated with product defects and errata (deviations from published specifications), and by litigation or regulatory matters involving intellectual property, stockholder, consumer, antitrust, disclosure and other issues, such as the litigation and regulatory matters described in Intel's SEC reports. An unfavorable ruling could include monetary damages or an injunction prohibiting Intel from manufacturing or selling one or more products, precluding particular business practices, impacting Intel’s ability to design its products, or requiring other remedies such as compulsory licensing of intellectual property. A detailed discussion of these and other factors that could affect Intel’s results is included in Intel’s SEC filings, including the company’s most recent reports on Form 10-Q, Form 10-K and earnings release.</a:t>
            </a:r>
          </a:p>
        </p:txBody>
      </p:sp>
      <p:sp>
        <p:nvSpPr>
          <p:cNvPr id="3077" name="Text Box 5"/>
          <p:cNvSpPr txBox="1">
            <a:spLocks noChangeArrowheads="1"/>
          </p:cNvSpPr>
          <p:nvPr/>
        </p:nvSpPr>
        <p:spPr bwMode="auto">
          <a:xfrm>
            <a:off x="1440658" y="4967983"/>
            <a:ext cx="89773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lgn="ctr">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cs typeface="Arial" charset="0"/>
              </a:defRPr>
            </a:lvl1pPr>
            <a:lvl2pPr marL="742950" indent="-285750" eaLnBrk="0" hangingPunct="0">
              <a:defRPr sz="1000">
                <a:solidFill>
                  <a:schemeClr val="tx1"/>
                </a:solidFill>
                <a:latin typeface="Verdana" pitchFamily="34" charset="0"/>
                <a:cs typeface="Arial" charset="0"/>
              </a:defRPr>
            </a:lvl2pPr>
            <a:lvl3pPr marL="1143000" indent="-228600" eaLnBrk="0" hangingPunct="0">
              <a:defRPr sz="1000">
                <a:solidFill>
                  <a:schemeClr val="tx1"/>
                </a:solidFill>
                <a:latin typeface="Verdana" pitchFamily="34" charset="0"/>
                <a:cs typeface="Arial" charset="0"/>
              </a:defRPr>
            </a:lvl3pPr>
            <a:lvl4pPr marL="1600200" indent="-228600" eaLnBrk="0" hangingPunct="0">
              <a:defRPr sz="1000">
                <a:solidFill>
                  <a:schemeClr val="tx1"/>
                </a:solidFill>
                <a:latin typeface="Verdana" pitchFamily="34" charset="0"/>
                <a:cs typeface="Arial" charset="0"/>
              </a:defRPr>
            </a:lvl4pPr>
            <a:lvl5pPr marL="2057400" indent="-228600" eaLnBrk="0" hangingPunct="0">
              <a:defRPr sz="1000">
                <a:solidFill>
                  <a:schemeClr val="tx1"/>
                </a:solidFill>
                <a:latin typeface="Verdana" pitchFamily="34" charset="0"/>
                <a:cs typeface="Arial" charset="0"/>
              </a:defRPr>
            </a:lvl5pPr>
            <a:lvl6pPr marL="2514600" indent="-228600" eaLnBrk="0" fontAlgn="base" hangingPunct="0">
              <a:spcBef>
                <a:spcPct val="0"/>
              </a:spcBef>
              <a:spcAft>
                <a:spcPct val="0"/>
              </a:spcAft>
              <a:defRPr sz="1000">
                <a:solidFill>
                  <a:schemeClr val="tx1"/>
                </a:solidFill>
                <a:latin typeface="Verdana" pitchFamily="34" charset="0"/>
                <a:cs typeface="Arial" charset="0"/>
              </a:defRPr>
            </a:lvl6pPr>
            <a:lvl7pPr marL="2971800" indent="-228600" eaLnBrk="0" fontAlgn="base" hangingPunct="0">
              <a:spcBef>
                <a:spcPct val="0"/>
              </a:spcBef>
              <a:spcAft>
                <a:spcPct val="0"/>
              </a:spcAft>
              <a:defRPr sz="1000">
                <a:solidFill>
                  <a:schemeClr val="tx1"/>
                </a:solidFill>
                <a:latin typeface="Verdana" pitchFamily="34" charset="0"/>
                <a:cs typeface="Arial" charset="0"/>
              </a:defRPr>
            </a:lvl7pPr>
            <a:lvl8pPr marL="3429000" indent="-228600" eaLnBrk="0" fontAlgn="base" hangingPunct="0">
              <a:spcBef>
                <a:spcPct val="0"/>
              </a:spcBef>
              <a:spcAft>
                <a:spcPct val="0"/>
              </a:spcAft>
              <a:defRPr sz="1000">
                <a:solidFill>
                  <a:schemeClr val="tx1"/>
                </a:solidFill>
                <a:latin typeface="Verdana" pitchFamily="34" charset="0"/>
                <a:cs typeface="Arial" charset="0"/>
              </a:defRPr>
            </a:lvl8pPr>
            <a:lvl9pPr marL="3886200" indent="-228600" eaLnBrk="0" fontAlgn="base" hangingPunct="0">
              <a:spcBef>
                <a:spcPct val="0"/>
              </a:spcBef>
              <a:spcAft>
                <a:spcPct val="0"/>
              </a:spcAft>
              <a:defRPr sz="1000">
                <a:solidFill>
                  <a:schemeClr val="tx1"/>
                </a:solidFill>
                <a:latin typeface="Verdana" pitchFamily="34" charset="0"/>
                <a:cs typeface="Arial" charset="0"/>
              </a:defRPr>
            </a:lvl9pPr>
          </a:lstStyle>
          <a:p>
            <a:pPr algn="ctr">
              <a:spcBef>
                <a:spcPct val="50000"/>
              </a:spcBef>
            </a:pPr>
            <a:r>
              <a:rPr lang="en-US" sz="750" dirty="0">
                <a:solidFill>
                  <a:schemeClr val="bg2"/>
                </a:solidFill>
              </a:rPr>
              <a:t>Rev. 7/17/13</a:t>
            </a:r>
          </a:p>
        </p:txBody>
      </p:sp>
    </p:spTree>
    <p:extLst>
      <p:ext uri="{BB962C8B-B14F-4D97-AF65-F5344CB8AC3E}">
        <p14:creationId xmlns:p14="http://schemas.microsoft.com/office/powerpoint/2010/main" val="1098499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Optimization Notice</a:t>
            </a:r>
          </a:p>
        </p:txBody>
      </p:sp>
      <p:graphicFrame>
        <p:nvGraphicFramePr>
          <p:cNvPr id="9" name="Table 8"/>
          <p:cNvGraphicFramePr>
            <a:graphicFrameLocks noGrp="1"/>
          </p:cNvGraphicFramePr>
          <p:nvPr>
            <p:extLst>
              <p:ext uri="{D42A27DB-BD31-4B8C-83A1-F6EECF244321}">
                <p14:modId xmlns:p14="http://schemas.microsoft.com/office/powerpoint/2010/main" val="1907289973"/>
              </p:ext>
            </p:extLst>
          </p:nvPr>
        </p:nvGraphicFramePr>
        <p:xfrm>
          <a:off x="1049942" y="947024"/>
          <a:ext cx="6815516" cy="3416606"/>
        </p:xfrm>
        <a:graphic>
          <a:graphicData uri="http://schemas.openxmlformats.org/drawingml/2006/table">
            <a:tbl>
              <a:tblPr firstRow="1" bandRow="1">
                <a:tableStyleId>{793D81CF-94F2-401A-BA57-92F5A7B2D0C5}</a:tableStyleId>
              </a:tblPr>
              <a:tblGrid>
                <a:gridCol w="6815516">
                  <a:extLst>
                    <a:ext uri="{9D8B030D-6E8A-4147-A177-3AD203B41FA5}">
                      <a16:colId xmlns:a16="http://schemas.microsoft.com/office/drawing/2014/main" xmlns="" val="20000"/>
                    </a:ext>
                  </a:extLst>
                </a:gridCol>
              </a:tblGrid>
              <a:tr h="299697">
                <a:tc>
                  <a:txBody>
                    <a:bodyPr/>
                    <a:lstStyle/>
                    <a:p>
                      <a:r>
                        <a:rPr lang="en-US" sz="1400" dirty="0"/>
                        <a:t>Optimization Notice</a:t>
                      </a:r>
                    </a:p>
                  </a:txBody>
                  <a:tcPr marL="68580" marR="68580" marT="34290" marB="34290"/>
                </a:tc>
                <a:extLst>
                  <a:ext uri="{0D108BD9-81ED-4DB2-BD59-A6C34878D82A}">
                    <a16:rowId xmlns:a16="http://schemas.microsoft.com/office/drawing/2014/main" xmlns="" val="10000"/>
                  </a:ext>
                </a:extLst>
              </a:tr>
              <a:tr h="311690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dirty="0"/>
                        <a:t>Intel's compilers may or may not optimize to the same degree for non-Intel microprocessors for optimizations that are not unique to Intel microprocessors. These optimizations include SSE2, SSE3, and SSE3 instruction sets and other optimizations. Intel does not guarantee the availability, functionality, or effectiveness of any optimization on microprocessors not manufactured by Intel. </a:t>
                      </a:r>
                      <a:br>
                        <a:rPr lang="en-US" sz="1400" dirty="0"/>
                      </a:br>
                      <a:r>
                        <a:rPr lang="en-US" sz="1400" dirty="0"/>
                        <a:t/>
                      </a:r>
                      <a:br>
                        <a:rPr lang="en-US" sz="1400" dirty="0"/>
                      </a:br>
                      <a:r>
                        <a:rPr lang="en-US" sz="1400" dirty="0"/>
                        <a:t>Microprocessor-dependent optimizations in this product are intended for use with Intel microprocessors. Certain optimizations not specific to Intel </a:t>
                      </a:r>
                      <a:r>
                        <a:rPr lang="en-US" sz="1400" dirty="0" err="1"/>
                        <a:t>microarchitecture</a:t>
                      </a:r>
                      <a:r>
                        <a:rPr lang="en-US" sz="1400" dirty="0"/>
                        <a:t> are reserved for Intel microprocessors. Please refer to the applicable product User and Reference Guides for more information regarding the specific instruction sets covered by this notice.</a:t>
                      </a:r>
                      <a:br>
                        <a:rPr lang="en-US" sz="1400" dirty="0"/>
                      </a:br>
                      <a:r>
                        <a:rPr lang="en-US" sz="1400" dirty="0"/>
                        <a:t/>
                      </a:r>
                      <a:br>
                        <a:rPr lang="en-US" sz="1400" dirty="0"/>
                      </a:br>
                      <a:r>
                        <a:rPr lang="en-US" sz="1400" dirty="0"/>
                        <a:t>Notice revision #20110804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Verdana" pitchFamily="34" charset="0"/>
                        <a:ea typeface="MS PGothic" pitchFamily="34" charset="-128"/>
                      </a:endParaRPr>
                    </a:p>
                  </a:txBody>
                  <a:tcPr marL="68580" marR="68580" marT="34290" marB="3429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208645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47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49591" y="2574345"/>
            <a:ext cx="1285875" cy="19812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17072" y="2547128"/>
            <a:ext cx="1249720" cy="1864166"/>
          </a:xfrm>
          <a:prstGeom prst="rect">
            <a:avLst/>
          </a:prstGeom>
        </p:spPr>
      </p:pic>
      <p:sp>
        <p:nvSpPr>
          <p:cNvPr id="5" name="Title 4"/>
          <p:cNvSpPr>
            <a:spLocks noGrp="1"/>
          </p:cNvSpPr>
          <p:nvPr>
            <p:ph type="title"/>
          </p:nvPr>
        </p:nvSpPr>
        <p:spPr/>
        <p:txBody>
          <a:bodyPr>
            <a:normAutofit/>
          </a:bodyPr>
          <a:lstStyle/>
          <a:p>
            <a:r>
              <a:rPr lang="en-US" dirty="0"/>
              <a:t>Recap</a:t>
            </a:r>
          </a:p>
        </p:txBody>
      </p:sp>
      <p:sp>
        <p:nvSpPr>
          <p:cNvPr id="6" name="Content Placeholder 5"/>
          <p:cNvSpPr>
            <a:spLocks noGrp="1"/>
          </p:cNvSpPr>
          <p:nvPr>
            <p:ph idx="1"/>
          </p:nvPr>
        </p:nvSpPr>
        <p:spPr>
          <a:xfrm>
            <a:off x="394159" y="1098616"/>
            <a:ext cx="7284739" cy="2741728"/>
          </a:xfrm>
        </p:spPr>
        <p:txBody>
          <a:bodyPr>
            <a:noAutofit/>
          </a:bodyPr>
          <a:lstStyle/>
          <a:p>
            <a:pPr marL="257175" lvl="1" indent="-257175"/>
            <a:r>
              <a:rPr lang="en-US" altLang="zh-CN" sz="1800" dirty="0">
                <a:cs typeface="Calibri" pitchFamily="34" charset="0"/>
              </a:rPr>
              <a:t>Two-level BVH</a:t>
            </a:r>
          </a:p>
          <a:p>
            <a:pPr marL="516731" lvl="2" indent="-257175"/>
            <a:r>
              <a:rPr lang="en-US" altLang="zh-CN" sz="1800" dirty="0">
                <a:cs typeface="Calibri" pitchFamily="34" charset="0"/>
              </a:rPr>
              <a:t>Multiple object BVHs</a:t>
            </a:r>
          </a:p>
          <a:p>
            <a:pPr marL="516731" lvl="2" indent="-257175"/>
            <a:r>
              <a:rPr lang="en-US" altLang="zh-CN" sz="1800" dirty="0">
                <a:cs typeface="Calibri" pitchFamily="34" charset="0"/>
              </a:rPr>
              <a:t>Single top-level BVH</a:t>
            </a:r>
            <a:endParaRPr lang="de-DE" altLang="zh-CN" sz="1800" dirty="0">
              <a:cs typeface="Calibri" pitchFamily="34" charset="0"/>
            </a:endParaRPr>
          </a:p>
        </p:txBody>
      </p:sp>
      <p:sp>
        <p:nvSpPr>
          <p:cNvPr id="8" name="Rectangle 7"/>
          <p:cNvSpPr/>
          <p:nvPr/>
        </p:nvSpPr>
        <p:spPr>
          <a:xfrm>
            <a:off x="1456437" y="2490690"/>
            <a:ext cx="667280" cy="537328"/>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1122798" y="3045350"/>
            <a:ext cx="262939" cy="537328"/>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1385736" y="2988911"/>
            <a:ext cx="805992" cy="687543"/>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a:off x="2170517" y="3045350"/>
            <a:ext cx="180789" cy="537328"/>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p:nvSpPr>
        <p:spPr>
          <a:xfrm>
            <a:off x="1456437" y="3648444"/>
            <a:ext cx="275734" cy="762850"/>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p:nvSpPr>
        <p:spPr>
          <a:xfrm>
            <a:off x="1767520" y="3648444"/>
            <a:ext cx="275734" cy="762850"/>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a:spLocks noChangeAspect="1"/>
          </p:cNvSpPr>
          <p:nvPr/>
        </p:nvSpPr>
        <p:spPr>
          <a:xfrm>
            <a:off x="3076533" y="2573214"/>
            <a:ext cx="280361" cy="253103"/>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a:spLocks noChangeAspect="1"/>
          </p:cNvSpPr>
          <p:nvPr/>
        </p:nvSpPr>
        <p:spPr>
          <a:xfrm>
            <a:off x="2488893" y="3020710"/>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a:spLocks noChangeAspect="1"/>
          </p:cNvSpPr>
          <p:nvPr/>
        </p:nvSpPr>
        <p:spPr>
          <a:xfrm>
            <a:off x="3704489" y="3056926"/>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p:cNvCxnSpPr>
            <a:cxnSpLocks noChangeAspect="1"/>
            <a:stCxn id="13" idx="2"/>
            <a:endCxn id="15" idx="0"/>
          </p:cNvCxnSpPr>
          <p:nvPr/>
        </p:nvCxnSpPr>
        <p:spPr>
          <a:xfrm flipH="1">
            <a:off x="2629073" y="2826317"/>
            <a:ext cx="587640" cy="19439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noChangeAspect="1"/>
            <a:stCxn id="13" idx="2"/>
            <a:endCxn id="16" idx="0"/>
          </p:cNvCxnSpPr>
          <p:nvPr/>
        </p:nvCxnSpPr>
        <p:spPr>
          <a:xfrm>
            <a:off x="3216714" y="2826317"/>
            <a:ext cx="627956" cy="230609"/>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noChangeAspect="1"/>
            <a:stCxn id="15" idx="2"/>
            <a:endCxn id="76" idx="0"/>
          </p:cNvCxnSpPr>
          <p:nvPr/>
        </p:nvCxnSpPr>
        <p:spPr>
          <a:xfrm flipH="1">
            <a:off x="2438960" y="3273812"/>
            <a:ext cx="190114" cy="42895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noChangeAspect="1"/>
            <a:stCxn id="15" idx="2"/>
            <a:endCxn id="77" idx="0"/>
          </p:cNvCxnSpPr>
          <p:nvPr/>
        </p:nvCxnSpPr>
        <p:spPr>
          <a:xfrm>
            <a:off x="2629073" y="3273812"/>
            <a:ext cx="205400" cy="42895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noChangeAspect="1"/>
            <a:stCxn id="16" idx="2"/>
            <a:endCxn id="56" idx="0"/>
          </p:cNvCxnSpPr>
          <p:nvPr/>
        </p:nvCxnSpPr>
        <p:spPr>
          <a:xfrm flipH="1">
            <a:off x="3459216" y="3310028"/>
            <a:ext cx="385454" cy="40376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noChangeAspect="1"/>
            <a:stCxn id="16" idx="2"/>
            <a:endCxn id="40" idx="0"/>
          </p:cNvCxnSpPr>
          <p:nvPr/>
        </p:nvCxnSpPr>
        <p:spPr>
          <a:xfrm>
            <a:off x="3844670" y="3310028"/>
            <a:ext cx="312725" cy="39273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40" name="Rectangle 39"/>
          <p:cNvSpPr>
            <a:spLocks noChangeAspect="1"/>
          </p:cNvSpPr>
          <p:nvPr/>
        </p:nvSpPr>
        <p:spPr>
          <a:xfrm>
            <a:off x="4017214" y="3702764"/>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1" name="Straight Connector 40"/>
          <p:cNvCxnSpPr>
            <a:cxnSpLocks noChangeAspect="1"/>
            <a:stCxn id="40" idx="2"/>
            <a:endCxn id="44" idx="0"/>
          </p:cNvCxnSpPr>
          <p:nvPr/>
        </p:nvCxnSpPr>
        <p:spPr>
          <a:xfrm flipH="1">
            <a:off x="3977341" y="3955867"/>
            <a:ext cx="180054" cy="30766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Aspect="1"/>
            <a:stCxn id="40" idx="2"/>
            <a:endCxn id="47" idx="0"/>
          </p:cNvCxnSpPr>
          <p:nvPr/>
        </p:nvCxnSpPr>
        <p:spPr>
          <a:xfrm>
            <a:off x="4157395" y="3955867"/>
            <a:ext cx="240487" cy="30766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Rectangle 43"/>
          <p:cNvSpPr>
            <a:spLocks noChangeAspect="1"/>
          </p:cNvSpPr>
          <p:nvPr/>
        </p:nvSpPr>
        <p:spPr>
          <a:xfrm>
            <a:off x="3837160" y="426353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p:cNvSpPr>
            <a:spLocks noChangeAspect="1"/>
          </p:cNvSpPr>
          <p:nvPr/>
        </p:nvSpPr>
        <p:spPr>
          <a:xfrm>
            <a:off x="4257701" y="426353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p:cNvSpPr>
            <a:spLocks noChangeAspect="1"/>
          </p:cNvSpPr>
          <p:nvPr/>
        </p:nvSpPr>
        <p:spPr>
          <a:xfrm>
            <a:off x="3319036" y="371379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7" name="Straight Connector 56"/>
          <p:cNvCxnSpPr>
            <a:cxnSpLocks noChangeAspect="1"/>
            <a:stCxn id="56" idx="2"/>
            <a:endCxn id="59" idx="0"/>
          </p:cNvCxnSpPr>
          <p:nvPr/>
        </p:nvCxnSpPr>
        <p:spPr>
          <a:xfrm flipH="1">
            <a:off x="3216714" y="3966895"/>
            <a:ext cx="242503" cy="29663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noChangeAspect="1"/>
            <a:stCxn id="56" idx="2"/>
            <a:endCxn id="60" idx="0"/>
          </p:cNvCxnSpPr>
          <p:nvPr/>
        </p:nvCxnSpPr>
        <p:spPr>
          <a:xfrm>
            <a:off x="3459216" y="3966895"/>
            <a:ext cx="153011" cy="29663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Rectangle 58"/>
          <p:cNvSpPr>
            <a:spLocks noChangeAspect="1"/>
          </p:cNvSpPr>
          <p:nvPr/>
        </p:nvSpPr>
        <p:spPr>
          <a:xfrm>
            <a:off x="3076533" y="426353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p:cNvSpPr>
            <a:spLocks noChangeAspect="1"/>
          </p:cNvSpPr>
          <p:nvPr/>
        </p:nvSpPr>
        <p:spPr>
          <a:xfrm>
            <a:off x="3472046" y="4263532"/>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75"/>
          <p:cNvSpPr>
            <a:spLocks noChangeAspect="1"/>
          </p:cNvSpPr>
          <p:nvPr/>
        </p:nvSpPr>
        <p:spPr>
          <a:xfrm>
            <a:off x="2298779" y="3702764"/>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76"/>
          <p:cNvSpPr>
            <a:spLocks noChangeAspect="1"/>
          </p:cNvSpPr>
          <p:nvPr/>
        </p:nvSpPr>
        <p:spPr>
          <a:xfrm>
            <a:off x="2694292" y="3702764"/>
            <a:ext cx="280361" cy="2531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5183559" y="2506007"/>
            <a:ext cx="667280" cy="537328"/>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Rectangle 33"/>
          <p:cNvSpPr/>
          <p:nvPr/>
        </p:nvSpPr>
        <p:spPr>
          <a:xfrm>
            <a:off x="4849920" y="3060666"/>
            <a:ext cx="262939" cy="537328"/>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5" name="Rectangle 34"/>
          <p:cNvSpPr/>
          <p:nvPr/>
        </p:nvSpPr>
        <p:spPr>
          <a:xfrm>
            <a:off x="5112858" y="3004228"/>
            <a:ext cx="805992" cy="687543"/>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6" name="Rectangle 35"/>
          <p:cNvSpPr/>
          <p:nvPr/>
        </p:nvSpPr>
        <p:spPr>
          <a:xfrm>
            <a:off x="5897639" y="3060666"/>
            <a:ext cx="180789" cy="537328"/>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7" name="Rectangle 36"/>
          <p:cNvSpPr/>
          <p:nvPr/>
        </p:nvSpPr>
        <p:spPr>
          <a:xfrm>
            <a:off x="5183559" y="3663761"/>
            <a:ext cx="275734" cy="762850"/>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8" name="Rectangle 37"/>
          <p:cNvSpPr/>
          <p:nvPr/>
        </p:nvSpPr>
        <p:spPr>
          <a:xfrm>
            <a:off x="5494642" y="3663761"/>
            <a:ext cx="275734" cy="762850"/>
          </a:xfrm>
          <a:prstGeom prst="rect">
            <a:avLst/>
          </a:pr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9" name="Rectangle 38"/>
          <p:cNvSpPr>
            <a:spLocks noChangeAspect="1"/>
          </p:cNvSpPr>
          <p:nvPr/>
        </p:nvSpPr>
        <p:spPr>
          <a:xfrm>
            <a:off x="6803655" y="2588530"/>
            <a:ext cx="280361" cy="253103"/>
          </a:xfrm>
          <a:prstGeom prst="rect">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p:cNvSpPr>
            <a:spLocks noChangeAspect="1"/>
          </p:cNvSpPr>
          <p:nvPr/>
        </p:nvSpPr>
        <p:spPr>
          <a:xfrm>
            <a:off x="6216015" y="3036026"/>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p:cNvSpPr>
            <a:spLocks noChangeAspect="1"/>
          </p:cNvSpPr>
          <p:nvPr/>
        </p:nvSpPr>
        <p:spPr>
          <a:xfrm>
            <a:off x="7431611" y="3072242"/>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6" name="Straight Connector 45"/>
          <p:cNvCxnSpPr>
            <a:cxnSpLocks noChangeAspect="1"/>
            <a:stCxn id="39" idx="2"/>
            <a:endCxn id="43" idx="0"/>
          </p:cNvCxnSpPr>
          <p:nvPr/>
        </p:nvCxnSpPr>
        <p:spPr>
          <a:xfrm flipH="1">
            <a:off x="6356195" y="2841634"/>
            <a:ext cx="587640" cy="194393"/>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noChangeAspect="1"/>
            <a:stCxn id="39" idx="2"/>
            <a:endCxn id="45" idx="0"/>
          </p:cNvCxnSpPr>
          <p:nvPr/>
        </p:nvCxnSpPr>
        <p:spPr>
          <a:xfrm>
            <a:off x="6943836" y="2841634"/>
            <a:ext cx="627956" cy="230609"/>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noChangeAspect="1"/>
            <a:stCxn id="43" idx="2"/>
            <a:endCxn id="68" idx="0"/>
          </p:cNvCxnSpPr>
          <p:nvPr/>
        </p:nvCxnSpPr>
        <p:spPr>
          <a:xfrm flipH="1">
            <a:off x="6166082" y="3289129"/>
            <a:ext cx="190114" cy="42895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noChangeAspect="1"/>
            <a:stCxn id="43" idx="2"/>
            <a:endCxn id="69" idx="0"/>
          </p:cNvCxnSpPr>
          <p:nvPr/>
        </p:nvCxnSpPr>
        <p:spPr>
          <a:xfrm>
            <a:off x="6356195" y="3289129"/>
            <a:ext cx="205400" cy="428952"/>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noChangeAspect="1"/>
            <a:stCxn id="45" idx="2"/>
            <a:endCxn id="63" idx="0"/>
          </p:cNvCxnSpPr>
          <p:nvPr/>
        </p:nvCxnSpPr>
        <p:spPr>
          <a:xfrm flipH="1">
            <a:off x="7186338" y="3325345"/>
            <a:ext cx="385454" cy="403764"/>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noChangeAspect="1"/>
            <a:stCxn id="45" idx="2"/>
            <a:endCxn id="53" idx="0"/>
          </p:cNvCxnSpPr>
          <p:nvPr/>
        </p:nvCxnSpPr>
        <p:spPr>
          <a:xfrm>
            <a:off x="7571792" y="3325345"/>
            <a:ext cx="312725" cy="392736"/>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3" name="Rectangle 52"/>
          <p:cNvSpPr>
            <a:spLocks noChangeAspect="1"/>
          </p:cNvSpPr>
          <p:nvPr/>
        </p:nvSpPr>
        <p:spPr>
          <a:xfrm>
            <a:off x="7744336" y="3718081"/>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4" name="Straight Connector 53"/>
          <p:cNvCxnSpPr>
            <a:cxnSpLocks noChangeAspect="1"/>
            <a:stCxn id="53" idx="2"/>
            <a:endCxn id="61" idx="0"/>
          </p:cNvCxnSpPr>
          <p:nvPr/>
        </p:nvCxnSpPr>
        <p:spPr>
          <a:xfrm flipH="1">
            <a:off x="7704463" y="3971183"/>
            <a:ext cx="180054" cy="30766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noChangeAspect="1"/>
            <a:stCxn id="53" idx="2"/>
            <a:endCxn id="62" idx="0"/>
          </p:cNvCxnSpPr>
          <p:nvPr/>
        </p:nvCxnSpPr>
        <p:spPr>
          <a:xfrm>
            <a:off x="7884517" y="3971183"/>
            <a:ext cx="240487" cy="307665"/>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Rectangle 60"/>
          <p:cNvSpPr>
            <a:spLocks noChangeAspect="1"/>
          </p:cNvSpPr>
          <p:nvPr/>
        </p:nvSpPr>
        <p:spPr>
          <a:xfrm>
            <a:off x="7564282" y="4278848"/>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p:cNvSpPr>
            <a:spLocks noChangeAspect="1"/>
          </p:cNvSpPr>
          <p:nvPr/>
        </p:nvSpPr>
        <p:spPr>
          <a:xfrm>
            <a:off x="7984823" y="4278848"/>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ectangle 62"/>
          <p:cNvSpPr>
            <a:spLocks noChangeAspect="1"/>
          </p:cNvSpPr>
          <p:nvPr/>
        </p:nvSpPr>
        <p:spPr>
          <a:xfrm>
            <a:off x="7046158" y="3729109"/>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4" name="Straight Connector 63"/>
          <p:cNvCxnSpPr>
            <a:cxnSpLocks noChangeAspect="1"/>
            <a:stCxn id="63" idx="2"/>
            <a:endCxn id="66" idx="0"/>
          </p:cNvCxnSpPr>
          <p:nvPr/>
        </p:nvCxnSpPr>
        <p:spPr>
          <a:xfrm flipH="1">
            <a:off x="6943836" y="3982211"/>
            <a:ext cx="242503" cy="29663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noChangeAspect="1"/>
            <a:stCxn id="63" idx="2"/>
            <a:endCxn id="67" idx="0"/>
          </p:cNvCxnSpPr>
          <p:nvPr/>
        </p:nvCxnSpPr>
        <p:spPr>
          <a:xfrm>
            <a:off x="7186338" y="3982211"/>
            <a:ext cx="153011" cy="29663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6" name="Rectangle 65"/>
          <p:cNvSpPr>
            <a:spLocks noChangeAspect="1"/>
          </p:cNvSpPr>
          <p:nvPr/>
        </p:nvSpPr>
        <p:spPr>
          <a:xfrm>
            <a:off x="6803655" y="4278848"/>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p:cNvSpPr>
            <a:spLocks noChangeAspect="1"/>
          </p:cNvSpPr>
          <p:nvPr/>
        </p:nvSpPr>
        <p:spPr>
          <a:xfrm>
            <a:off x="7199168" y="4278848"/>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p:cNvSpPr>
            <a:spLocks noChangeAspect="1"/>
          </p:cNvSpPr>
          <p:nvPr/>
        </p:nvSpPr>
        <p:spPr>
          <a:xfrm>
            <a:off x="6025901" y="3718081"/>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p:cNvSpPr>
            <a:spLocks noChangeAspect="1"/>
          </p:cNvSpPr>
          <p:nvPr/>
        </p:nvSpPr>
        <p:spPr>
          <a:xfrm>
            <a:off x="6421414" y="3718081"/>
            <a:ext cx="280361" cy="253103"/>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Rectangle 69"/>
          <p:cNvSpPr>
            <a:spLocks noChangeAspect="1"/>
          </p:cNvSpPr>
          <p:nvPr/>
        </p:nvSpPr>
        <p:spPr>
          <a:xfrm>
            <a:off x="4760395" y="1155107"/>
            <a:ext cx="280361" cy="2531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1" name="Straight Connector 70"/>
          <p:cNvCxnSpPr>
            <a:cxnSpLocks noChangeAspect="1"/>
            <a:stCxn id="70" idx="2"/>
            <a:endCxn id="13" idx="0"/>
          </p:cNvCxnSpPr>
          <p:nvPr/>
        </p:nvCxnSpPr>
        <p:spPr>
          <a:xfrm flipH="1">
            <a:off x="3216713" y="1408210"/>
            <a:ext cx="1683863" cy="116500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cxnSpLocks noChangeAspect="1"/>
            <a:stCxn id="70" idx="2"/>
            <a:endCxn id="39" idx="0"/>
          </p:cNvCxnSpPr>
          <p:nvPr/>
        </p:nvCxnSpPr>
        <p:spPr>
          <a:xfrm>
            <a:off x="4900576" y="1408210"/>
            <a:ext cx="2043260" cy="118032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497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Motivation</a:t>
            </a:r>
          </a:p>
        </p:txBody>
      </p:sp>
      <p:sp>
        <p:nvSpPr>
          <p:cNvPr id="6" name="Content Placeholder 5"/>
          <p:cNvSpPr>
            <a:spLocks noGrp="1"/>
          </p:cNvSpPr>
          <p:nvPr>
            <p:ph idx="1"/>
          </p:nvPr>
        </p:nvSpPr>
        <p:spPr>
          <a:xfrm>
            <a:off x="394159" y="1098616"/>
            <a:ext cx="7284739" cy="2741728"/>
          </a:xfrm>
        </p:spPr>
        <p:txBody>
          <a:bodyPr>
            <a:noAutofit/>
          </a:bodyPr>
          <a:lstStyle/>
          <a:p>
            <a:pPr marL="257175" lvl="1" indent="-257175"/>
            <a:r>
              <a:rPr lang="en-US" altLang="zh-CN" sz="1800" dirty="0">
                <a:cs typeface="Calibri" pitchFamily="34" charset="0"/>
              </a:rPr>
              <a:t>The “Library Incident</a:t>
            </a:r>
            <a:r>
              <a:rPr lang="en-US" altLang="zh-CN" sz="1800" dirty="0" smtClean="0">
                <a:cs typeface="Calibri" pitchFamily="34" charset="0"/>
              </a:rPr>
              <a:t>”</a:t>
            </a:r>
            <a:endParaRPr lang="de-DE" altLang="zh-CN" sz="1800" dirty="0">
              <a:cs typeface="Calibri" pitchFamily="34" charset="0"/>
            </a:endParaRPr>
          </a:p>
        </p:txBody>
      </p:sp>
    </p:spTree>
    <p:extLst>
      <p:ext uri="{BB962C8B-B14F-4D97-AF65-F5344CB8AC3E}">
        <p14:creationId xmlns:p14="http://schemas.microsoft.com/office/powerpoint/2010/main" val="4118498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Motivation</a:t>
            </a:r>
          </a:p>
        </p:txBody>
      </p:sp>
      <p:sp>
        <p:nvSpPr>
          <p:cNvPr id="6" name="Content Placeholder 5"/>
          <p:cNvSpPr>
            <a:spLocks noGrp="1"/>
          </p:cNvSpPr>
          <p:nvPr>
            <p:ph idx="1"/>
          </p:nvPr>
        </p:nvSpPr>
        <p:spPr>
          <a:xfrm>
            <a:off x="394159" y="1098616"/>
            <a:ext cx="7284739" cy="2741728"/>
          </a:xfrm>
        </p:spPr>
        <p:txBody>
          <a:bodyPr>
            <a:noAutofit/>
          </a:bodyPr>
          <a:lstStyle/>
          <a:p>
            <a:pPr marL="257175" lvl="1" indent="-257175"/>
            <a:r>
              <a:rPr lang="en-US" altLang="zh-CN" sz="1800" dirty="0">
                <a:cs typeface="Calibri" pitchFamily="34" charset="0"/>
              </a:rPr>
              <a:t>The “Library </a:t>
            </a:r>
            <a:r>
              <a:rPr lang="en-US" altLang="zh-CN" sz="1800" dirty="0" smtClean="0">
                <a:cs typeface="Calibri" pitchFamily="34" charset="0"/>
              </a:rPr>
              <a:t>Incident”</a:t>
            </a:r>
            <a:endParaRPr lang="de-DE" altLang="zh-CN" sz="1800" dirty="0">
              <a:cs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44" y="1746021"/>
            <a:ext cx="1400175" cy="10858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440" y="2086565"/>
            <a:ext cx="1400175" cy="10858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532" y="2923538"/>
            <a:ext cx="1400175" cy="10858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072" y="1746021"/>
            <a:ext cx="1400175" cy="10858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15" y="2942442"/>
            <a:ext cx="1400175" cy="10858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680" y="2086565"/>
            <a:ext cx="1400175" cy="1085850"/>
          </a:xfrm>
          <a:prstGeom prst="rect">
            <a:avLst/>
          </a:prstGeom>
        </p:spPr>
      </p:pic>
    </p:spTree>
    <p:extLst>
      <p:ext uri="{BB962C8B-B14F-4D97-AF65-F5344CB8AC3E}">
        <p14:creationId xmlns:p14="http://schemas.microsoft.com/office/powerpoint/2010/main" val="4256555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Motivation</a:t>
            </a:r>
          </a:p>
        </p:txBody>
      </p:sp>
      <p:sp>
        <p:nvSpPr>
          <p:cNvPr id="6" name="Content Placeholder 5"/>
          <p:cNvSpPr>
            <a:spLocks noGrp="1"/>
          </p:cNvSpPr>
          <p:nvPr>
            <p:ph idx="1"/>
          </p:nvPr>
        </p:nvSpPr>
        <p:spPr>
          <a:xfrm>
            <a:off x="394159" y="1098616"/>
            <a:ext cx="8358629" cy="3772685"/>
          </a:xfrm>
        </p:spPr>
        <p:txBody>
          <a:bodyPr>
            <a:noAutofit/>
          </a:bodyPr>
          <a:lstStyle/>
          <a:p>
            <a:pPr marL="257175" lvl="1" indent="-257175"/>
            <a:r>
              <a:rPr lang="en-US" altLang="zh-CN" sz="1800" dirty="0">
                <a:cs typeface="Calibri" pitchFamily="34" charset="0"/>
              </a:rPr>
              <a:t>The “Library Incident</a:t>
            </a:r>
            <a:r>
              <a:rPr lang="en-US" altLang="zh-CN" sz="1800" dirty="0" smtClean="0">
                <a:cs typeface="Calibri" pitchFamily="34" charset="0"/>
              </a:rPr>
              <a:t>”</a:t>
            </a:r>
          </a:p>
          <a:p>
            <a:pPr marL="257175" lvl="1" indent="-257175"/>
            <a:endParaRPr lang="en-US" altLang="zh-CN" sz="1800" dirty="0">
              <a:cs typeface="Calibri" pitchFamily="34" charset="0"/>
            </a:endParaRPr>
          </a:p>
          <a:p>
            <a:pPr marL="257175" lvl="1" indent="-257175"/>
            <a:endParaRPr lang="en-US" altLang="zh-CN" sz="1800" dirty="0">
              <a:cs typeface="Calibri" pitchFamily="34" charset="0"/>
            </a:endParaRPr>
          </a:p>
          <a:p>
            <a:pPr marL="257175" lvl="1" indent="-257175"/>
            <a:endParaRPr lang="en-US" altLang="zh-CN" sz="1800" dirty="0">
              <a:cs typeface="Calibri" pitchFamily="34" charset="0"/>
            </a:endParaRPr>
          </a:p>
          <a:p>
            <a:pPr marL="257175" lvl="1" indent="-257175"/>
            <a:endParaRPr lang="en-US" altLang="zh-CN" sz="1800" dirty="0">
              <a:cs typeface="Calibri" pitchFamily="34" charset="0"/>
            </a:endParaRPr>
          </a:p>
          <a:p>
            <a:pPr marL="257175" lvl="1" indent="-257175"/>
            <a:endParaRPr lang="en-US" altLang="zh-CN" sz="1800" dirty="0">
              <a:cs typeface="Calibri" pitchFamily="34" charset="0"/>
            </a:endParaRPr>
          </a:p>
          <a:p>
            <a:pPr marL="257175" lvl="1" indent="-257175"/>
            <a:endParaRPr lang="en-US" altLang="zh-CN" sz="1800" dirty="0">
              <a:cs typeface="Calibri" pitchFamily="34" charset="0"/>
            </a:endParaRPr>
          </a:p>
          <a:p>
            <a:pPr marL="257175" lvl="1" indent="-257175"/>
            <a:r>
              <a:rPr lang="en-US" altLang="zh-CN" sz="1800" dirty="0">
                <a:cs typeface="Calibri" pitchFamily="34" charset="0"/>
              </a:rPr>
              <a:t>Objects based on material </a:t>
            </a:r>
            <a:r>
              <a:rPr lang="en-US" altLang="zh-CN" sz="1800" dirty="0">
                <a:cs typeface="Calibri" pitchFamily="34" charset="0"/>
                <a:sym typeface="Wingdings" panose="05000000000000000000" pitchFamily="2" charset="2"/>
              </a:rPr>
              <a:t> l</a:t>
            </a:r>
            <a:r>
              <a:rPr lang="en-US" altLang="zh-CN" sz="1800" dirty="0">
                <a:cs typeface="Calibri" pitchFamily="34" charset="0"/>
              </a:rPr>
              <a:t>arge overlap of object bounds!</a:t>
            </a:r>
          </a:p>
          <a:p>
            <a:pPr marL="257175" lvl="1" indent="-257175"/>
            <a:r>
              <a:rPr lang="en-US" altLang="zh-CN" sz="1800" dirty="0">
                <a:cs typeface="Calibri" pitchFamily="34" charset="0"/>
              </a:rPr>
              <a:t>Ray traverses many objects</a:t>
            </a:r>
          </a:p>
          <a:p>
            <a:pPr marL="0" lvl="1" indent="0">
              <a:buNone/>
            </a:pPr>
            <a:endParaRPr lang="de-DE" altLang="zh-CN" sz="1800" dirty="0">
              <a:cs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44" y="1746021"/>
            <a:ext cx="1400175" cy="10858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440" y="2086565"/>
            <a:ext cx="1400175" cy="10858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532" y="2923538"/>
            <a:ext cx="1400175" cy="10858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072" y="1746021"/>
            <a:ext cx="1400175" cy="10858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15" y="2942443"/>
            <a:ext cx="1400175" cy="10858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680" y="2086565"/>
            <a:ext cx="1400175" cy="1085850"/>
          </a:xfrm>
          <a:prstGeom prst="rect">
            <a:avLst/>
          </a:prstGeom>
        </p:spPr>
      </p:pic>
      <p:sp>
        <p:nvSpPr>
          <p:cNvPr id="3" name="Rectangle 2"/>
          <p:cNvSpPr/>
          <p:nvPr/>
        </p:nvSpPr>
        <p:spPr>
          <a:xfrm>
            <a:off x="1605532" y="1809947"/>
            <a:ext cx="6468526" cy="2135171"/>
          </a:xfrm>
          <a:prstGeom prst="rect">
            <a:avLst/>
          </a:prstGeom>
          <a:noFill/>
          <a:ln w="34925">
            <a:solidFill>
              <a:schemeClr val="accent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p:nvSpPr>
        <p:spPr>
          <a:xfrm>
            <a:off x="1003955" y="1705069"/>
            <a:ext cx="6836790" cy="2135171"/>
          </a:xfrm>
          <a:prstGeom prst="rect">
            <a:avLst/>
          </a:prstGeom>
          <a:noFill/>
          <a:ln w="34925">
            <a:solidFill>
              <a:srgbClr val="74F6A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905444" y="2417782"/>
            <a:ext cx="6998931" cy="1610511"/>
          </a:xfrm>
          <a:prstGeom prst="rect">
            <a:avLst/>
          </a:prstGeom>
          <a:noFill/>
          <a:ln w="34925">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1707268" y="1782402"/>
            <a:ext cx="6482915" cy="2057838"/>
          </a:xfrm>
          <a:prstGeom prst="rect">
            <a:avLst/>
          </a:prstGeom>
          <a:noFill/>
          <a:ln w="34925">
            <a:solidFill>
              <a:srgbClr val="CC0099"/>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1839877" y="1763497"/>
            <a:ext cx="6457979" cy="1997798"/>
          </a:xfrm>
          <a:prstGeom prst="rect">
            <a:avLst/>
          </a:prstGeom>
          <a:noFill/>
          <a:ln w="34925">
            <a:solidFill>
              <a:schemeClr val="accent5">
                <a:lumMod val="7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6" name="Straight Arrow Connector 15"/>
          <p:cNvCxnSpPr/>
          <p:nvPr/>
        </p:nvCxnSpPr>
        <p:spPr>
          <a:xfrm>
            <a:off x="2877532" y="1498862"/>
            <a:ext cx="1293829" cy="1424676"/>
          </a:xfrm>
          <a:prstGeom prst="straightConnector1">
            <a:avLst/>
          </a:prstGeom>
          <a:ln w="539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635676" y="4446757"/>
            <a:ext cx="274320" cy="274320"/>
          </a:xfrm>
          <a:prstGeom prst="rect">
            <a:avLst/>
          </a:prstGeom>
          <a:noFill/>
          <a:ln w="34925">
            <a:solidFill>
              <a:srgbClr val="74F6A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Rectangle 18"/>
          <p:cNvSpPr/>
          <p:nvPr/>
        </p:nvSpPr>
        <p:spPr>
          <a:xfrm>
            <a:off x="4035553" y="4446757"/>
            <a:ext cx="274320" cy="274320"/>
          </a:xfrm>
          <a:prstGeom prst="rect">
            <a:avLst/>
          </a:prstGeom>
          <a:noFill/>
          <a:ln w="34925">
            <a:solidFill>
              <a:schemeClr val="accent5">
                <a:lumMod val="7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p:nvSpPr>
        <p:spPr>
          <a:xfrm>
            <a:off x="4426651" y="4446757"/>
            <a:ext cx="274320" cy="274320"/>
          </a:xfrm>
          <a:prstGeom prst="rect">
            <a:avLst/>
          </a:prstGeom>
          <a:noFill/>
          <a:ln w="34925">
            <a:solidFill>
              <a:srgbClr val="CC0099"/>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p:nvSpPr>
        <p:spPr>
          <a:xfrm>
            <a:off x="4850856" y="4446757"/>
            <a:ext cx="274320" cy="274320"/>
          </a:xfrm>
          <a:prstGeom prst="rect">
            <a:avLst/>
          </a:prstGeom>
          <a:noFill/>
          <a:ln w="34925">
            <a:solidFill>
              <a:schemeClr val="accent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Rectangle 21"/>
          <p:cNvSpPr/>
          <p:nvPr/>
        </p:nvSpPr>
        <p:spPr>
          <a:xfrm>
            <a:off x="5240067" y="4446757"/>
            <a:ext cx="274085" cy="274320"/>
          </a:xfrm>
          <a:prstGeom prst="rect">
            <a:avLst/>
          </a:prstGeom>
          <a:noFill/>
          <a:ln w="34925">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70428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zh-CN" dirty="0">
                <a:cs typeface="Calibri" pitchFamily="34" charset="0"/>
              </a:rPr>
              <a:t>How to improve two-level BVHs with large spatial overlap?</a:t>
            </a:r>
            <a:br>
              <a:rPr lang="en-US" altLang="zh-CN" dirty="0">
                <a:cs typeface="Calibri" pitchFamily="34" charset="0"/>
              </a:rPr>
            </a:br>
            <a:endParaRPr lang="en-US" dirty="0"/>
          </a:p>
        </p:txBody>
      </p:sp>
      <p:sp>
        <p:nvSpPr>
          <p:cNvPr id="6" name="Content Placeholder 5"/>
          <p:cNvSpPr>
            <a:spLocks noGrp="1"/>
          </p:cNvSpPr>
          <p:nvPr>
            <p:ph idx="1"/>
          </p:nvPr>
        </p:nvSpPr>
        <p:spPr>
          <a:xfrm>
            <a:off x="394159" y="1098616"/>
            <a:ext cx="7284739" cy="2741728"/>
          </a:xfrm>
        </p:spPr>
        <p:txBody>
          <a:bodyPr>
            <a:noAutofit/>
          </a:bodyPr>
          <a:lstStyle/>
          <a:p>
            <a:pPr lvl="1"/>
            <a:r>
              <a:rPr lang="de-DE" altLang="zh-CN" sz="1800" dirty="0">
                <a:cs typeface="Calibri" pitchFamily="34" charset="0"/>
              </a:rPr>
              <a:t>Fix object grouping </a:t>
            </a:r>
            <a:endParaRPr lang="de-DE" altLang="zh-CN" sz="1800" dirty="0" smtClean="0">
              <a:cs typeface="Calibri" pitchFamily="34" charset="0"/>
            </a:endParaRPr>
          </a:p>
          <a:p>
            <a:pPr lvl="2"/>
            <a:r>
              <a:rPr lang="de-DE" altLang="zh-CN" sz="1800" dirty="0" smtClean="0">
                <a:cs typeface="Calibri" pitchFamily="34" charset="0"/>
                <a:sym typeface="Wingdings" panose="05000000000000000000" pitchFamily="2" charset="2"/>
              </a:rPr>
              <a:t>Often </a:t>
            </a:r>
            <a:r>
              <a:rPr lang="de-DE" altLang="zh-CN" sz="1800" dirty="0">
                <a:cs typeface="Calibri" pitchFamily="34" charset="0"/>
                <a:sym typeface="Wingdings" panose="05000000000000000000" pitchFamily="2" charset="2"/>
              </a:rPr>
              <a:t>grouping can‘t be changed easily</a:t>
            </a:r>
          </a:p>
          <a:p>
            <a:pPr lvl="2"/>
            <a:r>
              <a:rPr lang="de-DE" altLang="zh-CN" sz="1800" dirty="0">
                <a:cs typeface="Calibri" pitchFamily="34" charset="0"/>
                <a:sym typeface="Wingdings" panose="05000000000000000000" pitchFamily="2" charset="2"/>
              </a:rPr>
              <a:t>Cannot avoid object overlap in general </a:t>
            </a:r>
          </a:p>
          <a:p>
            <a:pPr marL="0" lvl="1" indent="0">
              <a:buNone/>
            </a:pPr>
            <a:r>
              <a:rPr lang="de-DE" altLang="zh-CN" sz="1800" dirty="0">
                <a:cs typeface="Calibri" pitchFamily="34" charset="0"/>
              </a:rPr>
              <a:t> </a:t>
            </a:r>
          </a:p>
          <a:p>
            <a:pPr lvl="1"/>
            <a:r>
              <a:rPr lang="de-DE" altLang="zh-CN" sz="1800" dirty="0">
                <a:cs typeface="Calibri" pitchFamily="34" charset="0"/>
              </a:rPr>
              <a:t>Build a single, flat BVH</a:t>
            </a:r>
            <a:endParaRPr lang="de-DE" altLang="zh-CN" sz="1800" dirty="0">
              <a:cs typeface="Calibri" pitchFamily="34" charset="0"/>
              <a:sym typeface="Wingdings" panose="05000000000000000000" pitchFamily="2" charset="2"/>
            </a:endParaRPr>
          </a:p>
          <a:p>
            <a:pPr lvl="2"/>
            <a:r>
              <a:rPr lang="de-DE" altLang="zh-CN" sz="1800" dirty="0">
                <a:cs typeface="Calibri" pitchFamily="34" charset="0"/>
                <a:sym typeface="Wingdings" panose="05000000000000000000" pitchFamily="2" charset="2"/>
              </a:rPr>
              <a:t>Slow build performance</a:t>
            </a:r>
          </a:p>
          <a:p>
            <a:pPr lvl="2"/>
            <a:r>
              <a:rPr lang="de-DE" altLang="zh-CN" sz="1800" dirty="0">
                <a:cs typeface="Calibri" pitchFamily="34" charset="0"/>
                <a:sym typeface="Wingdings" panose="05000000000000000000" pitchFamily="2" charset="2"/>
              </a:rPr>
              <a:t>Issues with partial updates (dynamic scenes)</a:t>
            </a:r>
          </a:p>
          <a:p>
            <a:pPr lvl="2"/>
            <a:r>
              <a:rPr lang="de-DE" altLang="zh-CN" sz="1800" dirty="0">
                <a:cs typeface="Calibri" pitchFamily="34" charset="0"/>
                <a:sym typeface="Wingdings" panose="05000000000000000000" pitchFamily="2" charset="2"/>
              </a:rPr>
              <a:t>Instancing</a:t>
            </a:r>
          </a:p>
          <a:p>
            <a:pPr lvl="1"/>
            <a:endParaRPr lang="de-DE" altLang="zh-CN" sz="1800" dirty="0">
              <a:cs typeface="Calibri" pitchFamily="34" charset="0"/>
              <a:sym typeface="Wingdings" panose="05000000000000000000" pitchFamily="2" charset="2"/>
            </a:endParaRPr>
          </a:p>
          <a:p>
            <a:pPr lvl="1"/>
            <a:endParaRPr lang="de-DE" altLang="zh-CN" sz="1800" dirty="0">
              <a:cs typeface="Calibri" pitchFamily="34" charset="0"/>
              <a:sym typeface="Wingdings" panose="05000000000000000000" pitchFamily="2" charset="2"/>
            </a:endParaRPr>
          </a:p>
          <a:p>
            <a:pPr lvl="1"/>
            <a:endParaRPr lang="de-DE" altLang="zh-CN" sz="1800" dirty="0">
              <a:cs typeface="Calibri" pitchFamily="34" charset="0"/>
            </a:endParaRPr>
          </a:p>
        </p:txBody>
      </p:sp>
    </p:spTree>
    <p:extLst>
      <p:ext uri="{BB962C8B-B14F-4D97-AF65-F5344CB8AC3E}">
        <p14:creationId xmlns:p14="http://schemas.microsoft.com/office/powerpoint/2010/main" val="2196736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zh-CN" dirty="0" smtClean="0">
                <a:cs typeface="Calibri" pitchFamily="34" charset="0"/>
              </a:rPr>
              <a:t>General </a:t>
            </a:r>
            <a:r>
              <a:rPr lang="en-US" altLang="zh-CN" dirty="0">
                <a:cs typeface="Calibri" pitchFamily="34" charset="0"/>
              </a:rPr>
              <a:t>Idea</a:t>
            </a:r>
            <a:endParaRPr lang="en-US" dirty="0"/>
          </a:p>
        </p:txBody>
      </p:sp>
      <p:sp>
        <p:nvSpPr>
          <p:cNvPr id="6" name="Content Placeholder 5"/>
          <p:cNvSpPr>
            <a:spLocks noGrp="1"/>
          </p:cNvSpPr>
          <p:nvPr>
            <p:ph idx="1"/>
          </p:nvPr>
        </p:nvSpPr>
        <p:spPr>
          <a:xfrm>
            <a:off x="394159" y="1098616"/>
            <a:ext cx="7743530" cy="2741728"/>
          </a:xfrm>
        </p:spPr>
        <p:txBody>
          <a:bodyPr>
            <a:noAutofit/>
          </a:bodyPr>
          <a:lstStyle/>
          <a:p>
            <a:pPr lvl="1"/>
            <a:r>
              <a:rPr lang="de-DE" altLang="zh-CN" sz="1800" dirty="0" smtClean="0">
                <a:cs typeface="Calibri" pitchFamily="34" charset="0"/>
                <a:sym typeface="Wingdings" panose="05000000000000000000" pitchFamily="2" charset="2"/>
              </a:rPr>
              <a:t>Open </a:t>
            </a:r>
            <a:r>
              <a:rPr lang="de-DE" altLang="zh-CN" sz="1800" dirty="0">
                <a:cs typeface="Calibri" pitchFamily="34" charset="0"/>
                <a:sym typeface="Wingdings" panose="05000000000000000000" pitchFamily="2" charset="2"/>
              </a:rPr>
              <a:t>up object BVHs to find subtrees with less overlap</a:t>
            </a:r>
          </a:p>
          <a:p>
            <a:pPr lvl="1"/>
            <a:r>
              <a:rPr lang="de-DE" altLang="zh-CN" sz="1800" dirty="0">
                <a:cs typeface="Calibri" pitchFamily="34" charset="0"/>
                <a:sym typeface="Wingdings" panose="05000000000000000000" pitchFamily="2" charset="2"/>
              </a:rPr>
              <a:t>Rebuild top-level </a:t>
            </a:r>
            <a:r>
              <a:rPr lang="de-DE" altLang="zh-CN" sz="1800" dirty="0" smtClean="0">
                <a:cs typeface="Calibri" pitchFamily="34" charset="0"/>
                <a:sym typeface="Wingdings" panose="05000000000000000000" pitchFamily="2" charset="2"/>
              </a:rPr>
              <a:t>BVH over </a:t>
            </a:r>
            <a:r>
              <a:rPr lang="de-DE" altLang="zh-CN" sz="1800" dirty="0">
                <a:cs typeface="Calibri" pitchFamily="34" charset="0"/>
                <a:sym typeface="Wingdings" panose="05000000000000000000" pitchFamily="2" charset="2"/>
              </a:rPr>
              <a:t>these subtrees </a:t>
            </a:r>
          </a:p>
          <a:p>
            <a:pPr lvl="1"/>
            <a:r>
              <a:rPr lang="de-DE" altLang="zh-CN" sz="1800" dirty="0">
                <a:cs typeface="Calibri" pitchFamily="34" charset="0"/>
                <a:sym typeface="Wingdings" panose="05000000000000000000" pitchFamily="2" charset="2"/>
              </a:rPr>
              <a:t>Let new top-level BVH reach „deep“ into object BVHs</a:t>
            </a:r>
          </a:p>
        </p:txBody>
      </p:sp>
      <p:pic>
        <p:nvPicPr>
          <p:cNvPr id="4" name="Content Placeholder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21403" y="2293481"/>
            <a:ext cx="4307808" cy="2423142"/>
          </a:xfrm>
          <a:prstGeom prst="rect">
            <a:avLst/>
          </a:prstGeom>
        </p:spPr>
      </p:pic>
    </p:spTree>
    <p:extLst>
      <p:ext uri="{BB962C8B-B14F-4D97-AF65-F5344CB8AC3E}">
        <p14:creationId xmlns:p14="http://schemas.microsoft.com/office/powerpoint/2010/main" val="2884254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But…</a:t>
            </a:r>
          </a:p>
        </p:txBody>
      </p:sp>
      <p:sp>
        <p:nvSpPr>
          <p:cNvPr id="6" name="Content Placeholder 5"/>
          <p:cNvSpPr>
            <a:spLocks noGrp="1"/>
          </p:cNvSpPr>
          <p:nvPr>
            <p:ph idx="1"/>
          </p:nvPr>
        </p:nvSpPr>
        <p:spPr>
          <a:xfrm>
            <a:off x="394159" y="1098616"/>
            <a:ext cx="7743530" cy="2741728"/>
          </a:xfrm>
        </p:spPr>
        <p:txBody>
          <a:bodyPr>
            <a:noAutofit/>
          </a:bodyPr>
          <a:lstStyle/>
          <a:p>
            <a:pPr lvl="1"/>
            <a:r>
              <a:rPr lang="de-DE" altLang="zh-CN" sz="1800" dirty="0">
                <a:cs typeface="Calibri" pitchFamily="34" charset="0"/>
              </a:rPr>
              <a:t>Which object should be opened?</a:t>
            </a:r>
          </a:p>
          <a:p>
            <a:pPr lvl="1"/>
            <a:r>
              <a:rPr lang="de-DE" altLang="zh-CN" sz="1800" dirty="0">
                <a:cs typeface="Calibri" pitchFamily="34" charset="0"/>
              </a:rPr>
              <a:t>When should we stop the opening?</a:t>
            </a:r>
          </a:p>
          <a:p>
            <a:pPr lvl="1"/>
            <a:r>
              <a:rPr lang="de-DE" altLang="zh-CN" sz="1800" dirty="0">
                <a:cs typeface="Calibri" pitchFamily="34" charset="0"/>
              </a:rPr>
              <a:t>How and when do we build the new top-level BVH?</a:t>
            </a:r>
          </a:p>
          <a:p>
            <a:pPr lvl="1"/>
            <a:r>
              <a:rPr lang="de-DE" altLang="zh-CN" sz="1800" dirty="0">
                <a:cs typeface="Calibri" pitchFamily="34" charset="0"/>
              </a:rPr>
              <a:t>How do we efficiently parallelize the opening and top-level build phase?</a:t>
            </a:r>
          </a:p>
          <a:p>
            <a:pPr lvl="1"/>
            <a:endParaRPr lang="de-DE" altLang="zh-CN" sz="1800" dirty="0">
              <a:cs typeface="Calibri" pitchFamily="34" charset="0"/>
            </a:endParaRPr>
          </a:p>
          <a:p>
            <a:pPr lvl="1"/>
            <a:endParaRPr lang="de-DE" altLang="zh-CN" sz="1800" dirty="0">
              <a:cs typeface="Calibri" pitchFamily="34" charset="0"/>
            </a:endParaRPr>
          </a:p>
          <a:p>
            <a:pPr lvl="1"/>
            <a:endParaRPr lang="de-DE" altLang="zh-CN" sz="1800" dirty="0">
              <a:cs typeface="Calibri" pitchFamily="34" charset="0"/>
            </a:endParaRPr>
          </a:p>
          <a:p>
            <a:pPr lvl="1"/>
            <a:endParaRPr lang="de-DE" altLang="zh-CN" sz="1800" dirty="0">
              <a:cs typeface="Calibri" pitchFamily="34" charset="0"/>
            </a:endParaRPr>
          </a:p>
        </p:txBody>
      </p:sp>
    </p:spTree>
    <p:extLst>
      <p:ext uri="{BB962C8B-B14F-4D97-AF65-F5344CB8AC3E}">
        <p14:creationId xmlns:p14="http://schemas.microsoft.com/office/powerpoint/2010/main" val="2772450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906</Words>
  <Application>Microsoft Macintosh PowerPoint</Application>
  <PresentationFormat>On-screen Show (16:9)</PresentationFormat>
  <Paragraphs>217</Paragraphs>
  <Slides>26</Slides>
  <Notes>19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Intel Clear</vt:lpstr>
      <vt:lpstr>Intel Clear Light</vt:lpstr>
      <vt:lpstr>Intel Clear Pro</vt:lpstr>
      <vt:lpstr>Lucida Grande</vt:lpstr>
      <vt:lpstr>MS PGothic</vt:lpstr>
      <vt:lpstr>Neo Sans Intel</vt:lpstr>
      <vt:lpstr>Verdana</vt:lpstr>
      <vt:lpstr>Wingdings</vt:lpstr>
      <vt:lpstr>Int_PPT Template_ClearPro_16x9</vt:lpstr>
      <vt:lpstr>Improved Two-Level BVHs using Partial Re-Braiding </vt:lpstr>
      <vt:lpstr>Recap</vt:lpstr>
      <vt:lpstr>Recap</vt:lpstr>
      <vt:lpstr>Motivation</vt:lpstr>
      <vt:lpstr>Motivation</vt:lpstr>
      <vt:lpstr>Motivation</vt:lpstr>
      <vt:lpstr>How to improve two-level BVHs with large spatial overlap? </vt:lpstr>
      <vt:lpstr>General Idea</vt:lpstr>
      <vt:lpstr>But…</vt:lpstr>
      <vt:lpstr>Our Approach</vt:lpstr>
      <vt:lpstr>Our Approach</vt:lpstr>
      <vt:lpstr>Node Opening Criteria</vt:lpstr>
      <vt:lpstr>Opening Phase Termination</vt:lpstr>
      <vt:lpstr>Memory Handling</vt:lpstr>
      <vt:lpstr>Parallelization</vt:lpstr>
      <vt:lpstr>Results</vt:lpstr>
      <vt:lpstr>Rendering Performance</vt:lpstr>
      <vt:lpstr>Rendering Performance</vt:lpstr>
      <vt:lpstr>BVH Build Performance</vt:lpstr>
      <vt:lpstr>Dynamic Scenes</vt:lpstr>
      <vt:lpstr>Conclusion &amp; Future Work</vt:lpstr>
      <vt:lpstr>Questions…</vt:lpstr>
      <vt:lpstr>Legal Disclaimers</vt:lpstr>
      <vt:lpstr>Risk Factors</vt:lpstr>
      <vt:lpstr>Optimization Notice</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Improved Two-Level BVHs  using Partial Re-Braiding</dc:title>
  <dc:creator/>
  <cp:lastModifiedBy/>
  <cp:revision>6</cp:revision>
  <dcterms:created xsi:type="dcterms:W3CDTF">2015-05-06T16:36:39Z</dcterms:created>
  <dcterms:modified xsi:type="dcterms:W3CDTF">2017-07-29T18:39:02Z</dcterms:modified>
</cp:coreProperties>
</file>