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3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45"/>
  </p:notesMasterIdLst>
  <p:handoutMasterIdLst>
    <p:handoutMasterId r:id="rId46"/>
  </p:handoutMasterIdLst>
  <p:sldIdLst>
    <p:sldId id="754" r:id="rId5"/>
    <p:sldId id="807" r:id="rId6"/>
    <p:sldId id="759" r:id="rId7"/>
    <p:sldId id="760" r:id="rId8"/>
    <p:sldId id="790" r:id="rId9"/>
    <p:sldId id="786" r:id="rId10"/>
    <p:sldId id="767" r:id="rId11"/>
    <p:sldId id="784" r:id="rId12"/>
    <p:sldId id="764" r:id="rId13"/>
    <p:sldId id="789" r:id="rId14"/>
    <p:sldId id="774" r:id="rId15"/>
    <p:sldId id="765" r:id="rId16"/>
    <p:sldId id="766" r:id="rId17"/>
    <p:sldId id="811" r:id="rId18"/>
    <p:sldId id="768" r:id="rId19"/>
    <p:sldId id="770" r:id="rId20"/>
    <p:sldId id="792" r:id="rId21"/>
    <p:sldId id="808" r:id="rId22"/>
    <p:sldId id="809" r:id="rId23"/>
    <p:sldId id="810" r:id="rId24"/>
    <p:sldId id="775" r:id="rId25"/>
    <p:sldId id="785" r:id="rId26"/>
    <p:sldId id="791" r:id="rId27"/>
    <p:sldId id="812" r:id="rId28"/>
    <p:sldId id="813" r:id="rId29"/>
    <p:sldId id="814" r:id="rId30"/>
    <p:sldId id="815" r:id="rId31"/>
    <p:sldId id="788" r:id="rId32"/>
    <p:sldId id="779" r:id="rId33"/>
    <p:sldId id="780" r:id="rId34"/>
    <p:sldId id="782" r:id="rId35"/>
    <p:sldId id="783" r:id="rId36"/>
    <p:sldId id="816" r:id="rId37"/>
    <p:sldId id="817" r:id="rId38"/>
    <p:sldId id="799" r:id="rId39"/>
    <p:sldId id="800" r:id="rId40"/>
    <p:sldId id="801" r:id="rId41"/>
    <p:sldId id="802" r:id="rId42"/>
    <p:sldId id="803" r:id="rId43"/>
    <p:sldId id="804" r:id="rId44"/>
  </p:sldIdLst>
  <p:sldSz cx="10972800" cy="61722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316">
          <p15:clr>
            <a:srgbClr val="A4A3A4"/>
          </p15:clr>
        </p15:guide>
        <p15:guide id="2" orient="horz" pos="3050">
          <p15:clr>
            <a:srgbClr val="A4A3A4"/>
          </p15:clr>
        </p15:guide>
        <p15:guide id="3" orient="horz" pos="3189">
          <p15:clr>
            <a:srgbClr val="A4A3A4"/>
          </p15:clr>
        </p15:guide>
        <p15:guide id="4" pos="5455">
          <p15:clr>
            <a:srgbClr val="A4A3A4"/>
          </p15:clr>
        </p15:guide>
        <p15:guide id="5" orient="horz" pos="975">
          <p15:clr>
            <a:srgbClr val="A4A3A4"/>
          </p15:clr>
        </p15:guide>
        <p15:guide id="6" pos="345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5A5A5A"/>
    <a:srgbClr val="BBD6EB"/>
    <a:srgbClr val="F9E798"/>
    <a:srgbClr val="9BBB59"/>
    <a:srgbClr val="C0504D"/>
    <a:srgbClr val="4F81BD"/>
    <a:srgbClr val="4E7A00"/>
    <a:srgbClr val="E26D3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2390" autoAdjust="0"/>
  </p:normalViewPr>
  <p:slideViewPr>
    <p:cSldViewPr snapToGrid="0">
      <p:cViewPr varScale="1">
        <p:scale>
          <a:sx n="109" d="100"/>
          <a:sy n="109" d="100"/>
        </p:scale>
        <p:origin x="876" y="102"/>
      </p:cViewPr>
      <p:guideLst>
        <p:guide orient="horz" pos="1316"/>
        <p:guide orient="horz" pos="3050"/>
        <p:guide orient="horz" pos="3189"/>
        <p:guide pos="5455"/>
        <p:guide orient="horz" pos="975"/>
        <p:guide pos="345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560"/>
    </p:cViewPr>
  </p:sorterViewPr>
  <p:notesViewPr>
    <p:cSldViewPr snapToGrid="0">
      <p:cViewPr varScale="1">
        <p:scale>
          <a:sx n="79" d="100"/>
          <a:sy n="79" d="100"/>
        </p:scale>
        <p:origin x="328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'perf-absolute'!$A$28:$B$28</c:f>
              <c:strCache>
                <c:ptCount val="2"/>
                <c:pt idx="0">
                  <c:v>Binder and Keller 2016</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'perf-absolute'!$C$25:$G$25</c:f>
              <c:numCache>
                <c:formatCode>General</c:formatCode>
                <c:ptCount val="5"/>
                <c:pt idx="0">
                  <c:v>0</c:v>
                </c:pt>
                <c:pt idx="1">
                  <c:v>1</c:v>
                </c:pt>
                <c:pt idx="2">
                  <c:v>2</c:v>
                </c:pt>
                <c:pt idx="3">
                  <c:v>3</c:v>
                </c:pt>
                <c:pt idx="4">
                  <c:v>4</c:v>
                </c:pt>
              </c:numCache>
            </c:numRef>
          </c:cat>
          <c:val>
            <c:numRef>
              <c:f>'perf-absolute'!$C$28:$G$28</c:f>
              <c:numCache>
                <c:formatCode>General</c:formatCode>
                <c:ptCount val="5"/>
                <c:pt idx="0">
                  <c:v>965.6330202388632</c:v>
                </c:pt>
                <c:pt idx="1">
                  <c:v>311.4870563222978</c:v>
                </c:pt>
                <c:pt idx="2">
                  <c:v>229.54793662930754</c:v>
                </c:pt>
                <c:pt idx="3">
                  <c:v>210.40623742696343</c:v>
                </c:pt>
                <c:pt idx="4">
                  <c:v>198.48688518204668</c:v>
                </c:pt>
              </c:numCache>
            </c:numRef>
          </c:val>
          <c:smooth val="0"/>
          <c:extLst>
            <c:ext xmlns:c16="http://schemas.microsoft.com/office/drawing/2014/chart" uri="{C3380CC4-5D6E-409C-BE32-E72D297353CC}">
              <c16:uniqueId val="{00000000-36AB-4CB5-B872-CD54085F3F09}"/>
            </c:ext>
          </c:extLst>
        </c:ser>
        <c:dLbls>
          <c:showLegendKey val="0"/>
          <c:showVal val="0"/>
          <c:showCatName val="0"/>
          <c:showSerName val="0"/>
          <c:showPercent val="0"/>
          <c:showBubbleSize val="0"/>
        </c:dLbls>
        <c:marker val="1"/>
        <c:smooth val="0"/>
        <c:axId val="750674336"/>
        <c:axId val="750681000"/>
      </c:lineChart>
      <c:catAx>
        <c:axId val="7506743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i-FI"/>
                  <a:t>Diffuse bounce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0681000"/>
        <c:crosses val="autoZero"/>
        <c:auto val="1"/>
        <c:lblAlgn val="ctr"/>
        <c:lblOffset val="100"/>
        <c:noMultiLvlLbl val="0"/>
      </c:catAx>
      <c:valAx>
        <c:axId val="7506810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i-FI"/>
                  <a:t> Performance (Mrays/s)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0674336"/>
        <c:crosses val="autoZero"/>
        <c:crossBetween val="midCat"/>
      </c:valAx>
      <c:spPr>
        <a:noFill/>
        <a:ln w="6350">
          <a:solidFill>
            <a:srgbClr val="FFFFFF"/>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6350" cap="flat" cmpd="sng" algn="ctr">
      <a:solidFill>
        <a:srgbClr val="5A5A5A"/>
      </a:solidFill>
      <a:round/>
    </a:ln>
    <a:effectLst/>
  </c:spPr>
  <c:txPr>
    <a:bodyPr/>
    <a:lstStyle/>
    <a:p>
      <a:pPr>
        <a:defRPr sz="14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Diffuse</a:t>
            </a:r>
            <a:r>
              <a:rPr lang="fi-FI" baseline="0"/>
              <a:t> bounce 4</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'perf-scenes'!$E$2</c:f>
              <c:strCache>
                <c:ptCount val="1"/>
                <c:pt idx="0">
                  <c:v>Binder and Keller 2016</c:v>
                </c:pt>
              </c:strCache>
            </c:strRef>
          </c:tx>
          <c:spPr>
            <a:solidFill>
              <a:schemeClr val="accent1"/>
            </a:solidFill>
            <a:ln>
              <a:noFill/>
            </a:ln>
            <a:effectLst/>
          </c:spPr>
          <c:invertIfNegative val="0"/>
          <c:cat>
            <c:strRef>
              <c:f>'perf-scenes'!$A$3:$A$17</c:f>
              <c:strCache>
                <c:ptCount val="15"/>
                <c:pt idx="0">
                  <c:v>Sibenik</c:v>
                </c:pt>
                <c:pt idx="1">
                  <c:v>FairyForest</c:v>
                </c:pt>
                <c:pt idx="2">
                  <c:v>CrySponza</c:v>
                </c:pt>
                <c:pt idx="3">
                  <c:v>Conference</c:v>
                </c:pt>
                <c:pt idx="4">
                  <c:v>ArabicCity</c:v>
                </c:pt>
                <c:pt idx="5">
                  <c:v>Classroom</c:v>
                </c:pt>
                <c:pt idx="6">
                  <c:v>PersianCity</c:v>
                </c:pt>
                <c:pt idx="7">
                  <c:v>Veyron</c:v>
                </c:pt>
                <c:pt idx="8">
                  <c:v>Bubs</c:v>
                </c:pt>
                <c:pt idx="9">
                  <c:v>SodaHall</c:v>
                </c:pt>
                <c:pt idx="10">
                  <c:v>Hairball</c:v>
                </c:pt>
                <c:pt idx="11">
                  <c:v>PipersAlley</c:v>
                </c:pt>
                <c:pt idx="12">
                  <c:v>Enchanted</c:v>
                </c:pt>
                <c:pt idx="13">
                  <c:v>SanMiguel</c:v>
                </c:pt>
                <c:pt idx="14">
                  <c:v>PowerPlant</c:v>
                </c:pt>
              </c:strCache>
            </c:strRef>
          </c:cat>
          <c:val>
            <c:numRef>
              <c:f>'perf-scenes'!$E$3:$E$17</c:f>
              <c:numCache>
                <c:formatCode>General</c:formatCode>
                <c:ptCount val="15"/>
                <c:pt idx="0">
                  <c:v>378</c:v>
                </c:pt>
                <c:pt idx="1">
                  <c:v>329</c:v>
                </c:pt>
                <c:pt idx="2">
                  <c:v>252</c:v>
                </c:pt>
                <c:pt idx="3">
                  <c:v>416</c:v>
                </c:pt>
                <c:pt idx="4">
                  <c:v>306</c:v>
                </c:pt>
                <c:pt idx="5">
                  <c:v>275</c:v>
                </c:pt>
                <c:pt idx="6">
                  <c:v>384</c:v>
                </c:pt>
                <c:pt idx="7">
                  <c:v>136</c:v>
                </c:pt>
                <c:pt idx="8">
                  <c:v>374</c:v>
                </c:pt>
                <c:pt idx="9">
                  <c:v>389</c:v>
                </c:pt>
                <c:pt idx="10">
                  <c:v>37</c:v>
                </c:pt>
                <c:pt idx="11">
                  <c:v>232</c:v>
                </c:pt>
                <c:pt idx="12">
                  <c:v>47</c:v>
                </c:pt>
                <c:pt idx="13">
                  <c:v>77</c:v>
                </c:pt>
                <c:pt idx="14">
                  <c:v>113</c:v>
                </c:pt>
              </c:numCache>
            </c:numRef>
          </c:val>
          <c:extLst>
            <c:ext xmlns:c16="http://schemas.microsoft.com/office/drawing/2014/chart" uri="{C3380CC4-5D6E-409C-BE32-E72D297353CC}">
              <c16:uniqueId val="{00000000-61E7-455C-81B1-1BE6FDC685AB}"/>
            </c:ext>
          </c:extLst>
        </c:ser>
        <c:ser>
          <c:idx val="1"/>
          <c:order val="1"/>
          <c:tx>
            <c:strRef>
              <c:f>'perf-scenes'!$F$2</c:f>
              <c:strCache>
                <c:ptCount val="1"/>
                <c:pt idx="0">
                  <c:v>Our method</c:v>
                </c:pt>
              </c:strCache>
            </c:strRef>
          </c:tx>
          <c:spPr>
            <a:solidFill>
              <a:schemeClr val="accent2"/>
            </a:solidFill>
            <a:ln>
              <a:noFill/>
            </a:ln>
            <a:effectLst/>
          </c:spPr>
          <c:invertIfNegative val="0"/>
          <c:cat>
            <c:strRef>
              <c:f>'perf-scenes'!$A$3:$A$17</c:f>
              <c:strCache>
                <c:ptCount val="15"/>
                <c:pt idx="0">
                  <c:v>Sibenik</c:v>
                </c:pt>
                <c:pt idx="1">
                  <c:v>FairyForest</c:v>
                </c:pt>
                <c:pt idx="2">
                  <c:v>CrySponza</c:v>
                </c:pt>
                <c:pt idx="3">
                  <c:v>Conference</c:v>
                </c:pt>
                <c:pt idx="4">
                  <c:v>ArabicCity</c:v>
                </c:pt>
                <c:pt idx="5">
                  <c:v>Classroom</c:v>
                </c:pt>
                <c:pt idx="6">
                  <c:v>PersianCity</c:v>
                </c:pt>
                <c:pt idx="7">
                  <c:v>Veyron</c:v>
                </c:pt>
                <c:pt idx="8">
                  <c:v>Bubs</c:v>
                </c:pt>
                <c:pt idx="9">
                  <c:v>SodaHall</c:v>
                </c:pt>
                <c:pt idx="10">
                  <c:v>Hairball</c:v>
                </c:pt>
                <c:pt idx="11">
                  <c:v>PipersAlley</c:v>
                </c:pt>
                <c:pt idx="12">
                  <c:v>Enchanted</c:v>
                </c:pt>
                <c:pt idx="13">
                  <c:v>SanMiguel</c:v>
                </c:pt>
                <c:pt idx="14">
                  <c:v>PowerPlant</c:v>
                </c:pt>
              </c:strCache>
            </c:strRef>
          </c:cat>
          <c:val>
            <c:numRef>
              <c:f>'perf-scenes'!$F$3:$F$17</c:f>
              <c:numCache>
                <c:formatCode>General</c:formatCode>
                <c:ptCount val="15"/>
                <c:pt idx="0">
                  <c:v>796</c:v>
                </c:pt>
                <c:pt idx="1">
                  <c:v>670</c:v>
                </c:pt>
                <c:pt idx="2">
                  <c:v>557</c:v>
                </c:pt>
                <c:pt idx="3">
                  <c:v>1093</c:v>
                </c:pt>
                <c:pt idx="4">
                  <c:v>570</c:v>
                </c:pt>
                <c:pt idx="5">
                  <c:v>583</c:v>
                </c:pt>
                <c:pt idx="6">
                  <c:v>651</c:v>
                </c:pt>
                <c:pt idx="7">
                  <c:v>275</c:v>
                </c:pt>
                <c:pt idx="8">
                  <c:v>903</c:v>
                </c:pt>
                <c:pt idx="9">
                  <c:v>675</c:v>
                </c:pt>
                <c:pt idx="10">
                  <c:v>83</c:v>
                </c:pt>
                <c:pt idx="11">
                  <c:v>528</c:v>
                </c:pt>
                <c:pt idx="12">
                  <c:v>96</c:v>
                </c:pt>
                <c:pt idx="13">
                  <c:v>162</c:v>
                </c:pt>
                <c:pt idx="14">
                  <c:v>172</c:v>
                </c:pt>
              </c:numCache>
            </c:numRef>
          </c:val>
          <c:extLst>
            <c:ext xmlns:c16="http://schemas.microsoft.com/office/drawing/2014/chart" uri="{C3380CC4-5D6E-409C-BE32-E72D297353CC}">
              <c16:uniqueId val="{00000001-61E7-455C-81B1-1BE6FDC685AB}"/>
            </c:ext>
          </c:extLst>
        </c:ser>
        <c:dLbls>
          <c:showLegendKey val="0"/>
          <c:showVal val="0"/>
          <c:showCatName val="0"/>
          <c:showSerName val="0"/>
          <c:showPercent val="0"/>
          <c:showBubbleSize val="0"/>
        </c:dLbls>
        <c:gapWidth val="219"/>
        <c:overlap val="-27"/>
        <c:axId val="809502864"/>
        <c:axId val="809503256"/>
      </c:barChart>
      <c:catAx>
        <c:axId val="80950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9503256"/>
        <c:crosses val="autoZero"/>
        <c:auto val="1"/>
        <c:lblAlgn val="ctr"/>
        <c:lblOffset val="100"/>
        <c:noMultiLvlLbl val="0"/>
      </c:catAx>
      <c:valAx>
        <c:axId val="809503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Mrays/s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950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Primary</a:t>
            </a:r>
            <a:r>
              <a:rPr lang="fi-FI" baseline="0"/>
              <a:t> rays (bounce 0)</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Binder and Keller 2016</c:v>
          </c:tx>
          <c:spPr>
            <a:solidFill>
              <a:schemeClr val="accent1"/>
            </a:solidFill>
            <a:ln>
              <a:noFill/>
            </a:ln>
            <a:effectLst/>
          </c:spPr>
          <c:invertIfNegative val="0"/>
          <c:dLbls>
            <c:delete val="1"/>
          </c:dLbls>
          <c:cat>
            <c:strRef>
              <c:f>'perf-scenes'!$A$3:$A$17</c:f>
              <c:strCache>
                <c:ptCount val="15"/>
                <c:pt idx="0">
                  <c:v>Sibenik</c:v>
                </c:pt>
                <c:pt idx="1">
                  <c:v>FairyForest</c:v>
                </c:pt>
                <c:pt idx="2">
                  <c:v>CrySponza</c:v>
                </c:pt>
                <c:pt idx="3">
                  <c:v>Conference</c:v>
                </c:pt>
                <c:pt idx="4">
                  <c:v>ArabicCity</c:v>
                </c:pt>
                <c:pt idx="5">
                  <c:v>Classroom</c:v>
                </c:pt>
                <c:pt idx="6">
                  <c:v>PersianCity</c:v>
                </c:pt>
                <c:pt idx="7">
                  <c:v>Veyron</c:v>
                </c:pt>
                <c:pt idx="8">
                  <c:v>Bubs</c:v>
                </c:pt>
                <c:pt idx="9">
                  <c:v>SodaHall</c:v>
                </c:pt>
                <c:pt idx="10">
                  <c:v>Hairball</c:v>
                </c:pt>
                <c:pt idx="11">
                  <c:v>PipersAlley</c:v>
                </c:pt>
                <c:pt idx="12">
                  <c:v>Enchanted</c:v>
                </c:pt>
                <c:pt idx="13">
                  <c:v>SanMiguel</c:v>
                </c:pt>
                <c:pt idx="14">
                  <c:v>PowerPlant</c:v>
                </c:pt>
              </c:strCache>
            </c:strRef>
          </c:cat>
          <c:val>
            <c:numRef>
              <c:f>'perf-scenes'!$C$3:$C$17</c:f>
              <c:numCache>
                <c:formatCode>General</c:formatCode>
                <c:ptCount val="15"/>
                <c:pt idx="0">
                  <c:v>1679</c:v>
                </c:pt>
                <c:pt idx="1">
                  <c:v>983</c:v>
                </c:pt>
                <c:pt idx="2">
                  <c:v>1110</c:v>
                </c:pt>
                <c:pt idx="3">
                  <c:v>1763</c:v>
                </c:pt>
                <c:pt idx="4">
                  <c:v>1346</c:v>
                </c:pt>
                <c:pt idx="5">
                  <c:v>1022</c:v>
                </c:pt>
                <c:pt idx="6">
                  <c:v>1374</c:v>
                </c:pt>
                <c:pt idx="7">
                  <c:v>941</c:v>
                </c:pt>
                <c:pt idx="8">
                  <c:v>1537</c:v>
                </c:pt>
                <c:pt idx="9">
                  <c:v>1135</c:v>
                </c:pt>
                <c:pt idx="10">
                  <c:v>417</c:v>
                </c:pt>
                <c:pt idx="11">
                  <c:v>1215</c:v>
                </c:pt>
                <c:pt idx="12">
                  <c:v>596</c:v>
                </c:pt>
                <c:pt idx="13">
                  <c:v>551</c:v>
                </c:pt>
                <c:pt idx="14">
                  <c:v>355</c:v>
                </c:pt>
              </c:numCache>
            </c:numRef>
          </c:val>
          <c:extLst>
            <c:ext xmlns:c16="http://schemas.microsoft.com/office/drawing/2014/chart" uri="{C3380CC4-5D6E-409C-BE32-E72D297353CC}">
              <c16:uniqueId val="{00000000-71C0-4527-A5E4-B51957DC82B1}"/>
            </c:ext>
          </c:extLst>
        </c:ser>
        <c:ser>
          <c:idx val="1"/>
          <c:order val="1"/>
          <c:tx>
            <c:v>Our method</c:v>
          </c:tx>
          <c:spPr>
            <a:solidFill>
              <a:schemeClr val="accent2"/>
            </a:solidFill>
            <a:ln>
              <a:noFill/>
            </a:ln>
            <a:effectLst/>
          </c:spPr>
          <c:invertIfNegative val="0"/>
          <c:dLbls>
            <c:delete val="1"/>
          </c:dLbls>
          <c:cat>
            <c:strRef>
              <c:f>'perf-scenes'!$A$3:$A$17</c:f>
              <c:strCache>
                <c:ptCount val="15"/>
                <c:pt idx="0">
                  <c:v>Sibenik</c:v>
                </c:pt>
                <c:pt idx="1">
                  <c:v>FairyForest</c:v>
                </c:pt>
                <c:pt idx="2">
                  <c:v>CrySponza</c:v>
                </c:pt>
                <c:pt idx="3">
                  <c:v>Conference</c:v>
                </c:pt>
                <c:pt idx="4">
                  <c:v>ArabicCity</c:v>
                </c:pt>
                <c:pt idx="5">
                  <c:v>Classroom</c:v>
                </c:pt>
                <c:pt idx="6">
                  <c:v>PersianCity</c:v>
                </c:pt>
                <c:pt idx="7">
                  <c:v>Veyron</c:v>
                </c:pt>
                <c:pt idx="8">
                  <c:v>Bubs</c:v>
                </c:pt>
                <c:pt idx="9">
                  <c:v>SodaHall</c:v>
                </c:pt>
                <c:pt idx="10">
                  <c:v>Hairball</c:v>
                </c:pt>
                <c:pt idx="11">
                  <c:v>PipersAlley</c:v>
                </c:pt>
                <c:pt idx="12">
                  <c:v>Enchanted</c:v>
                </c:pt>
                <c:pt idx="13">
                  <c:v>SanMiguel</c:v>
                </c:pt>
                <c:pt idx="14">
                  <c:v>PowerPlant</c:v>
                </c:pt>
              </c:strCache>
            </c:strRef>
          </c:cat>
          <c:val>
            <c:numRef>
              <c:f>'perf-scenes'!$D$3:$D$17</c:f>
              <c:numCache>
                <c:formatCode>General</c:formatCode>
                <c:ptCount val="15"/>
                <c:pt idx="0">
                  <c:v>1987</c:v>
                </c:pt>
                <c:pt idx="1">
                  <c:v>1077</c:v>
                </c:pt>
                <c:pt idx="2">
                  <c:v>1163</c:v>
                </c:pt>
                <c:pt idx="3">
                  <c:v>2642</c:v>
                </c:pt>
                <c:pt idx="4">
                  <c:v>1233</c:v>
                </c:pt>
                <c:pt idx="5">
                  <c:v>1103</c:v>
                </c:pt>
                <c:pt idx="6">
                  <c:v>1284</c:v>
                </c:pt>
                <c:pt idx="7">
                  <c:v>931</c:v>
                </c:pt>
                <c:pt idx="8">
                  <c:v>2251</c:v>
                </c:pt>
                <c:pt idx="9">
                  <c:v>1120</c:v>
                </c:pt>
                <c:pt idx="10">
                  <c:v>564</c:v>
                </c:pt>
                <c:pt idx="11">
                  <c:v>1330</c:v>
                </c:pt>
                <c:pt idx="12">
                  <c:v>563</c:v>
                </c:pt>
                <c:pt idx="13">
                  <c:v>629</c:v>
                </c:pt>
                <c:pt idx="14">
                  <c:v>322</c:v>
                </c:pt>
              </c:numCache>
            </c:numRef>
          </c:val>
          <c:extLst>
            <c:ext xmlns:c16="http://schemas.microsoft.com/office/drawing/2014/chart" uri="{C3380CC4-5D6E-409C-BE32-E72D297353CC}">
              <c16:uniqueId val="{00000001-71C0-4527-A5E4-B51957DC82B1}"/>
            </c:ext>
          </c:extLst>
        </c:ser>
        <c:dLbls>
          <c:dLblPos val="outEnd"/>
          <c:showLegendKey val="0"/>
          <c:showVal val="1"/>
          <c:showCatName val="0"/>
          <c:showSerName val="0"/>
          <c:showPercent val="0"/>
          <c:showBubbleSize val="0"/>
        </c:dLbls>
        <c:gapWidth val="219"/>
        <c:overlap val="-27"/>
        <c:axId val="809503648"/>
        <c:axId val="809504040"/>
      </c:barChart>
      <c:catAx>
        <c:axId val="80950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9504040"/>
        <c:crosses val="autoZero"/>
        <c:auto val="1"/>
        <c:lblAlgn val="ctr"/>
        <c:lblOffset val="100"/>
        <c:noMultiLvlLbl val="0"/>
      </c:catAx>
      <c:valAx>
        <c:axId val="809504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Mrays/s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950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dirty="0"/>
              <a:t>Memory consumption of acceleration structure, geometric mean over</a:t>
            </a:r>
            <a:r>
              <a:rPr lang="fi-FI" baseline="0" dirty="0"/>
              <a:t> test scenes</a:t>
            </a:r>
            <a:endParaRPr lang="fi-FI"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'mem usage'!$A$5:$A$9</c:f>
              <c:strCache>
                <c:ptCount val="5"/>
                <c:pt idx="0">
                  <c:v>Aila et al. 2012</c:v>
                </c:pt>
                <c:pt idx="1">
                  <c:v>Guthe 2014</c:v>
                </c:pt>
                <c:pt idx="2">
                  <c:v>Binder and Keller 2016</c:v>
                </c:pt>
                <c:pt idx="3">
                  <c:v>Pérard-Gayot et al. 2017
</c:v>
                </c:pt>
                <c:pt idx="4">
                  <c:v>Our method</c:v>
                </c:pt>
              </c:strCache>
            </c:strRef>
          </c:cat>
          <c:val>
            <c:numRef>
              <c:f>'mem usage'!$B$5:$B$9</c:f>
              <c:numCache>
                <c:formatCode>General</c:formatCode>
                <c:ptCount val="5"/>
                <c:pt idx="0">
                  <c:v>22.63</c:v>
                </c:pt>
                <c:pt idx="1">
                  <c:v>16.28</c:v>
                </c:pt>
                <c:pt idx="2">
                  <c:v>29.33</c:v>
                </c:pt>
                <c:pt idx="3">
                  <c:v>68.78</c:v>
                </c:pt>
                <c:pt idx="4">
                  <c:v>9.66</c:v>
                </c:pt>
              </c:numCache>
            </c:numRef>
          </c:val>
          <c:extLst>
            <c:ext xmlns:c16="http://schemas.microsoft.com/office/drawing/2014/chart" uri="{C3380CC4-5D6E-409C-BE32-E72D297353CC}">
              <c16:uniqueId val="{00000000-4EBB-4381-B65C-7B05F9AD65DD}"/>
            </c:ext>
          </c:extLst>
        </c:ser>
        <c:dLbls>
          <c:showLegendKey val="0"/>
          <c:showVal val="0"/>
          <c:showCatName val="0"/>
          <c:showSerName val="0"/>
          <c:showPercent val="0"/>
          <c:showBubbleSize val="0"/>
        </c:dLbls>
        <c:gapWidth val="219"/>
        <c:overlap val="-27"/>
        <c:axId val="543211792"/>
        <c:axId val="543204736"/>
      </c:barChart>
      <c:catAx>
        <c:axId val="5432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3204736"/>
        <c:crosses val="autoZero"/>
        <c:auto val="1"/>
        <c:lblAlgn val="ctr"/>
        <c:lblOffset val="100"/>
        <c:noMultiLvlLbl val="0"/>
      </c:catAx>
      <c:valAx>
        <c:axId val="5432047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Btyes / triangle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3211792"/>
        <c:crosses val="autoZero"/>
        <c:crossBetween val="between"/>
      </c:valAx>
      <c:spPr>
        <a:noFill/>
        <a:ln>
          <a:solidFill>
            <a:schemeClr val="bg1">
              <a:lumMod val="50000"/>
            </a:schemeClr>
          </a:solidFill>
        </a:ln>
        <a:effectLst/>
      </c:spPr>
    </c:plotArea>
    <c:plotVisOnly val="1"/>
    <c:dispBlanksAs val="gap"/>
    <c:showDLblsOverMax val="0"/>
  </c:chart>
  <c:spPr>
    <a:solidFill>
      <a:schemeClr val="bg1"/>
    </a:solidFill>
    <a:ln w="9525" cap="flat" cmpd="sng" algn="ctr">
      <a:solidFill>
        <a:schemeClr val="bg1">
          <a:lumMod val="50000"/>
        </a:schemeClr>
      </a:solidFill>
      <a:round/>
    </a:ln>
    <a:effectLst/>
  </c:spPr>
  <c:txPr>
    <a:bodyPr/>
    <a:lstStyle/>
    <a:p>
      <a:pPr>
        <a:defRPr sz="1200"/>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Dynamic</a:t>
            </a:r>
            <a:r>
              <a:rPr lang="fi-FI" baseline="0"/>
              <a:t> ray fetch heuristic</a:t>
            </a:r>
            <a:endParaRPr lang="fi-FI"/>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'dynamic fetch'!$A$3</c:f>
              <c:strCache>
                <c:ptCount val="1"/>
                <c:pt idx="0">
                  <c:v>Persistent threads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'dynamic fetch'!$B$2:$F$2</c:f>
              <c:numCache>
                <c:formatCode>General</c:formatCode>
                <c:ptCount val="5"/>
                <c:pt idx="0">
                  <c:v>0</c:v>
                </c:pt>
                <c:pt idx="1">
                  <c:v>1</c:v>
                </c:pt>
                <c:pt idx="2">
                  <c:v>2</c:v>
                </c:pt>
                <c:pt idx="3">
                  <c:v>3</c:v>
                </c:pt>
                <c:pt idx="4">
                  <c:v>4</c:v>
                </c:pt>
              </c:numCache>
            </c:numRef>
          </c:cat>
          <c:val>
            <c:numRef>
              <c:f>'dynamic fetch'!$B$3:$F$3</c:f>
              <c:numCache>
                <c:formatCode>0</c:formatCode>
                <c:ptCount val="5"/>
                <c:pt idx="0">
                  <c:v>106</c:v>
                </c:pt>
                <c:pt idx="1">
                  <c:v>76</c:v>
                </c:pt>
                <c:pt idx="2">
                  <c:v>80</c:v>
                </c:pt>
                <c:pt idx="3">
                  <c:v>82</c:v>
                </c:pt>
                <c:pt idx="4">
                  <c:v>83</c:v>
                </c:pt>
              </c:numCache>
            </c:numRef>
          </c:val>
          <c:smooth val="0"/>
          <c:extLst>
            <c:ext xmlns:c16="http://schemas.microsoft.com/office/drawing/2014/chart" uri="{C3380CC4-5D6E-409C-BE32-E72D297353CC}">
              <c16:uniqueId val="{00000000-D931-43E9-A96E-2FCEF69260CC}"/>
            </c:ext>
          </c:extLst>
        </c:ser>
        <c:ser>
          <c:idx val="1"/>
          <c:order val="1"/>
          <c:tx>
            <c:strRef>
              <c:f>'dynamic fetch'!$A$4</c:f>
              <c:strCache>
                <c:ptCount val="1"/>
                <c:pt idx="0">
                  <c:v>Original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'dynamic fetch'!$B$2:$F$2</c:f>
              <c:numCache>
                <c:formatCode>General</c:formatCode>
                <c:ptCount val="5"/>
                <c:pt idx="0">
                  <c:v>0</c:v>
                </c:pt>
                <c:pt idx="1">
                  <c:v>1</c:v>
                </c:pt>
                <c:pt idx="2">
                  <c:v>2</c:v>
                </c:pt>
                <c:pt idx="3">
                  <c:v>3</c:v>
                </c:pt>
                <c:pt idx="4">
                  <c:v>4</c:v>
                </c:pt>
              </c:numCache>
            </c:numRef>
          </c:cat>
          <c:val>
            <c:numRef>
              <c:f>'dynamic fetch'!$B$4:$F$4</c:f>
              <c:numCache>
                <c:formatCode>0</c:formatCode>
                <c:ptCount val="5"/>
                <c:pt idx="0">
                  <c:v>92</c:v>
                </c:pt>
                <c:pt idx="1">
                  <c:v>101</c:v>
                </c:pt>
                <c:pt idx="2">
                  <c:v>101</c:v>
                </c:pt>
                <c:pt idx="3">
                  <c:v>101</c:v>
                </c:pt>
                <c:pt idx="4">
                  <c:v>100</c:v>
                </c:pt>
              </c:numCache>
            </c:numRef>
          </c:val>
          <c:smooth val="0"/>
          <c:extLst>
            <c:ext xmlns:c16="http://schemas.microsoft.com/office/drawing/2014/chart" uri="{C3380CC4-5D6E-409C-BE32-E72D297353CC}">
              <c16:uniqueId val="{00000001-D931-43E9-A96E-2FCEF69260CC}"/>
            </c:ext>
          </c:extLst>
        </c:ser>
        <c:dLbls>
          <c:showLegendKey val="0"/>
          <c:showVal val="0"/>
          <c:showCatName val="0"/>
          <c:showSerName val="0"/>
          <c:showPercent val="0"/>
          <c:showBubbleSize val="0"/>
        </c:dLbls>
        <c:marker val="1"/>
        <c:smooth val="0"/>
        <c:axId val="747975768"/>
        <c:axId val="747976160"/>
        <c:extLst>
          <c:ext xmlns:c15="http://schemas.microsoft.com/office/drawing/2012/chart" uri="{02D57815-91ED-43cb-92C2-25804820EDAC}">
            <c15:filteredLineSeries>
              <c15:ser>
                <c:idx val="2"/>
                <c:order val="2"/>
                <c:tx>
                  <c:strRef>
                    <c:extLst>
                      <c:ext uri="{02D57815-91ED-43cb-92C2-25804820EDAC}">
                        <c15:formulaRef>
                          <c15:sqref>'dynamic fetch'!$A$5</c15:sqref>
                        </c15:formulaRef>
                      </c:ext>
                    </c:extLst>
                    <c:strCache>
                      <c:ptCount val="1"/>
                      <c:pt idx="0">
                        <c:v>Improved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'dynamic fetch'!$B$2:$F$2</c15:sqref>
                        </c15:formulaRef>
                      </c:ext>
                    </c:extLst>
                    <c:numCache>
                      <c:formatCode>General</c:formatCode>
                      <c:ptCount val="5"/>
                      <c:pt idx="0">
                        <c:v>0</c:v>
                      </c:pt>
                      <c:pt idx="1">
                        <c:v>1</c:v>
                      </c:pt>
                      <c:pt idx="2">
                        <c:v>2</c:v>
                      </c:pt>
                      <c:pt idx="3">
                        <c:v>3</c:v>
                      </c:pt>
                      <c:pt idx="4">
                        <c:v>4</c:v>
                      </c:pt>
                    </c:numCache>
                  </c:numRef>
                </c:cat>
                <c:val>
                  <c:numRef>
                    <c:extLst>
                      <c:ext uri="{02D57815-91ED-43cb-92C2-25804820EDAC}">
                        <c15:formulaRef>
                          <c15:sqref>'dynamic fetch'!$B$5:$F$5</c15:sqref>
                        </c15:formulaRef>
                      </c:ext>
                    </c:extLst>
                    <c:numCache>
                      <c:formatCode>0</c:formatCode>
                      <c:ptCount val="5"/>
                      <c:pt idx="0">
                        <c:v>100</c:v>
                      </c:pt>
                      <c:pt idx="1">
                        <c:v>100</c:v>
                      </c:pt>
                      <c:pt idx="2">
                        <c:v>100</c:v>
                      </c:pt>
                      <c:pt idx="3">
                        <c:v>100</c:v>
                      </c:pt>
                      <c:pt idx="4">
                        <c:v>100</c:v>
                      </c:pt>
                    </c:numCache>
                  </c:numRef>
                </c:val>
                <c:smooth val="0"/>
                <c:extLst>
                  <c:ext xmlns:c16="http://schemas.microsoft.com/office/drawing/2014/chart" uri="{C3380CC4-5D6E-409C-BE32-E72D297353CC}">
                    <c16:uniqueId val="{00000002-D931-43E9-A96E-2FCEF69260CC}"/>
                  </c:ext>
                </c:extLst>
              </c15:ser>
            </c15:filteredLineSeries>
          </c:ext>
        </c:extLst>
      </c:lineChart>
      <c:catAx>
        <c:axId val="74797576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Diffuse bounce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7976160"/>
        <c:crosses val="autoZero"/>
        <c:auto val="1"/>
        <c:lblAlgn val="ctr"/>
        <c:lblOffset val="100"/>
        <c:noMultiLvlLbl val="0"/>
      </c:catAx>
      <c:valAx>
        <c:axId val="747976160"/>
        <c:scaling>
          <c:orientation val="minMax"/>
        </c:scaling>
        <c:delete val="0"/>
        <c:axPos val="l"/>
        <c:majorGridlines>
          <c:spPr>
            <a:ln w="9525"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Relative traversal performance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7975768"/>
        <c:crosses val="autoZero"/>
        <c:crossBetween val="between"/>
      </c:valAx>
      <c:spPr>
        <a:solidFill>
          <a:srgbClr val="EAEAEA"/>
        </a:solid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50000"/>
        </a:schemeClr>
      </a:solidFill>
      <a:round/>
    </a:ln>
    <a:effectLst/>
  </c:spPr>
  <c:txPr>
    <a:bodyPr/>
    <a:lstStyle/>
    <a:p>
      <a:pPr>
        <a:defRPr sz="1200"/>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Dynamic</a:t>
            </a:r>
            <a:r>
              <a:rPr lang="fi-FI" baseline="0"/>
              <a:t> ray fetch heuristic</a:t>
            </a:r>
            <a:endParaRPr lang="fi-FI"/>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'dynamic fetch'!$A$3</c:f>
              <c:strCache>
                <c:ptCount val="1"/>
                <c:pt idx="0">
                  <c:v>Persistent threads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'dynamic fetch'!$B$2:$F$2</c:f>
              <c:numCache>
                <c:formatCode>General</c:formatCode>
                <c:ptCount val="5"/>
                <c:pt idx="0">
                  <c:v>0</c:v>
                </c:pt>
                <c:pt idx="1">
                  <c:v>1</c:v>
                </c:pt>
                <c:pt idx="2">
                  <c:v>2</c:v>
                </c:pt>
                <c:pt idx="3">
                  <c:v>3</c:v>
                </c:pt>
                <c:pt idx="4">
                  <c:v>4</c:v>
                </c:pt>
              </c:numCache>
            </c:numRef>
          </c:cat>
          <c:val>
            <c:numRef>
              <c:f>'dynamic fetch'!$B$3:$F$3</c:f>
              <c:numCache>
                <c:formatCode>0</c:formatCode>
                <c:ptCount val="5"/>
                <c:pt idx="0">
                  <c:v>106</c:v>
                </c:pt>
                <c:pt idx="1">
                  <c:v>76</c:v>
                </c:pt>
                <c:pt idx="2">
                  <c:v>80</c:v>
                </c:pt>
                <c:pt idx="3">
                  <c:v>82</c:v>
                </c:pt>
                <c:pt idx="4">
                  <c:v>83</c:v>
                </c:pt>
              </c:numCache>
            </c:numRef>
          </c:val>
          <c:smooth val="0"/>
          <c:extLst>
            <c:ext xmlns:c16="http://schemas.microsoft.com/office/drawing/2014/chart" uri="{C3380CC4-5D6E-409C-BE32-E72D297353CC}">
              <c16:uniqueId val="{00000000-0A5B-4433-B090-2FEAA2A56C32}"/>
            </c:ext>
          </c:extLst>
        </c:ser>
        <c:ser>
          <c:idx val="1"/>
          <c:order val="1"/>
          <c:tx>
            <c:strRef>
              <c:f>'dynamic fetch'!$A$4</c:f>
              <c:strCache>
                <c:ptCount val="1"/>
                <c:pt idx="0">
                  <c:v>Original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'dynamic fetch'!$B$2:$F$2</c:f>
              <c:numCache>
                <c:formatCode>General</c:formatCode>
                <c:ptCount val="5"/>
                <c:pt idx="0">
                  <c:v>0</c:v>
                </c:pt>
                <c:pt idx="1">
                  <c:v>1</c:v>
                </c:pt>
                <c:pt idx="2">
                  <c:v>2</c:v>
                </c:pt>
                <c:pt idx="3">
                  <c:v>3</c:v>
                </c:pt>
                <c:pt idx="4">
                  <c:v>4</c:v>
                </c:pt>
              </c:numCache>
            </c:numRef>
          </c:cat>
          <c:val>
            <c:numRef>
              <c:f>'dynamic fetch'!$B$4:$F$4</c:f>
              <c:numCache>
                <c:formatCode>0</c:formatCode>
                <c:ptCount val="5"/>
                <c:pt idx="0">
                  <c:v>92</c:v>
                </c:pt>
                <c:pt idx="1">
                  <c:v>101</c:v>
                </c:pt>
                <c:pt idx="2">
                  <c:v>101</c:v>
                </c:pt>
                <c:pt idx="3">
                  <c:v>101</c:v>
                </c:pt>
                <c:pt idx="4">
                  <c:v>100</c:v>
                </c:pt>
              </c:numCache>
            </c:numRef>
          </c:val>
          <c:smooth val="0"/>
          <c:extLst>
            <c:ext xmlns:c16="http://schemas.microsoft.com/office/drawing/2014/chart" uri="{C3380CC4-5D6E-409C-BE32-E72D297353CC}">
              <c16:uniqueId val="{00000001-0A5B-4433-B090-2FEAA2A56C32}"/>
            </c:ext>
          </c:extLst>
        </c:ser>
        <c:ser>
          <c:idx val="2"/>
          <c:order val="2"/>
          <c:tx>
            <c:strRef>
              <c:f>'dynamic fetch'!$A$5</c:f>
              <c:strCache>
                <c:ptCount val="1"/>
                <c:pt idx="0">
                  <c:v>Improved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'dynamic fetch'!$B$2:$F$2</c:f>
              <c:numCache>
                <c:formatCode>General</c:formatCode>
                <c:ptCount val="5"/>
                <c:pt idx="0">
                  <c:v>0</c:v>
                </c:pt>
                <c:pt idx="1">
                  <c:v>1</c:v>
                </c:pt>
                <c:pt idx="2">
                  <c:v>2</c:v>
                </c:pt>
                <c:pt idx="3">
                  <c:v>3</c:v>
                </c:pt>
                <c:pt idx="4">
                  <c:v>4</c:v>
                </c:pt>
              </c:numCache>
            </c:numRef>
          </c:cat>
          <c:val>
            <c:numRef>
              <c:f>'dynamic fetch'!$B$5:$F$5</c:f>
              <c:numCache>
                <c:formatCode>0</c:formatCode>
                <c:ptCount val="5"/>
                <c:pt idx="0">
                  <c:v>100</c:v>
                </c:pt>
                <c:pt idx="1">
                  <c:v>100</c:v>
                </c:pt>
                <c:pt idx="2">
                  <c:v>100</c:v>
                </c:pt>
                <c:pt idx="3">
                  <c:v>100</c:v>
                </c:pt>
                <c:pt idx="4">
                  <c:v>100</c:v>
                </c:pt>
              </c:numCache>
            </c:numRef>
          </c:val>
          <c:smooth val="0"/>
          <c:extLst>
            <c:ext xmlns:c16="http://schemas.microsoft.com/office/drawing/2014/chart" uri="{C3380CC4-5D6E-409C-BE32-E72D297353CC}">
              <c16:uniqueId val="{00000002-0A5B-4433-B090-2FEAA2A56C32}"/>
            </c:ext>
          </c:extLst>
        </c:ser>
        <c:dLbls>
          <c:showLegendKey val="0"/>
          <c:showVal val="0"/>
          <c:showCatName val="0"/>
          <c:showSerName val="0"/>
          <c:showPercent val="0"/>
          <c:showBubbleSize val="0"/>
        </c:dLbls>
        <c:marker val="1"/>
        <c:smooth val="0"/>
        <c:axId val="809499728"/>
        <c:axId val="809500512"/>
      </c:lineChart>
      <c:catAx>
        <c:axId val="8094997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Diffuse bounce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500512"/>
        <c:crosses val="autoZero"/>
        <c:auto val="1"/>
        <c:lblAlgn val="ctr"/>
        <c:lblOffset val="100"/>
        <c:noMultiLvlLbl val="0"/>
      </c:catAx>
      <c:valAx>
        <c:axId val="809500512"/>
        <c:scaling>
          <c:orientation val="minMax"/>
        </c:scaling>
        <c:delete val="0"/>
        <c:axPos val="l"/>
        <c:majorGridlines>
          <c:spPr>
            <a:ln w="9525"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Relative traversal performance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499728"/>
        <c:crosses val="autoZero"/>
        <c:crossBetween val="between"/>
      </c:valAx>
      <c:spPr>
        <a:solidFill>
          <a:srgbClr val="EAEAEA"/>
        </a:solid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50000"/>
        </a:schemeClr>
      </a:solidFill>
      <a:round/>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Intersection</a:t>
            </a:r>
            <a:r>
              <a:rPr lang="fi-FI" baseline="0"/>
              <a:t> test count by traversal order</a:t>
            </a:r>
            <a:endParaRPr lang="fi-FI"/>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'traversal order'!$H$11</c:f>
              <c:strCache>
                <c:ptCount val="1"/>
                <c:pt idx="0">
                  <c:v>distance-order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'traversal order'!$G$12:$G$13</c:f>
              <c:strCache>
                <c:ptCount val="2"/>
                <c:pt idx="0">
                  <c:v>ray-box</c:v>
                </c:pt>
                <c:pt idx="1">
                  <c:v>ray-triangle</c:v>
                </c:pt>
              </c:strCache>
            </c:strRef>
          </c:cat>
          <c:val>
            <c:numRef>
              <c:f>'traversal order'!$H$12:$H$13</c:f>
              <c:numCache>
                <c:formatCode>0%</c:formatCode>
                <c:ptCount val="2"/>
                <c:pt idx="0">
                  <c:v>1</c:v>
                </c:pt>
                <c:pt idx="1">
                  <c:v>1</c:v>
                </c:pt>
              </c:numCache>
            </c:numRef>
          </c:val>
          <c:extLst>
            <c:ext xmlns:c16="http://schemas.microsoft.com/office/drawing/2014/chart" uri="{C3380CC4-5D6E-409C-BE32-E72D297353CC}">
              <c16:uniqueId val="{00000000-444A-4C63-93E5-C4B4D30830DB}"/>
            </c:ext>
          </c:extLst>
        </c:ser>
        <c:ser>
          <c:idx val="1"/>
          <c:order val="1"/>
          <c:tx>
            <c:strRef>
              <c:f>'traversal order'!$I$11</c:f>
              <c:strCache>
                <c:ptCount val="1"/>
                <c:pt idx="0">
                  <c:v>octant-order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'traversal order'!$G$12:$G$13</c:f>
              <c:strCache>
                <c:ptCount val="2"/>
                <c:pt idx="0">
                  <c:v>ray-box</c:v>
                </c:pt>
                <c:pt idx="1">
                  <c:v>ray-triangle</c:v>
                </c:pt>
              </c:strCache>
            </c:strRef>
          </c:cat>
          <c:val>
            <c:numRef>
              <c:f>'traversal order'!$I$12:$I$13</c:f>
              <c:numCache>
                <c:formatCode>0%</c:formatCode>
                <c:ptCount val="2"/>
                <c:pt idx="0">
                  <c:v>1.093819806403574</c:v>
                </c:pt>
                <c:pt idx="1">
                  <c:v>1.238721804511278</c:v>
                </c:pt>
              </c:numCache>
            </c:numRef>
          </c:val>
          <c:extLst>
            <c:ext xmlns:c16="http://schemas.microsoft.com/office/drawing/2014/chart" uri="{C3380CC4-5D6E-409C-BE32-E72D297353CC}">
              <c16:uniqueId val="{00000001-444A-4C63-93E5-C4B4D30830DB}"/>
            </c:ext>
          </c:extLst>
        </c:ser>
        <c:ser>
          <c:idx val="2"/>
          <c:order val="2"/>
          <c:tx>
            <c:strRef>
              <c:f>'traversal order'!$J$11</c:f>
              <c:strCache>
                <c:ptCount val="1"/>
                <c:pt idx="0">
                  <c:v>random order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'traversal order'!$G$12:$G$13</c:f>
              <c:strCache>
                <c:ptCount val="2"/>
                <c:pt idx="0">
                  <c:v>ray-box</c:v>
                </c:pt>
                <c:pt idx="1">
                  <c:v>ray-triangle</c:v>
                </c:pt>
              </c:strCache>
            </c:strRef>
          </c:cat>
          <c:val>
            <c:numRef>
              <c:f>'traversal order'!$J$12:$J$13</c:f>
              <c:numCache>
                <c:formatCode>0%</c:formatCode>
                <c:ptCount val="2"/>
                <c:pt idx="0">
                  <c:v>1.3142218912881607</c:v>
                </c:pt>
                <c:pt idx="1">
                  <c:v>1.9323308270676689</c:v>
                </c:pt>
              </c:numCache>
            </c:numRef>
          </c:val>
          <c:extLst>
            <c:ext xmlns:c16="http://schemas.microsoft.com/office/drawing/2014/chart" uri="{C3380CC4-5D6E-409C-BE32-E72D297353CC}">
              <c16:uniqueId val="{00000002-444A-4C63-93E5-C4B4D30830DB}"/>
            </c:ext>
          </c:extLst>
        </c:ser>
        <c:dLbls>
          <c:dLblPos val="outEnd"/>
          <c:showLegendKey val="0"/>
          <c:showVal val="1"/>
          <c:showCatName val="0"/>
          <c:showSerName val="0"/>
          <c:showPercent val="0"/>
          <c:showBubbleSize val="0"/>
        </c:dLbls>
        <c:gapWidth val="219"/>
        <c:overlap val="-27"/>
        <c:axId val="809489928"/>
        <c:axId val="809496984"/>
      </c:barChart>
      <c:catAx>
        <c:axId val="809489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496984"/>
        <c:crosses val="autoZero"/>
        <c:auto val="1"/>
        <c:lblAlgn val="ctr"/>
        <c:lblOffset val="100"/>
        <c:noMultiLvlLbl val="0"/>
      </c:catAx>
      <c:valAx>
        <c:axId val="809496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Relative number of intersection tests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489928"/>
        <c:crosses val="autoZero"/>
        <c:crossBetween val="between"/>
      </c:valAx>
      <c:spPr>
        <a:solidFill>
          <a:srgbClr val="EAEAEA"/>
        </a:soli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rgbClr val="5A5A5A"/>
      </a:solidFill>
      <a:round/>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Shared memory stack size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'smem stack'!$B$4</c:f>
              <c:strCache>
                <c:ptCount val="1"/>
                <c:pt idx="0">
                  <c:v>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'smem stack'!$C$3:$G$3</c:f>
              <c:numCache>
                <c:formatCode>General</c:formatCode>
                <c:ptCount val="5"/>
                <c:pt idx="0">
                  <c:v>0</c:v>
                </c:pt>
                <c:pt idx="1">
                  <c:v>1</c:v>
                </c:pt>
                <c:pt idx="2">
                  <c:v>2</c:v>
                </c:pt>
                <c:pt idx="3">
                  <c:v>3</c:v>
                </c:pt>
                <c:pt idx="4">
                  <c:v>4</c:v>
                </c:pt>
              </c:numCache>
            </c:numRef>
          </c:cat>
          <c:val>
            <c:numRef>
              <c:f>'smem stack'!$C$4:$G$4</c:f>
              <c:numCache>
                <c:formatCode>0.00</c:formatCode>
                <c:ptCount val="5"/>
                <c:pt idx="0">
                  <c:v>97.5</c:v>
                </c:pt>
                <c:pt idx="1">
                  <c:v>76.2</c:v>
                </c:pt>
                <c:pt idx="2">
                  <c:v>72.7</c:v>
                </c:pt>
                <c:pt idx="3">
                  <c:v>72</c:v>
                </c:pt>
                <c:pt idx="4">
                  <c:v>71.5</c:v>
                </c:pt>
              </c:numCache>
            </c:numRef>
          </c:val>
          <c:smooth val="0"/>
          <c:extLst>
            <c:ext xmlns:c16="http://schemas.microsoft.com/office/drawing/2014/chart" uri="{C3380CC4-5D6E-409C-BE32-E72D297353CC}">
              <c16:uniqueId val="{00000000-E059-4288-B5D9-F6B53B17B6D5}"/>
            </c:ext>
          </c:extLst>
        </c:ser>
        <c:ser>
          <c:idx val="2"/>
          <c:order val="1"/>
          <c:tx>
            <c:strRef>
              <c:f>'smem stack'!$B$5</c:f>
              <c:strCache>
                <c:ptCount val="1"/>
                <c:pt idx="0">
                  <c:v>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'smem stack'!$C$3:$G$3</c:f>
              <c:numCache>
                <c:formatCode>General</c:formatCode>
                <c:ptCount val="5"/>
                <c:pt idx="0">
                  <c:v>0</c:v>
                </c:pt>
                <c:pt idx="1">
                  <c:v>1</c:v>
                </c:pt>
                <c:pt idx="2">
                  <c:v>2</c:v>
                </c:pt>
                <c:pt idx="3">
                  <c:v>3</c:v>
                </c:pt>
                <c:pt idx="4">
                  <c:v>4</c:v>
                </c:pt>
              </c:numCache>
            </c:numRef>
          </c:cat>
          <c:val>
            <c:numRef>
              <c:f>'smem stack'!$C$5:$G$5</c:f>
              <c:numCache>
                <c:formatCode>0.00</c:formatCode>
                <c:ptCount val="5"/>
                <c:pt idx="0">
                  <c:v>98.9</c:v>
                </c:pt>
                <c:pt idx="1">
                  <c:v>91.9</c:v>
                </c:pt>
                <c:pt idx="2">
                  <c:v>90.9</c:v>
                </c:pt>
                <c:pt idx="3">
                  <c:v>90.7</c:v>
                </c:pt>
                <c:pt idx="4">
                  <c:v>90.5</c:v>
                </c:pt>
              </c:numCache>
            </c:numRef>
          </c:val>
          <c:smooth val="0"/>
          <c:extLst>
            <c:ext xmlns:c16="http://schemas.microsoft.com/office/drawing/2014/chart" uri="{C3380CC4-5D6E-409C-BE32-E72D297353CC}">
              <c16:uniqueId val="{00000001-E059-4288-B5D9-F6B53B17B6D5}"/>
            </c:ext>
          </c:extLst>
        </c:ser>
        <c:ser>
          <c:idx val="4"/>
          <c:order val="2"/>
          <c:tx>
            <c:strRef>
              <c:f>'smem stack'!$B$6</c:f>
              <c:strCache>
                <c:ptCount val="1"/>
                <c:pt idx="0">
                  <c:v>8</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'smem stack'!$C$3:$G$3</c:f>
              <c:numCache>
                <c:formatCode>General</c:formatCode>
                <c:ptCount val="5"/>
                <c:pt idx="0">
                  <c:v>0</c:v>
                </c:pt>
                <c:pt idx="1">
                  <c:v>1</c:v>
                </c:pt>
                <c:pt idx="2">
                  <c:v>2</c:v>
                </c:pt>
                <c:pt idx="3">
                  <c:v>3</c:v>
                </c:pt>
                <c:pt idx="4">
                  <c:v>4</c:v>
                </c:pt>
              </c:numCache>
            </c:numRef>
          </c:cat>
          <c:val>
            <c:numRef>
              <c:f>'smem stack'!$C$6:$G$6</c:f>
              <c:numCache>
                <c:formatCode>0.00</c:formatCode>
                <c:ptCount val="5"/>
                <c:pt idx="0">
                  <c:v>99.9</c:v>
                </c:pt>
                <c:pt idx="1">
                  <c:v>99.8</c:v>
                </c:pt>
                <c:pt idx="2">
                  <c:v>99.9</c:v>
                </c:pt>
                <c:pt idx="3">
                  <c:v>99.9</c:v>
                </c:pt>
                <c:pt idx="4">
                  <c:v>99.8</c:v>
                </c:pt>
              </c:numCache>
            </c:numRef>
          </c:val>
          <c:smooth val="0"/>
          <c:extLst>
            <c:ext xmlns:c16="http://schemas.microsoft.com/office/drawing/2014/chart" uri="{C3380CC4-5D6E-409C-BE32-E72D297353CC}">
              <c16:uniqueId val="{00000002-E059-4288-B5D9-F6B53B17B6D5}"/>
            </c:ext>
          </c:extLst>
        </c:ser>
        <c:ser>
          <c:idx val="5"/>
          <c:order val="3"/>
          <c:tx>
            <c:strRef>
              <c:f>'smem stack'!$B$7</c:f>
              <c:strCache>
                <c:ptCount val="1"/>
                <c:pt idx="0">
                  <c:v>12</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'smem stack'!$C$3:$G$3</c:f>
              <c:numCache>
                <c:formatCode>General</c:formatCode>
                <c:ptCount val="5"/>
                <c:pt idx="0">
                  <c:v>0</c:v>
                </c:pt>
                <c:pt idx="1">
                  <c:v>1</c:v>
                </c:pt>
                <c:pt idx="2">
                  <c:v>2</c:v>
                </c:pt>
                <c:pt idx="3">
                  <c:v>3</c:v>
                </c:pt>
                <c:pt idx="4">
                  <c:v>4</c:v>
                </c:pt>
              </c:numCache>
            </c:numRef>
          </c:cat>
          <c:val>
            <c:numRef>
              <c:f>'smem stack'!$C$7:$G$7</c:f>
              <c:numCache>
                <c:formatCode>0.00</c:formatCode>
                <c:ptCount val="5"/>
                <c:pt idx="0">
                  <c:v>100</c:v>
                </c:pt>
                <c:pt idx="1">
                  <c:v>100</c:v>
                </c:pt>
                <c:pt idx="2">
                  <c:v>100</c:v>
                </c:pt>
                <c:pt idx="3">
                  <c:v>100</c:v>
                </c:pt>
                <c:pt idx="4">
                  <c:v>100</c:v>
                </c:pt>
              </c:numCache>
            </c:numRef>
          </c:val>
          <c:smooth val="0"/>
          <c:extLst>
            <c:ext xmlns:c16="http://schemas.microsoft.com/office/drawing/2014/chart" uri="{C3380CC4-5D6E-409C-BE32-E72D297353CC}">
              <c16:uniqueId val="{00000003-E059-4288-B5D9-F6B53B17B6D5}"/>
            </c:ext>
          </c:extLst>
        </c:ser>
        <c:ser>
          <c:idx val="6"/>
          <c:order val="4"/>
          <c:tx>
            <c:strRef>
              <c:f>'smem stack'!$B$8</c:f>
              <c:strCache>
                <c:ptCount val="1"/>
                <c:pt idx="0">
                  <c:v>16</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'smem stack'!$C$3:$G$3</c:f>
              <c:numCache>
                <c:formatCode>General</c:formatCode>
                <c:ptCount val="5"/>
                <c:pt idx="0">
                  <c:v>0</c:v>
                </c:pt>
                <c:pt idx="1">
                  <c:v>1</c:v>
                </c:pt>
                <c:pt idx="2">
                  <c:v>2</c:v>
                </c:pt>
                <c:pt idx="3">
                  <c:v>3</c:v>
                </c:pt>
                <c:pt idx="4">
                  <c:v>4</c:v>
                </c:pt>
              </c:numCache>
            </c:numRef>
          </c:cat>
          <c:val>
            <c:numRef>
              <c:f>'smem stack'!$C$8:$G$8</c:f>
              <c:numCache>
                <c:formatCode>0.00</c:formatCode>
                <c:ptCount val="5"/>
                <c:pt idx="0">
                  <c:v>91.7</c:v>
                </c:pt>
                <c:pt idx="1">
                  <c:v>90.8</c:v>
                </c:pt>
                <c:pt idx="2">
                  <c:v>92.4</c:v>
                </c:pt>
                <c:pt idx="3">
                  <c:v>93.1</c:v>
                </c:pt>
                <c:pt idx="4">
                  <c:v>93.6</c:v>
                </c:pt>
              </c:numCache>
            </c:numRef>
          </c:val>
          <c:smooth val="0"/>
          <c:extLst>
            <c:ext xmlns:c16="http://schemas.microsoft.com/office/drawing/2014/chart" uri="{C3380CC4-5D6E-409C-BE32-E72D297353CC}">
              <c16:uniqueId val="{00000004-E059-4288-B5D9-F6B53B17B6D5}"/>
            </c:ext>
          </c:extLst>
        </c:ser>
        <c:dLbls>
          <c:showLegendKey val="0"/>
          <c:showVal val="0"/>
          <c:showCatName val="0"/>
          <c:showSerName val="0"/>
          <c:showPercent val="0"/>
          <c:showBubbleSize val="0"/>
        </c:dLbls>
        <c:marker val="1"/>
        <c:smooth val="0"/>
        <c:axId val="809491888"/>
        <c:axId val="809493848"/>
      </c:lineChart>
      <c:catAx>
        <c:axId val="8094918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Diffuse bounce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493848"/>
        <c:crosses val="autoZero"/>
        <c:auto val="1"/>
        <c:lblAlgn val="ctr"/>
        <c:lblOffset val="100"/>
        <c:noMultiLvlLbl val="0"/>
      </c:catAx>
      <c:valAx>
        <c:axId val="809493848"/>
        <c:scaling>
          <c:orientation val="minMax"/>
        </c:scaling>
        <c:delete val="0"/>
        <c:axPos val="l"/>
        <c:majorGridlines>
          <c:spPr>
            <a:ln w="9525"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Relative traversal performance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491888"/>
        <c:crosses val="autoZero"/>
        <c:crossBetween val="between"/>
      </c:valAx>
      <c:spPr>
        <a:solidFill>
          <a:srgbClr val="EAEAEA"/>
        </a:solid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rgbClr val="5A5A5A"/>
      </a:solidFill>
      <a:round/>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Triangle postponing threshold</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postponing!$A$3</c:f>
              <c:strCache>
                <c:ptCount val="1"/>
                <c:pt idx="0">
                  <c:v>0% - disabled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postponing!$B$2:$F$2</c:f>
              <c:numCache>
                <c:formatCode>General</c:formatCode>
                <c:ptCount val="5"/>
                <c:pt idx="0">
                  <c:v>0</c:v>
                </c:pt>
                <c:pt idx="1">
                  <c:v>1</c:v>
                </c:pt>
                <c:pt idx="2">
                  <c:v>2</c:v>
                </c:pt>
                <c:pt idx="3">
                  <c:v>3</c:v>
                </c:pt>
                <c:pt idx="4">
                  <c:v>4</c:v>
                </c:pt>
              </c:numCache>
            </c:numRef>
          </c:cat>
          <c:val>
            <c:numRef>
              <c:f>postponing!$B$3:$F$3</c:f>
              <c:numCache>
                <c:formatCode>General</c:formatCode>
                <c:ptCount val="5"/>
                <c:pt idx="0">
                  <c:v>105</c:v>
                </c:pt>
                <c:pt idx="1">
                  <c:v>75</c:v>
                </c:pt>
                <c:pt idx="2">
                  <c:v>77</c:v>
                </c:pt>
                <c:pt idx="3">
                  <c:v>79</c:v>
                </c:pt>
                <c:pt idx="4">
                  <c:v>80</c:v>
                </c:pt>
              </c:numCache>
            </c:numRef>
          </c:val>
          <c:smooth val="0"/>
          <c:extLst>
            <c:ext xmlns:c16="http://schemas.microsoft.com/office/drawing/2014/chart" uri="{C3380CC4-5D6E-409C-BE32-E72D297353CC}">
              <c16:uniqueId val="{00000000-59D1-40C4-B4DF-74805AF63E62}"/>
            </c:ext>
          </c:extLst>
        </c:ser>
        <c:ser>
          <c:idx val="1"/>
          <c:order val="1"/>
          <c:tx>
            <c:strRef>
              <c:f>postponing!$A$4</c:f>
              <c:strCache>
                <c:ptCount val="1"/>
                <c:pt idx="0">
                  <c:v>10%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postponing!$B$2:$F$2</c:f>
              <c:numCache>
                <c:formatCode>General</c:formatCode>
                <c:ptCount val="5"/>
                <c:pt idx="0">
                  <c:v>0</c:v>
                </c:pt>
                <c:pt idx="1">
                  <c:v>1</c:v>
                </c:pt>
                <c:pt idx="2">
                  <c:v>2</c:v>
                </c:pt>
                <c:pt idx="3">
                  <c:v>3</c:v>
                </c:pt>
                <c:pt idx="4">
                  <c:v>4</c:v>
                </c:pt>
              </c:numCache>
            </c:numRef>
          </c:cat>
          <c:val>
            <c:numRef>
              <c:f>postponing!$B$4:$F$4</c:f>
              <c:numCache>
                <c:formatCode>General</c:formatCode>
                <c:ptCount val="5"/>
                <c:pt idx="0">
                  <c:v>102</c:v>
                </c:pt>
                <c:pt idx="1">
                  <c:v>92</c:v>
                </c:pt>
                <c:pt idx="2">
                  <c:v>93</c:v>
                </c:pt>
                <c:pt idx="3">
                  <c:v>94</c:v>
                </c:pt>
                <c:pt idx="4">
                  <c:v>95</c:v>
                </c:pt>
              </c:numCache>
            </c:numRef>
          </c:val>
          <c:smooth val="0"/>
          <c:extLst>
            <c:ext xmlns:c16="http://schemas.microsoft.com/office/drawing/2014/chart" uri="{C3380CC4-5D6E-409C-BE32-E72D297353CC}">
              <c16:uniqueId val="{00000001-59D1-40C4-B4DF-74805AF63E62}"/>
            </c:ext>
          </c:extLst>
        </c:ser>
        <c:ser>
          <c:idx val="2"/>
          <c:order val="2"/>
          <c:tx>
            <c:strRef>
              <c:f>postponing!$A$5</c:f>
              <c:strCache>
                <c:ptCount val="1"/>
                <c:pt idx="0">
                  <c:v>20%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postponing!$B$2:$F$2</c:f>
              <c:numCache>
                <c:formatCode>General</c:formatCode>
                <c:ptCount val="5"/>
                <c:pt idx="0">
                  <c:v>0</c:v>
                </c:pt>
                <c:pt idx="1">
                  <c:v>1</c:v>
                </c:pt>
                <c:pt idx="2">
                  <c:v>2</c:v>
                </c:pt>
                <c:pt idx="3">
                  <c:v>3</c:v>
                </c:pt>
                <c:pt idx="4">
                  <c:v>4</c:v>
                </c:pt>
              </c:numCache>
            </c:numRef>
          </c:cat>
          <c:val>
            <c:numRef>
              <c:f>postponing!$B$5:$F$5</c:f>
              <c:numCache>
                <c:formatCode>General</c:formatCode>
                <c:ptCount val="5"/>
                <c:pt idx="0">
                  <c:v>100</c:v>
                </c:pt>
                <c:pt idx="1">
                  <c:v>100</c:v>
                </c:pt>
                <c:pt idx="2">
                  <c:v>100</c:v>
                </c:pt>
                <c:pt idx="3">
                  <c:v>100</c:v>
                </c:pt>
                <c:pt idx="4">
                  <c:v>100</c:v>
                </c:pt>
              </c:numCache>
            </c:numRef>
          </c:val>
          <c:smooth val="0"/>
          <c:extLst>
            <c:ext xmlns:c16="http://schemas.microsoft.com/office/drawing/2014/chart" uri="{C3380CC4-5D6E-409C-BE32-E72D297353CC}">
              <c16:uniqueId val="{00000002-59D1-40C4-B4DF-74805AF63E62}"/>
            </c:ext>
          </c:extLst>
        </c:ser>
        <c:ser>
          <c:idx val="3"/>
          <c:order val="3"/>
          <c:tx>
            <c:strRef>
              <c:f>postponing!$A$6</c:f>
              <c:strCache>
                <c:ptCount val="1"/>
                <c:pt idx="0">
                  <c:v>50%</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postponing!$B$2:$F$2</c:f>
              <c:numCache>
                <c:formatCode>General</c:formatCode>
                <c:ptCount val="5"/>
                <c:pt idx="0">
                  <c:v>0</c:v>
                </c:pt>
                <c:pt idx="1">
                  <c:v>1</c:v>
                </c:pt>
                <c:pt idx="2">
                  <c:v>2</c:v>
                </c:pt>
                <c:pt idx="3">
                  <c:v>3</c:v>
                </c:pt>
                <c:pt idx="4">
                  <c:v>4</c:v>
                </c:pt>
              </c:numCache>
            </c:numRef>
          </c:cat>
          <c:val>
            <c:numRef>
              <c:f>postponing!$B$6:$F$6</c:f>
              <c:numCache>
                <c:formatCode>General</c:formatCode>
                <c:ptCount val="5"/>
                <c:pt idx="0">
                  <c:v>92</c:v>
                </c:pt>
                <c:pt idx="1">
                  <c:v>96</c:v>
                </c:pt>
                <c:pt idx="2">
                  <c:v>97</c:v>
                </c:pt>
                <c:pt idx="3">
                  <c:v>97</c:v>
                </c:pt>
                <c:pt idx="4">
                  <c:v>97</c:v>
                </c:pt>
              </c:numCache>
            </c:numRef>
          </c:val>
          <c:smooth val="0"/>
          <c:extLst>
            <c:ext xmlns:c16="http://schemas.microsoft.com/office/drawing/2014/chart" uri="{C3380CC4-5D6E-409C-BE32-E72D297353CC}">
              <c16:uniqueId val="{00000003-59D1-40C4-B4DF-74805AF63E62}"/>
            </c:ext>
          </c:extLst>
        </c:ser>
        <c:dLbls>
          <c:showLegendKey val="0"/>
          <c:showVal val="0"/>
          <c:showCatName val="0"/>
          <c:showSerName val="0"/>
          <c:showPercent val="0"/>
          <c:showBubbleSize val="0"/>
        </c:dLbls>
        <c:marker val="1"/>
        <c:smooth val="0"/>
        <c:axId val="809500904"/>
        <c:axId val="809505608"/>
      </c:lineChart>
      <c:catAx>
        <c:axId val="80950090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Diffuse</a:t>
                </a:r>
                <a:r>
                  <a:rPr lang="fi-FI" baseline="0"/>
                  <a:t> bounce</a:t>
                </a:r>
                <a:endParaRPr lang="fi-FI"/>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505608"/>
        <c:crosses val="autoZero"/>
        <c:auto val="1"/>
        <c:lblAlgn val="ctr"/>
        <c:lblOffset val="100"/>
        <c:noMultiLvlLbl val="0"/>
      </c:catAx>
      <c:valAx>
        <c:axId val="809505608"/>
        <c:scaling>
          <c:orientation val="minMax"/>
        </c:scaling>
        <c:delete val="0"/>
        <c:axPos val="l"/>
        <c:majorGridlines>
          <c:spPr>
            <a:ln w="9525"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Relative traversal performance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500904"/>
        <c:crosses val="autoZero"/>
        <c:crossBetween val="between"/>
      </c:valAx>
      <c:spPr>
        <a:solidFill>
          <a:srgbClr val="EAEAEA"/>
        </a:solid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rgbClr val="595959"/>
      </a:solidFill>
      <a:round/>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Ray traversal performance on NVIDIA Titan X, geometric mean over scenes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'perf-absolute'!$A$26:$B$26</c:f>
              <c:strCache>
                <c:ptCount val="2"/>
                <c:pt idx="0">
                  <c:v>Aila et al. 2012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'perf-absolute'!$C$25:$G$25</c:f>
              <c:numCache>
                <c:formatCode>General</c:formatCode>
                <c:ptCount val="5"/>
                <c:pt idx="0">
                  <c:v>0</c:v>
                </c:pt>
                <c:pt idx="1">
                  <c:v>1</c:v>
                </c:pt>
                <c:pt idx="2">
                  <c:v>2</c:v>
                </c:pt>
                <c:pt idx="3">
                  <c:v>3</c:v>
                </c:pt>
                <c:pt idx="4">
                  <c:v>4</c:v>
                </c:pt>
              </c:numCache>
            </c:numRef>
          </c:cat>
          <c:val>
            <c:numRef>
              <c:f>'perf-absolute'!$C$26:$G$26</c:f>
              <c:numCache>
                <c:formatCode>General</c:formatCode>
                <c:ptCount val="5"/>
                <c:pt idx="0">
                  <c:v>775.87001978012063</c:v>
                </c:pt>
                <c:pt idx="1">
                  <c:v>244.42195889899591</c:v>
                </c:pt>
                <c:pt idx="2">
                  <c:v>177.36386857548047</c:v>
                </c:pt>
                <c:pt idx="3">
                  <c:v>160.91092539326024</c:v>
                </c:pt>
                <c:pt idx="4">
                  <c:v>150.71934449147344</c:v>
                </c:pt>
              </c:numCache>
            </c:numRef>
          </c:val>
          <c:smooth val="0"/>
          <c:extLst>
            <c:ext xmlns:c16="http://schemas.microsoft.com/office/drawing/2014/chart" uri="{C3380CC4-5D6E-409C-BE32-E72D297353CC}">
              <c16:uniqueId val="{00000000-46FC-42AC-B9AD-2E6D6FCBD5A4}"/>
            </c:ext>
          </c:extLst>
        </c:ser>
        <c:dLbls>
          <c:showLegendKey val="0"/>
          <c:showVal val="0"/>
          <c:showCatName val="0"/>
          <c:showSerName val="0"/>
          <c:showPercent val="0"/>
          <c:showBubbleSize val="0"/>
        </c:dLbls>
        <c:marker val="1"/>
        <c:smooth val="0"/>
        <c:axId val="809501296"/>
        <c:axId val="809505216"/>
        <c:extLst>
          <c:ext xmlns:c15="http://schemas.microsoft.com/office/drawing/2012/chart" uri="{02D57815-91ED-43cb-92C2-25804820EDAC}">
            <c15:filteredLineSeries>
              <c15:ser>
                <c:idx val="1"/>
                <c:order val="1"/>
                <c:tx>
                  <c:strRef>
                    <c:extLst>
                      <c:ext uri="{02D57815-91ED-43cb-92C2-25804820EDAC}">
                        <c15:formulaRef>
                          <c15:sqref>'perf-absolute'!$A$27:$B$27</c15:sqref>
                        </c15:formulaRef>
                      </c:ext>
                    </c:extLst>
                    <c:strCache>
                      <c:ptCount val="2"/>
                      <c:pt idx="0">
                        <c:v>Guthe 2014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'perf-absolute'!$C$25:$G$25</c15:sqref>
                        </c15:formulaRef>
                      </c:ext>
                    </c:extLst>
                    <c:numCache>
                      <c:formatCode>General</c:formatCode>
                      <c:ptCount val="5"/>
                      <c:pt idx="0">
                        <c:v>0</c:v>
                      </c:pt>
                      <c:pt idx="1">
                        <c:v>1</c:v>
                      </c:pt>
                      <c:pt idx="2">
                        <c:v>2</c:v>
                      </c:pt>
                      <c:pt idx="3">
                        <c:v>3</c:v>
                      </c:pt>
                      <c:pt idx="4">
                        <c:v>4</c:v>
                      </c:pt>
                    </c:numCache>
                  </c:numRef>
                </c:cat>
                <c:val>
                  <c:numRef>
                    <c:extLst>
                      <c:ext uri="{02D57815-91ED-43cb-92C2-25804820EDAC}">
                        <c15:formulaRef>
                          <c15:sqref>'perf-absolute'!$C$27:$G$27</c15:sqref>
                        </c15:formulaRef>
                      </c:ext>
                    </c:extLst>
                    <c:numCache>
                      <c:formatCode>General</c:formatCode>
                      <c:ptCount val="5"/>
                      <c:pt idx="0">
                        <c:v>854.1116283397829</c:v>
                      </c:pt>
                      <c:pt idx="1">
                        <c:v>258.22860522607044</c:v>
                      </c:pt>
                      <c:pt idx="2">
                        <c:v>179.86157675675162</c:v>
                      </c:pt>
                      <c:pt idx="3">
                        <c:v>159.95647333370806</c:v>
                      </c:pt>
                      <c:pt idx="4">
                        <c:v>148.3350166159172</c:v>
                      </c:pt>
                    </c:numCache>
                  </c:numRef>
                </c:val>
                <c:smooth val="0"/>
                <c:extLst>
                  <c:ext xmlns:c16="http://schemas.microsoft.com/office/drawing/2014/chart" uri="{C3380CC4-5D6E-409C-BE32-E72D297353CC}">
                    <c16:uniqueId val="{00000001-46FC-42AC-B9AD-2E6D6FCBD5A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'perf-absolute'!$A$28:$B$28</c15:sqref>
                        </c15:formulaRef>
                      </c:ext>
                    </c:extLst>
                    <c:strCache>
                      <c:ptCount val="2"/>
                      <c:pt idx="0">
                        <c:v>Binder and Keller 2016</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'perf-absolute'!$C$25:$G$25</c15:sqref>
                        </c15:formulaRef>
                      </c:ext>
                    </c:extLst>
                    <c:numCache>
                      <c:formatCode>General</c:formatCode>
                      <c:ptCount val="5"/>
                      <c:pt idx="0">
                        <c:v>0</c:v>
                      </c:pt>
                      <c:pt idx="1">
                        <c:v>1</c:v>
                      </c:pt>
                      <c:pt idx="2">
                        <c:v>2</c:v>
                      </c:pt>
                      <c:pt idx="3">
                        <c:v>3</c:v>
                      </c:pt>
                      <c:pt idx="4">
                        <c:v>4</c:v>
                      </c:pt>
                    </c:numCache>
                  </c:numRef>
                </c:cat>
                <c:val>
                  <c:numRef>
                    <c:extLst xmlns:c15="http://schemas.microsoft.com/office/drawing/2012/chart">
                      <c:ext xmlns:c15="http://schemas.microsoft.com/office/drawing/2012/chart" uri="{02D57815-91ED-43cb-92C2-25804820EDAC}">
                        <c15:formulaRef>
                          <c15:sqref>'perf-absolute'!$C$28:$G$28</c15:sqref>
                        </c15:formulaRef>
                      </c:ext>
                    </c:extLst>
                    <c:numCache>
                      <c:formatCode>General</c:formatCode>
                      <c:ptCount val="5"/>
                      <c:pt idx="0">
                        <c:v>965.6330202388632</c:v>
                      </c:pt>
                      <c:pt idx="1">
                        <c:v>311.4870563222978</c:v>
                      </c:pt>
                      <c:pt idx="2">
                        <c:v>229.54793662930754</c:v>
                      </c:pt>
                      <c:pt idx="3">
                        <c:v>210.40623742696343</c:v>
                      </c:pt>
                      <c:pt idx="4">
                        <c:v>198.48688518204668</c:v>
                      </c:pt>
                    </c:numCache>
                  </c:numRef>
                </c:val>
                <c:smooth val="0"/>
                <c:extLst xmlns:c15="http://schemas.microsoft.com/office/drawing/2012/chart">
                  <c:ext xmlns:c16="http://schemas.microsoft.com/office/drawing/2014/chart" uri="{C3380CC4-5D6E-409C-BE32-E72D297353CC}">
                    <c16:uniqueId val="{00000002-46FC-42AC-B9AD-2E6D6FCBD5A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'perf-absolute'!$A$29:$B$29</c15:sqref>
                        </c15:formulaRef>
                      </c:ext>
                    </c:extLst>
                    <c:strCache>
                      <c:ptCount val="2"/>
                      <c:pt idx="0">
                        <c:v>Pérard-Gayot et al. 2017</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'perf-absolute'!$C$25:$G$25</c15:sqref>
                        </c15:formulaRef>
                      </c:ext>
                    </c:extLst>
                    <c:numCache>
                      <c:formatCode>General</c:formatCode>
                      <c:ptCount val="5"/>
                      <c:pt idx="0">
                        <c:v>0</c:v>
                      </c:pt>
                      <c:pt idx="1">
                        <c:v>1</c:v>
                      </c:pt>
                      <c:pt idx="2">
                        <c:v>2</c:v>
                      </c:pt>
                      <c:pt idx="3">
                        <c:v>3</c:v>
                      </c:pt>
                      <c:pt idx="4">
                        <c:v>4</c:v>
                      </c:pt>
                    </c:numCache>
                  </c:numRef>
                </c:cat>
                <c:val>
                  <c:numRef>
                    <c:extLst xmlns:c15="http://schemas.microsoft.com/office/drawing/2012/chart">
                      <c:ext xmlns:c15="http://schemas.microsoft.com/office/drawing/2012/chart" uri="{02D57815-91ED-43cb-92C2-25804820EDAC}">
                        <c15:formulaRef>
                          <c15:sqref>'perf-absolute'!$C$29:$G$29</c15:sqref>
                        </c15:formulaRef>
                      </c:ext>
                    </c:extLst>
                    <c:numCache>
                      <c:formatCode>General</c:formatCode>
                      <c:ptCount val="5"/>
                      <c:pt idx="0">
                        <c:v>1274.2921863664023</c:v>
                      </c:pt>
                      <c:pt idx="1">
                        <c:v>254.75178453084899</c:v>
                      </c:pt>
                      <c:pt idx="2">
                        <c:v>163.27454428571781</c:v>
                      </c:pt>
                      <c:pt idx="3">
                        <c:v>143.55101081270561</c:v>
                      </c:pt>
                      <c:pt idx="4">
                        <c:v>130.72341394058736</c:v>
                      </c:pt>
                    </c:numCache>
                  </c:numRef>
                </c:val>
                <c:smooth val="0"/>
                <c:extLst xmlns:c15="http://schemas.microsoft.com/office/drawing/2012/chart">
                  <c:ext xmlns:c16="http://schemas.microsoft.com/office/drawing/2014/chart" uri="{C3380CC4-5D6E-409C-BE32-E72D297353CC}">
                    <c16:uniqueId val="{00000003-46FC-42AC-B9AD-2E6D6FCBD5A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'perf-absolute'!$A$30:$B$30</c15:sqref>
                        </c15:formulaRef>
                      </c:ext>
                    </c:extLst>
                    <c:strCache>
                      <c:ptCount val="2"/>
                      <c:pt idx="0">
                        <c:v>Our method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'perf-absolute'!$C$25:$G$25</c15:sqref>
                        </c15:formulaRef>
                      </c:ext>
                    </c:extLst>
                    <c:numCache>
                      <c:formatCode>General</c:formatCode>
                      <c:ptCount val="5"/>
                      <c:pt idx="0">
                        <c:v>0</c:v>
                      </c:pt>
                      <c:pt idx="1">
                        <c:v>1</c:v>
                      </c:pt>
                      <c:pt idx="2">
                        <c:v>2</c:v>
                      </c:pt>
                      <c:pt idx="3">
                        <c:v>3</c:v>
                      </c:pt>
                      <c:pt idx="4">
                        <c:v>4</c:v>
                      </c:pt>
                    </c:numCache>
                  </c:numRef>
                </c:cat>
                <c:val>
                  <c:numRef>
                    <c:extLst xmlns:c15="http://schemas.microsoft.com/office/drawing/2012/chart">
                      <c:ext xmlns:c15="http://schemas.microsoft.com/office/drawing/2012/chart" uri="{02D57815-91ED-43cb-92C2-25804820EDAC}">
                        <c15:formulaRef>
                          <c15:sqref>'perf-absolute'!$C$30:$G$30</c15:sqref>
                        </c15:formulaRef>
                      </c:ext>
                    </c:extLst>
                    <c:numCache>
                      <c:formatCode>General</c:formatCode>
                      <c:ptCount val="5"/>
                      <c:pt idx="0">
                        <c:v>1057.16576276761</c:v>
                      </c:pt>
                      <c:pt idx="1">
                        <c:v>577.1146771891913</c:v>
                      </c:pt>
                      <c:pt idx="2">
                        <c:v>465.13520467771889</c:v>
                      </c:pt>
                      <c:pt idx="3">
                        <c:v>430.15129535199958</c:v>
                      </c:pt>
                      <c:pt idx="4">
                        <c:v>406.74845175029952</c:v>
                      </c:pt>
                    </c:numCache>
                  </c:numRef>
                </c:val>
                <c:smooth val="0"/>
                <c:extLst xmlns:c15="http://schemas.microsoft.com/office/drawing/2012/chart">
                  <c:ext xmlns:c16="http://schemas.microsoft.com/office/drawing/2014/chart" uri="{C3380CC4-5D6E-409C-BE32-E72D297353CC}">
                    <c16:uniqueId val="{00000004-46FC-42AC-B9AD-2E6D6FCBD5A4}"/>
                  </c:ext>
                </c:extLst>
              </c15:ser>
            </c15:filteredLineSeries>
          </c:ext>
        </c:extLst>
      </c:lineChart>
      <c:catAx>
        <c:axId val="80950129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Diffuse bounce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505216"/>
        <c:crosses val="autoZero"/>
        <c:auto val="1"/>
        <c:lblAlgn val="ctr"/>
        <c:lblOffset val="100"/>
        <c:noMultiLvlLbl val="0"/>
      </c:catAx>
      <c:valAx>
        <c:axId val="809505216"/>
        <c:scaling>
          <c:orientation val="minMax"/>
          <c:max val="14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Mrays/s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5012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Ray traversal performance on NVIDIA Titan X, geometric mean over scenes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'perf-absolute'!$A$26:$B$26</c:f>
              <c:strCache>
                <c:ptCount val="2"/>
                <c:pt idx="0">
                  <c:v>Aila et al. 2012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'perf-absolute'!$C$25:$G$25</c:f>
              <c:numCache>
                <c:formatCode>General</c:formatCode>
                <c:ptCount val="5"/>
                <c:pt idx="0">
                  <c:v>0</c:v>
                </c:pt>
                <c:pt idx="1">
                  <c:v>1</c:v>
                </c:pt>
                <c:pt idx="2">
                  <c:v>2</c:v>
                </c:pt>
                <c:pt idx="3">
                  <c:v>3</c:v>
                </c:pt>
                <c:pt idx="4">
                  <c:v>4</c:v>
                </c:pt>
              </c:numCache>
            </c:numRef>
          </c:cat>
          <c:val>
            <c:numRef>
              <c:f>'perf-absolute'!$C$26:$G$26</c:f>
              <c:numCache>
                <c:formatCode>General</c:formatCode>
                <c:ptCount val="5"/>
                <c:pt idx="0">
                  <c:v>775.87001978012063</c:v>
                </c:pt>
                <c:pt idx="1">
                  <c:v>244.42195889899591</c:v>
                </c:pt>
                <c:pt idx="2">
                  <c:v>177.36386857548047</c:v>
                </c:pt>
                <c:pt idx="3">
                  <c:v>160.91092539326024</c:v>
                </c:pt>
                <c:pt idx="4">
                  <c:v>150.71934449147344</c:v>
                </c:pt>
              </c:numCache>
            </c:numRef>
          </c:val>
          <c:smooth val="0"/>
          <c:extLst>
            <c:ext xmlns:c16="http://schemas.microsoft.com/office/drawing/2014/chart" uri="{C3380CC4-5D6E-409C-BE32-E72D297353CC}">
              <c16:uniqueId val="{00000000-CB5A-4F49-9E98-DAA4382E68BD}"/>
            </c:ext>
          </c:extLst>
        </c:ser>
        <c:ser>
          <c:idx val="1"/>
          <c:order val="1"/>
          <c:tx>
            <c:strRef>
              <c:f>'perf-absolute'!$A$27:$B$27</c:f>
              <c:strCache>
                <c:ptCount val="2"/>
                <c:pt idx="0">
                  <c:v>Guthe 2014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'perf-absolute'!$C$25:$G$25</c:f>
              <c:numCache>
                <c:formatCode>General</c:formatCode>
                <c:ptCount val="5"/>
                <c:pt idx="0">
                  <c:v>0</c:v>
                </c:pt>
                <c:pt idx="1">
                  <c:v>1</c:v>
                </c:pt>
                <c:pt idx="2">
                  <c:v>2</c:v>
                </c:pt>
                <c:pt idx="3">
                  <c:v>3</c:v>
                </c:pt>
                <c:pt idx="4">
                  <c:v>4</c:v>
                </c:pt>
              </c:numCache>
            </c:numRef>
          </c:cat>
          <c:val>
            <c:numRef>
              <c:f>'perf-absolute'!$C$27:$G$27</c:f>
              <c:numCache>
                <c:formatCode>General</c:formatCode>
                <c:ptCount val="5"/>
                <c:pt idx="0">
                  <c:v>854.1116283397829</c:v>
                </c:pt>
                <c:pt idx="1">
                  <c:v>258.22860522607044</c:v>
                </c:pt>
                <c:pt idx="2">
                  <c:v>179.86157675675162</c:v>
                </c:pt>
                <c:pt idx="3">
                  <c:v>159.95647333370806</c:v>
                </c:pt>
                <c:pt idx="4">
                  <c:v>148.3350166159172</c:v>
                </c:pt>
              </c:numCache>
            </c:numRef>
          </c:val>
          <c:smooth val="0"/>
          <c:extLst>
            <c:ext xmlns:c16="http://schemas.microsoft.com/office/drawing/2014/chart" uri="{C3380CC4-5D6E-409C-BE32-E72D297353CC}">
              <c16:uniqueId val="{00000001-CB5A-4F49-9E98-DAA4382E68BD}"/>
            </c:ext>
          </c:extLst>
        </c:ser>
        <c:dLbls>
          <c:showLegendKey val="0"/>
          <c:showVal val="0"/>
          <c:showCatName val="0"/>
          <c:showSerName val="0"/>
          <c:showPercent val="0"/>
          <c:showBubbleSize val="0"/>
        </c:dLbls>
        <c:marker val="1"/>
        <c:smooth val="0"/>
        <c:axId val="747954208"/>
        <c:axId val="747951072"/>
        <c:extLst>
          <c:ext xmlns:c15="http://schemas.microsoft.com/office/drawing/2012/chart" uri="{02D57815-91ED-43cb-92C2-25804820EDAC}">
            <c15:filteredLineSeries>
              <c15:ser>
                <c:idx val="2"/>
                <c:order val="2"/>
                <c:tx>
                  <c:strRef>
                    <c:extLst>
                      <c:ext uri="{02D57815-91ED-43cb-92C2-25804820EDAC}">
                        <c15:formulaRef>
                          <c15:sqref>'perf-absolute'!$A$28:$B$28</c15:sqref>
                        </c15:formulaRef>
                      </c:ext>
                    </c:extLst>
                    <c:strCache>
                      <c:ptCount val="2"/>
                      <c:pt idx="0">
                        <c:v>Binder and Keller 2016</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'perf-absolute'!$C$25:$G$25</c15:sqref>
                        </c15:formulaRef>
                      </c:ext>
                    </c:extLst>
                    <c:numCache>
                      <c:formatCode>General</c:formatCode>
                      <c:ptCount val="5"/>
                      <c:pt idx="0">
                        <c:v>0</c:v>
                      </c:pt>
                      <c:pt idx="1">
                        <c:v>1</c:v>
                      </c:pt>
                      <c:pt idx="2">
                        <c:v>2</c:v>
                      </c:pt>
                      <c:pt idx="3">
                        <c:v>3</c:v>
                      </c:pt>
                      <c:pt idx="4">
                        <c:v>4</c:v>
                      </c:pt>
                    </c:numCache>
                  </c:numRef>
                </c:cat>
                <c:val>
                  <c:numRef>
                    <c:extLst>
                      <c:ext uri="{02D57815-91ED-43cb-92C2-25804820EDAC}">
                        <c15:formulaRef>
                          <c15:sqref>'perf-absolute'!$C$28:$G$28</c15:sqref>
                        </c15:formulaRef>
                      </c:ext>
                    </c:extLst>
                    <c:numCache>
                      <c:formatCode>General</c:formatCode>
                      <c:ptCount val="5"/>
                      <c:pt idx="0">
                        <c:v>965.6330202388632</c:v>
                      </c:pt>
                      <c:pt idx="1">
                        <c:v>311.4870563222978</c:v>
                      </c:pt>
                      <c:pt idx="2">
                        <c:v>229.54793662930754</c:v>
                      </c:pt>
                      <c:pt idx="3">
                        <c:v>210.40623742696343</c:v>
                      </c:pt>
                      <c:pt idx="4">
                        <c:v>198.48688518204668</c:v>
                      </c:pt>
                    </c:numCache>
                  </c:numRef>
                </c:val>
                <c:smooth val="0"/>
                <c:extLst>
                  <c:ext xmlns:c16="http://schemas.microsoft.com/office/drawing/2014/chart" uri="{C3380CC4-5D6E-409C-BE32-E72D297353CC}">
                    <c16:uniqueId val="{00000002-CB5A-4F49-9E98-DAA4382E68B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'perf-absolute'!$A$29:$B$29</c15:sqref>
                        </c15:formulaRef>
                      </c:ext>
                    </c:extLst>
                    <c:strCache>
                      <c:ptCount val="2"/>
                      <c:pt idx="0">
                        <c:v>Pérard-Gayot et al. 2017</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'perf-absolute'!$C$25:$G$25</c15:sqref>
                        </c15:formulaRef>
                      </c:ext>
                    </c:extLst>
                    <c:numCache>
                      <c:formatCode>General</c:formatCode>
                      <c:ptCount val="5"/>
                      <c:pt idx="0">
                        <c:v>0</c:v>
                      </c:pt>
                      <c:pt idx="1">
                        <c:v>1</c:v>
                      </c:pt>
                      <c:pt idx="2">
                        <c:v>2</c:v>
                      </c:pt>
                      <c:pt idx="3">
                        <c:v>3</c:v>
                      </c:pt>
                      <c:pt idx="4">
                        <c:v>4</c:v>
                      </c:pt>
                    </c:numCache>
                  </c:numRef>
                </c:cat>
                <c:val>
                  <c:numRef>
                    <c:extLst xmlns:c15="http://schemas.microsoft.com/office/drawing/2012/chart">
                      <c:ext xmlns:c15="http://schemas.microsoft.com/office/drawing/2012/chart" uri="{02D57815-91ED-43cb-92C2-25804820EDAC}">
                        <c15:formulaRef>
                          <c15:sqref>'perf-absolute'!$C$29:$G$29</c15:sqref>
                        </c15:formulaRef>
                      </c:ext>
                    </c:extLst>
                    <c:numCache>
                      <c:formatCode>General</c:formatCode>
                      <c:ptCount val="5"/>
                      <c:pt idx="0">
                        <c:v>1274.2921863664023</c:v>
                      </c:pt>
                      <c:pt idx="1">
                        <c:v>254.75178453084899</c:v>
                      </c:pt>
                      <c:pt idx="2">
                        <c:v>163.27454428571781</c:v>
                      </c:pt>
                      <c:pt idx="3">
                        <c:v>143.55101081270561</c:v>
                      </c:pt>
                      <c:pt idx="4">
                        <c:v>130.72341394058736</c:v>
                      </c:pt>
                    </c:numCache>
                  </c:numRef>
                </c:val>
                <c:smooth val="0"/>
                <c:extLst xmlns:c15="http://schemas.microsoft.com/office/drawing/2012/chart">
                  <c:ext xmlns:c16="http://schemas.microsoft.com/office/drawing/2014/chart" uri="{C3380CC4-5D6E-409C-BE32-E72D297353CC}">
                    <c16:uniqueId val="{00000003-CB5A-4F49-9E98-DAA4382E68B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'perf-absolute'!$A$30:$B$30</c15:sqref>
                        </c15:formulaRef>
                      </c:ext>
                    </c:extLst>
                    <c:strCache>
                      <c:ptCount val="2"/>
                      <c:pt idx="0">
                        <c:v>Our method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'perf-absolute'!$C$25:$G$25</c15:sqref>
                        </c15:formulaRef>
                      </c:ext>
                    </c:extLst>
                    <c:numCache>
                      <c:formatCode>General</c:formatCode>
                      <c:ptCount val="5"/>
                      <c:pt idx="0">
                        <c:v>0</c:v>
                      </c:pt>
                      <c:pt idx="1">
                        <c:v>1</c:v>
                      </c:pt>
                      <c:pt idx="2">
                        <c:v>2</c:v>
                      </c:pt>
                      <c:pt idx="3">
                        <c:v>3</c:v>
                      </c:pt>
                      <c:pt idx="4">
                        <c:v>4</c:v>
                      </c:pt>
                    </c:numCache>
                  </c:numRef>
                </c:cat>
                <c:val>
                  <c:numRef>
                    <c:extLst xmlns:c15="http://schemas.microsoft.com/office/drawing/2012/chart">
                      <c:ext xmlns:c15="http://schemas.microsoft.com/office/drawing/2012/chart" uri="{02D57815-91ED-43cb-92C2-25804820EDAC}">
                        <c15:formulaRef>
                          <c15:sqref>'perf-absolute'!$C$30:$G$30</c15:sqref>
                        </c15:formulaRef>
                      </c:ext>
                    </c:extLst>
                    <c:numCache>
                      <c:formatCode>General</c:formatCode>
                      <c:ptCount val="5"/>
                      <c:pt idx="0">
                        <c:v>1057.16576276761</c:v>
                      </c:pt>
                      <c:pt idx="1">
                        <c:v>577.1146771891913</c:v>
                      </c:pt>
                      <c:pt idx="2">
                        <c:v>465.13520467771889</c:v>
                      </c:pt>
                      <c:pt idx="3">
                        <c:v>430.15129535199958</c:v>
                      </c:pt>
                      <c:pt idx="4">
                        <c:v>406.74845175029952</c:v>
                      </c:pt>
                    </c:numCache>
                  </c:numRef>
                </c:val>
                <c:smooth val="0"/>
                <c:extLst xmlns:c15="http://schemas.microsoft.com/office/drawing/2012/chart">
                  <c:ext xmlns:c16="http://schemas.microsoft.com/office/drawing/2014/chart" uri="{C3380CC4-5D6E-409C-BE32-E72D297353CC}">
                    <c16:uniqueId val="{00000004-CB5A-4F49-9E98-DAA4382E68BD}"/>
                  </c:ext>
                </c:extLst>
              </c15:ser>
            </c15:filteredLineSeries>
          </c:ext>
        </c:extLst>
      </c:lineChart>
      <c:catAx>
        <c:axId val="7479542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Diffuse bounce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7951072"/>
        <c:crosses val="autoZero"/>
        <c:auto val="1"/>
        <c:lblAlgn val="ctr"/>
        <c:lblOffset val="100"/>
        <c:noMultiLvlLbl val="0"/>
      </c:catAx>
      <c:valAx>
        <c:axId val="747951072"/>
        <c:scaling>
          <c:orientation val="minMax"/>
          <c:max val="14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Mrays/s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79542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Ray traversal performance on NVIDIA Titan X, geometric mean over scenes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'perf-absolute'!$A$26:$B$26</c:f>
              <c:strCache>
                <c:ptCount val="2"/>
                <c:pt idx="0">
                  <c:v>Aila et al. 2012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'perf-absolute'!$C$25:$G$25</c:f>
              <c:numCache>
                <c:formatCode>General</c:formatCode>
                <c:ptCount val="5"/>
                <c:pt idx="0">
                  <c:v>0</c:v>
                </c:pt>
                <c:pt idx="1">
                  <c:v>1</c:v>
                </c:pt>
                <c:pt idx="2">
                  <c:v>2</c:v>
                </c:pt>
                <c:pt idx="3">
                  <c:v>3</c:v>
                </c:pt>
                <c:pt idx="4">
                  <c:v>4</c:v>
                </c:pt>
              </c:numCache>
            </c:numRef>
          </c:cat>
          <c:val>
            <c:numRef>
              <c:f>'perf-absolute'!$C$26:$G$26</c:f>
              <c:numCache>
                <c:formatCode>General</c:formatCode>
                <c:ptCount val="5"/>
                <c:pt idx="0">
                  <c:v>775.87001978012063</c:v>
                </c:pt>
                <c:pt idx="1">
                  <c:v>244.42195889899591</c:v>
                </c:pt>
                <c:pt idx="2">
                  <c:v>177.36386857548047</c:v>
                </c:pt>
                <c:pt idx="3">
                  <c:v>160.91092539326024</c:v>
                </c:pt>
                <c:pt idx="4">
                  <c:v>150.71934449147344</c:v>
                </c:pt>
              </c:numCache>
            </c:numRef>
          </c:val>
          <c:smooth val="0"/>
          <c:extLst>
            <c:ext xmlns:c16="http://schemas.microsoft.com/office/drawing/2014/chart" uri="{C3380CC4-5D6E-409C-BE32-E72D297353CC}">
              <c16:uniqueId val="{00000000-B9A7-4ECA-A3D8-B600F762708B}"/>
            </c:ext>
          </c:extLst>
        </c:ser>
        <c:ser>
          <c:idx val="1"/>
          <c:order val="1"/>
          <c:tx>
            <c:strRef>
              <c:f>'perf-absolute'!$A$27:$B$27</c:f>
              <c:strCache>
                <c:ptCount val="2"/>
                <c:pt idx="0">
                  <c:v>Guthe 2014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'perf-absolute'!$C$25:$G$25</c:f>
              <c:numCache>
                <c:formatCode>General</c:formatCode>
                <c:ptCount val="5"/>
                <c:pt idx="0">
                  <c:v>0</c:v>
                </c:pt>
                <c:pt idx="1">
                  <c:v>1</c:v>
                </c:pt>
                <c:pt idx="2">
                  <c:v>2</c:v>
                </c:pt>
                <c:pt idx="3">
                  <c:v>3</c:v>
                </c:pt>
                <c:pt idx="4">
                  <c:v>4</c:v>
                </c:pt>
              </c:numCache>
            </c:numRef>
          </c:cat>
          <c:val>
            <c:numRef>
              <c:f>'perf-absolute'!$C$27:$G$27</c:f>
              <c:numCache>
                <c:formatCode>General</c:formatCode>
                <c:ptCount val="5"/>
                <c:pt idx="0">
                  <c:v>854.1116283397829</c:v>
                </c:pt>
                <c:pt idx="1">
                  <c:v>258.22860522607044</c:v>
                </c:pt>
                <c:pt idx="2">
                  <c:v>179.86157675675162</c:v>
                </c:pt>
                <c:pt idx="3">
                  <c:v>159.95647333370806</c:v>
                </c:pt>
                <c:pt idx="4">
                  <c:v>148.3350166159172</c:v>
                </c:pt>
              </c:numCache>
            </c:numRef>
          </c:val>
          <c:smooth val="0"/>
          <c:extLst>
            <c:ext xmlns:c16="http://schemas.microsoft.com/office/drawing/2014/chart" uri="{C3380CC4-5D6E-409C-BE32-E72D297353CC}">
              <c16:uniqueId val="{00000001-B9A7-4ECA-A3D8-B600F762708B}"/>
            </c:ext>
          </c:extLst>
        </c:ser>
        <c:ser>
          <c:idx val="2"/>
          <c:order val="2"/>
          <c:tx>
            <c:strRef>
              <c:f>'perf-absolute'!$A$28:$B$28</c:f>
              <c:strCache>
                <c:ptCount val="2"/>
                <c:pt idx="0">
                  <c:v>Binder and Keller 2016</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'perf-absolute'!$C$25:$G$25</c:f>
              <c:numCache>
                <c:formatCode>General</c:formatCode>
                <c:ptCount val="5"/>
                <c:pt idx="0">
                  <c:v>0</c:v>
                </c:pt>
                <c:pt idx="1">
                  <c:v>1</c:v>
                </c:pt>
                <c:pt idx="2">
                  <c:v>2</c:v>
                </c:pt>
                <c:pt idx="3">
                  <c:v>3</c:v>
                </c:pt>
                <c:pt idx="4">
                  <c:v>4</c:v>
                </c:pt>
              </c:numCache>
            </c:numRef>
          </c:cat>
          <c:val>
            <c:numRef>
              <c:f>'perf-absolute'!$C$28:$G$28</c:f>
              <c:numCache>
                <c:formatCode>General</c:formatCode>
                <c:ptCount val="5"/>
                <c:pt idx="0">
                  <c:v>965.6330202388632</c:v>
                </c:pt>
                <c:pt idx="1">
                  <c:v>311.4870563222978</c:v>
                </c:pt>
                <c:pt idx="2">
                  <c:v>229.54793662930754</c:v>
                </c:pt>
                <c:pt idx="3">
                  <c:v>210.40623742696343</c:v>
                </c:pt>
                <c:pt idx="4">
                  <c:v>198.48688518204668</c:v>
                </c:pt>
              </c:numCache>
            </c:numRef>
          </c:val>
          <c:smooth val="0"/>
          <c:extLst>
            <c:ext xmlns:c16="http://schemas.microsoft.com/office/drawing/2014/chart" uri="{C3380CC4-5D6E-409C-BE32-E72D297353CC}">
              <c16:uniqueId val="{00000002-B9A7-4ECA-A3D8-B600F762708B}"/>
            </c:ext>
          </c:extLst>
        </c:ser>
        <c:dLbls>
          <c:showLegendKey val="0"/>
          <c:showVal val="0"/>
          <c:showCatName val="0"/>
          <c:showSerName val="0"/>
          <c:showPercent val="0"/>
          <c:showBubbleSize val="0"/>
        </c:dLbls>
        <c:marker val="1"/>
        <c:smooth val="0"/>
        <c:axId val="585184280"/>
        <c:axId val="585176832"/>
        <c:extLst>
          <c:ext xmlns:c15="http://schemas.microsoft.com/office/drawing/2012/chart" uri="{02D57815-91ED-43cb-92C2-25804820EDAC}">
            <c15:filteredLineSeries>
              <c15:ser>
                <c:idx val="3"/>
                <c:order val="3"/>
                <c:tx>
                  <c:strRef>
                    <c:extLst>
                      <c:ext uri="{02D57815-91ED-43cb-92C2-25804820EDAC}">
                        <c15:formulaRef>
                          <c15:sqref>'perf-absolute'!$A$29:$B$29</c15:sqref>
                        </c15:formulaRef>
                      </c:ext>
                    </c:extLst>
                    <c:strCache>
                      <c:ptCount val="2"/>
                      <c:pt idx="0">
                        <c:v>Pérard-Gayot et al. 2017</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c:ext uri="{02D57815-91ED-43cb-92C2-25804820EDAC}">
                        <c15:formulaRef>
                          <c15:sqref>'perf-absolute'!$C$25:$G$25</c15:sqref>
                        </c15:formulaRef>
                      </c:ext>
                    </c:extLst>
                    <c:numCache>
                      <c:formatCode>General</c:formatCode>
                      <c:ptCount val="5"/>
                      <c:pt idx="0">
                        <c:v>0</c:v>
                      </c:pt>
                      <c:pt idx="1">
                        <c:v>1</c:v>
                      </c:pt>
                      <c:pt idx="2">
                        <c:v>2</c:v>
                      </c:pt>
                      <c:pt idx="3">
                        <c:v>3</c:v>
                      </c:pt>
                      <c:pt idx="4">
                        <c:v>4</c:v>
                      </c:pt>
                    </c:numCache>
                  </c:numRef>
                </c:cat>
                <c:val>
                  <c:numRef>
                    <c:extLst>
                      <c:ext uri="{02D57815-91ED-43cb-92C2-25804820EDAC}">
                        <c15:formulaRef>
                          <c15:sqref>'perf-absolute'!$C$29:$G$29</c15:sqref>
                        </c15:formulaRef>
                      </c:ext>
                    </c:extLst>
                    <c:numCache>
                      <c:formatCode>General</c:formatCode>
                      <c:ptCount val="5"/>
                      <c:pt idx="0">
                        <c:v>1274.2921863664023</c:v>
                      </c:pt>
                      <c:pt idx="1">
                        <c:v>254.75178453084899</c:v>
                      </c:pt>
                      <c:pt idx="2">
                        <c:v>163.27454428571781</c:v>
                      </c:pt>
                      <c:pt idx="3">
                        <c:v>143.55101081270561</c:v>
                      </c:pt>
                      <c:pt idx="4">
                        <c:v>130.72341394058736</c:v>
                      </c:pt>
                    </c:numCache>
                  </c:numRef>
                </c:val>
                <c:smooth val="0"/>
                <c:extLst>
                  <c:ext xmlns:c16="http://schemas.microsoft.com/office/drawing/2014/chart" uri="{C3380CC4-5D6E-409C-BE32-E72D297353CC}">
                    <c16:uniqueId val="{00000003-B9A7-4ECA-A3D8-B600F762708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'perf-absolute'!$A$30:$B$30</c15:sqref>
                        </c15:formulaRef>
                      </c:ext>
                    </c:extLst>
                    <c:strCache>
                      <c:ptCount val="2"/>
                      <c:pt idx="0">
                        <c:v>Our method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'perf-absolute'!$C$25:$G$25</c15:sqref>
                        </c15:formulaRef>
                      </c:ext>
                    </c:extLst>
                    <c:numCache>
                      <c:formatCode>General</c:formatCode>
                      <c:ptCount val="5"/>
                      <c:pt idx="0">
                        <c:v>0</c:v>
                      </c:pt>
                      <c:pt idx="1">
                        <c:v>1</c:v>
                      </c:pt>
                      <c:pt idx="2">
                        <c:v>2</c:v>
                      </c:pt>
                      <c:pt idx="3">
                        <c:v>3</c:v>
                      </c:pt>
                      <c:pt idx="4">
                        <c:v>4</c:v>
                      </c:pt>
                    </c:numCache>
                  </c:numRef>
                </c:cat>
                <c:val>
                  <c:numRef>
                    <c:extLst xmlns:c15="http://schemas.microsoft.com/office/drawing/2012/chart">
                      <c:ext xmlns:c15="http://schemas.microsoft.com/office/drawing/2012/chart" uri="{02D57815-91ED-43cb-92C2-25804820EDAC}">
                        <c15:formulaRef>
                          <c15:sqref>'perf-absolute'!$C$30:$G$30</c15:sqref>
                        </c15:formulaRef>
                      </c:ext>
                    </c:extLst>
                    <c:numCache>
                      <c:formatCode>General</c:formatCode>
                      <c:ptCount val="5"/>
                      <c:pt idx="0">
                        <c:v>1057.16576276761</c:v>
                      </c:pt>
                      <c:pt idx="1">
                        <c:v>577.1146771891913</c:v>
                      </c:pt>
                      <c:pt idx="2">
                        <c:v>465.13520467771889</c:v>
                      </c:pt>
                      <c:pt idx="3">
                        <c:v>430.15129535199958</c:v>
                      </c:pt>
                      <c:pt idx="4">
                        <c:v>406.74845175029952</c:v>
                      </c:pt>
                    </c:numCache>
                  </c:numRef>
                </c:val>
                <c:smooth val="0"/>
                <c:extLst xmlns:c15="http://schemas.microsoft.com/office/drawing/2012/chart">
                  <c:ext xmlns:c16="http://schemas.microsoft.com/office/drawing/2014/chart" uri="{C3380CC4-5D6E-409C-BE32-E72D297353CC}">
                    <c16:uniqueId val="{00000004-B9A7-4ECA-A3D8-B600F762708B}"/>
                  </c:ext>
                </c:extLst>
              </c15:ser>
            </c15:filteredLineSeries>
          </c:ext>
        </c:extLst>
      </c:lineChart>
      <c:catAx>
        <c:axId val="5851842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Diffuse bounce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176832"/>
        <c:crosses val="autoZero"/>
        <c:auto val="1"/>
        <c:lblAlgn val="ctr"/>
        <c:lblOffset val="100"/>
        <c:noMultiLvlLbl val="0"/>
      </c:catAx>
      <c:valAx>
        <c:axId val="585176832"/>
        <c:scaling>
          <c:orientation val="minMax"/>
          <c:max val="14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Mrays/s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1842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Ray traversal performance on NVIDIA Titan X, geometric mean over scenes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'perf-absolute'!$A$26:$B$26</c:f>
              <c:strCache>
                <c:ptCount val="2"/>
                <c:pt idx="0">
                  <c:v>Aila et al. 2012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'perf-absolute'!$C$25:$G$25</c:f>
              <c:numCache>
                <c:formatCode>General</c:formatCode>
                <c:ptCount val="5"/>
                <c:pt idx="0">
                  <c:v>0</c:v>
                </c:pt>
                <c:pt idx="1">
                  <c:v>1</c:v>
                </c:pt>
                <c:pt idx="2">
                  <c:v>2</c:v>
                </c:pt>
                <c:pt idx="3">
                  <c:v>3</c:v>
                </c:pt>
                <c:pt idx="4">
                  <c:v>4</c:v>
                </c:pt>
              </c:numCache>
            </c:numRef>
          </c:cat>
          <c:val>
            <c:numRef>
              <c:f>'perf-absolute'!$C$26:$G$26</c:f>
              <c:numCache>
                <c:formatCode>General</c:formatCode>
                <c:ptCount val="5"/>
                <c:pt idx="0">
                  <c:v>775.87001978012063</c:v>
                </c:pt>
                <c:pt idx="1">
                  <c:v>244.42195889899591</c:v>
                </c:pt>
                <c:pt idx="2">
                  <c:v>177.36386857548047</c:v>
                </c:pt>
                <c:pt idx="3">
                  <c:v>160.91092539326024</c:v>
                </c:pt>
                <c:pt idx="4">
                  <c:v>150.71934449147344</c:v>
                </c:pt>
              </c:numCache>
            </c:numRef>
          </c:val>
          <c:smooth val="0"/>
          <c:extLst>
            <c:ext xmlns:c16="http://schemas.microsoft.com/office/drawing/2014/chart" uri="{C3380CC4-5D6E-409C-BE32-E72D297353CC}">
              <c16:uniqueId val="{00000000-ABD6-41BC-BE18-809F236CF6EF}"/>
            </c:ext>
          </c:extLst>
        </c:ser>
        <c:ser>
          <c:idx val="1"/>
          <c:order val="1"/>
          <c:tx>
            <c:strRef>
              <c:f>'perf-absolute'!$A$27:$B$27</c:f>
              <c:strCache>
                <c:ptCount val="2"/>
                <c:pt idx="0">
                  <c:v>Guthe 2014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'perf-absolute'!$C$25:$G$25</c:f>
              <c:numCache>
                <c:formatCode>General</c:formatCode>
                <c:ptCount val="5"/>
                <c:pt idx="0">
                  <c:v>0</c:v>
                </c:pt>
                <c:pt idx="1">
                  <c:v>1</c:v>
                </c:pt>
                <c:pt idx="2">
                  <c:v>2</c:v>
                </c:pt>
                <c:pt idx="3">
                  <c:v>3</c:v>
                </c:pt>
                <c:pt idx="4">
                  <c:v>4</c:v>
                </c:pt>
              </c:numCache>
            </c:numRef>
          </c:cat>
          <c:val>
            <c:numRef>
              <c:f>'perf-absolute'!$C$27:$G$27</c:f>
              <c:numCache>
                <c:formatCode>General</c:formatCode>
                <c:ptCount val="5"/>
                <c:pt idx="0">
                  <c:v>854.1116283397829</c:v>
                </c:pt>
                <c:pt idx="1">
                  <c:v>258.22860522607044</c:v>
                </c:pt>
                <c:pt idx="2">
                  <c:v>179.86157675675162</c:v>
                </c:pt>
                <c:pt idx="3">
                  <c:v>159.95647333370806</c:v>
                </c:pt>
                <c:pt idx="4">
                  <c:v>148.3350166159172</c:v>
                </c:pt>
              </c:numCache>
            </c:numRef>
          </c:val>
          <c:smooth val="0"/>
          <c:extLst>
            <c:ext xmlns:c16="http://schemas.microsoft.com/office/drawing/2014/chart" uri="{C3380CC4-5D6E-409C-BE32-E72D297353CC}">
              <c16:uniqueId val="{00000001-ABD6-41BC-BE18-809F236CF6EF}"/>
            </c:ext>
          </c:extLst>
        </c:ser>
        <c:ser>
          <c:idx val="2"/>
          <c:order val="2"/>
          <c:tx>
            <c:strRef>
              <c:f>'perf-absolute'!$A$28:$B$28</c:f>
              <c:strCache>
                <c:ptCount val="2"/>
                <c:pt idx="0">
                  <c:v>Binder and Keller 2016</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'perf-absolute'!$C$25:$G$25</c:f>
              <c:numCache>
                <c:formatCode>General</c:formatCode>
                <c:ptCount val="5"/>
                <c:pt idx="0">
                  <c:v>0</c:v>
                </c:pt>
                <c:pt idx="1">
                  <c:v>1</c:v>
                </c:pt>
                <c:pt idx="2">
                  <c:v>2</c:v>
                </c:pt>
                <c:pt idx="3">
                  <c:v>3</c:v>
                </c:pt>
                <c:pt idx="4">
                  <c:v>4</c:v>
                </c:pt>
              </c:numCache>
            </c:numRef>
          </c:cat>
          <c:val>
            <c:numRef>
              <c:f>'perf-absolute'!$C$28:$G$28</c:f>
              <c:numCache>
                <c:formatCode>General</c:formatCode>
                <c:ptCount val="5"/>
                <c:pt idx="0">
                  <c:v>965.6330202388632</c:v>
                </c:pt>
                <c:pt idx="1">
                  <c:v>311.4870563222978</c:v>
                </c:pt>
                <c:pt idx="2">
                  <c:v>229.54793662930754</c:v>
                </c:pt>
                <c:pt idx="3">
                  <c:v>210.40623742696343</c:v>
                </c:pt>
                <c:pt idx="4">
                  <c:v>198.48688518204668</c:v>
                </c:pt>
              </c:numCache>
            </c:numRef>
          </c:val>
          <c:smooth val="0"/>
          <c:extLst>
            <c:ext xmlns:c16="http://schemas.microsoft.com/office/drawing/2014/chart" uri="{C3380CC4-5D6E-409C-BE32-E72D297353CC}">
              <c16:uniqueId val="{00000002-ABD6-41BC-BE18-809F236CF6EF}"/>
            </c:ext>
          </c:extLst>
        </c:ser>
        <c:ser>
          <c:idx val="3"/>
          <c:order val="3"/>
          <c:tx>
            <c:strRef>
              <c:f>'perf-absolute'!$A$29:$B$29</c:f>
              <c:strCache>
                <c:ptCount val="2"/>
                <c:pt idx="0">
                  <c:v>Pérard-Gayot et al. 2017</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'perf-absolute'!$C$25:$G$25</c:f>
              <c:numCache>
                <c:formatCode>General</c:formatCode>
                <c:ptCount val="5"/>
                <c:pt idx="0">
                  <c:v>0</c:v>
                </c:pt>
                <c:pt idx="1">
                  <c:v>1</c:v>
                </c:pt>
                <c:pt idx="2">
                  <c:v>2</c:v>
                </c:pt>
                <c:pt idx="3">
                  <c:v>3</c:v>
                </c:pt>
                <c:pt idx="4">
                  <c:v>4</c:v>
                </c:pt>
              </c:numCache>
            </c:numRef>
          </c:cat>
          <c:val>
            <c:numRef>
              <c:f>'perf-absolute'!$C$29:$G$29</c:f>
              <c:numCache>
                <c:formatCode>General</c:formatCode>
                <c:ptCount val="5"/>
                <c:pt idx="0">
                  <c:v>1274.2921863664023</c:v>
                </c:pt>
                <c:pt idx="1">
                  <c:v>254.75178453084899</c:v>
                </c:pt>
                <c:pt idx="2">
                  <c:v>163.27454428571781</c:v>
                </c:pt>
                <c:pt idx="3">
                  <c:v>143.55101081270561</c:v>
                </c:pt>
                <c:pt idx="4">
                  <c:v>130.72341394058736</c:v>
                </c:pt>
              </c:numCache>
            </c:numRef>
          </c:val>
          <c:smooth val="0"/>
          <c:extLst>
            <c:ext xmlns:c16="http://schemas.microsoft.com/office/drawing/2014/chart" uri="{C3380CC4-5D6E-409C-BE32-E72D297353CC}">
              <c16:uniqueId val="{00000003-ABD6-41BC-BE18-809F236CF6EF}"/>
            </c:ext>
          </c:extLst>
        </c:ser>
        <c:dLbls>
          <c:showLegendKey val="0"/>
          <c:showVal val="0"/>
          <c:showCatName val="0"/>
          <c:showSerName val="0"/>
          <c:showPercent val="0"/>
          <c:showBubbleSize val="0"/>
        </c:dLbls>
        <c:marker val="1"/>
        <c:smooth val="0"/>
        <c:axId val="552694480"/>
        <c:axId val="552695264"/>
        <c:extLst>
          <c:ext xmlns:c15="http://schemas.microsoft.com/office/drawing/2012/chart" uri="{02D57815-91ED-43cb-92C2-25804820EDAC}">
            <c15:filteredLineSeries>
              <c15:ser>
                <c:idx val="4"/>
                <c:order val="4"/>
                <c:tx>
                  <c:strRef>
                    <c:extLst>
                      <c:ext uri="{02D57815-91ED-43cb-92C2-25804820EDAC}">
                        <c15:formulaRef>
                          <c15:sqref>'perf-absolute'!$A$30:$B$30</c15:sqref>
                        </c15:formulaRef>
                      </c:ext>
                    </c:extLst>
                    <c:strCache>
                      <c:ptCount val="2"/>
                      <c:pt idx="0">
                        <c:v>Our method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c:ext uri="{02D57815-91ED-43cb-92C2-25804820EDAC}">
                        <c15:formulaRef>
                          <c15:sqref>'perf-absolute'!$C$25:$G$25</c15:sqref>
                        </c15:formulaRef>
                      </c:ext>
                    </c:extLst>
                    <c:numCache>
                      <c:formatCode>General</c:formatCode>
                      <c:ptCount val="5"/>
                      <c:pt idx="0">
                        <c:v>0</c:v>
                      </c:pt>
                      <c:pt idx="1">
                        <c:v>1</c:v>
                      </c:pt>
                      <c:pt idx="2">
                        <c:v>2</c:v>
                      </c:pt>
                      <c:pt idx="3">
                        <c:v>3</c:v>
                      </c:pt>
                      <c:pt idx="4">
                        <c:v>4</c:v>
                      </c:pt>
                    </c:numCache>
                  </c:numRef>
                </c:cat>
                <c:val>
                  <c:numRef>
                    <c:extLst>
                      <c:ext uri="{02D57815-91ED-43cb-92C2-25804820EDAC}">
                        <c15:formulaRef>
                          <c15:sqref>'perf-absolute'!$C$30:$G$30</c15:sqref>
                        </c15:formulaRef>
                      </c:ext>
                    </c:extLst>
                    <c:numCache>
                      <c:formatCode>General</c:formatCode>
                      <c:ptCount val="5"/>
                      <c:pt idx="0">
                        <c:v>1057.16576276761</c:v>
                      </c:pt>
                      <c:pt idx="1">
                        <c:v>577.1146771891913</c:v>
                      </c:pt>
                      <c:pt idx="2">
                        <c:v>465.13520467771889</c:v>
                      </c:pt>
                      <c:pt idx="3">
                        <c:v>430.15129535199958</c:v>
                      </c:pt>
                      <c:pt idx="4">
                        <c:v>406.74845175029952</c:v>
                      </c:pt>
                    </c:numCache>
                  </c:numRef>
                </c:val>
                <c:smooth val="0"/>
                <c:extLst>
                  <c:ext xmlns:c16="http://schemas.microsoft.com/office/drawing/2014/chart" uri="{C3380CC4-5D6E-409C-BE32-E72D297353CC}">
                    <c16:uniqueId val="{00000004-ABD6-41BC-BE18-809F236CF6EF}"/>
                  </c:ext>
                </c:extLst>
              </c15:ser>
            </c15:filteredLineSeries>
          </c:ext>
        </c:extLst>
      </c:lineChart>
      <c:catAx>
        <c:axId val="5526944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Diffuse bounce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2695264"/>
        <c:crosses val="autoZero"/>
        <c:auto val="1"/>
        <c:lblAlgn val="ctr"/>
        <c:lblOffset val="100"/>
        <c:noMultiLvlLbl val="0"/>
      </c:catAx>
      <c:valAx>
        <c:axId val="552695264"/>
        <c:scaling>
          <c:orientation val="minMax"/>
          <c:max val="14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Mrays/s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26944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Ray traversal performance on NVIDIA Titan X, geometric mean over scenes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'perf-absolute'!$A$26:$B$26</c:f>
              <c:strCache>
                <c:ptCount val="2"/>
                <c:pt idx="0">
                  <c:v>Aila et al. 2012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'perf-absolute'!$C$25:$G$25</c:f>
              <c:numCache>
                <c:formatCode>General</c:formatCode>
                <c:ptCount val="5"/>
                <c:pt idx="0">
                  <c:v>0</c:v>
                </c:pt>
                <c:pt idx="1">
                  <c:v>1</c:v>
                </c:pt>
                <c:pt idx="2">
                  <c:v>2</c:v>
                </c:pt>
                <c:pt idx="3">
                  <c:v>3</c:v>
                </c:pt>
                <c:pt idx="4">
                  <c:v>4</c:v>
                </c:pt>
              </c:numCache>
            </c:numRef>
          </c:cat>
          <c:val>
            <c:numRef>
              <c:f>'perf-absolute'!$C$26:$G$26</c:f>
              <c:numCache>
                <c:formatCode>General</c:formatCode>
                <c:ptCount val="5"/>
                <c:pt idx="0">
                  <c:v>775.87001978012063</c:v>
                </c:pt>
                <c:pt idx="1">
                  <c:v>244.42195889899591</c:v>
                </c:pt>
                <c:pt idx="2">
                  <c:v>177.36386857548047</c:v>
                </c:pt>
                <c:pt idx="3">
                  <c:v>160.91092539326024</c:v>
                </c:pt>
                <c:pt idx="4">
                  <c:v>150.71934449147344</c:v>
                </c:pt>
              </c:numCache>
            </c:numRef>
          </c:val>
          <c:smooth val="0"/>
          <c:extLst>
            <c:ext xmlns:c16="http://schemas.microsoft.com/office/drawing/2014/chart" uri="{C3380CC4-5D6E-409C-BE32-E72D297353CC}">
              <c16:uniqueId val="{00000000-CEA0-4484-9A97-ECE2CF222EA0}"/>
            </c:ext>
          </c:extLst>
        </c:ser>
        <c:ser>
          <c:idx val="1"/>
          <c:order val="1"/>
          <c:tx>
            <c:strRef>
              <c:f>'perf-absolute'!$A$27:$B$27</c:f>
              <c:strCache>
                <c:ptCount val="2"/>
                <c:pt idx="0">
                  <c:v>Guthe 2014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'perf-absolute'!$C$25:$G$25</c:f>
              <c:numCache>
                <c:formatCode>General</c:formatCode>
                <c:ptCount val="5"/>
                <c:pt idx="0">
                  <c:v>0</c:v>
                </c:pt>
                <c:pt idx="1">
                  <c:v>1</c:v>
                </c:pt>
                <c:pt idx="2">
                  <c:v>2</c:v>
                </c:pt>
                <c:pt idx="3">
                  <c:v>3</c:v>
                </c:pt>
                <c:pt idx="4">
                  <c:v>4</c:v>
                </c:pt>
              </c:numCache>
            </c:numRef>
          </c:cat>
          <c:val>
            <c:numRef>
              <c:f>'perf-absolute'!$C$27:$G$27</c:f>
              <c:numCache>
                <c:formatCode>General</c:formatCode>
                <c:ptCount val="5"/>
                <c:pt idx="0">
                  <c:v>854.1116283397829</c:v>
                </c:pt>
                <c:pt idx="1">
                  <c:v>258.22860522607044</c:v>
                </c:pt>
                <c:pt idx="2">
                  <c:v>179.86157675675162</c:v>
                </c:pt>
                <c:pt idx="3">
                  <c:v>159.95647333370806</c:v>
                </c:pt>
                <c:pt idx="4">
                  <c:v>148.3350166159172</c:v>
                </c:pt>
              </c:numCache>
            </c:numRef>
          </c:val>
          <c:smooth val="0"/>
          <c:extLst>
            <c:ext xmlns:c16="http://schemas.microsoft.com/office/drawing/2014/chart" uri="{C3380CC4-5D6E-409C-BE32-E72D297353CC}">
              <c16:uniqueId val="{00000001-CEA0-4484-9A97-ECE2CF222EA0}"/>
            </c:ext>
          </c:extLst>
        </c:ser>
        <c:ser>
          <c:idx val="2"/>
          <c:order val="2"/>
          <c:tx>
            <c:strRef>
              <c:f>'perf-absolute'!$A$28:$B$28</c:f>
              <c:strCache>
                <c:ptCount val="2"/>
                <c:pt idx="0">
                  <c:v>Binder and Keller 2016</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'perf-absolute'!$C$25:$G$25</c:f>
              <c:numCache>
                <c:formatCode>General</c:formatCode>
                <c:ptCount val="5"/>
                <c:pt idx="0">
                  <c:v>0</c:v>
                </c:pt>
                <c:pt idx="1">
                  <c:v>1</c:v>
                </c:pt>
                <c:pt idx="2">
                  <c:v>2</c:v>
                </c:pt>
                <c:pt idx="3">
                  <c:v>3</c:v>
                </c:pt>
                <c:pt idx="4">
                  <c:v>4</c:v>
                </c:pt>
              </c:numCache>
            </c:numRef>
          </c:cat>
          <c:val>
            <c:numRef>
              <c:f>'perf-absolute'!$C$28:$G$28</c:f>
              <c:numCache>
                <c:formatCode>General</c:formatCode>
                <c:ptCount val="5"/>
                <c:pt idx="0">
                  <c:v>965.6330202388632</c:v>
                </c:pt>
                <c:pt idx="1">
                  <c:v>311.4870563222978</c:v>
                </c:pt>
                <c:pt idx="2">
                  <c:v>229.54793662930754</c:v>
                </c:pt>
                <c:pt idx="3">
                  <c:v>210.40623742696343</c:v>
                </c:pt>
                <c:pt idx="4">
                  <c:v>198.48688518204668</c:v>
                </c:pt>
              </c:numCache>
            </c:numRef>
          </c:val>
          <c:smooth val="0"/>
          <c:extLst>
            <c:ext xmlns:c16="http://schemas.microsoft.com/office/drawing/2014/chart" uri="{C3380CC4-5D6E-409C-BE32-E72D297353CC}">
              <c16:uniqueId val="{00000002-CEA0-4484-9A97-ECE2CF222EA0}"/>
            </c:ext>
          </c:extLst>
        </c:ser>
        <c:ser>
          <c:idx val="3"/>
          <c:order val="3"/>
          <c:tx>
            <c:strRef>
              <c:f>'perf-absolute'!$A$29:$B$29</c:f>
              <c:strCache>
                <c:ptCount val="2"/>
                <c:pt idx="0">
                  <c:v>Pérard-Gayot et al. 2017</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'perf-absolute'!$C$25:$G$25</c:f>
              <c:numCache>
                <c:formatCode>General</c:formatCode>
                <c:ptCount val="5"/>
                <c:pt idx="0">
                  <c:v>0</c:v>
                </c:pt>
                <c:pt idx="1">
                  <c:v>1</c:v>
                </c:pt>
                <c:pt idx="2">
                  <c:v>2</c:v>
                </c:pt>
                <c:pt idx="3">
                  <c:v>3</c:v>
                </c:pt>
                <c:pt idx="4">
                  <c:v>4</c:v>
                </c:pt>
              </c:numCache>
            </c:numRef>
          </c:cat>
          <c:val>
            <c:numRef>
              <c:f>'perf-absolute'!$C$29:$G$29</c:f>
              <c:numCache>
                <c:formatCode>General</c:formatCode>
                <c:ptCount val="5"/>
                <c:pt idx="0">
                  <c:v>1274.2921863664023</c:v>
                </c:pt>
                <c:pt idx="1">
                  <c:v>254.75178453084899</c:v>
                </c:pt>
                <c:pt idx="2">
                  <c:v>163.27454428571781</c:v>
                </c:pt>
                <c:pt idx="3">
                  <c:v>143.55101081270561</c:v>
                </c:pt>
                <c:pt idx="4">
                  <c:v>130.72341394058736</c:v>
                </c:pt>
              </c:numCache>
            </c:numRef>
          </c:val>
          <c:smooth val="0"/>
          <c:extLst>
            <c:ext xmlns:c16="http://schemas.microsoft.com/office/drawing/2014/chart" uri="{C3380CC4-5D6E-409C-BE32-E72D297353CC}">
              <c16:uniqueId val="{00000003-CEA0-4484-9A97-ECE2CF222EA0}"/>
            </c:ext>
          </c:extLst>
        </c:ser>
        <c:ser>
          <c:idx val="4"/>
          <c:order val="4"/>
          <c:tx>
            <c:strRef>
              <c:f>'perf-absolute'!$A$30:$B$30</c:f>
              <c:strCache>
                <c:ptCount val="2"/>
                <c:pt idx="0">
                  <c:v>Our method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'perf-absolute'!$C$25:$G$25</c:f>
              <c:numCache>
                <c:formatCode>General</c:formatCode>
                <c:ptCount val="5"/>
                <c:pt idx="0">
                  <c:v>0</c:v>
                </c:pt>
                <c:pt idx="1">
                  <c:v>1</c:v>
                </c:pt>
                <c:pt idx="2">
                  <c:v>2</c:v>
                </c:pt>
                <c:pt idx="3">
                  <c:v>3</c:v>
                </c:pt>
                <c:pt idx="4">
                  <c:v>4</c:v>
                </c:pt>
              </c:numCache>
            </c:numRef>
          </c:cat>
          <c:val>
            <c:numRef>
              <c:f>'perf-absolute'!$C$30:$G$30</c:f>
              <c:numCache>
                <c:formatCode>General</c:formatCode>
                <c:ptCount val="5"/>
                <c:pt idx="0">
                  <c:v>1057.16576276761</c:v>
                </c:pt>
                <c:pt idx="1">
                  <c:v>577.1146771891913</c:v>
                </c:pt>
                <c:pt idx="2">
                  <c:v>465.13520467771889</c:v>
                </c:pt>
                <c:pt idx="3">
                  <c:v>430.15129535199958</c:v>
                </c:pt>
                <c:pt idx="4">
                  <c:v>406.74845175029952</c:v>
                </c:pt>
              </c:numCache>
            </c:numRef>
          </c:val>
          <c:smooth val="0"/>
          <c:extLst>
            <c:ext xmlns:c16="http://schemas.microsoft.com/office/drawing/2014/chart" uri="{C3380CC4-5D6E-409C-BE32-E72D297353CC}">
              <c16:uniqueId val="{00000004-CEA0-4484-9A97-ECE2CF222EA0}"/>
            </c:ext>
          </c:extLst>
        </c:ser>
        <c:dLbls>
          <c:showLegendKey val="0"/>
          <c:showVal val="0"/>
          <c:showCatName val="0"/>
          <c:showSerName val="0"/>
          <c:showPercent val="0"/>
          <c:showBubbleSize val="0"/>
        </c:dLbls>
        <c:marker val="1"/>
        <c:smooth val="0"/>
        <c:axId val="747951464"/>
        <c:axId val="747944408"/>
      </c:lineChart>
      <c:catAx>
        <c:axId val="7479514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Diffuse bounce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7944408"/>
        <c:crosses val="autoZero"/>
        <c:auto val="1"/>
        <c:lblAlgn val="ctr"/>
        <c:lblOffset val="100"/>
        <c:noMultiLvlLbl val="0"/>
      </c:catAx>
      <c:valAx>
        <c:axId val="7479444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Mrays/s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79514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5434520" y="8767094"/>
            <a:ext cx="1083012" cy="200064"/>
            <a:chOff x="8775700" y="3552825"/>
            <a:chExt cx="5156200" cy="952500"/>
          </a:xfrm>
        </p:grpSpPr>
        <p:sp>
          <p:nvSpPr>
            <p:cNvPr id="5" name="Freeform 4"/>
            <p:cNvSpPr>
              <a:spLocks noEditPoints="1"/>
            </p:cNvSpPr>
            <p:nvPr/>
          </p:nvSpPr>
          <p:spPr bwMode="auto">
            <a:xfrm>
              <a:off x="13817600" y="4265613"/>
              <a:ext cx="114300" cy="111125"/>
            </a:xfrm>
            <a:custGeom>
              <a:avLst/>
              <a:gdLst>
                <a:gd name="T0" fmla="*/ 59 w 144"/>
                <a:gd name="T1" fmla="*/ 63 h 139"/>
                <a:gd name="T2" fmla="*/ 79 w 144"/>
                <a:gd name="T3" fmla="*/ 63 h 139"/>
                <a:gd name="T4" fmla="*/ 85 w 144"/>
                <a:gd name="T5" fmla="*/ 61 h 139"/>
                <a:gd name="T6" fmla="*/ 87 w 144"/>
                <a:gd name="T7" fmla="*/ 53 h 139"/>
                <a:gd name="T8" fmla="*/ 83 w 144"/>
                <a:gd name="T9" fmla="*/ 47 h 139"/>
                <a:gd name="T10" fmla="*/ 75 w 144"/>
                <a:gd name="T11" fmla="*/ 45 h 139"/>
                <a:gd name="T12" fmla="*/ 59 w 144"/>
                <a:gd name="T13" fmla="*/ 45 h 139"/>
                <a:gd name="T14" fmla="*/ 73 w 144"/>
                <a:gd name="T15" fmla="*/ 33 h 139"/>
                <a:gd name="T16" fmla="*/ 101 w 144"/>
                <a:gd name="T17" fmla="*/ 41 h 139"/>
                <a:gd name="T18" fmla="*/ 103 w 144"/>
                <a:gd name="T19" fmla="*/ 61 h 139"/>
                <a:gd name="T20" fmla="*/ 99 w 144"/>
                <a:gd name="T21" fmla="*/ 68 h 139"/>
                <a:gd name="T22" fmla="*/ 91 w 144"/>
                <a:gd name="T23" fmla="*/ 74 h 139"/>
                <a:gd name="T24" fmla="*/ 105 w 144"/>
                <a:gd name="T25" fmla="*/ 106 h 139"/>
                <a:gd name="T26" fmla="*/ 67 w 144"/>
                <a:gd name="T27" fmla="*/ 76 h 139"/>
                <a:gd name="T28" fmla="*/ 59 w 144"/>
                <a:gd name="T29" fmla="*/ 106 h 139"/>
                <a:gd name="T30" fmla="*/ 44 w 144"/>
                <a:gd name="T31" fmla="*/ 33 h 139"/>
                <a:gd name="T32" fmla="*/ 51 w 144"/>
                <a:gd name="T33" fmla="*/ 21 h 139"/>
                <a:gd name="T34" fmla="*/ 24 w 144"/>
                <a:gd name="T35" fmla="*/ 49 h 139"/>
                <a:gd name="T36" fmla="*/ 24 w 144"/>
                <a:gd name="T37" fmla="*/ 92 h 139"/>
                <a:gd name="T38" fmla="*/ 51 w 144"/>
                <a:gd name="T39" fmla="*/ 120 h 139"/>
                <a:gd name="T40" fmla="*/ 71 w 144"/>
                <a:gd name="T41" fmla="*/ 124 h 139"/>
                <a:gd name="T42" fmla="*/ 109 w 144"/>
                <a:gd name="T43" fmla="*/ 108 h 139"/>
                <a:gd name="T44" fmla="*/ 122 w 144"/>
                <a:gd name="T45" fmla="*/ 70 h 139"/>
                <a:gd name="T46" fmla="*/ 109 w 144"/>
                <a:gd name="T47" fmla="*/ 31 h 139"/>
                <a:gd name="T48" fmla="*/ 71 w 144"/>
                <a:gd name="T49" fmla="*/ 17 h 139"/>
                <a:gd name="T50" fmla="*/ 95 w 144"/>
                <a:gd name="T51" fmla="*/ 3 h 139"/>
                <a:gd name="T52" fmla="*/ 130 w 144"/>
                <a:gd name="T53" fmla="*/ 27 h 139"/>
                <a:gd name="T54" fmla="*/ 144 w 144"/>
                <a:gd name="T55" fmla="*/ 70 h 139"/>
                <a:gd name="T56" fmla="*/ 130 w 144"/>
                <a:gd name="T57" fmla="*/ 114 h 139"/>
                <a:gd name="T58" fmla="*/ 95 w 144"/>
                <a:gd name="T59" fmla="*/ 135 h 139"/>
                <a:gd name="T60" fmla="*/ 50 w 144"/>
                <a:gd name="T61" fmla="*/ 135 h 139"/>
                <a:gd name="T62" fmla="*/ 14 w 144"/>
                <a:gd name="T63" fmla="*/ 114 h 139"/>
                <a:gd name="T64" fmla="*/ 0 w 144"/>
                <a:gd name="T65" fmla="*/ 70 h 139"/>
                <a:gd name="T66" fmla="*/ 14 w 144"/>
                <a:gd name="T67" fmla="*/ 27 h 139"/>
                <a:gd name="T68" fmla="*/ 50 w 144"/>
                <a:gd name="T6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39">
                  <a:moveTo>
                    <a:pt x="59" y="45"/>
                  </a:moveTo>
                  <a:lnTo>
                    <a:pt x="59" y="63"/>
                  </a:lnTo>
                  <a:lnTo>
                    <a:pt x="75" y="63"/>
                  </a:lnTo>
                  <a:lnTo>
                    <a:pt x="79" y="63"/>
                  </a:lnTo>
                  <a:lnTo>
                    <a:pt x="83" y="63"/>
                  </a:lnTo>
                  <a:lnTo>
                    <a:pt x="85" y="61"/>
                  </a:lnTo>
                  <a:lnTo>
                    <a:pt x="87" y="57"/>
                  </a:lnTo>
                  <a:lnTo>
                    <a:pt x="87" y="53"/>
                  </a:lnTo>
                  <a:lnTo>
                    <a:pt x="85" y="49"/>
                  </a:lnTo>
                  <a:lnTo>
                    <a:pt x="83" y="47"/>
                  </a:lnTo>
                  <a:lnTo>
                    <a:pt x="79" y="45"/>
                  </a:lnTo>
                  <a:lnTo>
                    <a:pt x="75" y="45"/>
                  </a:lnTo>
                  <a:lnTo>
                    <a:pt x="71" y="45"/>
                  </a:lnTo>
                  <a:lnTo>
                    <a:pt x="59" y="45"/>
                  </a:lnTo>
                  <a:close/>
                  <a:moveTo>
                    <a:pt x="44" y="33"/>
                  </a:moveTo>
                  <a:lnTo>
                    <a:pt x="73" y="33"/>
                  </a:lnTo>
                  <a:lnTo>
                    <a:pt x="89" y="35"/>
                  </a:lnTo>
                  <a:lnTo>
                    <a:pt x="101" y="41"/>
                  </a:lnTo>
                  <a:lnTo>
                    <a:pt x="105" y="55"/>
                  </a:lnTo>
                  <a:lnTo>
                    <a:pt x="103" y="61"/>
                  </a:lnTo>
                  <a:lnTo>
                    <a:pt x="101" y="67"/>
                  </a:lnTo>
                  <a:lnTo>
                    <a:pt x="99" y="68"/>
                  </a:lnTo>
                  <a:lnTo>
                    <a:pt x="95" y="72"/>
                  </a:lnTo>
                  <a:lnTo>
                    <a:pt x="91" y="74"/>
                  </a:lnTo>
                  <a:lnTo>
                    <a:pt x="85" y="74"/>
                  </a:lnTo>
                  <a:lnTo>
                    <a:pt x="105" y="106"/>
                  </a:lnTo>
                  <a:lnTo>
                    <a:pt x="85" y="106"/>
                  </a:lnTo>
                  <a:lnTo>
                    <a:pt x="67" y="76"/>
                  </a:lnTo>
                  <a:lnTo>
                    <a:pt x="59" y="76"/>
                  </a:lnTo>
                  <a:lnTo>
                    <a:pt x="59" y="106"/>
                  </a:lnTo>
                  <a:lnTo>
                    <a:pt x="44" y="106"/>
                  </a:lnTo>
                  <a:lnTo>
                    <a:pt x="44" y="33"/>
                  </a:lnTo>
                  <a:close/>
                  <a:moveTo>
                    <a:pt x="71" y="17"/>
                  </a:moveTo>
                  <a:lnTo>
                    <a:pt x="51" y="21"/>
                  </a:lnTo>
                  <a:lnTo>
                    <a:pt x="36" y="31"/>
                  </a:lnTo>
                  <a:lnTo>
                    <a:pt x="24" y="49"/>
                  </a:lnTo>
                  <a:lnTo>
                    <a:pt x="20" y="70"/>
                  </a:lnTo>
                  <a:lnTo>
                    <a:pt x="24" y="92"/>
                  </a:lnTo>
                  <a:lnTo>
                    <a:pt x="36" y="108"/>
                  </a:lnTo>
                  <a:lnTo>
                    <a:pt x="51" y="120"/>
                  </a:lnTo>
                  <a:lnTo>
                    <a:pt x="71" y="124"/>
                  </a:lnTo>
                  <a:lnTo>
                    <a:pt x="71" y="124"/>
                  </a:lnTo>
                  <a:lnTo>
                    <a:pt x="91" y="120"/>
                  </a:lnTo>
                  <a:lnTo>
                    <a:pt x="109" y="108"/>
                  </a:lnTo>
                  <a:lnTo>
                    <a:pt x="118" y="92"/>
                  </a:lnTo>
                  <a:lnTo>
                    <a:pt x="122" y="70"/>
                  </a:lnTo>
                  <a:lnTo>
                    <a:pt x="118" y="49"/>
                  </a:lnTo>
                  <a:lnTo>
                    <a:pt x="109" y="31"/>
                  </a:lnTo>
                  <a:lnTo>
                    <a:pt x="91" y="21"/>
                  </a:lnTo>
                  <a:lnTo>
                    <a:pt x="71" y="17"/>
                  </a:lnTo>
                  <a:close/>
                  <a:moveTo>
                    <a:pt x="71" y="0"/>
                  </a:moveTo>
                  <a:lnTo>
                    <a:pt x="95" y="3"/>
                  </a:lnTo>
                  <a:lnTo>
                    <a:pt x="114" y="11"/>
                  </a:lnTo>
                  <a:lnTo>
                    <a:pt x="130" y="27"/>
                  </a:lnTo>
                  <a:lnTo>
                    <a:pt x="140" y="45"/>
                  </a:lnTo>
                  <a:lnTo>
                    <a:pt x="144" y="70"/>
                  </a:lnTo>
                  <a:lnTo>
                    <a:pt x="140" y="94"/>
                  </a:lnTo>
                  <a:lnTo>
                    <a:pt x="130" y="114"/>
                  </a:lnTo>
                  <a:lnTo>
                    <a:pt x="114" y="128"/>
                  </a:lnTo>
                  <a:lnTo>
                    <a:pt x="95" y="135"/>
                  </a:lnTo>
                  <a:lnTo>
                    <a:pt x="71" y="139"/>
                  </a:lnTo>
                  <a:lnTo>
                    <a:pt x="50" y="135"/>
                  </a:lnTo>
                  <a:lnTo>
                    <a:pt x="30" y="128"/>
                  </a:lnTo>
                  <a:lnTo>
                    <a:pt x="14" y="114"/>
                  </a:lnTo>
                  <a:lnTo>
                    <a:pt x="4" y="94"/>
                  </a:lnTo>
                  <a:lnTo>
                    <a:pt x="0" y="70"/>
                  </a:lnTo>
                  <a:lnTo>
                    <a:pt x="4" y="45"/>
                  </a:lnTo>
                  <a:lnTo>
                    <a:pt x="14" y="27"/>
                  </a:lnTo>
                  <a:lnTo>
                    <a:pt x="30" y="11"/>
                  </a:lnTo>
                  <a:lnTo>
                    <a:pt x="50" y="3"/>
                  </a:lnTo>
                  <a:lnTo>
                    <a:pt x="7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10447338" y="3732213"/>
              <a:ext cx="3333750" cy="625475"/>
            </a:xfrm>
            <a:custGeom>
              <a:avLst/>
              <a:gdLst>
                <a:gd name="T0" fmla="*/ 2325 w 4200"/>
                <a:gd name="T1" fmla="*/ 618 h 788"/>
                <a:gd name="T2" fmla="*/ 2465 w 4200"/>
                <a:gd name="T3" fmla="*/ 616 h 788"/>
                <a:gd name="T4" fmla="*/ 2540 w 4200"/>
                <a:gd name="T5" fmla="*/ 597 h 788"/>
                <a:gd name="T6" fmla="*/ 2599 w 4200"/>
                <a:gd name="T7" fmla="*/ 555 h 788"/>
                <a:gd name="T8" fmla="*/ 2635 w 4200"/>
                <a:gd name="T9" fmla="*/ 488 h 788"/>
                <a:gd name="T10" fmla="*/ 2648 w 4200"/>
                <a:gd name="T11" fmla="*/ 396 h 788"/>
                <a:gd name="T12" fmla="*/ 2635 w 4200"/>
                <a:gd name="T13" fmla="*/ 301 h 788"/>
                <a:gd name="T14" fmla="*/ 2599 w 4200"/>
                <a:gd name="T15" fmla="*/ 236 h 788"/>
                <a:gd name="T16" fmla="*/ 2540 w 4200"/>
                <a:gd name="T17" fmla="*/ 193 h 788"/>
                <a:gd name="T18" fmla="*/ 2465 w 4200"/>
                <a:gd name="T19" fmla="*/ 173 h 788"/>
                <a:gd name="T20" fmla="*/ 2325 w 4200"/>
                <a:gd name="T21" fmla="*/ 171 h 788"/>
                <a:gd name="T22" fmla="*/ 3597 w 4200"/>
                <a:gd name="T23" fmla="*/ 512 h 788"/>
                <a:gd name="T24" fmla="*/ 3735 w 4200"/>
                <a:gd name="T25" fmla="*/ 143 h 788"/>
                <a:gd name="T26" fmla="*/ 4200 w 4200"/>
                <a:gd name="T27" fmla="*/ 786 h 788"/>
                <a:gd name="T28" fmla="*/ 3916 w 4200"/>
                <a:gd name="T29" fmla="*/ 648 h 788"/>
                <a:gd name="T30" fmla="*/ 3501 w 4200"/>
                <a:gd name="T31" fmla="*/ 786 h 788"/>
                <a:gd name="T32" fmla="*/ 3592 w 4200"/>
                <a:gd name="T33" fmla="*/ 0 h 788"/>
                <a:gd name="T34" fmla="*/ 2969 w 4200"/>
                <a:gd name="T35" fmla="*/ 0 h 788"/>
                <a:gd name="T36" fmla="*/ 3190 w 4200"/>
                <a:gd name="T37" fmla="*/ 788 h 788"/>
                <a:gd name="T38" fmla="*/ 2969 w 4200"/>
                <a:gd name="T39" fmla="*/ 0 h 788"/>
                <a:gd name="T40" fmla="*/ 2416 w 4200"/>
                <a:gd name="T41" fmla="*/ 0 h 788"/>
                <a:gd name="T42" fmla="*/ 2554 w 4200"/>
                <a:gd name="T43" fmla="*/ 7 h 788"/>
                <a:gd name="T44" fmla="*/ 2666 w 4200"/>
                <a:gd name="T45" fmla="*/ 33 h 788"/>
                <a:gd name="T46" fmla="*/ 2757 w 4200"/>
                <a:gd name="T47" fmla="*/ 90 h 788"/>
                <a:gd name="T48" fmla="*/ 2818 w 4200"/>
                <a:gd name="T49" fmla="*/ 173 h 788"/>
                <a:gd name="T50" fmla="*/ 2853 w 4200"/>
                <a:gd name="T51" fmla="*/ 277 h 788"/>
                <a:gd name="T52" fmla="*/ 2865 w 4200"/>
                <a:gd name="T53" fmla="*/ 402 h 788"/>
                <a:gd name="T54" fmla="*/ 2855 w 4200"/>
                <a:gd name="T55" fmla="*/ 518 h 788"/>
                <a:gd name="T56" fmla="*/ 2828 w 4200"/>
                <a:gd name="T57" fmla="*/ 614 h 788"/>
                <a:gd name="T58" fmla="*/ 2786 w 4200"/>
                <a:gd name="T59" fmla="*/ 683 h 788"/>
                <a:gd name="T60" fmla="*/ 2735 w 4200"/>
                <a:gd name="T61" fmla="*/ 731 h 788"/>
                <a:gd name="T62" fmla="*/ 2672 w 4200"/>
                <a:gd name="T63" fmla="*/ 762 h 788"/>
                <a:gd name="T64" fmla="*/ 2585 w 4200"/>
                <a:gd name="T65" fmla="*/ 780 h 788"/>
                <a:gd name="T66" fmla="*/ 2465 w 4200"/>
                <a:gd name="T67" fmla="*/ 788 h 788"/>
                <a:gd name="T68" fmla="*/ 2105 w 4200"/>
                <a:gd name="T69" fmla="*/ 0 h 788"/>
                <a:gd name="T70" fmla="*/ 1063 w 4200"/>
                <a:gd name="T71" fmla="*/ 0 h 788"/>
                <a:gd name="T72" fmla="*/ 1428 w 4200"/>
                <a:gd name="T73" fmla="*/ 0 h 788"/>
                <a:gd name="T74" fmla="*/ 1398 w 4200"/>
                <a:gd name="T75" fmla="*/ 788 h 788"/>
                <a:gd name="T76" fmla="*/ 825 w 4200"/>
                <a:gd name="T77" fmla="*/ 0 h 788"/>
                <a:gd name="T78" fmla="*/ 1969 w 4200"/>
                <a:gd name="T79" fmla="*/ 0 h 788"/>
                <a:gd name="T80" fmla="*/ 1747 w 4200"/>
                <a:gd name="T81" fmla="*/ 788 h 788"/>
                <a:gd name="T82" fmla="*/ 0 w 4200"/>
                <a:gd name="T83" fmla="*/ 0 h 788"/>
                <a:gd name="T84" fmla="*/ 441 w 4200"/>
                <a:gd name="T85" fmla="*/ 0 h 788"/>
                <a:gd name="T86" fmla="*/ 522 w 4200"/>
                <a:gd name="T87" fmla="*/ 7 h 788"/>
                <a:gd name="T88" fmla="*/ 599 w 4200"/>
                <a:gd name="T89" fmla="*/ 25 h 788"/>
                <a:gd name="T90" fmla="*/ 667 w 4200"/>
                <a:gd name="T91" fmla="*/ 59 h 788"/>
                <a:gd name="T92" fmla="*/ 725 w 4200"/>
                <a:gd name="T93" fmla="*/ 112 h 788"/>
                <a:gd name="T94" fmla="*/ 766 w 4200"/>
                <a:gd name="T95" fmla="*/ 187 h 788"/>
                <a:gd name="T96" fmla="*/ 788 w 4200"/>
                <a:gd name="T97" fmla="*/ 289 h 788"/>
                <a:gd name="T98" fmla="*/ 790 w 4200"/>
                <a:gd name="T99" fmla="*/ 788 h 788"/>
                <a:gd name="T100" fmla="*/ 573 w 4200"/>
                <a:gd name="T101" fmla="*/ 427 h 788"/>
                <a:gd name="T102" fmla="*/ 567 w 4200"/>
                <a:gd name="T103" fmla="*/ 317 h 788"/>
                <a:gd name="T104" fmla="*/ 543 w 4200"/>
                <a:gd name="T105" fmla="*/ 244 h 788"/>
                <a:gd name="T106" fmla="*/ 500 w 4200"/>
                <a:gd name="T107" fmla="*/ 201 h 788"/>
                <a:gd name="T108" fmla="*/ 439 w 4200"/>
                <a:gd name="T109" fmla="*/ 179 h 788"/>
                <a:gd name="T110" fmla="*/ 224 w 4200"/>
                <a:gd name="T111" fmla="*/ 175 h 788"/>
                <a:gd name="T112" fmla="*/ 0 w 4200"/>
                <a:gd name="T11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00" h="788">
                  <a:moveTo>
                    <a:pt x="2325" y="171"/>
                  </a:moveTo>
                  <a:lnTo>
                    <a:pt x="2325" y="618"/>
                  </a:lnTo>
                  <a:lnTo>
                    <a:pt x="2420" y="618"/>
                  </a:lnTo>
                  <a:lnTo>
                    <a:pt x="2465" y="616"/>
                  </a:lnTo>
                  <a:lnTo>
                    <a:pt x="2505" y="608"/>
                  </a:lnTo>
                  <a:lnTo>
                    <a:pt x="2540" y="597"/>
                  </a:lnTo>
                  <a:lnTo>
                    <a:pt x="2572" y="579"/>
                  </a:lnTo>
                  <a:lnTo>
                    <a:pt x="2599" y="555"/>
                  </a:lnTo>
                  <a:lnTo>
                    <a:pt x="2619" y="526"/>
                  </a:lnTo>
                  <a:lnTo>
                    <a:pt x="2635" y="488"/>
                  </a:lnTo>
                  <a:lnTo>
                    <a:pt x="2644" y="445"/>
                  </a:lnTo>
                  <a:lnTo>
                    <a:pt x="2648" y="396"/>
                  </a:lnTo>
                  <a:lnTo>
                    <a:pt x="2644" y="344"/>
                  </a:lnTo>
                  <a:lnTo>
                    <a:pt x="2635" y="301"/>
                  </a:lnTo>
                  <a:lnTo>
                    <a:pt x="2619" y="266"/>
                  </a:lnTo>
                  <a:lnTo>
                    <a:pt x="2599" y="236"/>
                  </a:lnTo>
                  <a:lnTo>
                    <a:pt x="2572" y="212"/>
                  </a:lnTo>
                  <a:lnTo>
                    <a:pt x="2540" y="193"/>
                  </a:lnTo>
                  <a:lnTo>
                    <a:pt x="2505" y="181"/>
                  </a:lnTo>
                  <a:lnTo>
                    <a:pt x="2465" y="173"/>
                  </a:lnTo>
                  <a:lnTo>
                    <a:pt x="2420" y="171"/>
                  </a:lnTo>
                  <a:lnTo>
                    <a:pt x="2325" y="171"/>
                  </a:lnTo>
                  <a:close/>
                  <a:moveTo>
                    <a:pt x="3735" y="143"/>
                  </a:moveTo>
                  <a:lnTo>
                    <a:pt x="3597" y="512"/>
                  </a:lnTo>
                  <a:lnTo>
                    <a:pt x="3869" y="512"/>
                  </a:lnTo>
                  <a:lnTo>
                    <a:pt x="3735" y="143"/>
                  </a:lnTo>
                  <a:close/>
                  <a:moveTo>
                    <a:pt x="3887" y="0"/>
                  </a:moveTo>
                  <a:lnTo>
                    <a:pt x="4200" y="786"/>
                  </a:lnTo>
                  <a:lnTo>
                    <a:pt x="3962" y="786"/>
                  </a:lnTo>
                  <a:lnTo>
                    <a:pt x="3916" y="648"/>
                  </a:lnTo>
                  <a:lnTo>
                    <a:pt x="3548" y="648"/>
                  </a:lnTo>
                  <a:lnTo>
                    <a:pt x="3501" y="786"/>
                  </a:lnTo>
                  <a:lnTo>
                    <a:pt x="3280" y="786"/>
                  </a:lnTo>
                  <a:lnTo>
                    <a:pt x="3592" y="0"/>
                  </a:lnTo>
                  <a:lnTo>
                    <a:pt x="3887" y="0"/>
                  </a:lnTo>
                  <a:close/>
                  <a:moveTo>
                    <a:pt x="2969" y="0"/>
                  </a:moveTo>
                  <a:lnTo>
                    <a:pt x="3190" y="0"/>
                  </a:lnTo>
                  <a:lnTo>
                    <a:pt x="3190" y="788"/>
                  </a:lnTo>
                  <a:lnTo>
                    <a:pt x="2969" y="788"/>
                  </a:lnTo>
                  <a:lnTo>
                    <a:pt x="2969" y="0"/>
                  </a:lnTo>
                  <a:close/>
                  <a:moveTo>
                    <a:pt x="2105" y="0"/>
                  </a:moveTo>
                  <a:lnTo>
                    <a:pt x="2416" y="0"/>
                  </a:lnTo>
                  <a:lnTo>
                    <a:pt x="2489" y="2"/>
                  </a:lnTo>
                  <a:lnTo>
                    <a:pt x="2554" y="7"/>
                  </a:lnTo>
                  <a:lnTo>
                    <a:pt x="2613" y="17"/>
                  </a:lnTo>
                  <a:lnTo>
                    <a:pt x="2666" y="33"/>
                  </a:lnTo>
                  <a:lnTo>
                    <a:pt x="2713" y="57"/>
                  </a:lnTo>
                  <a:lnTo>
                    <a:pt x="2757" y="90"/>
                  </a:lnTo>
                  <a:lnTo>
                    <a:pt x="2794" y="132"/>
                  </a:lnTo>
                  <a:lnTo>
                    <a:pt x="2818" y="173"/>
                  </a:lnTo>
                  <a:lnTo>
                    <a:pt x="2839" y="222"/>
                  </a:lnTo>
                  <a:lnTo>
                    <a:pt x="2853" y="277"/>
                  </a:lnTo>
                  <a:lnTo>
                    <a:pt x="2863" y="337"/>
                  </a:lnTo>
                  <a:lnTo>
                    <a:pt x="2865" y="402"/>
                  </a:lnTo>
                  <a:lnTo>
                    <a:pt x="2863" y="461"/>
                  </a:lnTo>
                  <a:lnTo>
                    <a:pt x="2855" y="518"/>
                  </a:lnTo>
                  <a:lnTo>
                    <a:pt x="2843" y="569"/>
                  </a:lnTo>
                  <a:lnTo>
                    <a:pt x="2828" y="614"/>
                  </a:lnTo>
                  <a:lnTo>
                    <a:pt x="2810" y="654"/>
                  </a:lnTo>
                  <a:lnTo>
                    <a:pt x="2786" y="683"/>
                  </a:lnTo>
                  <a:lnTo>
                    <a:pt x="2761" y="709"/>
                  </a:lnTo>
                  <a:lnTo>
                    <a:pt x="2735" y="731"/>
                  </a:lnTo>
                  <a:lnTo>
                    <a:pt x="2705" y="748"/>
                  </a:lnTo>
                  <a:lnTo>
                    <a:pt x="2672" y="762"/>
                  </a:lnTo>
                  <a:lnTo>
                    <a:pt x="2633" y="772"/>
                  </a:lnTo>
                  <a:lnTo>
                    <a:pt x="2585" y="780"/>
                  </a:lnTo>
                  <a:lnTo>
                    <a:pt x="2530" y="786"/>
                  </a:lnTo>
                  <a:lnTo>
                    <a:pt x="2465" y="788"/>
                  </a:lnTo>
                  <a:lnTo>
                    <a:pt x="2105" y="788"/>
                  </a:lnTo>
                  <a:lnTo>
                    <a:pt x="2105" y="0"/>
                  </a:lnTo>
                  <a:close/>
                  <a:moveTo>
                    <a:pt x="825" y="0"/>
                  </a:moveTo>
                  <a:lnTo>
                    <a:pt x="1063" y="0"/>
                  </a:lnTo>
                  <a:lnTo>
                    <a:pt x="1240" y="624"/>
                  </a:lnTo>
                  <a:lnTo>
                    <a:pt x="1428" y="0"/>
                  </a:lnTo>
                  <a:lnTo>
                    <a:pt x="1654" y="0"/>
                  </a:lnTo>
                  <a:lnTo>
                    <a:pt x="1398" y="788"/>
                  </a:lnTo>
                  <a:lnTo>
                    <a:pt x="1077" y="788"/>
                  </a:lnTo>
                  <a:lnTo>
                    <a:pt x="825" y="0"/>
                  </a:lnTo>
                  <a:close/>
                  <a:moveTo>
                    <a:pt x="1747" y="0"/>
                  </a:moveTo>
                  <a:lnTo>
                    <a:pt x="1969" y="0"/>
                  </a:lnTo>
                  <a:lnTo>
                    <a:pt x="1969" y="788"/>
                  </a:lnTo>
                  <a:lnTo>
                    <a:pt x="1747" y="788"/>
                  </a:lnTo>
                  <a:lnTo>
                    <a:pt x="1747" y="0"/>
                  </a:lnTo>
                  <a:close/>
                  <a:moveTo>
                    <a:pt x="0" y="0"/>
                  </a:moveTo>
                  <a:lnTo>
                    <a:pt x="400" y="0"/>
                  </a:lnTo>
                  <a:lnTo>
                    <a:pt x="441" y="0"/>
                  </a:lnTo>
                  <a:lnTo>
                    <a:pt x="482" y="2"/>
                  </a:lnTo>
                  <a:lnTo>
                    <a:pt x="522" y="7"/>
                  </a:lnTo>
                  <a:lnTo>
                    <a:pt x="561" y="15"/>
                  </a:lnTo>
                  <a:lnTo>
                    <a:pt x="599" y="25"/>
                  </a:lnTo>
                  <a:lnTo>
                    <a:pt x="634" y="41"/>
                  </a:lnTo>
                  <a:lnTo>
                    <a:pt x="667" y="59"/>
                  </a:lnTo>
                  <a:lnTo>
                    <a:pt x="697" y="82"/>
                  </a:lnTo>
                  <a:lnTo>
                    <a:pt x="725" y="112"/>
                  </a:lnTo>
                  <a:lnTo>
                    <a:pt x="746" y="145"/>
                  </a:lnTo>
                  <a:lnTo>
                    <a:pt x="766" y="187"/>
                  </a:lnTo>
                  <a:lnTo>
                    <a:pt x="780" y="234"/>
                  </a:lnTo>
                  <a:lnTo>
                    <a:pt x="788" y="289"/>
                  </a:lnTo>
                  <a:lnTo>
                    <a:pt x="790" y="352"/>
                  </a:lnTo>
                  <a:lnTo>
                    <a:pt x="790" y="788"/>
                  </a:lnTo>
                  <a:lnTo>
                    <a:pt x="573" y="788"/>
                  </a:lnTo>
                  <a:lnTo>
                    <a:pt x="573" y="427"/>
                  </a:lnTo>
                  <a:lnTo>
                    <a:pt x="571" y="368"/>
                  </a:lnTo>
                  <a:lnTo>
                    <a:pt x="567" y="317"/>
                  </a:lnTo>
                  <a:lnTo>
                    <a:pt x="557" y="277"/>
                  </a:lnTo>
                  <a:lnTo>
                    <a:pt x="543" y="244"/>
                  </a:lnTo>
                  <a:lnTo>
                    <a:pt x="524" y="220"/>
                  </a:lnTo>
                  <a:lnTo>
                    <a:pt x="500" y="201"/>
                  </a:lnTo>
                  <a:lnTo>
                    <a:pt x="473" y="187"/>
                  </a:lnTo>
                  <a:lnTo>
                    <a:pt x="439" y="179"/>
                  </a:lnTo>
                  <a:lnTo>
                    <a:pt x="400" y="175"/>
                  </a:lnTo>
                  <a:lnTo>
                    <a:pt x="224" y="175"/>
                  </a:lnTo>
                  <a:lnTo>
                    <a:pt x="224" y="788"/>
                  </a:lnTo>
                  <a:lnTo>
                    <a:pt x="0" y="78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8775700" y="3552825"/>
              <a:ext cx="1436688" cy="952500"/>
            </a:xfrm>
            <a:custGeom>
              <a:avLst/>
              <a:gdLst>
                <a:gd name="T0" fmla="*/ 638 w 1810"/>
                <a:gd name="T1" fmla="*/ 451 h 1200"/>
                <a:gd name="T2" fmla="*/ 516 w 1810"/>
                <a:gd name="T3" fmla="*/ 502 h 1200"/>
                <a:gd name="T4" fmla="*/ 469 w 1810"/>
                <a:gd name="T5" fmla="*/ 546 h 1200"/>
                <a:gd name="T6" fmla="*/ 496 w 1810"/>
                <a:gd name="T7" fmla="*/ 613 h 1200"/>
                <a:gd name="T8" fmla="*/ 595 w 1810"/>
                <a:gd name="T9" fmla="*/ 735 h 1200"/>
                <a:gd name="T10" fmla="*/ 614 w 1810"/>
                <a:gd name="T11" fmla="*/ 851 h 1200"/>
                <a:gd name="T12" fmla="*/ 439 w 1810"/>
                <a:gd name="T13" fmla="*/ 733 h 1200"/>
                <a:gd name="T14" fmla="*/ 349 w 1810"/>
                <a:gd name="T15" fmla="*/ 595 h 1200"/>
                <a:gd name="T16" fmla="*/ 323 w 1810"/>
                <a:gd name="T17" fmla="*/ 530 h 1200"/>
                <a:gd name="T18" fmla="*/ 372 w 1810"/>
                <a:gd name="T19" fmla="*/ 485 h 1200"/>
                <a:gd name="T20" fmla="*/ 516 w 1810"/>
                <a:gd name="T21" fmla="*/ 400 h 1200"/>
                <a:gd name="T22" fmla="*/ 707 w 1810"/>
                <a:gd name="T23" fmla="*/ 248 h 1200"/>
                <a:gd name="T24" fmla="*/ 933 w 1810"/>
                <a:gd name="T25" fmla="*/ 296 h 1200"/>
                <a:gd name="T26" fmla="*/ 1097 w 1810"/>
                <a:gd name="T27" fmla="*/ 400 h 1200"/>
                <a:gd name="T28" fmla="*/ 1185 w 1810"/>
                <a:gd name="T29" fmla="*/ 489 h 1200"/>
                <a:gd name="T30" fmla="*/ 1185 w 1810"/>
                <a:gd name="T31" fmla="*/ 518 h 1200"/>
                <a:gd name="T32" fmla="*/ 1097 w 1810"/>
                <a:gd name="T33" fmla="*/ 617 h 1200"/>
                <a:gd name="T34" fmla="*/ 947 w 1810"/>
                <a:gd name="T35" fmla="*/ 737 h 1200"/>
                <a:gd name="T36" fmla="*/ 762 w 1810"/>
                <a:gd name="T37" fmla="*/ 794 h 1200"/>
                <a:gd name="T38" fmla="*/ 715 w 1810"/>
                <a:gd name="T39" fmla="*/ 459 h 1200"/>
                <a:gd name="T40" fmla="*/ 817 w 1810"/>
                <a:gd name="T41" fmla="*/ 528 h 1200"/>
                <a:gd name="T42" fmla="*/ 1038 w 1810"/>
                <a:gd name="T43" fmla="*/ 502 h 1200"/>
                <a:gd name="T44" fmla="*/ 985 w 1810"/>
                <a:gd name="T45" fmla="*/ 451 h 1200"/>
                <a:gd name="T46" fmla="*/ 839 w 1810"/>
                <a:gd name="T47" fmla="*/ 370 h 1200"/>
                <a:gd name="T48" fmla="*/ 675 w 1810"/>
                <a:gd name="T49" fmla="*/ 250 h 1200"/>
                <a:gd name="T50" fmla="*/ 603 w 1810"/>
                <a:gd name="T51" fmla="*/ 260 h 1200"/>
                <a:gd name="T52" fmla="*/ 370 w 1810"/>
                <a:gd name="T53" fmla="*/ 349 h 1200"/>
                <a:gd name="T54" fmla="*/ 232 w 1810"/>
                <a:gd name="T55" fmla="*/ 461 h 1200"/>
                <a:gd name="T56" fmla="*/ 185 w 1810"/>
                <a:gd name="T57" fmla="*/ 516 h 1200"/>
                <a:gd name="T58" fmla="*/ 211 w 1810"/>
                <a:gd name="T59" fmla="*/ 581 h 1200"/>
                <a:gd name="T60" fmla="*/ 293 w 1810"/>
                <a:gd name="T61" fmla="*/ 723 h 1200"/>
                <a:gd name="T62" fmla="*/ 445 w 1810"/>
                <a:gd name="T63" fmla="*/ 877 h 1200"/>
                <a:gd name="T64" fmla="*/ 675 w 1810"/>
                <a:gd name="T65" fmla="*/ 966 h 1200"/>
                <a:gd name="T66" fmla="*/ 453 w 1810"/>
                <a:gd name="T67" fmla="*/ 1001 h 1200"/>
                <a:gd name="T68" fmla="*/ 232 w 1810"/>
                <a:gd name="T69" fmla="*/ 849 h 1200"/>
                <a:gd name="T70" fmla="*/ 89 w 1810"/>
                <a:gd name="T71" fmla="*/ 674 h 1200"/>
                <a:gd name="T72" fmla="*/ 16 w 1810"/>
                <a:gd name="T73" fmla="*/ 536 h 1200"/>
                <a:gd name="T74" fmla="*/ 4 w 1810"/>
                <a:gd name="T75" fmla="*/ 495 h 1200"/>
                <a:gd name="T76" fmla="*/ 85 w 1810"/>
                <a:gd name="T77" fmla="*/ 426 h 1200"/>
                <a:gd name="T78" fmla="*/ 250 w 1810"/>
                <a:gd name="T79" fmla="*/ 311 h 1200"/>
                <a:gd name="T80" fmla="*/ 478 w 1810"/>
                <a:gd name="T81" fmla="*/ 205 h 1200"/>
                <a:gd name="T82" fmla="*/ 675 w 1810"/>
                <a:gd name="T83" fmla="*/ 0 h 1200"/>
                <a:gd name="T84" fmla="*/ 675 w 1810"/>
                <a:gd name="T85" fmla="*/ 1058 h 1200"/>
                <a:gd name="T86" fmla="*/ 977 w 1810"/>
                <a:gd name="T87" fmla="*/ 1038 h 1200"/>
                <a:gd name="T88" fmla="*/ 1321 w 1810"/>
                <a:gd name="T89" fmla="*/ 946 h 1200"/>
                <a:gd name="T90" fmla="*/ 1619 w 1810"/>
                <a:gd name="T91" fmla="*/ 802 h 1200"/>
                <a:gd name="T92" fmla="*/ 1605 w 1810"/>
                <a:gd name="T93" fmla="*/ 717 h 1200"/>
                <a:gd name="T94" fmla="*/ 1485 w 1810"/>
                <a:gd name="T95" fmla="*/ 648 h 1200"/>
                <a:gd name="T96" fmla="*/ 1276 w 1810"/>
                <a:gd name="T97" fmla="*/ 788 h 1200"/>
                <a:gd name="T98" fmla="*/ 992 w 1810"/>
                <a:gd name="T99" fmla="*/ 932 h 1200"/>
                <a:gd name="T100" fmla="*/ 709 w 1810"/>
                <a:gd name="T101" fmla="*/ 969 h 1200"/>
                <a:gd name="T102" fmla="*/ 758 w 1810"/>
                <a:gd name="T103" fmla="*/ 873 h 1200"/>
                <a:gd name="T104" fmla="*/ 979 w 1810"/>
                <a:gd name="T105" fmla="*/ 820 h 1200"/>
                <a:gd name="T106" fmla="*/ 1172 w 1810"/>
                <a:gd name="T107" fmla="*/ 701 h 1200"/>
                <a:gd name="T108" fmla="*/ 1315 w 1810"/>
                <a:gd name="T109" fmla="*/ 577 h 1200"/>
                <a:gd name="T110" fmla="*/ 1384 w 1810"/>
                <a:gd name="T111" fmla="*/ 502 h 1200"/>
                <a:gd name="T112" fmla="*/ 1359 w 1810"/>
                <a:gd name="T113" fmla="*/ 465 h 1200"/>
                <a:gd name="T114" fmla="*/ 1242 w 1810"/>
                <a:gd name="T115" fmla="*/ 357 h 1200"/>
                <a:gd name="T116" fmla="*/ 1048 w 1810"/>
                <a:gd name="T117" fmla="*/ 233 h 1200"/>
                <a:gd name="T118" fmla="*/ 782 w 1810"/>
                <a:gd name="T119" fmla="*/ 162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0" h="1200">
                  <a:moveTo>
                    <a:pt x="675" y="359"/>
                  </a:moveTo>
                  <a:lnTo>
                    <a:pt x="675" y="451"/>
                  </a:lnTo>
                  <a:lnTo>
                    <a:pt x="675" y="451"/>
                  </a:lnTo>
                  <a:lnTo>
                    <a:pt x="638" y="451"/>
                  </a:lnTo>
                  <a:lnTo>
                    <a:pt x="603" y="459"/>
                  </a:lnTo>
                  <a:lnTo>
                    <a:pt x="571" y="471"/>
                  </a:lnTo>
                  <a:lnTo>
                    <a:pt x="542" y="485"/>
                  </a:lnTo>
                  <a:lnTo>
                    <a:pt x="516" y="502"/>
                  </a:lnTo>
                  <a:lnTo>
                    <a:pt x="496" y="518"/>
                  </a:lnTo>
                  <a:lnTo>
                    <a:pt x="482" y="532"/>
                  </a:lnTo>
                  <a:lnTo>
                    <a:pt x="473" y="542"/>
                  </a:lnTo>
                  <a:lnTo>
                    <a:pt x="469" y="546"/>
                  </a:lnTo>
                  <a:lnTo>
                    <a:pt x="471" y="552"/>
                  </a:lnTo>
                  <a:lnTo>
                    <a:pt x="477" y="566"/>
                  </a:lnTo>
                  <a:lnTo>
                    <a:pt x="484" y="587"/>
                  </a:lnTo>
                  <a:lnTo>
                    <a:pt x="496" y="613"/>
                  </a:lnTo>
                  <a:lnTo>
                    <a:pt x="514" y="644"/>
                  </a:lnTo>
                  <a:lnTo>
                    <a:pt x="536" y="676"/>
                  </a:lnTo>
                  <a:lnTo>
                    <a:pt x="561" y="707"/>
                  </a:lnTo>
                  <a:lnTo>
                    <a:pt x="595" y="735"/>
                  </a:lnTo>
                  <a:lnTo>
                    <a:pt x="632" y="761"/>
                  </a:lnTo>
                  <a:lnTo>
                    <a:pt x="675" y="780"/>
                  </a:lnTo>
                  <a:lnTo>
                    <a:pt x="675" y="865"/>
                  </a:lnTo>
                  <a:lnTo>
                    <a:pt x="614" y="851"/>
                  </a:lnTo>
                  <a:lnTo>
                    <a:pt x="561" y="828"/>
                  </a:lnTo>
                  <a:lnTo>
                    <a:pt x="514" y="800"/>
                  </a:lnTo>
                  <a:lnTo>
                    <a:pt x="473" y="768"/>
                  </a:lnTo>
                  <a:lnTo>
                    <a:pt x="439" y="733"/>
                  </a:lnTo>
                  <a:lnTo>
                    <a:pt x="408" y="698"/>
                  </a:lnTo>
                  <a:lnTo>
                    <a:pt x="384" y="660"/>
                  </a:lnTo>
                  <a:lnTo>
                    <a:pt x="364" y="627"/>
                  </a:lnTo>
                  <a:lnTo>
                    <a:pt x="349" y="595"/>
                  </a:lnTo>
                  <a:lnTo>
                    <a:pt x="337" y="569"/>
                  </a:lnTo>
                  <a:lnTo>
                    <a:pt x="329" y="548"/>
                  </a:lnTo>
                  <a:lnTo>
                    <a:pt x="325" y="534"/>
                  </a:lnTo>
                  <a:lnTo>
                    <a:pt x="323" y="530"/>
                  </a:lnTo>
                  <a:lnTo>
                    <a:pt x="325" y="526"/>
                  </a:lnTo>
                  <a:lnTo>
                    <a:pt x="335" y="516"/>
                  </a:lnTo>
                  <a:lnTo>
                    <a:pt x="350" y="502"/>
                  </a:lnTo>
                  <a:lnTo>
                    <a:pt x="372" y="485"/>
                  </a:lnTo>
                  <a:lnTo>
                    <a:pt x="400" y="463"/>
                  </a:lnTo>
                  <a:lnTo>
                    <a:pt x="433" y="441"/>
                  </a:lnTo>
                  <a:lnTo>
                    <a:pt x="473" y="420"/>
                  </a:lnTo>
                  <a:lnTo>
                    <a:pt x="516" y="400"/>
                  </a:lnTo>
                  <a:lnTo>
                    <a:pt x="565" y="382"/>
                  </a:lnTo>
                  <a:lnTo>
                    <a:pt x="618" y="368"/>
                  </a:lnTo>
                  <a:lnTo>
                    <a:pt x="675" y="359"/>
                  </a:lnTo>
                  <a:close/>
                  <a:moveTo>
                    <a:pt x="707" y="248"/>
                  </a:moveTo>
                  <a:lnTo>
                    <a:pt x="770" y="250"/>
                  </a:lnTo>
                  <a:lnTo>
                    <a:pt x="827" y="260"/>
                  </a:lnTo>
                  <a:lnTo>
                    <a:pt x="882" y="274"/>
                  </a:lnTo>
                  <a:lnTo>
                    <a:pt x="933" y="296"/>
                  </a:lnTo>
                  <a:lnTo>
                    <a:pt x="981" y="319"/>
                  </a:lnTo>
                  <a:lnTo>
                    <a:pt x="1024" y="345"/>
                  </a:lnTo>
                  <a:lnTo>
                    <a:pt x="1063" y="372"/>
                  </a:lnTo>
                  <a:lnTo>
                    <a:pt x="1097" y="400"/>
                  </a:lnTo>
                  <a:lnTo>
                    <a:pt x="1126" y="426"/>
                  </a:lnTo>
                  <a:lnTo>
                    <a:pt x="1152" y="451"/>
                  </a:lnTo>
                  <a:lnTo>
                    <a:pt x="1172" y="471"/>
                  </a:lnTo>
                  <a:lnTo>
                    <a:pt x="1185" y="489"/>
                  </a:lnTo>
                  <a:lnTo>
                    <a:pt x="1195" y="499"/>
                  </a:lnTo>
                  <a:lnTo>
                    <a:pt x="1197" y="502"/>
                  </a:lnTo>
                  <a:lnTo>
                    <a:pt x="1193" y="506"/>
                  </a:lnTo>
                  <a:lnTo>
                    <a:pt x="1185" y="518"/>
                  </a:lnTo>
                  <a:lnTo>
                    <a:pt x="1170" y="538"/>
                  </a:lnTo>
                  <a:lnTo>
                    <a:pt x="1150" y="562"/>
                  </a:lnTo>
                  <a:lnTo>
                    <a:pt x="1126" y="587"/>
                  </a:lnTo>
                  <a:lnTo>
                    <a:pt x="1097" y="617"/>
                  </a:lnTo>
                  <a:lnTo>
                    <a:pt x="1065" y="648"/>
                  </a:lnTo>
                  <a:lnTo>
                    <a:pt x="1028" y="680"/>
                  </a:lnTo>
                  <a:lnTo>
                    <a:pt x="988" y="709"/>
                  </a:lnTo>
                  <a:lnTo>
                    <a:pt x="947" y="737"/>
                  </a:lnTo>
                  <a:lnTo>
                    <a:pt x="904" y="761"/>
                  </a:lnTo>
                  <a:lnTo>
                    <a:pt x="859" y="778"/>
                  </a:lnTo>
                  <a:lnTo>
                    <a:pt x="811" y="790"/>
                  </a:lnTo>
                  <a:lnTo>
                    <a:pt x="762" y="794"/>
                  </a:lnTo>
                  <a:lnTo>
                    <a:pt x="717" y="790"/>
                  </a:lnTo>
                  <a:lnTo>
                    <a:pt x="675" y="780"/>
                  </a:lnTo>
                  <a:lnTo>
                    <a:pt x="675" y="451"/>
                  </a:lnTo>
                  <a:lnTo>
                    <a:pt x="715" y="459"/>
                  </a:lnTo>
                  <a:lnTo>
                    <a:pt x="746" y="469"/>
                  </a:lnTo>
                  <a:lnTo>
                    <a:pt x="774" y="485"/>
                  </a:lnTo>
                  <a:lnTo>
                    <a:pt x="796" y="504"/>
                  </a:lnTo>
                  <a:lnTo>
                    <a:pt x="817" y="528"/>
                  </a:lnTo>
                  <a:lnTo>
                    <a:pt x="837" y="558"/>
                  </a:lnTo>
                  <a:lnTo>
                    <a:pt x="859" y="591"/>
                  </a:lnTo>
                  <a:lnTo>
                    <a:pt x="882" y="633"/>
                  </a:lnTo>
                  <a:lnTo>
                    <a:pt x="1038" y="502"/>
                  </a:lnTo>
                  <a:lnTo>
                    <a:pt x="1034" y="499"/>
                  </a:lnTo>
                  <a:lnTo>
                    <a:pt x="1024" y="487"/>
                  </a:lnTo>
                  <a:lnTo>
                    <a:pt x="1008" y="471"/>
                  </a:lnTo>
                  <a:lnTo>
                    <a:pt x="985" y="451"/>
                  </a:lnTo>
                  <a:lnTo>
                    <a:pt x="957" y="430"/>
                  </a:lnTo>
                  <a:lnTo>
                    <a:pt x="924" y="406"/>
                  </a:lnTo>
                  <a:lnTo>
                    <a:pt x="884" y="386"/>
                  </a:lnTo>
                  <a:lnTo>
                    <a:pt x="839" y="370"/>
                  </a:lnTo>
                  <a:lnTo>
                    <a:pt x="790" y="359"/>
                  </a:lnTo>
                  <a:lnTo>
                    <a:pt x="734" y="355"/>
                  </a:lnTo>
                  <a:lnTo>
                    <a:pt x="675" y="359"/>
                  </a:lnTo>
                  <a:lnTo>
                    <a:pt x="675" y="250"/>
                  </a:lnTo>
                  <a:lnTo>
                    <a:pt x="707" y="248"/>
                  </a:lnTo>
                  <a:close/>
                  <a:moveTo>
                    <a:pt x="675" y="162"/>
                  </a:moveTo>
                  <a:lnTo>
                    <a:pt x="675" y="250"/>
                  </a:lnTo>
                  <a:lnTo>
                    <a:pt x="603" y="260"/>
                  </a:lnTo>
                  <a:lnTo>
                    <a:pt x="536" y="276"/>
                  </a:lnTo>
                  <a:lnTo>
                    <a:pt x="475" y="296"/>
                  </a:lnTo>
                  <a:lnTo>
                    <a:pt x="419" y="321"/>
                  </a:lnTo>
                  <a:lnTo>
                    <a:pt x="370" y="349"/>
                  </a:lnTo>
                  <a:lnTo>
                    <a:pt x="327" y="378"/>
                  </a:lnTo>
                  <a:lnTo>
                    <a:pt x="289" y="408"/>
                  </a:lnTo>
                  <a:lnTo>
                    <a:pt x="258" y="435"/>
                  </a:lnTo>
                  <a:lnTo>
                    <a:pt x="232" y="461"/>
                  </a:lnTo>
                  <a:lnTo>
                    <a:pt x="211" y="483"/>
                  </a:lnTo>
                  <a:lnTo>
                    <a:pt x="197" y="500"/>
                  </a:lnTo>
                  <a:lnTo>
                    <a:pt x="187" y="512"/>
                  </a:lnTo>
                  <a:lnTo>
                    <a:pt x="185" y="516"/>
                  </a:lnTo>
                  <a:lnTo>
                    <a:pt x="187" y="522"/>
                  </a:lnTo>
                  <a:lnTo>
                    <a:pt x="191" y="534"/>
                  </a:lnTo>
                  <a:lnTo>
                    <a:pt x="199" y="554"/>
                  </a:lnTo>
                  <a:lnTo>
                    <a:pt x="211" y="581"/>
                  </a:lnTo>
                  <a:lnTo>
                    <a:pt x="224" y="611"/>
                  </a:lnTo>
                  <a:lnTo>
                    <a:pt x="244" y="646"/>
                  </a:lnTo>
                  <a:lnTo>
                    <a:pt x="266" y="684"/>
                  </a:lnTo>
                  <a:lnTo>
                    <a:pt x="293" y="723"/>
                  </a:lnTo>
                  <a:lnTo>
                    <a:pt x="325" y="765"/>
                  </a:lnTo>
                  <a:lnTo>
                    <a:pt x="360" y="804"/>
                  </a:lnTo>
                  <a:lnTo>
                    <a:pt x="400" y="841"/>
                  </a:lnTo>
                  <a:lnTo>
                    <a:pt x="445" y="877"/>
                  </a:lnTo>
                  <a:lnTo>
                    <a:pt x="494" y="906"/>
                  </a:lnTo>
                  <a:lnTo>
                    <a:pt x="549" y="934"/>
                  </a:lnTo>
                  <a:lnTo>
                    <a:pt x="610" y="954"/>
                  </a:lnTo>
                  <a:lnTo>
                    <a:pt x="675" y="966"/>
                  </a:lnTo>
                  <a:lnTo>
                    <a:pt x="675" y="1058"/>
                  </a:lnTo>
                  <a:lnTo>
                    <a:pt x="595" y="1046"/>
                  </a:lnTo>
                  <a:lnTo>
                    <a:pt x="522" y="1027"/>
                  </a:lnTo>
                  <a:lnTo>
                    <a:pt x="453" y="1001"/>
                  </a:lnTo>
                  <a:lnTo>
                    <a:pt x="390" y="969"/>
                  </a:lnTo>
                  <a:lnTo>
                    <a:pt x="331" y="932"/>
                  </a:lnTo>
                  <a:lnTo>
                    <a:pt x="280" y="893"/>
                  </a:lnTo>
                  <a:lnTo>
                    <a:pt x="232" y="849"/>
                  </a:lnTo>
                  <a:lnTo>
                    <a:pt x="189" y="806"/>
                  </a:lnTo>
                  <a:lnTo>
                    <a:pt x="152" y="761"/>
                  </a:lnTo>
                  <a:lnTo>
                    <a:pt x="118" y="717"/>
                  </a:lnTo>
                  <a:lnTo>
                    <a:pt x="89" y="674"/>
                  </a:lnTo>
                  <a:lnTo>
                    <a:pt x="65" y="633"/>
                  </a:lnTo>
                  <a:lnTo>
                    <a:pt x="43" y="597"/>
                  </a:lnTo>
                  <a:lnTo>
                    <a:pt x="28" y="564"/>
                  </a:lnTo>
                  <a:lnTo>
                    <a:pt x="16" y="536"/>
                  </a:lnTo>
                  <a:lnTo>
                    <a:pt x="6" y="516"/>
                  </a:lnTo>
                  <a:lnTo>
                    <a:pt x="2" y="502"/>
                  </a:lnTo>
                  <a:lnTo>
                    <a:pt x="0" y="499"/>
                  </a:lnTo>
                  <a:lnTo>
                    <a:pt x="4" y="495"/>
                  </a:lnTo>
                  <a:lnTo>
                    <a:pt x="14" y="485"/>
                  </a:lnTo>
                  <a:lnTo>
                    <a:pt x="32" y="469"/>
                  </a:lnTo>
                  <a:lnTo>
                    <a:pt x="55" y="449"/>
                  </a:lnTo>
                  <a:lnTo>
                    <a:pt x="85" y="426"/>
                  </a:lnTo>
                  <a:lnTo>
                    <a:pt x="118" y="400"/>
                  </a:lnTo>
                  <a:lnTo>
                    <a:pt x="158" y="370"/>
                  </a:lnTo>
                  <a:lnTo>
                    <a:pt x="203" y="341"/>
                  </a:lnTo>
                  <a:lnTo>
                    <a:pt x="250" y="311"/>
                  </a:lnTo>
                  <a:lnTo>
                    <a:pt x="303" y="282"/>
                  </a:lnTo>
                  <a:lnTo>
                    <a:pt x="358" y="252"/>
                  </a:lnTo>
                  <a:lnTo>
                    <a:pt x="417" y="227"/>
                  </a:lnTo>
                  <a:lnTo>
                    <a:pt x="478" y="205"/>
                  </a:lnTo>
                  <a:lnTo>
                    <a:pt x="542" y="185"/>
                  </a:lnTo>
                  <a:lnTo>
                    <a:pt x="608" y="171"/>
                  </a:lnTo>
                  <a:lnTo>
                    <a:pt x="675" y="162"/>
                  </a:lnTo>
                  <a:close/>
                  <a:moveTo>
                    <a:pt x="675" y="0"/>
                  </a:moveTo>
                  <a:lnTo>
                    <a:pt x="1810" y="0"/>
                  </a:lnTo>
                  <a:lnTo>
                    <a:pt x="1810" y="1200"/>
                  </a:lnTo>
                  <a:lnTo>
                    <a:pt x="675" y="1200"/>
                  </a:lnTo>
                  <a:lnTo>
                    <a:pt x="675" y="1058"/>
                  </a:lnTo>
                  <a:lnTo>
                    <a:pt x="748" y="1062"/>
                  </a:lnTo>
                  <a:lnTo>
                    <a:pt x="819" y="1060"/>
                  </a:lnTo>
                  <a:lnTo>
                    <a:pt x="894" y="1052"/>
                  </a:lnTo>
                  <a:lnTo>
                    <a:pt x="977" y="1038"/>
                  </a:lnTo>
                  <a:lnTo>
                    <a:pt x="1061" y="1021"/>
                  </a:lnTo>
                  <a:lnTo>
                    <a:pt x="1148" y="1001"/>
                  </a:lnTo>
                  <a:lnTo>
                    <a:pt x="1235" y="975"/>
                  </a:lnTo>
                  <a:lnTo>
                    <a:pt x="1321" y="946"/>
                  </a:lnTo>
                  <a:lnTo>
                    <a:pt x="1404" y="914"/>
                  </a:lnTo>
                  <a:lnTo>
                    <a:pt x="1483" y="879"/>
                  </a:lnTo>
                  <a:lnTo>
                    <a:pt x="1554" y="841"/>
                  </a:lnTo>
                  <a:lnTo>
                    <a:pt x="1619" y="802"/>
                  </a:lnTo>
                  <a:lnTo>
                    <a:pt x="1674" y="763"/>
                  </a:lnTo>
                  <a:lnTo>
                    <a:pt x="1658" y="749"/>
                  </a:lnTo>
                  <a:lnTo>
                    <a:pt x="1634" y="733"/>
                  </a:lnTo>
                  <a:lnTo>
                    <a:pt x="1605" y="717"/>
                  </a:lnTo>
                  <a:lnTo>
                    <a:pt x="1573" y="700"/>
                  </a:lnTo>
                  <a:lnTo>
                    <a:pt x="1540" y="682"/>
                  </a:lnTo>
                  <a:lnTo>
                    <a:pt x="1510" y="664"/>
                  </a:lnTo>
                  <a:lnTo>
                    <a:pt x="1485" y="648"/>
                  </a:lnTo>
                  <a:lnTo>
                    <a:pt x="1467" y="636"/>
                  </a:lnTo>
                  <a:lnTo>
                    <a:pt x="1404" y="690"/>
                  </a:lnTo>
                  <a:lnTo>
                    <a:pt x="1341" y="741"/>
                  </a:lnTo>
                  <a:lnTo>
                    <a:pt x="1276" y="788"/>
                  </a:lnTo>
                  <a:lnTo>
                    <a:pt x="1209" y="832"/>
                  </a:lnTo>
                  <a:lnTo>
                    <a:pt x="1140" y="871"/>
                  </a:lnTo>
                  <a:lnTo>
                    <a:pt x="1067" y="904"/>
                  </a:lnTo>
                  <a:lnTo>
                    <a:pt x="992" y="932"/>
                  </a:lnTo>
                  <a:lnTo>
                    <a:pt x="914" y="954"/>
                  </a:lnTo>
                  <a:lnTo>
                    <a:pt x="831" y="966"/>
                  </a:lnTo>
                  <a:lnTo>
                    <a:pt x="744" y="969"/>
                  </a:lnTo>
                  <a:lnTo>
                    <a:pt x="709" y="969"/>
                  </a:lnTo>
                  <a:lnTo>
                    <a:pt x="675" y="966"/>
                  </a:lnTo>
                  <a:lnTo>
                    <a:pt x="675" y="865"/>
                  </a:lnTo>
                  <a:lnTo>
                    <a:pt x="715" y="871"/>
                  </a:lnTo>
                  <a:lnTo>
                    <a:pt x="758" y="873"/>
                  </a:lnTo>
                  <a:lnTo>
                    <a:pt x="815" y="869"/>
                  </a:lnTo>
                  <a:lnTo>
                    <a:pt x="870" y="859"/>
                  </a:lnTo>
                  <a:lnTo>
                    <a:pt x="925" y="841"/>
                  </a:lnTo>
                  <a:lnTo>
                    <a:pt x="979" y="820"/>
                  </a:lnTo>
                  <a:lnTo>
                    <a:pt x="1030" y="794"/>
                  </a:lnTo>
                  <a:lnTo>
                    <a:pt x="1079" y="767"/>
                  </a:lnTo>
                  <a:lnTo>
                    <a:pt x="1126" y="735"/>
                  </a:lnTo>
                  <a:lnTo>
                    <a:pt x="1172" y="701"/>
                  </a:lnTo>
                  <a:lnTo>
                    <a:pt x="1213" y="670"/>
                  </a:lnTo>
                  <a:lnTo>
                    <a:pt x="1250" y="636"/>
                  </a:lnTo>
                  <a:lnTo>
                    <a:pt x="1284" y="605"/>
                  </a:lnTo>
                  <a:lnTo>
                    <a:pt x="1315" y="577"/>
                  </a:lnTo>
                  <a:lnTo>
                    <a:pt x="1339" y="550"/>
                  </a:lnTo>
                  <a:lnTo>
                    <a:pt x="1361" y="530"/>
                  </a:lnTo>
                  <a:lnTo>
                    <a:pt x="1374" y="512"/>
                  </a:lnTo>
                  <a:lnTo>
                    <a:pt x="1384" y="502"/>
                  </a:lnTo>
                  <a:lnTo>
                    <a:pt x="1386" y="499"/>
                  </a:lnTo>
                  <a:lnTo>
                    <a:pt x="1384" y="495"/>
                  </a:lnTo>
                  <a:lnTo>
                    <a:pt x="1374" y="483"/>
                  </a:lnTo>
                  <a:lnTo>
                    <a:pt x="1359" y="465"/>
                  </a:lnTo>
                  <a:lnTo>
                    <a:pt x="1339" y="443"/>
                  </a:lnTo>
                  <a:lnTo>
                    <a:pt x="1311" y="418"/>
                  </a:lnTo>
                  <a:lnTo>
                    <a:pt x="1280" y="388"/>
                  </a:lnTo>
                  <a:lnTo>
                    <a:pt x="1242" y="357"/>
                  </a:lnTo>
                  <a:lnTo>
                    <a:pt x="1201" y="325"/>
                  </a:lnTo>
                  <a:lnTo>
                    <a:pt x="1154" y="292"/>
                  </a:lnTo>
                  <a:lnTo>
                    <a:pt x="1103" y="262"/>
                  </a:lnTo>
                  <a:lnTo>
                    <a:pt x="1048" y="233"/>
                  </a:lnTo>
                  <a:lnTo>
                    <a:pt x="987" y="207"/>
                  </a:lnTo>
                  <a:lnTo>
                    <a:pt x="924" y="187"/>
                  </a:lnTo>
                  <a:lnTo>
                    <a:pt x="855" y="171"/>
                  </a:lnTo>
                  <a:lnTo>
                    <a:pt x="782" y="162"/>
                  </a:lnTo>
                  <a:lnTo>
                    <a:pt x="707" y="160"/>
                  </a:lnTo>
                  <a:lnTo>
                    <a:pt x="675" y="162"/>
                  </a:lnTo>
                  <a:lnTo>
                    <a:pt x="675" y="0"/>
                  </a:lnTo>
                  <a:close/>
                </a:path>
              </a:pathLst>
            </a:custGeom>
            <a:solidFill>
              <a:srgbClr val="76B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Trebuchet MS" pitchFamily="34" charset="0"/>
                <a:ea typeface="ＭＳ Ｐゴシック" pitchFamily="-16" charset="-128"/>
                <a:cs typeface="+mn-cs"/>
              </a:defRPr>
            </a:lvl1pPr>
          </a:lstStyle>
          <a:p>
            <a:pPr>
              <a:defRPr/>
            </a:pPr>
            <a:fld id="{0EFD2D7F-A763-4126-9B71-A7F863137437}" type="datetimeFigureOut">
              <a:rPr lang="en-US" smtClean="0"/>
              <a:pPr>
                <a:defRPr/>
              </a:pPr>
              <a:t>2017-07-28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Trebuchet MS" pitchFamily="34" charset="0"/>
                <a:ea typeface="ＭＳ Ｐゴシック" pitchFamily="-16" charset="-128"/>
                <a:cs typeface="+mn-cs"/>
              </a:defRPr>
            </a:lvl1pPr>
          </a:lstStyle>
          <a:p>
            <a:pPr>
              <a:defRPr/>
            </a:pPr>
            <a:fld id="{E02D639A-AF38-4D9A-897E-57859A70BDEB}" type="slidenum">
              <a:rPr lang="en-US" smtClean="0"/>
              <a:pPr>
                <a:defRPr/>
              </a:pPr>
              <a:t>‹#›</a:t>
            </a:fld>
            <a:endParaRPr lang="en-US" dirty="0"/>
          </a:p>
        </p:txBody>
      </p:sp>
      <p:grpSp>
        <p:nvGrpSpPr>
          <p:cNvPr id="8" name="Group 7"/>
          <p:cNvGrpSpPr/>
          <p:nvPr/>
        </p:nvGrpSpPr>
        <p:grpSpPr>
          <a:xfrm>
            <a:off x="5528649" y="308894"/>
            <a:ext cx="1083012" cy="200064"/>
            <a:chOff x="8775700" y="3552825"/>
            <a:chExt cx="5156200" cy="952500"/>
          </a:xfrm>
        </p:grpSpPr>
        <p:sp>
          <p:nvSpPr>
            <p:cNvPr id="9" name="Freeform 8"/>
            <p:cNvSpPr>
              <a:spLocks noEditPoints="1"/>
            </p:cNvSpPr>
            <p:nvPr/>
          </p:nvSpPr>
          <p:spPr bwMode="auto">
            <a:xfrm>
              <a:off x="13817600" y="4265613"/>
              <a:ext cx="114300" cy="111125"/>
            </a:xfrm>
            <a:custGeom>
              <a:avLst/>
              <a:gdLst>
                <a:gd name="T0" fmla="*/ 59 w 144"/>
                <a:gd name="T1" fmla="*/ 63 h 139"/>
                <a:gd name="T2" fmla="*/ 79 w 144"/>
                <a:gd name="T3" fmla="*/ 63 h 139"/>
                <a:gd name="T4" fmla="*/ 85 w 144"/>
                <a:gd name="T5" fmla="*/ 61 h 139"/>
                <a:gd name="T6" fmla="*/ 87 w 144"/>
                <a:gd name="T7" fmla="*/ 53 h 139"/>
                <a:gd name="T8" fmla="*/ 83 w 144"/>
                <a:gd name="T9" fmla="*/ 47 h 139"/>
                <a:gd name="T10" fmla="*/ 75 w 144"/>
                <a:gd name="T11" fmla="*/ 45 h 139"/>
                <a:gd name="T12" fmla="*/ 59 w 144"/>
                <a:gd name="T13" fmla="*/ 45 h 139"/>
                <a:gd name="T14" fmla="*/ 73 w 144"/>
                <a:gd name="T15" fmla="*/ 33 h 139"/>
                <a:gd name="T16" fmla="*/ 101 w 144"/>
                <a:gd name="T17" fmla="*/ 41 h 139"/>
                <a:gd name="T18" fmla="*/ 103 w 144"/>
                <a:gd name="T19" fmla="*/ 61 h 139"/>
                <a:gd name="T20" fmla="*/ 99 w 144"/>
                <a:gd name="T21" fmla="*/ 68 h 139"/>
                <a:gd name="T22" fmla="*/ 91 w 144"/>
                <a:gd name="T23" fmla="*/ 74 h 139"/>
                <a:gd name="T24" fmla="*/ 105 w 144"/>
                <a:gd name="T25" fmla="*/ 106 h 139"/>
                <a:gd name="T26" fmla="*/ 67 w 144"/>
                <a:gd name="T27" fmla="*/ 76 h 139"/>
                <a:gd name="T28" fmla="*/ 59 w 144"/>
                <a:gd name="T29" fmla="*/ 106 h 139"/>
                <a:gd name="T30" fmla="*/ 44 w 144"/>
                <a:gd name="T31" fmla="*/ 33 h 139"/>
                <a:gd name="T32" fmla="*/ 51 w 144"/>
                <a:gd name="T33" fmla="*/ 21 h 139"/>
                <a:gd name="T34" fmla="*/ 24 w 144"/>
                <a:gd name="T35" fmla="*/ 49 h 139"/>
                <a:gd name="T36" fmla="*/ 24 w 144"/>
                <a:gd name="T37" fmla="*/ 92 h 139"/>
                <a:gd name="T38" fmla="*/ 51 w 144"/>
                <a:gd name="T39" fmla="*/ 120 h 139"/>
                <a:gd name="T40" fmla="*/ 71 w 144"/>
                <a:gd name="T41" fmla="*/ 124 h 139"/>
                <a:gd name="T42" fmla="*/ 109 w 144"/>
                <a:gd name="T43" fmla="*/ 108 h 139"/>
                <a:gd name="T44" fmla="*/ 122 w 144"/>
                <a:gd name="T45" fmla="*/ 70 h 139"/>
                <a:gd name="T46" fmla="*/ 109 w 144"/>
                <a:gd name="T47" fmla="*/ 31 h 139"/>
                <a:gd name="T48" fmla="*/ 71 w 144"/>
                <a:gd name="T49" fmla="*/ 17 h 139"/>
                <a:gd name="T50" fmla="*/ 95 w 144"/>
                <a:gd name="T51" fmla="*/ 3 h 139"/>
                <a:gd name="T52" fmla="*/ 130 w 144"/>
                <a:gd name="T53" fmla="*/ 27 h 139"/>
                <a:gd name="T54" fmla="*/ 144 w 144"/>
                <a:gd name="T55" fmla="*/ 70 h 139"/>
                <a:gd name="T56" fmla="*/ 130 w 144"/>
                <a:gd name="T57" fmla="*/ 114 h 139"/>
                <a:gd name="T58" fmla="*/ 95 w 144"/>
                <a:gd name="T59" fmla="*/ 135 h 139"/>
                <a:gd name="T60" fmla="*/ 50 w 144"/>
                <a:gd name="T61" fmla="*/ 135 h 139"/>
                <a:gd name="T62" fmla="*/ 14 w 144"/>
                <a:gd name="T63" fmla="*/ 114 h 139"/>
                <a:gd name="T64" fmla="*/ 0 w 144"/>
                <a:gd name="T65" fmla="*/ 70 h 139"/>
                <a:gd name="T66" fmla="*/ 14 w 144"/>
                <a:gd name="T67" fmla="*/ 27 h 139"/>
                <a:gd name="T68" fmla="*/ 50 w 144"/>
                <a:gd name="T6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39">
                  <a:moveTo>
                    <a:pt x="59" y="45"/>
                  </a:moveTo>
                  <a:lnTo>
                    <a:pt x="59" y="63"/>
                  </a:lnTo>
                  <a:lnTo>
                    <a:pt x="75" y="63"/>
                  </a:lnTo>
                  <a:lnTo>
                    <a:pt x="79" y="63"/>
                  </a:lnTo>
                  <a:lnTo>
                    <a:pt x="83" y="63"/>
                  </a:lnTo>
                  <a:lnTo>
                    <a:pt x="85" y="61"/>
                  </a:lnTo>
                  <a:lnTo>
                    <a:pt x="87" y="57"/>
                  </a:lnTo>
                  <a:lnTo>
                    <a:pt x="87" y="53"/>
                  </a:lnTo>
                  <a:lnTo>
                    <a:pt x="85" y="49"/>
                  </a:lnTo>
                  <a:lnTo>
                    <a:pt x="83" y="47"/>
                  </a:lnTo>
                  <a:lnTo>
                    <a:pt x="79" y="45"/>
                  </a:lnTo>
                  <a:lnTo>
                    <a:pt x="75" y="45"/>
                  </a:lnTo>
                  <a:lnTo>
                    <a:pt x="71" y="45"/>
                  </a:lnTo>
                  <a:lnTo>
                    <a:pt x="59" y="45"/>
                  </a:lnTo>
                  <a:close/>
                  <a:moveTo>
                    <a:pt x="44" y="33"/>
                  </a:moveTo>
                  <a:lnTo>
                    <a:pt x="73" y="33"/>
                  </a:lnTo>
                  <a:lnTo>
                    <a:pt x="89" y="35"/>
                  </a:lnTo>
                  <a:lnTo>
                    <a:pt x="101" y="41"/>
                  </a:lnTo>
                  <a:lnTo>
                    <a:pt x="105" y="55"/>
                  </a:lnTo>
                  <a:lnTo>
                    <a:pt x="103" y="61"/>
                  </a:lnTo>
                  <a:lnTo>
                    <a:pt x="101" y="67"/>
                  </a:lnTo>
                  <a:lnTo>
                    <a:pt x="99" y="68"/>
                  </a:lnTo>
                  <a:lnTo>
                    <a:pt x="95" y="72"/>
                  </a:lnTo>
                  <a:lnTo>
                    <a:pt x="91" y="74"/>
                  </a:lnTo>
                  <a:lnTo>
                    <a:pt x="85" y="74"/>
                  </a:lnTo>
                  <a:lnTo>
                    <a:pt x="105" y="106"/>
                  </a:lnTo>
                  <a:lnTo>
                    <a:pt x="85" y="106"/>
                  </a:lnTo>
                  <a:lnTo>
                    <a:pt x="67" y="76"/>
                  </a:lnTo>
                  <a:lnTo>
                    <a:pt x="59" y="76"/>
                  </a:lnTo>
                  <a:lnTo>
                    <a:pt x="59" y="106"/>
                  </a:lnTo>
                  <a:lnTo>
                    <a:pt x="44" y="106"/>
                  </a:lnTo>
                  <a:lnTo>
                    <a:pt x="44" y="33"/>
                  </a:lnTo>
                  <a:close/>
                  <a:moveTo>
                    <a:pt x="71" y="17"/>
                  </a:moveTo>
                  <a:lnTo>
                    <a:pt x="51" y="21"/>
                  </a:lnTo>
                  <a:lnTo>
                    <a:pt x="36" y="31"/>
                  </a:lnTo>
                  <a:lnTo>
                    <a:pt x="24" y="49"/>
                  </a:lnTo>
                  <a:lnTo>
                    <a:pt x="20" y="70"/>
                  </a:lnTo>
                  <a:lnTo>
                    <a:pt x="24" y="92"/>
                  </a:lnTo>
                  <a:lnTo>
                    <a:pt x="36" y="108"/>
                  </a:lnTo>
                  <a:lnTo>
                    <a:pt x="51" y="120"/>
                  </a:lnTo>
                  <a:lnTo>
                    <a:pt x="71" y="124"/>
                  </a:lnTo>
                  <a:lnTo>
                    <a:pt x="71" y="124"/>
                  </a:lnTo>
                  <a:lnTo>
                    <a:pt x="91" y="120"/>
                  </a:lnTo>
                  <a:lnTo>
                    <a:pt x="109" y="108"/>
                  </a:lnTo>
                  <a:lnTo>
                    <a:pt x="118" y="92"/>
                  </a:lnTo>
                  <a:lnTo>
                    <a:pt x="122" y="70"/>
                  </a:lnTo>
                  <a:lnTo>
                    <a:pt x="118" y="49"/>
                  </a:lnTo>
                  <a:lnTo>
                    <a:pt x="109" y="31"/>
                  </a:lnTo>
                  <a:lnTo>
                    <a:pt x="91" y="21"/>
                  </a:lnTo>
                  <a:lnTo>
                    <a:pt x="71" y="17"/>
                  </a:lnTo>
                  <a:close/>
                  <a:moveTo>
                    <a:pt x="71" y="0"/>
                  </a:moveTo>
                  <a:lnTo>
                    <a:pt x="95" y="3"/>
                  </a:lnTo>
                  <a:lnTo>
                    <a:pt x="114" y="11"/>
                  </a:lnTo>
                  <a:lnTo>
                    <a:pt x="130" y="27"/>
                  </a:lnTo>
                  <a:lnTo>
                    <a:pt x="140" y="45"/>
                  </a:lnTo>
                  <a:lnTo>
                    <a:pt x="144" y="70"/>
                  </a:lnTo>
                  <a:lnTo>
                    <a:pt x="140" y="94"/>
                  </a:lnTo>
                  <a:lnTo>
                    <a:pt x="130" y="114"/>
                  </a:lnTo>
                  <a:lnTo>
                    <a:pt x="114" y="128"/>
                  </a:lnTo>
                  <a:lnTo>
                    <a:pt x="95" y="135"/>
                  </a:lnTo>
                  <a:lnTo>
                    <a:pt x="71" y="139"/>
                  </a:lnTo>
                  <a:lnTo>
                    <a:pt x="50" y="135"/>
                  </a:lnTo>
                  <a:lnTo>
                    <a:pt x="30" y="128"/>
                  </a:lnTo>
                  <a:lnTo>
                    <a:pt x="14" y="114"/>
                  </a:lnTo>
                  <a:lnTo>
                    <a:pt x="4" y="94"/>
                  </a:lnTo>
                  <a:lnTo>
                    <a:pt x="0" y="70"/>
                  </a:lnTo>
                  <a:lnTo>
                    <a:pt x="4" y="45"/>
                  </a:lnTo>
                  <a:lnTo>
                    <a:pt x="14" y="27"/>
                  </a:lnTo>
                  <a:lnTo>
                    <a:pt x="30" y="11"/>
                  </a:lnTo>
                  <a:lnTo>
                    <a:pt x="50" y="3"/>
                  </a:lnTo>
                  <a:lnTo>
                    <a:pt x="7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EditPoints="1"/>
            </p:cNvSpPr>
            <p:nvPr/>
          </p:nvSpPr>
          <p:spPr bwMode="auto">
            <a:xfrm>
              <a:off x="10447338" y="3732213"/>
              <a:ext cx="3333750" cy="625475"/>
            </a:xfrm>
            <a:custGeom>
              <a:avLst/>
              <a:gdLst>
                <a:gd name="T0" fmla="*/ 2325 w 4200"/>
                <a:gd name="T1" fmla="*/ 618 h 788"/>
                <a:gd name="T2" fmla="*/ 2465 w 4200"/>
                <a:gd name="T3" fmla="*/ 616 h 788"/>
                <a:gd name="T4" fmla="*/ 2540 w 4200"/>
                <a:gd name="T5" fmla="*/ 597 h 788"/>
                <a:gd name="T6" fmla="*/ 2599 w 4200"/>
                <a:gd name="T7" fmla="*/ 555 h 788"/>
                <a:gd name="T8" fmla="*/ 2635 w 4200"/>
                <a:gd name="T9" fmla="*/ 488 h 788"/>
                <a:gd name="T10" fmla="*/ 2648 w 4200"/>
                <a:gd name="T11" fmla="*/ 396 h 788"/>
                <a:gd name="T12" fmla="*/ 2635 w 4200"/>
                <a:gd name="T13" fmla="*/ 301 h 788"/>
                <a:gd name="T14" fmla="*/ 2599 w 4200"/>
                <a:gd name="T15" fmla="*/ 236 h 788"/>
                <a:gd name="T16" fmla="*/ 2540 w 4200"/>
                <a:gd name="T17" fmla="*/ 193 h 788"/>
                <a:gd name="T18" fmla="*/ 2465 w 4200"/>
                <a:gd name="T19" fmla="*/ 173 h 788"/>
                <a:gd name="T20" fmla="*/ 2325 w 4200"/>
                <a:gd name="T21" fmla="*/ 171 h 788"/>
                <a:gd name="T22" fmla="*/ 3597 w 4200"/>
                <a:gd name="T23" fmla="*/ 512 h 788"/>
                <a:gd name="T24" fmla="*/ 3735 w 4200"/>
                <a:gd name="T25" fmla="*/ 143 h 788"/>
                <a:gd name="T26" fmla="*/ 4200 w 4200"/>
                <a:gd name="T27" fmla="*/ 786 h 788"/>
                <a:gd name="T28" fmla="*/ 3916 w 4200"/>
                <a:gd name="T29" fmla="*/ 648 h 788"/>
                <a:gd name="T30" fmla="*/ 3501 w 4200"/>
                <a:gd name="T31" fmla="*/ 786 h 788"/>
                <a:gd name="T32" fmla="*/ 3592 w 4200"/>
                <a:gd name="T33" fmla="*/ 0 h 788"/>
                <a:gd name="T34" fmla="*/ 2969 w 4200"/>
                <a:gd name="T35" fmla="*/ 0 h 788"/>
                <a:gd name="T36" fmla="*/ 3190 w 4200"/>
                <a:gd name="T37" fmla="*/ 788 h 788"/>
                <a:gd name="T38" fmla="*/ 2969 w 4200"/>
                <a:gd name="T39" fmla="*/ 0 h 788"/>
                <a:gd name="T40" fmla="*/ 2416 w 4200"/>
                <a:gd name="T41" fmla="*/ 0 h 788"/>
                <a:gd name="T42" fmla="*/ 2554 w 4200"/>
                <a:gd name="T43" fmla="*/ 7 h 788"/>
                <a:gd name="T44" fmla="*/ 2666 w 4200"/>
                <a:gd name="T45" fmla="*/ 33 h 788"/>
                <a:gd name="T46" fmla="*/ 2757 w 4200"/>
                <a:gd name="T47" fmla="*/ 90 h 788"/>
                <a:gd name="T48" fmla="*/ 2818 w 4200"/>
                <a:gd name="T49" fmla="*/ 173 h 788"/>
                <a:gd name="T50" fmla="*/ 2853 w 4200"/>
                <a:gd name="T51" fmla="*/ 277 h 788"/>
                <a:gd name="T52" fmla="*/ 2865 w 4200"/>
                <a:gd name="T53" fmla="*/ 402 h 788"/>
                <a:gd name="T54" fmla="*/ 2855 w 4200"/>
                <a:gd name="T55" fmla="*/ 518 h 788"/>
                <a:gd name="T56" fmla="*/ 2828 w 4200"/>
                <a:gd name="T57" fmla="*/ 614 h 788"/>
                <a:gd name="T58" fmla="*/ 2786 w 4200"/>
                <a:gd name="T59" fmla="*/ 683 h 788"/>
                <a:gd name="T60" fmla="*/ 2735 w 4200"/>
                <a:gd name="T61" fmla="*/ 731 h 788"/>
                <a:gd name="T62" fmla="*/ 2672 w 4200"/>
                <a:gd name="T63" fmla="*/ 762 h 788"/>
                <a:gd name="T64" fmla="*/ 2585 w 4200"/>
                <a:gd name="T65" fmla="*/ 780 h 788"/>
                <a:gd name="T66" fmla="*/ 2465 w 4200"/>
                <a:gd name="T67" fmla="*/ 788 h 788"/>
                <a:gd name="T68" fmla="*/ 2105 w 4200"/>
                <a:gd name="T69" fmla="*/ 0 h 788"/>
                <a:gd name="T70" fmla="*/ 1063 w 4200"/>
                <a:gd name="T71" fmla="*/ 0 h 788"/>
                <a:gd name="T72" fmla="*/ 1428 w 4200"/>
                <a:gd name="T73" fmla="*/ 0 h 788"/>
                <a:gd name="T74" fmla="*/ 1398 w 4200"/>
                <a:gd name="T75" fmla="*/ 788 h 788"/>
                <a:gd name="T76" fmla="*/ 825 w 4200"/>
                <a:gd name="T77" fmla="*/ 0 h 788"/>
                <a:gd name="T78" fmla="*/ 1969 w 4200"/>
                <a:gd name="T79" fmla="*/ 0 h 788"/>
                <a:gd name="T80" fmla="*/ 1747 w 4200"/>
                <a:gd name="T81" fmla="*/ 788 h 788"/>
                <a:gd name="T82" fmla="*/ 0 w 4200"/>
                <a:gd name="T83" fmla="*/ 0 h 788"/>
                <a:gd name="T84" fmla="*/ 441 w 4200"/>
                <a:gd name="T85" fmla="*/ 0 h 788"/>
                <a:gd name="T86" fmla="*/ 522 w 4200"/>
                <a:gd name="T87" fmla="*/ 7 h 788"/>
                <a:gd name="T88" fmla="*/ 599 w 4200"/>
                <a:gd name="T89" fmla="*/ 25 h 788"/>
                <a:gd name="T90" fmla="*/ 667 w 4200"/>
                <a:gd name="T91" fmla="*/ 59 h 788"/>
                <a:gd name="T92" fmla="*/ 725 w 4200"/>
                <a:gd name="T93" fmla="*/ 112 h 788"/>
                <a:gd name="T94" fmla="*/ 766 w 4200"/>
                <a:gd name="T95" fmla="*/ 187 h 788"/>
                <a:gd name="T96" fmla="*/ 788 w 4200"/>
                <a:gd name="T97" fmla="*/ 289 h 788"/>
                <a:gd name="T98" fmla="*/ 790 w 4200"/>
                <a:gd name="T99" fmla="*/ 788 h 788"/>
                <a:gd name="T100" fmla="*/ 573 w 4200"/>
                <a:gd name="T101" fmla="*/ 427 h 788"/>
                <a:gd name="T102" fmla="*/ 567 w 4200"/>
                <a:gd name="T103" fmla="*/ 317 h 788"/>
                <a:gd name="T104" fmla="*/ 543 w 4200"/>
                <a:gd name="T105" fmla="*/ 244 h 788"/>
                <a:gd name="T106" fmla="*/ 500 w 4200"/>
                <a:gd name="T107" fmla="*/ 201 h 788"/>
                <a:gd name="T108" fmla="*/ 439 w 4200"/>
                <a:gd name="T109" fmla="*/ 179 h 788"/>
                <a:gd name="T110" fmla="*/ 224 w 4200"/>
                <a:gd name="T111" fmla="*/ 175 h 788"/>
                <a:gd name="T112" fmla="*/ 0 w 4200"/>
                <a:gd name="T11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00" h="788">
                  <a:moveTo>
                    <a:pt x="2325" y="171"/>
                  </a:moveTo>
                  <a:lnTo>
                    <a:pt x="2325" y="618"/>
                  </a:lnTo>
                  <a:lnTo>
                    <a:pt x="2420" y="618"/>
                  </a:lnTo>
                  <a:lnTo>
                    <a:pt x="2465" y="616"/>
                  </a:lnTo>
                  <a:lnTo>
                    <a:pt x="2505" y="608"/>
                  </a:lnTo>
                  <a:lnTo>
                    <a:pt x="2540" y="597"/>
                  </a:lnTo>
                  <a:lnTo>
                    <a:pt x="2572" y="579"/>
                  </a:lnTo>
                  <a:lnTo>
                    <a:pt x="2599" y="555"/>
                  </a:lnTo>
                  <a:lnTo>
                    <a:pt x="2619" y="526"/>
                  </a:lnTo>
                  <a:lnTo>
                    <a:pt x="2635" y="488"/>
                  </a:lnTo>
                  <a:lnTo>
                    <a:pt x="2644" y="445"/>
                  </a:lnTo>
                  <a:lnTo>
                    <a:pt x="2648" y="396"/>
                  </a:lnTo>
                  <a:lnTo>
                    <a:pt x="2644" y="344"/>
                  </a:lnTo>
                  <a:lnTo>
                    <a:pt x="2635" y="301"/>
                  </a:lnTo>
                  <a:lnTo>
                    <a:pt x="2619" y="266"/>
                  </a:lnTo>
                  <a:lnTo>
                    <a:pt x="2599" y="236"/>
                  </a:lnTo>
                  <a:lnTo>
                    <a:pt x="2572" y="212"/>
                  </a:lnTo>
                  <a:lnTo>
                    <a:pt x="2540" y="193"/>
                  </a:lnTo>
                  <a:lnTo>
                    <a:pt x="2505" y="181"/>
                  </a:lnTo>
                  <a:lnTo>
                    <a:pt x="2465" y="173"/>
                  </a:lnTo>
                  <a:lnTo>
                    <a:pt x="2420" y="171"/>
                  </a:lnTo>
                  <a:lnTo>
                    <a:pt x="2325" y="171"/>
                  </a:lnTo>
                  <a:close/>
                  <a:moveTo>
                    <a:pt x="3735" y="143"/>
                  </a:moveTo>
                  <a:lnTo>
                    <a:pt x="3597" y="512"/>
                  </a:lnTo>
                  <a:lnTo>
                    <a:pt x="3869" y="512"/>
                  </a:lnTo>
                  <a:lnTo>
                    <a:pt x="3735" y="143"/>
                  </a:lnTo>
                  <a:close/>
                  <a:moveTo>
                    <a:pt x="3887" y="0"/>
                  </a:moveTo>
                  <a:lnTo>
                    <a:pt x="4200" y="786"/>
                  </a:lnTo>
                  <a:lnTo>
                    <a:pt x="3962" y="786"/>
                  </a:lnTo>
                  <a:lnTo>
                    <a:pt x="3916" y="648"/>
                  </a:lnTo>
                  <a:lnTo>
                    <a:pt x="3548" y="648"/>
                  </a:lnTo>
                  <a:lnTo>
                    <a:pt x="3501" y="786"/>
                  </a:lnTo>
                  <a:lnTo>
                    <a:pt x="3280" y="786"/>
                  </a:lnTo>
                  <a:lnTo>
                    <a:pt x="3592" y="0"/>
                  </a:lnTo>
                  <a:lnTo>
                    <a:pt x="3887" y="0"/>
                  </a:lnTo>
                  <a:close/>
                  <a:moveTo>
                    <a:pt x="2969" y="0"/>
                  </a:moveTo>
                  <a:lnTo>
                    <a:pt x="3190" y="0"/>
                  </a:lnTo>
                  <a:lnTo>
                    <a:pt x="3190" y="788"/>
                  </a:lnTo>
                  <a:lnTo>
                    <a:pt x="2969" y="788"/>
                  </a:lnTo>
                  <a:lnTo>
                    <a:pt x="2969" y="0"/>
                  </a:lnTo>
                  <a:close/>
                  <a:moveTo>
                    <a:pt x="2105" y="0"/>
                  </a:moveTo>
                  <a:lnTo>
                    <a:pt x="2416" y="0"/>
                  </a:lnTo>
                  <a:lnTo>
                    <a:pt x="2489" y="2"/>
                  </a:lnTo>
                  <a:lnTo>
                    <a:pt x="2554" y="7"/>
                  </a:lnTo>
                  <a:lnTo>
                    <a:pt x="2613" y="17"/>
                  </a:lnTo>
                  <a:lnTo>
                    <a:pt x="2666" y="33"/>
                  </a:lnTo>
                  <a:lnTo>
                    <a:pt x="2713" y="57"/>
                  </a:lnTo>
                  <a:lnTo>
                    <a:pt x="2757" y="90"/>
                  </a:lnTo>
                  <a:lnTo>
                    <a:pt x="2794" y="132"/>
                  </a:lnTo>
                  <a:lnTo>
                    <a:pt x="2818" y="173"/>
                  </a:lnTo>
                  <a:lnTo>
                    <a:pt x="2839" y="222"/>
                  </a:lnTo>
                  <a:lnTo>
                    <a:pt x="2853" y="277"/>
                  </a:lnTo>
                  <a:lnTo>
                    <a:pt x="2863" y="337"/>
                  </a:lnTo>
                  <a:lnTo>
                    <a:pt x="2865" y="402"/>
                  </a:lnTo>
                  <a:lnTo>
                    <a:pt x="2863" y="461"/>
                  </a:lnTo>
                  <a:lnTo>
                    <a:pt x="2855" y="518"/>
                  </a:lnTo>
                  <a:lnTo>
                    <a:pt x="2843" y="569"/>
                  </a:lnTo>
                  <a:lnTo>
                    <a:pt x="2828" y="614"/>
                  </a:lnTo>
                  <a:lnTo>
                    <a:pt x="2810" y="654"/>
                  </a:lnTo>
                  <a:lnTo>
                    <a:pt x="2786" y="683"/>
                  </a:lnTo>
                  <a:lnTo>
                    <a:pt x="2761" y="709"/>
                  </a:lnTo>
                  <a:lnTo>
                    <a:pt x="2735" y="731"/>
                  </a:lnTo>
                  <a:lnTo>
                    <a:pt x="2705" y="748"/>
                  </a:lnTo>
                  <a:lnTo>
                    <a:pt x="2672" y="762"/>
                  </a:lnTo>
                  <a:lnTo>
                    <a:pt x="2633" y="772"/>
                  </a:lnTo>
                  <a:lnTo>
                    <a:pt x="2585" y="780"/>
                  </a:lnTo>
                  <a:lnTo>
                    <a:pt x="2530" y="786"/>
                  </a:lnTo>
                  <a:lnTo>
                    <a:pt x="2465" y="788"/>
                  </a:lnTo>
                  <a:lnTo>
                    <a:pt x="2105" y="788"/>
                  </a:lnTo>
                  <a:lnTo>
                    <a:pt x="2105" y="0"/>
                  </a:lnTo>
                  <a:close/>
                  <a:moveTo>
                    <a:pt x="825" y="0"/>
                  </a:moveTo>
                  <a:lnTo>
                    <a:pt x="1063" y="0"/>
                  </a:lnTo>
                  <a:lnTo>
                    <a:pt x="1240" y="624"/>
                  </a:lnTo>
                  <a:lnTo>
                    <a:pt x="1428" y="0"/>
                  </a:lnTo>
                  <a:lnTo>
                    <a:pt x="1654" y="0"/>
                  </a:lnTo>
                  <a:lnTo>
                    <a:pt x="1398" y="788"/>
                  </a:lnTo>
                  <a:lnTo>
                    <a:pt x="1077" y="788"/>
                  </a:lnTo>
                  <a:lnTo>
                    <a:pt x="825" y="0"/>
                  </a:lnTo>
                  <a:close/>
                  <a:moveTo>
                    <a:pt x="1747" y="0"/>
                  </a:moveTo>
                  <a:lnTo>
                    <a:pt x="1969" y="0"/>
                  </a:lnTo>
                  <a:lnTo>
                    <a:pt x="1969" y="788"/>
                  </a:lnTo>
                  <a:lnTo>
                    <a:pt x="1747" y="788"/>
                  </a:lnTo>
                  <a:lnTo>
                    <a:pt x="1747" y="0"/>
                  </a:lnTo>
                  <a:close/>
                  <a:moveTo>
                    <a:pt x="0" y="0"/>
                  </a:moveTo>
                  <a:lnTo>
                    <a:pt x="400" y="0"/>
                  </a:lnTo>
                  <a:lnTo>
                    <a:pt x="441" y="0"/>
                  </a:lnTo>
                  <a:lnTo>
                    <a:pt x="482" y="2"/>
                  </a:lnTo>
                  <a:lnTo>
                    <a:pt x="522" y="7"/>
                  </a:lnTo>
                  <a:lnTo>
                    <a:pt x="561" y="15"/>
                  </a:lnTo>
                  <a:lnTo>
                    <a:pt x="599" y="25"/>
                  </a:lnTo>
                  <a:lnTo>
                    <a:pt x="634" y="41"/>
                  </a:lnTo>
                  <a:lnTo>
                    <a:pt x="667" y="59"/>
                  </a:lnTo>
                  <a:lnTo>
                    <a:pt x="697" y="82"/>
                  </a:lnTo>
                  <a:lnTo>
                    <a:pt x="725" y="112"/>
                  </a:lnTo>
                  <a:lnTo>
                    <a:pt x="746" y="145"/>
                  </a:lnTo>
                  <a:lnTo>
                    <a:pt x="766" y="187"/>
                  </a:lnTo>
                  <a:lnTo>
                    <a:pt x="780" y="234"/>
                  </a:lnTo>
                  <a:lnTo>
                    <a:pt x="788" y="289"/>
                  </a:lnTo>
                  <a:lnTo>
                    <a:pt x="790" y="352"/>
                  </a:lnTo>
                  <a:lnTo>
                    <a:pt x="790" y="788"/>
                  </a:lnTo>
                  <a:lnTo>
                    <a:pt x="573" y="788"/>
                  </a:lnTo>
                  <a:lnTo>
                    <a:pt x="573" y="427"/>
                  </a:lnTo>
                  <a:lnTo>
                    <a:pt x="571" y="368"/>
                  </a:lnTo>
                  <a:lnTo>
                    <a:pt x="567" y="317"/>
                  </a:lnTo>
                  <a:lnTo>
                    <a:pt x="557" y="277"/>
                  </a:lnTo>
                  <a:lnTo>
                    <a:pt x="543" y="244"/>
                  </a:lnTo>
                  <a:lnTo>
                    <a:pt x="524" y="220"/>
                  </a:lnTo>
                  <a:lnTo>
                    <a:pt x="500" y="201"/>
                  </a:lnTo>
                  <a:lnTo>
                    <a:pt x="473" y="187"/>
                  </a:lnTo>
                  <a:lnTo>
                    <a:pt x="439" y="179"/>
                  </a:lnTo>
                  <a:lnTo>
                    <a:pt x="400" y="175"/>
                  </a:lnTo>
                  <a:lnTo>
                    <a:pt x="224" y="175"/>
                  </a:lnTo>
                  <a:lnTo>
                    <a:pt x="224" y="788"/>
                  </a:lnTo>
                  <a:lnTo>
                    <a:pt x="0" y="78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8775700" y="3552825"/>
              <a:ext cx="1436688" cy="952500"/>
            </a:xfrm>
            <a:custGeom>
              <a:avLst/>
              <a:gdLst>
                <a:gd name="T0" fmla="*/ 638 w 1810"/>
                <a:gd name="T1" fmla="*/ 451 h 1200"/>
                <a:gd name="T2" fmla="*/ 516 w 1810"/>
                <a:gd name="T3" fmla="*/ 502 h 1200"/>
                <a:gd name="T4" fmla="*/ 469 w 1810"/>
                <a:gd name="T5" fmla="*/ 546 h 1200"/>
                <a:gd name="T6" fmla="*/ 496 w 1810"/>
                <a:gd name="T7" fmla="*/ 613 h 1200"/>
                <a:gd name="T8" fmla="*/ 595 w 1810"/>
                <a:gd name="T9" fmla="*/ 735 h 1200"/>
                <a:gd name="T10" fmla="*/ 614 w 1810"/>
                <a:gd name="T11" fmla="*/ 851 h 1200"/>
                <a:gd name="T12" fmla="*/ 439 w 1810"/>
                <a:gd name="T13" fmla="*/ 733 h 1200"/>
                <a:gd name="T14" fmla="*/ 349 w 1810"/>
                <a:gd name="T15" fmla="*/ 595 h 1200"/>
                <a:gd name="T16" fmla="*/ 323 w 1810"/>
                <a:gd name="T17" fmla="*/ 530 h 1200"/>
                <a:gd name="T18" fmla="*/ 372 w 1810"/>
                <a:gd name="T19" fmla="*/ 485 h 1200"/>
                <a:gd name="T20" fmla="*/ 516 w 1810"/>
                <a:gd name="T21" fmla="*/ 400 h 1200"/>
                <a:gd name="T22" fmla="*/ 707 w 1810"/>
                <a:gd name="T23" fmla="*/ 248 h 1200"/>
                <a:gd name="T24" fmla="*/ 933 w 1810"/>
                <a:gd name="T25" fmla="*/ 296 h 1200"/>
                <a:gd name="T26" fmla="*/ 1097 w 1810"/>
                <a:gd name="T27" fmla="*/ 400 h 1200"/>
                <a:gd name="T28" fmla="*/ 1185 w 1810"/>
                <a:gd name="T29" fmla="*/ 489 h 1200"/>
                <a:gd name="T30" fmla="*/ 1185 w 1810"/>
                <a:gd name="T31" fmla="*/ 518 h 1200"/>
                <a:gd name="T32" fmla="*/ 1097 w 1810"/>
                <a:gd name="T33" fmla="*/ 617 h 1200"/>
                <a:gd name="T34" fmla="*/ 947 w 1810"/>
                <a:gd name="T35" fmla="*/ 737 h 1200"/>
                <a:gd name="T36" fmla="*/ 762 w 1810"/>
                <a:gd name="T37" fmla="*/ 794 h 1200"/>
                <a:gd name="T38" fmla="*/ 715 w 1810"/>
                <a:gd name="T39" fmla="*/ 459 h 1200"/>
                <a:gd name="T40" fmla="*/ 817 w 1810"/>
                <a:gd name="T41" fmla="*/ 528 h 1200"/>
                <a:gd name="T42" fmla="*/ 1038 w 1810"/>
                <a:gd name="T43" fmla="*/ 502 h 1200"/>
                <a:gd name="T44" fmla="*/ 985 w 1810"/>
                <a:gd name="T45" fmla="*/ 451 h 1200"/>
                <a:gd name="T46" fmla="*/ 839 w 1810"/>
                <a:gd name="T47" fmla="*/ 370 h 1200"/>
                <a:gd name="T48" fmla="*/ 675 w 1810"/>
                <a:gd name="T49" fmla="*/ 250 h 1200"/>
                <a:gd name="T50" fmla="*/ 603 w 1810"/>
                <a:gd name="T51" fmla="*/ 260 h 1200"/>
                <a:gd name="T52" fmla="*/ 370 w 1810"/>
                <a:gd name="T53" fmla="*/ 349 h 1200"/>
                <a:gd name="T54" fmla="*/ 232 w 1810"/>
                <a:gd name="T55" fmla="*/ 461 h 1200"/>
                <a:gd name="T56" fmla="*/ 185 w 1810"/>
                <a:gd name="T57" fmla="*/ 516 h 1200"/>
                <a:gd name="T58" fmla="*/ 211 w 1810"/>
                <a:gd name="T59" fmla="*/ 581 h 1200"/>
                <a:gd name="T60" fmla="*/ 293 w 1810"/>
                <a:gd name="T61" fmla="*/ 723 h 1200"/>
                <a:gd name="T62" fmla="*/ 445 w 1810"/>
                <a:gd name="T63" fmla="*/ 877 h 1200"/>
                <a:gd name="T64" fmla="*/ 675 w 1810"/>
                <a:gd name="T65" fmla="*/ 966 h 1200"/>
                <a:gd name="T66" fmla="*/ 453 w 1810"/>
                <a:gd name="T67" fmla="*/ 1001 h 1200"/>
                <a:gd name="T68" fmla="*/ 232 w 1810"/>
                <a:gd name="T69" fmla="*/ 849 h 1200"/>
                <a:gd name="T70" fmla="*/ 89 w 1810"/>
                <a:gd name="T71" fmla="*/ 674 h 1200"/>
                <a:gd name="T72" fmla="*/ 16 w 1810"/>
                <a:gd name="T73" fmla="*/ 536 h 1200"/>
                <a:gd name="T74" fmla="*/ 4 w 1810"/>
                <a:gd name="T75" fmla="*/ 495 h 1200"/>
                <a:gd name="T76" fmla="*/ 85 w 1810"/>
                <a:gd name="T77" fmla="*/ 426 h 1200"/>
                <a:gd name="T78" fmla="*/ 250 w 1810"/>
                <a:gd name="T79" fmla="*/ 311 h 1200"/>
                <a:gd name="T80" fmla="*/ 478 w 1810"/>
                <a:gd name="T81" fmla="*/ 205 h 1200"/>
                <a:gd name="T82" fmla="*/ 675 w 1810"/>
                <a:gd name="T83" fmla="*/ 0 h 1200"/>
                <a:gd name="T84" fmla="*/ 675 w 1810"/>
                <a:gd name="T85" fmla="*/ 1058 h 1200"/>
                <a:gd name="T86" fmla="*/ 977 w 1810"/>
                <a:gd name="T87" fmla="*/ 1038 h 1200"/>
                <a:gd name="T88" fmla="*/ 1321 w 1810"/>
                <a:gd name="T89" fmla="*/ 946 h 1200"/>
                <a:gd name="T90" fmla="*/ 1619 w 1810"/>
                <a:gd name="T91" fmla="*/ 802 h 1200"/>
                <a:gd name="T92" fmla="*/ 1605 w 1810"/>
                <a:gd name="T93" fmla="*/ 717 h 1200"/>
                <a:gd name="T94" fmla="*/ 1485 w 1810"/>
                <a:gd name="T95" fmla="*/ 648 h 1200"/>
                <a:gd name="T96" fmla="*/ 1276 w 1810"/>
                <a:gd name="T97" fmla="*/ 788 h 1200"/>
                <a:gd name="T98" fmla="*/ 992 w 1810"/>
                <a:gd name="T99" fmla="*/ 932 h 1200"/>
                <a:gd name="T100" fmla="*/ 709 w 1810"/>
                <a:gd name="T101" fmla="*/ 969 h 1200"/>
                <a:gd name="T102" fmla="*/ 758 w 1810"/>
                <a:gd name="T103" fmla="*/ 873 h 1200"/>
                <a:gd name="T104" fmla="*/ 979 w 1810"/>
                <a:gd name="T105" fmla="*/ 820 h 1200"/>
                <a:gd name="T106" fmla="*/ 1172 w 1810"/>
                <a:gd name="T107" fmla="*/ 701 h 1200"/>
                <a:gd name="T108" fmla="*/ 1315 w 1810"/>
                <a:gd name="T109" fmla="*/ 577 h 1200"/>
                <a:gd name="T110" fmla="*/ 1384 w 1810"/>
                <a:gd name="T111" fmla="*/ 502 h 1200"/>
                <a:gd name="T112" fmla="*/ 1359 w 1810"/>
                <a:gd name="T113" fmla="*/ 465 h 1200"/>
                <a:gd name="T114" fmla="*/ 1242 w 1810"/>
                <a:gd name="T115" fmla="*/ 357 h 1200"/>
                <a:gd name="T116" fmla="*/ 1048 w 1810"/>
                <a:gd name="T117" fmla="*/ 233 h 1200"/>
                <a:gd name="T118" fmla="*/ 782 w 1810"/>
                <a:gd name="T119" fmla="*/ 162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0" h="1200">
                  <a:moveTo>
                    <a:pt x="675" y="359"/>
                  </a:moveTo>
                  <a:lnTo>
                    <a:pt x="675" y="451"/>
                  </a:lnTo>
                  <a:lnTo>
                    <a:pt x="675" y="451"/>
                  </a:lnTo>
                  <a:lnTo>
                    <a:pt x="638" y="451"/>
                  </a:lnTo>
                  <a:lnTo>
                    <a:pt x="603" y="459"/>
                  </a:lnTo>
                  <a:lnTo>
                    <a:pt x="571" y="471"/>
                  </a:lnTo>
                  <a:lnTo>
                    <a:pt x="542" y="485"/>
                  </a:lnTo>
                  <a:lnTo>
                    <a:pt x="516" y="502"/>
                  </a:lnTo>
                  <a:lnTo>
                    <a:pt x="496" y="518"/>
                  </a:lnTo>
                  <a:lnTo>
                    <a:pt x="482" y="532"/>
                  </a:lnTo>
                  <a:lnTo>
                    <a:pt x="473" y="542"/>
                  </a:lnTo>
                  <a:lnTo>
                    <a:pt x="469" y="546"/>
                  </a:lnTo>
                  <a:lnTo>
                    <a:pt x="471" y="552"/>
                  </a:lnTo>
                  <a:lnTo>
                    <a:pt x="477" y="566"/>
                  </a:lnTo>
                  <a:lnTo>
                    <a:pt x="484" y="587"/>
                  </a:lnTo>
                  <a:lnTo>
                    <a:pt x="496" y="613"/>
                  </a:lnTo>
                  <a:lnTo>
                    <a:pt x="514" y="644"/>
                  </a:lnTo>
                  <a:lnTo>
                    <a:pt x="536" y="676"/>
                  </a:lnTo>
                  <a:lnTo>
                    <a:pt x="561" y="707"/>
                  </a:lnTo>
                  <a:lnTo>
                    <a:pt x="595" y="735"/>
                  </a:lnTo>
                  <a:lnTo>
                    <a:pt x="632" y="761"/>
                  </a:lnTo>
                  <a:lnTo>
                    <a:pt x="675" y="780"/>
                  </a:lnTo>
                  <a:lnTo>
                    <a:pt x="675" y="865"/>
                  </a:lnTo>
                  <a:lnTo>
                    <a:pt x="614" y="851"/>
                  </a:lnTo>
                  <a:lnTo>
                    <a:pt x="561" y="828"/>
                  </a:lnTo>
                  <a:lnTo>
                    <a:pt x="514" y="800"/>
                  </a:lnTo>
                  <a:lnTo>
                    <a:pt x="473" y="768"/>
                  </a:lnTo>
                  <a:lnTo>
                    <a:pt x="439" y="733"/>
                  </a:lnTo>
                  <a:lnTo>
                    <a:pt x="408" y="698"/>
                  </a:lnTo>
                  <a:lnTo>
                    <a:pt x="384" y="660"/>
                  </a:lnTo>
                  <a:lnTo>
                    <a:pt x="364" y="627"/>
                  </a:lnTo>
                  <a:lnTo>
                    <a:pt x="349" y="595"/>
                  </a:lnTo>
                  <a:lnTo>
                    <a:pt x="337" y="569"/>
                  </a:lnTo>
                  <a:lnTo>
                    <a:pt x="329" y="548"/>
                  </a:lnTo>
                  <a:lnTo>
                    <a:pt x="325" y="534"/>
                  </a:lnTo>
                  <a:lnTo>
                    <a:pt x="323" y="530"/>
                  </a:lnTo>
                  <a:lnTo>
                    <a:pt x="325" y="526"/>
                  </a:lnTo>
                  <a:lnTo>
                    <a:pt x="335" y="516"/>
                  </a:lnTo>
                  <a:lnTo>
                    <a:pt x="350" y="502"/>
                  </a:lnTo>
                  <a:lnTo>
                    <a:pt x="372" y="485"/>
                  </a:lnTo>
                  <a:lnTo>
                    <a:pt x="400" y="463"/>
                  </a:lnTo>
                  <a:lnTo>
                    <a:pt x="433" y="441"/>
                  </a:lnTo>
                  <a:lnTo>
                    <a:pt x="473" y="420"/>
                  </a:lnTo>
                  <a:lnTo>
                    <a:pt x="516" y="400"/>
                  </a:lnTo>
                  <a:lnTo>
                    <a:pt x="565" y="382"/>
                  </a:lnTo>
                  <a:lnTo>
                    <a:pt x="618" y="368"/>
                  </a:lnTo>
                  <a:lnTo>
                    <a:pt x="675" y="359"/>
                  </a:lnTo>
                  <a:close/>
                  <a:moveTo>
                    <a:pt x="707" y="248"/>
                  </a:moveTo>
                  <a:lnTo>
                    <a:pt x="770" y="250"/>
                  </a:lnTo>
                  <a:lnTo>
                    <a:pt x="827" y="260"/>
                  </a:lnTo>
                  <a:lnTo>
                    <a:pt x="882" y="274"/>
                  </a:lnTo>
                  <a:lnTo>
                    <a:pt x="933" y="296"/>
                  </a:lnTo>
                  <a:lnTo>
                    <a:pt x="981" y="319"/>
                  </a:lnTo>
                  <a:lnTo>
                    <a:pt x="1024" y="345"/>
                  </a:lnTo>
                  <a:lnTo>
                    <a:pt x="1063" y="372"/>
                  </a:lnTo>
                  <a:lnTo>
                    <a:pt x="1097" y="400"/>
                  </a:lnTo>
                  <a:lnTo>
                    <a:pt x="1126" y="426"/>
                  </a:lnTo>
                  <a:lnTo>
                    <a:pt x="1152" y="451"/>
                  </a:lnTo>
                  <a:lnTo>
                    <a:pt x="1172" y="471"/>
                  </a:lnTo>
                  <a:lnTo>
                    <a:pt x="1185" y="489"/>
                  </a:lnTo>
                  <a:lnTo>
                    <a:pt x="1195" y="499"/>
                  </a:lnTo>
                  <a:lnTo>
                    <a:pt x="1197" y="502"/>
                  </a:lnTo>
                  <a:lnTo>
                    <a:pt x="1193" y="506"/>
                  </a:lnTo>
                  <a:lnTo>
                    <a:pt x="1185" y="518"/>
                  </a:lnTo>
                  <a:lnTo>
                    <a:pt x="1170" y="538"/>
                  </a:lnTo>
                  <a:lnTo>
                    <a:pt x="1150" y="562"/>
                  </a:lnTo>
                  <a:lnTo>
                    <a:pt x="1126" y="587"/>
                  </a:lnTo>
                  <a:lnTo>
                    <a:pt x="1097" y="617"/>
                  </a:lnTo>
                  <a:lnTo>
                    <a:pt x="1065" y="648"/>
                  </a:lnTo>
                  <a:lnTo>
                    <a:pt x="1028" y="680"/>
                  </a:lnTo>
                  <a:lnTo>
                    <a:pt x="988" y="709"/>
                  </a:lnTo>
                  <a:lnTo>
                    <a:pt x="947" y="737"/>
                  </a:lnTo>
                  <a:lnTo>
                    <a:pt x="904" y="761"/>
                  </a:lnTo>
                  <a:lnTo>
                    <a:pt x="859" y="778"/>
                  </a:lnTo>
                  <a:lnTo>
                    <a:pt x="811" y="790"/>
                  </a:lnTo>
                  <a:lnTo>
                    <a:pt x="762" y="794"/>
                  </a:lnTo>
                  <a:lnTo>
                    <a:pt x="717" y="790"/>
                  </a:lnTo>
                  <a:lnTo>
                    <a:pt x="675" y="780"/>
                  </a:lnTo>
                  <a:lnTo>
                    <a:pt x="675" y="451"/>
                  </a:lnTo>
                  <a:lnTo>
                    <a:pt x="715" y="459"/>
                  </a:lnTo>
                  <a:lnTo>
                    <a:pt x="746" y="469"/>
                  </a:lnTo>
                  <a:lnTo>
                    <a:pt x="774" y="485"/>
                  </a:lnTo>
                  <a:lnTo>
                    <a:pt x="796" y="504"/>
                  </a:lnTo>
                  <a:lnTo>
                    <a:pt x="817" y="528"/>
                  </a:lnTo>
                  <a:lnTo>
                    <a:pt x="837" y="558"/>
                  </a:lnTo>
                  <a:lnTo>
                    <a:pt x="859" y="591"/>
                  </a:lnTo>
                  <a:lnTo>
                    <a:pt x="882" y="633"/>
                  </a:lnTo>
                  <a:lnTo>
                    <a:pt x="1038" y="502"/>
                  </a:lnTo>
                  <a:lnTo>
                    <a:pt x="1034" y="499"/>
                  </a:lnTo>
                  <a:lnTo>
                    <a:pt x="1024" y="487"/>
                  </a:lnTo>
                  <a:lnTo>
                    <a:pt x="1008" y="471"/>
                  </a:lnTo>
                  <a:lnTo>
                    <a:pt x="985" y="451"/>
                  </a:lnTo>
                  <a:lnTo>
                    <a:pt x="957" y="430"/>
                  </a:lnTo>
                  <a:lnTo>
                    <a:pt x="924" y="406"/>
                  </a:lnTo>
                  <a:lnTo>
                    <a:pt x="884" y="386"/>
                  </a:lnTo>
                  <a:lnTo>
                    <a:pt x="839" y="370"/>
                  </a:lnTo>
                  <a:lnTo>
                    <a:pt x="790" y="359"/>
                  </a:lnTo>
                  <a:lnTo>
                    <a:pt x="734" y="355"/>
                  </a:lnTo>
                  <a:lnTo>
                    <a:pt x="675" y="359"/>
                  </a:lnTo>
                  <a:lnTo>
                    <a:pt x="675" y="250"/>
                  </a:lnTo>
                  <a:lnTo>
                    <a:pt x="707" y="248"/>
                  </a:lnTo>
                  <a:close/>
                  <a:moveTo>
                    <a:pt x="675" y="162"/>
                  </a:moveTo>
                  <a:lnTo>
                    <a:pt x="675" y="250"/>
                  </a:lnTo>
                  <a:lnTo>
                    <a:pt x="603" y="260"/>
                  </a:lnTo>
                  <a:lnTo>
                    <a:pt x="536" y="276"/>
                  </a:lnTo>
                  <a:lnTo>
                    <a:pt x="475" y="296"/>
                  </a:lnTo>
                  <a:lnTo>
                    <a:pt x="419" y="321"/>
                  </a:lnTo>
                  <a:lnTo>
                    <a:pt x="370" y="349"/>
                  </a:lnTo>
                  <a:lnTo>
                    <a:pt x="327" y="378"/>
                  </a:lnTo>
                  <a:lnTo>
                    <a:pt x="289" y="408"/>
                  </a:lnTo>
                  <a:lnTo>
                    <a:pt x="258" y="435"/>
                  </a:lnTo>
                  <a:lnTo>
                    <a:pt x="232" y="461"/>
                  </a:lnTo>
                  <a:lnTo>
                    <a:pt x="211" y="483"/>
                  </a:lnTo>
                  <a:lnTo>
                    <a:pt x="197" y="500"/>
                  </a:lnTo>
                  <a:lnTo>
                    <a:pt x="187" y="512"/>
                  </a:lnTo>
                  <a:lnTo>
                    <a:pt x="185" y="516"/>
                  </a:lnTo>
                  <a:lnTo>
                    <a:pt x="187" y="522"/>
                  </a:lnTo>
                  <a:lnTo>
                    <a:pt x="191" y="534"/>
                  </a:lnTo>
                  <a:lnTo>
                    <a:pt x="199" y="554"/>
                  </a:lnTo>
                  <a:lnTo>
                    <a:pt x="211" y="581"/>
                  </a:lnTo>
                  <a:lnTo>
                    <a:pt x="224" y="611"/>
                  </a:lnTo>
                  <a:lnTo>
                    <a:pt x="244" y="646"/>
                  </a:lnTo>
                  <a:lnTo>
                    <a:pt x="266" y="684"/>
                  </a:lnTo>
                  <a:lnTo>
                    <a:pt x="293" y="723"/>
                  </a:lnTo>
                  <a:lnTo>
                    <a:pt x="325" y="765"/>
                  </a:lnTo>
                  <a:lnTo>
                    <a:pt x="360" y="804"/>
                  </a:lnTo>
                  <a:lnTo>
                    <a:pt x="400" y="841"/>
                  </a:lnTo>
                  <a:lnTo>
                    <a:pt x="445" y="877"/>
                  </a:lnTo>
                  <a:lnTo>
                    <a:pt x="494" y="906"/>
                  </a:lnTo>
                  <a:lnTo>
                    <a:pt x="549" y="934"/>
                  </a:lnTo>
                  <a:lnTo>
                    <a:pt x="610" y="954"/>
                  </a:lnTo>
                  <a:lnTo>
                    <a:pt x="675" y="966"/>
                  </a:lnTo>
                  <a:lnTo>
                    <a:pt x="675" y="1058"/>
                  </a:lnTo>
                  <a:lnTo>
                    <a:pt x="595" y="1046"/>
                  </a:lnTo>
                  <a:lnTo>
                    <a:pt x="522" y="1027"/>
                  </a:lnTo>
                  <a:lnTo>
                    <a:pt x="453" y="1001"/>
                  </a:lnTo>
                  <a:lnTo>
                    <a:pt x="390" y="969"/>
                  </a:lnTo>
                  <a:lnTo>
                    <a:pt x="331" y="932"/>
                  </a:lnTo>
                  <a:lnTo>
                    <a:pt x="280" y="893"/>
                  </a:lnTo>
                  <a:lnTo>
                    <a:pt x="232" y="849"/>
                  </a:lnTo>
                  <a:lnTo>
                    <a:pt x="189" y="806"/>
                  </a:lnTo>
                  <a:lnTo>
                    <a:pt x="152" y="761"/>
                  </a:lnTo>
                  <a:lnTo>
                    <a:pt x="118" y="717"/>
                  </a:lnTo>
                  <a:lnTo>
                    <a:pt x="89" y="674"/>
                  </a:lnTo>
                  <a:lnTo>
                    <a:pt x="65" y="633"/>
                  </a:lnTo>
                  <a:lnTo>
                    <a:pt x="43" y="597"/>
                  </a:lnTo>
                  <a:lnTo>
                    <a:pt x="28" y="564"/>
                  </a:lnTo>
                  <a:lnTo>
                    <a:pt x="16" y="536"/>
                  </a:lnTo>
                  <a:lnTo>
                    <a:pt x="6" y="516"/>
                  </a:lnTo>
                  <a:lnTo>
                    <a:pt x="2" y="502"/>
                  </a:lnTo>
                  <a:lnTo>
                    <a:pt x="0" y="499"/>
                  </a:lnTo>
                  <a:lnTo>
                    <a:pt x="4" y="495"/>
                  </a:lnTo>
                  <a:lnTo>
                    <a:pt x="14" y="485"/>
                  </a:lnTo>
                  <a:lnTo>
                    <a:pt x="32" y="469"/>
                  </a:lnTo>
                  <a:lnTo>
                    <a:pt x="55" y="449"/>
                  </a:lnTo>
                  <a:lnTo>
                    <a:pt x="85" y="426"/>
                  </a:lnTo>
                  <a:lnTo>
                    <a:pt x="118" y="400"/>
                  </a:lnTo>
                  <a:lnTo>
                    <a:pt x="158" y="370"/>
                  </a:lnTo>
                  <a:lnTo>
                    <a:pt x="203" y="341"/>
                  </a:lnTo>
                  <a:lnTo>
                    <a:pt x="250" y="311"/>
                  </a:lnTo>
                  <a:lnTo>
                    <a:pt x="303" y="282"/>
                  </a:lnTo>
                  <a:lnTo>
                    <a:pt x="358" y="252"/>
                  </a:lnTo>
                  <a:lnTo>
                    <a:pt x="417" y="227"/>
                  </a:lnTo>
                  <a:lnTo>
                    <a:pt x="478" y="205"/>
                  </a:lnTo>
                  <a:lnTo>
                    <a:pt x="542" y="185"/>
                  </a:lnTo>
                  <a:lnTo>
                    <a:pt x="608" y="171"/>
                  </a:lnTo>
                  <a:lnTo>
                    <a:pt x="675" y="162"/>
                  </a:lnTo>
                  <a:close/>
                  <a:moveTo>
                    <a:pt x="675" y="0"/>
                  </a:moveTo>
                  <a:lnTo>
                    <a:pt x="1810" y="0"/>
                  </a:lnTo>
                  <a:lnTo>
                    <a:pt x="1810" y="1200"/>
                  </a:lnTo>
                  <a:lnTo>
                    <a:pt x="675" y="1200"/>
                  </a:lnTo>
                  <a:lnTo>
                    <a:pt x="675" y="1058"/>
                  </a:lnTo>
                  <a:lnTo>
                    <a:pt x="748" y="1062"/>
                  </a:lnTo>
                  <a:lnTo>
                    <a:pt x="819" y="1060"/>
                  </a:lnTo>
                  <a:lnTo>
                    <a:pt x="894" y="1052"/>
                  </a:lnTo>
                  <a:lnTo>
                    <a:pt x="977" y="1038"/>
                  </a:lnTo>
                  <a:lnTo>
                    <a:pt x="1061" y="1021"/>
                  </a:lnTo>
                  <a:lnTo>
                    <a:pt x="1148" y="1001"/>
                  </a:lnTo>
                  <a:lnTo>
                    <a:pt x="1235" y="975"/>
                  </a:lnTo>
                  <a:lnTo>
                    <a:pt x="1321" y="946"/>
                  </a:lnTo>
                  <a:lnTo>
                    <a:pt x="1404" y="914"/>
                  </a:lnTo>
                  <a:lnTo>
                    <a:pt x="1483" y="879"/>
                  </a:lnTo>
                  <a:lnTo>
                    <a:pt x="1554" y="841"/>
                  </a:lnTo>
                  <a:lnTo>
                    <a:pt x="1619" y="802"/>
                  </a:lnTo>
                  <a:lnTo>
                    <a:pt x="1674" y="763"/>
                  </a:lnTo>
                  <a:lnTo>
                    <a:pt x="1658" y="749"/>
                  </a:lnTo>
                  <a:lnTo>
                    <a:pt x="1634" y="733"/>
                  </a:lnTo>
                  <a:lnTo>
                    <a:pt x="1605" y="717"/>
                  </a:lnTo>
                  <a:lnTo>
                    <a:pt x="1573" y="700"/>
                  </a:lnTo>
                  <a:lnTo>
                    <a:pt x="1540" y="682"/>
                  </a:lnTo>
                  <a:lnTo>
                    <a:pt x="1510" y="664"/>
                  </a:lnTo>
                  <a:lnTo>
                    <a:pt x="1485" y="648"/>
                  </a:lnTo>
                  <a:lnTo>
                    <a:pt x="1467" y="636"/>
                  </a:lnTo>
                  <a:lnTo>
                    <a:pt x="1404" y="690"/>
                  </a:lnTo>
                  <a:lnTo>
                    <a:pt x="1341" y="741"/>
                  </a:lnTo>
                  <a:lnTo>
                    <a:pt x="1276" y="788"/>
                  </a:lnTo>
                  <a:lnTo>
                    <a:pt x="1209" y="832"/>
                  </a:lnTo>
                  <a:lnTo>
                    <a:pt x="1140" y="871"/>
                  </a:lnTo>
                  <a:lnTo>
                    <a:pt x="1067" y="904"/>
                  </a:lnTo>
                  <a:lnTo>
                    <a:pt x="992" y="932"/>
                  </a:lnTo>
                  <a:lnTo>
                    <a:pt x="914" y="954"/>
                  </a:lnTo>
                  <a:lnTo>
                    <a:pt x="831" y="966"/>
                  </a:lnTo>
                  <a:lnTo>
                    <a:pt x="744" y="969"/>
                  </a:lnTo>
                  <a:lnTo>
                    <a:pt x="709" y="969"/>
                  </a:lnTo>
                  <a:lnTo>
                    <a:pt x="675" y="966"/>
                  </a:lnTo>
                  <a:lnTo>
                    <a:pt x="675" y="865"/>
                  </a:lnTo>
                  <a:lnTo>
                    <a:pt x="715" y="871"/>
                  </a:lnTo>
                  <a:lnTo>
                    <a:pt x="758" y="873"/>
                  </a:lnTo>
                  <a:lnTo>
                    <a:pt x="815" y="869"/>
                  </a:lnTo>
                  <a:lnTo>
                    <a:pt x="870" y="859"/>
                  </a:lnTo>
                  <a:lnTo>
                    <a:pt x="925" y="841"/>
                  </a:lnTo>
                  <a:lnTo>
                    <a:pt x="979" y="820"/>
                  </a:lnTo>
                  <a:lnTo>
                    <a:pt x="1030" y="794"/>
                  </a:lnTo>
                  <a:lnTo>
                    <a:pt x="1079" y="767"/>
                  </a:lnTo>
                  <a:lnTo>
                    <a:pt x="1126" y="735"/>
                  </a:lnTo>
                  <a:lnTo>
                    <a:pt x="1172" y="701"/>
                  </a:lnTo>
                  <a:lnTo>
                    <a:pt x="1213" y="670"/>
                  </a:lnTo>
                  <a:lnTo>
                    <a:pt x="1250" y="636"/>
                  </a:lnTo>
                  <a:lnTo>
                    <a:pt x="1284" y="605"/>
                  </a:lnTo>
                  <a:lnTo>
                    <a:pt x="1315" y="577"/>
                  </a:lnTo>
                  <a:lnTo>
                    <a:pt x="1339" y="550"/>
                  </a:lnTo>
                  <a:lnTo>
                    <a:pt x="1361" y="530"/>
                  </a:lnTo>
                  <a:lnTo>
                    <a:pt x="1374" y="512"/>
                  </a:lnTo>
                  <a:lnTo>
                    <a:pt x="1384" y="502"/>
                  </a:lnTo>
                  <a:lnTo>
                    <a:pt x="1386" y="499"/>
                  </a:lnTo>
                  <a:lnTo>
                    <a:pt x="1384" y="495"/>
                  </a:lnTo>
                  <a:lnTo>
                    <a:pt x="1374" y="483"/>
                  </a:lnTo>
                  <a:lnTo>
                    <a:pt x="1359" y="465"/>
                  </a:lnTo>
                  <a:lnTo>
                    <a:pt x="1339" y="443"/>
                  </a:lnTo>
                  <a:lnTo>
                    <a:pt x="1311" y="418"/>
                  </a:lnTo>
                  <a:lnTo>
                    <a:pt x="1280" y="388"/>
                  </a:lnTo>
                  <a:lnTo>
                    <a:pt x="1242" y="357"/>
                  </a:lnTo>
                  <a:lnTo>
                    <a:pt x="1201" y="325"/>
                  </a:lnTo>
                  <a:lnTo>
                    <a:pt x="1154" y="292"/>
                  </a:lnTo>
                  <a:lnTo>
                    <a:pt x="1103" y="262"/>
                  </a:lnTo>
                  <a:lnTo>
                    <a:pt x="1048" y="233"/>
                  </a:lnTo>
                  <a:lnTo>
                    <a:pt x="987" y="207"/>
                  </a:lnTo>
                  <a:lnTo>
                    <a:pt x="924" y="187"/>
                  </a:lnTo>
                  <a:lnTo>
                    <a:pt x="855" y="171"/>
                  </a:lnTo>
                  <a:lnTo>
                    <a:pt x="782" y="162"/>
                  </a:lnTo>
                  <a:lnTo>
                    <a:pt x="707" y="160"/>
                  </a:lnTo>
                  <a:lnTo>
                    <a:pt x="675" y="162"/>
                  </a:lnTo>
                  <a:lnTo>
                    <a:pt x="675" y="0"/>
                  </a:lnTo>
                  <a:close/>
                </a:path>
              </a:pathLst>
            </a:custGeom>
            <a:solidFill>
              <a:srgbClr val="76B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75827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We</a:t>
            </a:r>
            <a:r>
              <a:rPr lang="fi-FI" baseline="0" dirty="0"/>
              <a:t> adopt a ray direction octant based ordering scheme from Garanzha and Loop. Store children in Morton order ~ means ”assign children to the closest parent node bbox corner”.</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10</a:t>
            </a:fld>
            <a:endParaRPr lang="en-US" dirty="0"/>
          </a:p>
        </p:txBody>
      </p:sp>
    </p:spTree>
    <p:extLst>
      <p:ext uri="{BB962C8B-B14F-4D97-AF65-F5344CB8AC3E}">
        <p14:creationId xmlns:p14="http://schemas.microsoft.com/office/powerpoint/2010/main" val="117951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i-FI" dirty="0"/>
              <a:t>We</a:t>
            </a:r>
            <a:r>
              <a:rPr lang="fi-FI" baseline="0" dirty="0"/>
              <a:t> still enumerate the parent box corners or ”child slots” in Morton order, but separately optimize how child nodes are assigned to these slots. </a:t>
            </a:r>
            <a:r>
              <a:rPr lang="fi-FI" dirty="0"/>
              <a:t>Experimented with various cost functions, this is the best one found. </a:t>
            </a:r>
            <a:r>
              <a:rPr lang="en-US" dirty="0"/>
              <a:t>Empty children at center of parent box, their assignment doesn’t affect the score. We noticed that same thing works well in general case if opt assignment</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11</a:t>
            </a:fld>
            <a:endParaRPr lang="en-US" dirty="0"/>
          </a:p>
        </p:txBody>
      </p:sp>
    </p:spTree>
    <p:extLst>
      <p:ext uri="{BB962C8B-B14F-4D97-AF65-F5344CB8AC3E}">
        <p14:creationId xmlns:p14="http://schemas.microsoft.com/office/powerpoint/2010/main" val="164205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Primary rays, arithmetic means</a:t>
            </a:r>
            <a:r>
              <a:rPr lang="fi-FI" baseline="0" dirty="0"/>
              <a:t> over all test scenes except Powerplant</a:t>
            </a:r>
            <a:r>
              <a:rPr lang="fi-FI" baseline="0"/>
              <a:t>. </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12</a:t>
            </a:fld>
            <a:endParaRPr lang="en-US" dirty="0"/>
          </a:p>
        </p:txBody>
      </p:sp>
    </p:spTree>
    <p:extLst>
      <p:ext uri="{BB962C8B-B14F-4D97-AF65-F5344CB8AC3E}">
        <p14:creationId xmlns:p14="http://schemas.microsoft.com/office/powerpoint/2010/main" val="1746553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i-FI" dirty="0"/>
              <a:t>Store</a:t>
            </a:r>
            <a:r>
              <a:rPr lang="fi-FI" baseline="0" dirty="0"/>
              <a:t> index of the first child node or triangle, and a bit mask indicating which nodes or triangles are active. Small number of stack operations. Single loop for iterating over multiple leaf node hits. </a:t>
            </a:r>
            <a:r>
              <a:rPr lang="en-US" dirty="0"/>
              <a:t>Maintain one stack entry in registers. We</a:t>
            </a:r>
            <a:r>
              <a:rPr lang="en-US" baseline="0" dirty="0"/>
              <a:t> still traverse the tree depth-first, leaving the siblings behind. To be traversed later. </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13</a:t>
            </a:fld>
            <a:endParaRPr lang="en-US" dirty="0"/>
          </a:p>
        </p:txBody>
      </p:sp>
    </p:spTree>
    <p:extLst>
      <p:ext uri="{BB962C8B-B14F-4D97-AF65-F5344CB8AC3E}">
        <p14:creationId xmlns:p14="http://schemas.microsoft.com/office/powerpoint/2010/main" val="339353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14</a:t>
            </a:fld>
            <a:endParaRPr lang="en-US" dirty="0"/>
          </a:p>
        </p:txBody>
      </p:sp>
    </p:spTree>
    <p:extLst>
      <p:ext uri="{BB962C8B-B14F-4D97-AF65-F5344CB8AC3E}">
        <p14:creationId xmlns:p14="http://schemas.microsoft.com/office/powerpoint/2010/main" val="4026984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Now the total</a:t>
            </a:r>
            <a:r>
              <a:rPr lang="fi-FI" baseline="0" dirty="0"/>
              <a:t> size of the stack is quite small and it turns out that almost all of it can fit into shared memory. Shared memory is a small fast programmer-managed cache memory located in each SM (streaming multiprocessor). </a:t>
            </a:r>
            <a:r>
              <a:rPr lang="fi-FI" dirty="0"/>
              <a:t>Practically all external memory traffic from traversal stacks</a:t>
            </a:r>
            <a:r>
              <a:rPr lang="fi-FI" baseline="0" dirty="0"/>
              <a:t> is eliminated, 40% performance boost for incoherent rays. Small computational overhead but is always beneficial. 12 entires is the maximum that fit without dropping occupancy. Comparing our full algorithm to versions that have modified some specific feature. </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15</a:t>
            </a:fld>
            <a:endParaRPr lang="en-US" dirty="0"/>
          </a:p>
        </p:txBody>
      </p:sp>
    </p:spTree>
    <p:extLst>
      <p:ext uri="{BB962C8B-B14F-4D97-AF65-F5344CB8AC3E}">
        <p14:creationId xmlns:p14="http://schemas.microsoft.com/office/powerpoint/2010/main" val="347357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Some rays traverse</a:t>
            </a:r>
            <a:r>
              <a:rPr lang="fi-FI" baseline="0" dirty="0"/>
              <a:t> nodes, some intersect triangles. </a:t>
            </a:r>
            <a:r>
              <a:rPr lang="fi-FI" dirty="0"/>
              <a:t>We trace</a:t>
            </a:r>
            <a:r>
              <a:rPr lang="fi-FI" baseline="0" dirty="0"/>
              <a:t> one ray per thread. Multiple solutions possible, pushing triangle groups to common stack performs best.</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16</a:t>
            </a:fld>
            <a:endParaRPr lang="en-US" dirty="0"/>
          </a:p>
        </p:txBody>
      </p:sp>
    </p:spTree>
    <p:extLst>
      <p:ext uri="{BB962C8B-B14F-4D97-AF65-F5344CB8AC3E}">
        <p14:creationId xmlns:p14="http://schemas.microsoft.com/office/powerpoint/2010/main" val="3759097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We trace</a:t>
            </a:r>
            <a:r>
              <a:rPr lang="fi-FI" baseline="0" dirty="0"/>
              <a:t> one ray per thread. Multiple solutions possible, pushing triangle groups to common stack performs best. The threshold value can be modified. We can use some heuristic to decide when to postpone triangle intersection tests. Whenever less than 20% active threads would be performing a ray-triangle intersection test, we push the triangle group to stack and continue with traversal. We don’t search the stack for leaves but test for the in-register stack item only.</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17</a:t>
            </a:fld>
            <a:endParaRPr lang="en-US" dirty="0"/>
          </a:p>
        </p:txBody>
      </p:sp>
    </p:spTree>
    <p:extLst>
      <p:ext uri="{BB962C8B-B14F-4D97-AF65-F5344CB8AC3E}">
        <p14:creationId xmlns:p14="http://schemas.microsoft.com/office/powerpoint/2010/main" val="481749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To</a:t>
            </a:r>
            <a:r>
              <a:rPr lang="fi-FI" baseline="0" dirty="0"/>
              <a:t> study the performance of wide BVH traversal, we obtain the highest possible BVH quality using a CPU-based offline algorithm.</a:t>
            </a:r>
            <a:endParaRPr lang="fi-FI" dirty="0"/>
          </a:p>
          <a:p>
            <a:r>
              <a:rPr lang="fi-FI" dirty="0"/>
              <a:t>Results: perf, node fill rate (mem consumption)</a:t>
            </a:r>
          </a:p>
          <a:p>
            <a:endParaRPr lang="fi-FI" dirty="0"/>
          </a:p>
          <a:p>
            <a:pPr marL="914400" lvl="1" indent="-342900">
              <a:buClr>
                <a:schemeClr val="tx2"/>
              </a:buClr>
              <a:buFont typeface="Wingdings" panose="05000000000000000000" pitchFamily="2" charset="2"/>
              <a:buChar char="§"/>
            </a:pPr>
            <a:r>
              <a:rPr lang="en-US" dirty="0"/>
              <a:t>Compute and store, for each node n in the binary BVH, the optimal SAH cost C(</a:t>
            </a:r>
            <a:r>
              <a:rPr lang="en-US" dirty="0" err="1"/>
              <a:t>n,i</a:t>
            </a:r>
            <a:r>
              <a:rPr lang="en-US" dirty="0"/>
              <a:t>) that can be achieved if the contents of the entire subtree of n were represented as a forest of at most </a:t>
            </a:r>
            <a:r>
              <a:rPr lang="en-US" dirty="0" err="1"/>
              <a:t>i</a:t>
            </a:r>
            <a:r>
              <a:rPr lang="en-US" dirty="0"/>
              <a:t> BVHs.</a:t>
            </a:r>
          </a:p>
          <a:p>
            <a:pPr marL="914400" lvl="1" indent="-342900">
              <a:buClr>
                <a:schemeClr val="tx2"/>
              </a:buClr>
              <a:buFont typeface="Wingdings" panose="05000000000000000000" pitchFamily="2" charset="2"/>
              <a:buChar char="§"/>
            </a:pPr>
            <a:r>
              <a:rPr lang="en-US" dirty="0"/>
              <a:t>Backtrack decisions starting from C(root, 1) and create wide nodes so that optimal cost is realized. </a:t>
            </a:r>
          </a:p>
          <a:p>
            <a:pPr marL="914400" marR="0" lvl="1" indent="-342900" algn="l" defTabSz="914400" rtl="0" eaLnBrk="0" fontAlgn="base" latinLnBrk="0" hangingPunct="0">
              <a:lnSpc>
                <a:spcPct val="100000"/>
              </a:lnSpc>
              <a:spcBef>
                <a:spcPct val="30000"/>
              </a:spcBef>
              <a:spcAft>
                <a:spcPct val="0"/>
              </a:spcAft>
              <a:buClr>
                <a:schemeClr val="tx2"/>
              </a:buClr>
              <a:buSzTx/>
              <a:buFont typeface="Wingdings" panose="05000000000000000000" pitchFamily="2" charset="2"/>
              <a:buChar char="§"/>
              <a:tabLst/>
              <a:defRPr/>
            </a:pPr>
            <a:r>
              <a:rPr lang="en-US" dirty="0"/>
              <a:t>Each node in binary BVH can have any of following 3 roles in final wide BVH:</a:t>
            </a:r>
          </a:p>
          <a:p>
            <a:pPr marL="571500" lvl="1" indent="0">
              <a:buClr>
                <a:schemeClr val="tx2"/>
              </a:buClr>
              <a:buFont typeface="Wingdings" panose="05000000000000000000" pitchFamily="2" charset="2"/>
              <a:buNone/>
            </a:pPr>
            <a:endParaRPr lang="en-US" dirty="0"/>
          </a:p>
          <a:p>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18</a:t>
            </a:fld>
            <a:endParaRPr lang="en-US" dirty="0"/>
          </a:p>
        </p:txBody>
      </p:sp>
    </p:spTree>
    <p:extLst>
      <p:ext uri="{BB962C8B-B14F-4D97-AF65-F5344CB8AC3E}">
        <p14:creationId xmlns:p14="http://schemas.microsoft.com/office/powerpoint/2010/main" val="1722823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To give you an idea how this happens...</a:t>
            </a:r>
            <a:r>
              <a:rPr lang="fi-FI" baseline="0" dirty="0"/>
              <a:t> </a:t>
            </a:r>
            <a:r>
              <a:rPr lang="fi-FI" dirty="0"/>
              <a:t>To</a:t>
            </a:r>
            <a:r>
              <a:rPr lang="fi-FI" baseline="0" dirty="0"/>
              <a:t> study the performance of wide BVH traversal, we obtain the highest possible BVH quality using a CPU-based offline algorithm.</a:t>
            </a:r>
            <a:endParaRPr lang="fi-FI" dirty="0"/>
          </a:p>
          <a:p>
            <a:r>
              <a:rPr lang="fi-FI" dirty="0"/>
              <a:t>Results: perf, node fill rate (mem consumption)</a:t>
            </a:r>
          </a:p>
          <a:p>
            <a:endParaRPr lang="fi-FI" dirty="0"/>
          </a:p>
          <a:p>
            <a:pPr marL="914400" lvl="1" indent="-342900">
              <a:buClr>
                <a:schemeClr val="tx2"/>
              </a:buClr>
              <a:buFont typeface="Wingdings" panose="05000000000000000000" pitchFamily="2" charset="2"/>
              <a:buChar char="§"/>
            </a:pPr>
            <a:r>
              <a:rPr lang="en-US" dirty="0"/>
              <a:t>Compute and store, for each node n in the binary BVH, the optimal SAH cost C(</a:t>
            </a:r>
            <a:r>
              <a:rPr lang="en-US" dirty="0" err="1"/>
              <a:t>n,i</a:t>
            </a:r>
            <a:r>
              <a:rPr lang="en-US" dirty="0"/>
              <a:t>) that can be achieved if the contents of the entire subtree of n were represented as a forest of at most </a:t>
            </a:r>
            <a:r>
              <a:rPr lang="en-US" dirty="0" err="1"/>
              <a:t>i</a:t>
            </a:r>
            <a:r>
              <a:rPr lang="en-US" dirty="0"/>
              <a:t> BVHs.</a:t>
            </a:r>
          </a:p>
          <a:p>
            <a:pPr marL="914400" lvl="1" indent="-342900">
              <a:buClr>
                <a:schemeClr val="tx2"/>
              </a:buClr>
              <a:buFont typeface="Wingdings" panose="05000000000000000000" pitchFamily="2" charset="2"/>
              <a:buChar char="§"/>
            </a:pPr>
            <a:r>
              <a:rPr lang="en-US" dirty="0"/>
              <a:t>Backtrack decisions starting from C(root, 1) and create wide nodes so that optimal cost is realized. </a:t>
            </a:r>
          </a:p>
          <a:p>
            <a:pPr marL="571500" lvl="1" indent="0">
              <a:buClr>
                <a:schemeClr val="tx2"/>
              </a:buClr>
              <a:buFont typeface="Wingdings" panose="05000000000000000000" pitchFamily="2" charset="2"/>
              <a:buNone/>
            </a:pPr>
            <a:r>
              <a:rPr lang="en-US" baseline="0" dirty="0"/>
              <a:t> More details in paper. </a:t>
            </a:r>
            <a:endParaRPr lang="en-US" dirty="0"/>
          </a:p>
          <a:p>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19</a:t>
            </a:fld>
            <a:endParaRPr lang="en-US" dirty="0"/>
          </a:p>
        </p:txBody>
      </p:sp>
    </p:spTree>
    <p:extLst>
      <p:ext uri="{BB962C8B-B14F-4D97-AF65-F5344CB8AC3E}">
        <p14:creationId xmlns:p14="http://schemas.microsoft.com/office/powerpoint/2010/main" val="320831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The inspiration for this work comes from photorealistic rendering</a:t>
            </a:r>
            <a:r>
              <a:rPr lang="fi-FI" baseline="0" dirty="0"/>
              <a:t> where simulation of complex light transport paths generates ray cast workloads that are often very incoherent. This kind of workloads are challenging for parallel processors. This also evident from performance plot of state of the art GPU ray tracer by Binder and Keller – coherent primary achieve excellent raycast performance, but ray throughput is reduced to one fifth with the most incoherent ray workloads. Rays that have gone a diffuse interreflection four times are very incoherent and have only 1/5 the throughput of primary rays.</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2</a:t>
            </a:fld>
            <a:endParaRPr lang="en-US" dirty="0"/>
          </a:p>
        </p:txBody>
      </p:sp>
    </p:spTree>
    <p:extLst>
      <p:ext uri="{BB962C8B-B14F-4D97-AF65-F5344CB8AC3E}">
        <p14:creationId xmlns:p14="http://schemas.microsoft.com/office/powerpoint/2010/main" val="4057545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Comparing</a:t>
            </a:r>
            <a:r>
              <a:rPr lang="fi-FI" baseline="0" dirty="0"/>
              <a:t> to best alternative method. Comparison against more methods in paper.</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20</a:t>
            </a:fld>
            <a:endParaRPr lang="en-US" dirty="0"/>
          </a:p>
        </p:txBody>
      </p:sp>
    </p:spTree>
    <p:extLst>
      <p:ext uri="{BB962C8B-B14F-4D97-AF65-F5344CB8AC3E}">
        <p14:creationId xmlns:p14="http://schemas.microsoft.com/office/powerpoint/2010/main" val="4266012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No ray sorting, paths only</a:t>
            </a:r>
            <a:r>
              <a:rPr lang="fi-FI" baseline="0" dirty="0"/>
              <a:t> terminated when the ray misses the scene</a:t>
            </a:r>
            <a:r>
              <a:rPr lang="fi-FI" baseline="0"/>
              <a:t>. </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22</a:t>
            </a:fld>
            <a:endParaRPr lang="en-US" dirty="0"/>
          </a:p>
        </p:txBody>
      </p:sp>
    </p:spTree>
    <p:extLst>
      <p:ext uri="{BB962C8B-B14F-4D97-AF65-F5344CB8AC3E}">
        <p14:creationId xmlns:p14="http://schemas.microsoft.com/office/powerpoint/2010/main" val="2388358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E02D639A-AF38-4D9A-897E-57859A70BDEB}" type="slidenum">
              <a:rPr lang="en-US" smtClean="0"/>
              <a:pPr>
                <a:defRPr/>
              </a:pPr>
              <a:t>23</a:t>
            </a:fld>
            <a:endParaRPr lang="en-US" dirty="0"/>
          </a:p>
        </p:txBody>
      </p:sp>
    </p:spTree>
    <p:extLst>
      <p:ext uri="{BB962C8B-B14F-4D97-AF65-F5344CB8AC3E}">
        <p14:creationId xmlns:p14="http://schemas.microsoft.com/office/powerpoint/2010/main" val="3075735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E02D639A-AF38-4D9A-897E-57859A70BDEB}" type="slidenum">
              <a:rPr lang="en-US" smtClean="0"/>
              <a:pPr>
                <a:defRPr/>
              </a:pPr>
              <a:t>24</a:t>
            </a:fld>
            <a:endParaRPr lang="en-US" dirty="0"/>
          </a:p>
        </p:txBody>
      </p:sp>
    </p:spTree>
    <p:extLst>
      <p:ext uri="{BB962C8B-B14F-4D97-AF65-F5344CB8AC3E}">
        <p14:creationId xmlns:p14="http://schemas.microsoft.com/office/powerpoint/2010/main" val="3029601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E02D639A-AF38-4D9A-897E-57859A70BDEB}" type="slidenum">
              <a:rPr lang="en-US" smtClean="0"/>
              <a:pPr>
                <a:defRPr/>
              </a:pPr>
              <a:t>25</a:t>
            </a:fld>
            <a:endParaRPr lang="en-US" dirty="0"/>
          </a:p>
        </p:txBody>
      </p:sp>
    </p:spTree>
    <p:extLst>
      <p:ext uri="{BB962C8B-B14F-4D97-AF65-F5344CB8AC3E}">
        <p14:creationId xmlns:p14="http://schemas.microsoft.com/office/powerpoint/2010/main" val="71473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E02D639A-AF38-4D9A-897E-57859A70BDEB}" type="slidenum">
              <a:rPr lang="en-US" smtClean="0"/>
              <a:pPr>
                <a:defRPr/>
              </a:pPr>
              <a:t>26</a:t>
            </a:fld>
            <a:endParaRPr lang="en-US" dirty="0"/>
          </a:p>
        </p:txBody>
      </p:sp>
    </p:spTree>
    <p:extLst>
      <p:ext uri="{BB962C8B-B14F-4D97-AF65-F5344CB8AC3E}">
        <p14:creationId xmlns:p14="http://schemas.microsoft.com/office/powerpoint/2010/main" val="3023289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Our method</a:t>
            </a:r>
            <a:r>
              <a:rPr lang="fi-FI" baseline="0" dirty="0"/>
              <a:t> is about 2x faster than previous methods for incoherent rays. With coherent primary rays, Irregular grids demonstrates excellent performance, though the performance varies a lot depending on scene (See paper).</a:t>
            </a:r>
            <a:endParaRPr lang="fi-FI" dirty="0"/>
          </a:p>
        </p:txBody>
      </p:sp>
      <p:sp>
        <p:nvSpPr>
          <p:cNvPr id="4" name="Dian numeron paikkamerkki 3"/>
          <p:cNvSpPr>
            <a:spLocks noGrp="1"/>
          </p:cNvSpPr>
          <p:nvPr>
            <p:ph type="sldNum" sz="quarter" idx="10"/>
          </p:nvPr>
        </p:nvSpPr>
        <p:spPr/>
        <p:txBody>
          <a:bodyPr/>
          <a:lstStyle/>
          <a:p>
            <a:pPr>
              <a:defRPr/>
            </a:pPr>
            <a:fld id="{E02D639A-AF38-4D9A-897E-57859A70BDEB}" type="slidenum">
              <a:rPr lang="en-US" smtClean="0"/>
              <a:pPr>
                <a:defRPr/>
              </a:pPr>
              <a:t>27</a:t>
            </a:fld>
            <a:endParaRPr lang="en-US" dirty="0"/>
          </a:p>
        </p:txBody>
      </p:sp>
    </p:spTree>
    <p:extLst>
      <p:ext uri="{BB962C8B-B14F-4D97-AF65-F5344CB8AC3E}">
        <p14:creationId xmlns:p14="http://schemas.microsoft.com/office/powerpoint/2010/main" val="3583113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Per-scene variation. Absolute</a:t>
            </a:r>
            <a:r>
              <a:rPr lang="fi-FI" baseline="0" dirty="0"/>
              <a:t> performance varies a lot between scenes, but the speedup of our method compared to state of the art is pretty consistent. Scenes sorted by triangle count. Note that y-axis scale is different.</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28</a:t>
            </a:fld>
            <a:endParaRPr lang="en-US" dirty="0"/>
          </a:p>
        </p:txBody>
      </p:sp>
    </p:spTree>
    <p:extLst>
      <p:ext uri="{BB962C8B-B14F-4D97-AF65-F5344CB8AC3E}">
        <p14:creationId xmlns:p14="http://schemas.microsoft.com/office/powerpoint/2010/main" val="1821832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aseline="0" dirty="0"/>
              <a:t>A major advantage of our method is reduced memory bandwidth usage from traversal. </a:t>
            </a:r>
            <a:r>
              <a:rPr lang="fi-FI" dirty="0"/>
              <a:t>On average, our method</a:t>
            </a:r>
            <a:r>
              <a:rPr lang="fi-FI" baseline="0" dirty="0"/>
              <a:t> generates 0.5x the memory traffic. Suboptimal traversal order decision of our method visible in top-right corner of Enhanced forest image.</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29</a:t>
            </a:fld>
            <a:endParaRPr lang="en-US" dirty="0"/>
          </a:p>
        </p:txBody>
      </p:sp>
    </p:spTree>
    <p:extLst>
      <p:ext uri="{BB962C8B-B14F-4D97-AF65-F5344CB8AC3E}">
        <p14:creationId xmlns:p14="http://schemas.microsoft.com/office/powerpoint/2010/main" val="354983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aseline="0" dirty="0"/>
              <a:t>Triangles and triangle index remaps excluded.</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30</a:t>
            </a:fld>
            <a:endParaRPr lang="en-US" dirty="0"/>
          </a:p>
        </p:txBody>
      </p:sp>
    </p:spTree>
    <p:extLst>
      <p:ext uri="{BB962C8B-B14F-4D97-AF65-F5344CB8AC3E}">
        <p14:creationId xmlns:p14="http://schemas.microsoft.com/office/powerpoint/2010/main" val="245598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We studied why incoherent ray</a:t>
            </a:r>
            <a:r>
              <a:rPr lang="fi-FI" baseline="0" dirty="0"/>
              <a:t> workloads are slow.</a:t>
            </a:r>
            <a:r>
              <a:rPr lang="fi-FI" dirty="0"/>
              <a:t> </a:t>
            </a:r>
            <a:r>
              <a:rPr lang="fi-FI" baseline="0" dirty="0"/>
              <a:t>This is why we started experimenting with wide BVHs on the GPU. </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a:t>
            </a:fld>
            <a:endParaRPr lang="en-US" dirty="0"/>
          </a:p>
        </p:txBody>
      </p:sp>
    </p:spTree>
    <p:extLst>
      <p:ext uri="{BB962C8B-B14F-4D97-AF65-F5344CB8AC3E}">
        <p14:creationId xmlns:p14="http://schemas.microsoft.com/office/powerpoint/2010/main" val="3858496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u="none" strike="noStrike" kern="1200" dirty="0">
              <a:solidFill>
                <a:schemeClr val="tx1"/>
              </a:solidFill>
              <a:effectLst/>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32</a:t>
            </a:fld>
            <a:endParaRPr lang="en-US" dirty="0"/>
          </a:p>
        </p:txBody>
      </p:sp>
    </p:spTree>
    <p:extLst>
      <p:ext uri="{BB962C8B-B14F-4D97-AF65-F5344CB8AC3E}">
        <p14:creationId xmlns:p14="http://schemas.microsoft.com/office/powerpoint/2010/main" val="3059531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i-FI" dirty="0"/>
              <a:t>Two methods</a:t>
            </a:r>
            <a:r>
              <a:rPr lang="fi-FI" baseline="0" dirty="0"/>
              <a:t> introduced by Aila and Laine. Found the Original threshold that is optimal for our traversal. Want best of both.</a:t>
            </a:r>
            <a:endParaRPr lang="fi-FI" dirty="0"/>
          </a:p>
          <a:p>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33</a:t>
            </a:fld>
            <a:endParaRPr lang="en-US" dirty="0"/>
          </a:p>
        </p:txBody>
      </p:sp>
    </p:spTree>
    <p:extLst>
      <p:ext uri="{BB962C8B-B14F-4D97-AF65-F5344CB8AC3E}">
        <p14:creationId xmlns:p14="http://schemas.microsoft.com/office/powerpoint/2010/main" val="2760909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aseline="0" dirty="0"/>
              <a:t>Our improved heuristic reduces excess ray fetches with coherent ray workloads. Dynamic ray fetch not beneficial in baseline binary BVH traversal of Aila et al. [2012] on current hardware. </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34</a:t>
            </a:fld>
            <a:endParaRPr lang="en-US" dirty="0"/>
          </a:p>
        </p:txBody>
      </p:sp>
    </p:spTree>
    <p:extLst>
      <p:ext uri="{BB962C8B-B14F-4D97-AF65-F5344CB8AC3E}">
        <p14:creationId xmlns:p14="http://schemas.microsoft.com/office/powerpoint/2010/main" val="3336643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35</a:t>
            </a:fld>
            <a:endParaRPr lang="en-US" dirty="0"/>
          </a:p>
        </p:txBody>
      </p:sp>
    </p:spTree>
    <p:extLst>
      <p:ext uri="{BB962C8B-B14F-4D97-AF65-F5344CB8AC3E}">
        <p14:creationId xmlns:p14="http://schemas.microsoft.com/office/powerpoint/2010/main" val="3602188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36</a:t>
            </a:fld>
            <a:endParaRPr lang="en-US" dirty="0"/>
          </a:p>
        </p:txBody>
      </p:sp>
    </p:spTree>
    <p:extLst>
      <p:ext uri="{BB962C8B-B14F-4D97-AF65-F5344CB8AC3E}">
        <p14:creationId xmlns:p14="http://schemas.microsoft.com/office/powerpoint/2010/main" val="2932315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37</a:t>
            </a:fld>
            <a:endParaRPr lang="en-US" dirty="0"/>
          </a:p>
        </p:txBody>
      </p:sp>
    </p:spTree>
    <p:extLst>
      <p:ext uri="{BB962C8B-B14F-4D97-AF65-F5344CB8AC3E}">
        <p14:creationId xmlns:p14="http://schemas.microsoft.com/office/powerpoint/2010/main" val="3741538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38</a:t>
            </a:fld>
            <a:endParaRPr lang="en-US" dirty="0"/>
          </a:p>
        </p:txBody>
      </p:sp>
    </p:spTree>
    <p:extLst>
      <p:ext uri="{BB962C8B-B14F-4D97-AF65-F5344CB8AC3E}">
        <p14:creationId xmlns:p14="http://schemas.microsoft.com/office/powerpoint/2010/main" val="4190395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39</a:t>
            </a:fld>
            <a:endParaRPr lang="en-US" dirty="0"/>
          </a:p>
        </p:txBody>
      </p:sp>
    </p:spTree>
    <p:extLst>
      <p:ext uri="{BB962C8B-B14F-4D97-AF65-F5344CB8AC3E}">
        <p14:creationId xmlns:p14="http://schemas.microsoft.com/office/powerpoint/2010/main" val="2088017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40</a:t>
            </a:fld>
            <a:endParaRPr lang="en-US" dirty="0"/>
          </a:p>
        </p:txBody>
      </p:sp>
    </p:spTree>
    <p:extLst>
      <p:ext uri="{BB962C8B-B14F-4D97-AF65-F5344CB8AC3E}">
        <p14:creationId xmlns:p14="http://schemas.microsoft.com/office/powerpoint/2010/main" val="100806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On high-level our traversal kernels are somewhat</a:t>
            </a:r>
            <a:r>
              <a:rPr lang="fi-FI" baseline="0" dirty="0"/>
              <a:t> similar to those by Aila et al. [2012]. We trace one ray per thread and have a full traversal stack.</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4</a:t>
            </a:fld>
            <a:endParaRPr lang="en-US" dirty="0"/>
          </a:p>
        </p:txBody>
      </p:sp>
    </p:spTree>
    <p:extLst>
      <p:ext uri="{BB962C8B-B14F-4D97-AF65-F5344CB8AC3E}">
        <p14:creationId xmlns:p14="http://schemas.microsoft.com/office/powerpoint/2010/main" val="381133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Peek at the results. </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5</a:t>
            </a:fld>
            <a:endParaRPr lang="en-US" dirty="0"/>
          </a:p>
        </p:txBody>
      </p:sp>
    </p:spTree>
    <p:extLst>
      <p:ext uri="{BB962C8B-B14F-4D97-AF65-F5344CB8AC3E}">
        <p14:creationId xmlns:p14="http://schemas.microsoft.com/office/powerpoint/2010/main" val="318272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minimize memory traffic and usage it is easy to start with shrinking nodes/bounding boxes. </a:t>
            </a:r>
          </a:p>
          <a:p>
            <a:endParaRPr lang="fi-FI" dirty="0"/>
          </a:p>
          <a:p>
            <a:r>
              <a:rPr lang="fi-FI" baseline="0" dirty="0"/>
              <a:t>What is different: Store all info required for decompression in the node, n</a:t>
            </a:r>
            <a:r>
              <a:rPr lang="fi-FI" dirty="0"/>
              <a:t>o need to</a:t>
            </a:r>
            <a:r>
              <a:rPr lang="fi-FI" baseline="0" dirty="0"/>
              <a:t> manage current quantization grid on the stack. Doesn’t limit traversal order in any way.</a:t>
            </a:r>
            <a:r>
              <a:rPr lang="en-US" dirty="0"/>
              <a:t> Small increase in test counts, decompression is pretty cheap.</a:t>
            </a:r>
            <a:r>
              <a:rPr lang="en-US" baseline="0" dirty="0"/>
              <a:t> We transform the ray and not the boxes.</a:t>
            </a:r>
          </a:p>
          <a:p>
            <a:pPr marL="342900" indent="-342900">
              <a:buClr>
                <a:schemeClr val="tx2"/>
              </a:buClr>
              <a:buFont typeface="Wingdings" panose="05000000000000000000" pitchFamily="2" charset="2"/>
              <a:buChar char="§"/>
            </a:pPr>
            <a:r>
              <a:rPr lang="en-US" dirty="0"/>
              <a:t>0.3x storage per box, only 3.4% increase in intersection test counts</a:t>
            </a:r>
          </a:p>
          <a:p>
            <a:pPr marL="342900" indent="-342900">
              <a:buClr>
                <a:schemeClr val="tx2"/>
              </a:buClr>
              <a:buFont typeface="Wingdings" panose="05000000000000000000" pitchFamily="2" charset="2"/>
              <a:buChar char="§"/>
            </a:pPr>
            <a:r>
              <a:rPr lang="en-US" dirty="0"/>
              <a:t>Cheap decompression, enables additional optimizations</a:t>
            </a:r>
          </a:p>
          <a:p>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6</a:t>
            </a:fld>
            <a:endParaRPr lang="en-US" dirty="0"/>
          </a:p>
        </p:txBody>
      </p:sp>
    </p:spTree>
    <p:extLst>
      <p:ext uri="{BB962C8B-B14F-4D97-AF65-F5344CB8AC3E}">
        <p14:creationId xmlns:p14="http://schemas.microsoft.com/office/powerpoint/2010/main" val="283716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Leaves:</a:t>
            </a:r>
            <a:r>
              <a:rPr lang="fi-FI" baseline="0" dirty="0"/>
              <a:t> index of first triangle, bitmask of for up to 3 nonempty triangles.</a:t>
            </a:r>
          </a:p>
          <a:p>
            <a:r>
              <a:rPr lang="fi-FI" baseline="0" dirty="0"/>
              <a:t>Internal nodes: slot index + 24</a:t>
            </a:r>
          </a:p>
          <a:p>
            <a:r>
              <a:rPr lang="fi-FI" baseline="0" dirty="0"/>
              <a:t>We support variable triangle counts up to 3 per leaf, trees don’t need to be complete. Clusters of up to 8 80B nodes and up to 24 triangles stored depth-first.</a:t>
            </a:r>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7</a:t>
            </a:fld>
            <a:endParaRPr lang="en-US" dirty="0"/>
          </a:p>
        </p:txBody>
      </p:sp>
    </p:spTree>
    <p:extLst>
      <p:ext uri="{BB962C8B-B14F-4D97-AF65-F5344CB8AC3E}">
        <p14:creationId xmlns:p14="http://schemas.microsoft.com/office/powerpoint/2010/main" val="308352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aseline="0" dirty="0"/>
              <a:t>Combining these ideas, our internal nodes look like this. 8 tests/memory access, lots of independent work and some common work is amortized. Traditional node layout used by Aila et al. [2012] uses 3.2x as much memory per child node. </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8</a:t>
            </a:fld>
            <a:endParaRPr lang="en-US" dirty="0"/>
          </a:p>
        </p:txBody>
      </p:sp>
    </p:spTree>
    <p:extLst>
      <p:ext uri="{BB962C8B-B14F-4D97-AF65-F5344CB8AC3E}">
        <p14:creationId xmlns:p14="http://schemas.microsoft.com/office/powerpoint/2010/main" val="42123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Sorting hits only isn’t necessarily that expensive on CPU. U</a:t>
            </a:r>
            <a:r>
              <a:rPr lang="en-US" dirty="0"/>
              <a:t>se a fixed order depending on ray direction signs (octant)? </a:t>
            </a:r>
            <a:r>
              <a:rPr lang="fi-FI" dirty="0"/>
              <a:t>Don’t want to use any memory to encode the traversal</a:t>
            </a:r>
            <a:r>
              <a:rPr lang="fi-FI" baseline="0" dirty="0"/>
              <a:t> order -&gt; encode to memory order. </a:t>
            </a:r>
            <a:endParaRPr lang="fi-FI"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9</a:t>
            </a:fld>
            <a:endParaRPr lang="en-US" dirty="0"/>
          </a:p>
        </p:txBody>
      </p:sp>
    </p:spTree>
    <p:extLst>
      <p:ext uri="{BB962C8B-B14F-4D97-AF65-F5344CB8AC3E}">
        <p14:creationId xmlns:p14="http://schemas.microsoft.com/office/powerpoint/2010/main" val="2053912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0_Title Slide - Images">
    <p:bg>
      <p:bgPr>
        <a:solidFill>
          <a:schemeClr val="tx1"/>
        </a:solidFill>
        <a:effectLst/>
      </p:bgPr>
    </p:bg>
    <p:spTree>
      <p:nvGrpSpPr>
        <p:cNvPr id="1" name=""/>
        <p:cNvGrpSpPr/>
        <p:nvPr/>
      </p:nvGrpSpPr>
      <p:grpSpPr>
        <a:xfrm>
          <a:off x="0" y="0"/>
          <a:ext cx="0" cy="0"/>
          <a:chOff x="0" y="0"/>
          <a:chExt cx="0" cy="0"/>
        </a:xfrm>
      </p:grpSpPr>
      <p:pic>
        <p:nvPicPr>
          <p:cNvPr id="7" name="Picture 2" descr="C:\Users\pwhitgrove\AppData\Local\Microsoft\Windows\Temporary Internet Files\Content.Outlook\1MN9SHNZ\PPT_Background_02_v006 (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tretch/>
        </p:blipFill>
        <p:spPr bwMode="auto">
          <a:xfrm>
            <a:off x="0" y="0"/>
            <a:ext cx="10972800" cy="6172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ctangle 4"/>
          <p:cNvSpPr>
            <a:spLocks noGrp="1" noChangeArrowheads="1"/>
          </p:cNvSpPr>
          <p:nvPr userDrawn="1">
            <p:ph type="subTitle" idx="1"/>
          </p:nvPr>
        </p:nvSpPr>
        <p:spPr>
          <a:xfrm>
            <a:off x="520849" y="1248256"/>
            <a:ext cx="9409363" cy="341632"/>
          </a:xfrm>
        </p:spPr>
        <p:txBody>
          <a:bodyPr wrap="square" anchor="t">
            <a:spAutoFit/>
          </a:bodyPr>
          <a:lstStyle>
            <a:lvl1pPr marL="0" indent="0" algn="l">
              <a:lnSpc>
                <a:spcPct val="90000"/>
              </a:lnSpc>
              <a:spcBef>
                <a:spcPts val="600"/>
              </a:spcBef>
              <a:spcAft>
                <a:spcPts val="300"/>
              </a:spcAft>
              <a:buFontTx/>
              <a:buNone/>
              <a:defRPr sz="1800" b="0">
                <a:solidFill>
                  <a:schemeClr val="tx2"/>
                </a:solidFill>
                <a:latin typeface="Trebuchet MS"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81661" y="300445"/>
            <a:ext cx="9409361" cy="982855"/>
          </a:xfrm>
        </p:spPr>
        <p:txBody>
          <a:bodyPr anchor="b">
            <a:normAutofit/>
          </a:bodyPr>
          <a:lstStyle>
            <a:lvl1pPr algn="l">
              <a:lnSpc>
                <a:spcPct val="90000"/>
              </a:lnSpc>
              <a:spcBef>
                <a:spcPts val="0"/>
              </a:spcBef>
              <a:defRPr sz="4600" b="0" cap="none" baseline="0">
                <a:solidFill>
                  <a:schemeClr val="bg1"/>
                </a:solidFill>
                <a:latin typeface="Trebuchet MS" panose="020B0603020202020204" pitchFamily="34" charset="0"/>
              </a:defRPr>
            </a:lvl1pPr>
          </a:lstStyle>
          <a:p>
            <a:r>
              <a:rPr lang="en-US" dirty="0"/>
              <a:t>CLICK TO EDIT MASTER TITLE STYLE</a:t>
            </a:r>
          </a:p>
        </p:txBody>
      </p:sp>
      <p:pic>
        <p:nvPicPr>
          <p:cNvPr id="12" name="Picture 11"/>
          <p:cNvPicPr>
            <a:picLocks noChangeAspect="1"/>
          </p:cNvPicPr>
          <p:nvPr userDrawn="1"/>
        </p:nvPicPr>
        <p:blipFill>
          <a:blip r:embed="rId3"/>
          <a:stretch>
            <a:fillRect/>
          </a:stretch>
        </p:blipFill>
        <p:spPr>
          <a:xfrm>
            <a:off x="425988" y="1913011"/>
            <a:ext cx="1804467" cy="334264"/>
          </a:xfrm>
          <a:prstGeom prst="rect">
            <a:avLst/>
          </a:prstGeom>
        </p:spPr>
      </p:pic>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0"/>
            <a:ext cx="109728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88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DEMO Placeholder">
    <p:spTree>
      <p:nvGrpSpPr>
        <p:cNvPr id="1" name=""/>
        <p:cNvGrpSpPr/>
        <p:nvPr/>
      </p:nvGrpSpPr>
      <p:grpSpPr>
        <a:xfrm>
          <a:off x="0" y="0"/>
          <a:ext cx="0" cy="0"/>
          <a:chOff x="0" y="0"/>
          <a:chExt cx="0" cy="0"/>
        </a:xfrm>
      </p:grpSpPr>
      <p:sp>
        <p:nvSpPr>
          <p:cNvPr id="4" name="Rectangle 3"/>
          <p:cNvSpPr/>
          <p:nvPr userDrawn="1"/>
        </p:nvSpPr>
        <p:spPr>
          <a:xfrm>
            <a:off x="0" y="0"/>
            <a:ext cx="109728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348" y="5169473"/>
            <a:ext cx="9976104" cy="535531"/>
          </a:xfrm>
        </p:spPr>
        <p:txBody>
          <a:bodyPr anchor="ctr"/>
          <a:lstStyle>
            <a:lvl1pPr algn="l">
              <a:defRPr sz="32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8074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and Seg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972800" cy="6172200"/>
          </a:xfrm>
          <a:prstGeom prst="rect">
            <a:avLst/>
          </a:prstGeom>
        </p:spPr>
      </p:pic>
    </p:spTree>
    <p:extLst>
      <p:ext uri="{BB962C8B-B14F-4D97-AF65-F5344CB8AC3E}">
        <p14:creationId xmlns:p14="http://schemas.microsoft.com/office/powerpoint/2010/main" val="30899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348" y="633526"/>
            <a:ext cx="9976104" cy="618631"/>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6750" y="2103035"/>
            <a:ext cx="9948672" cy="3718925"/>
          </a:xfrm>
        </p:spPr>
        <p:txBody>
          <a:bodyPr/>
          <a:lstStyle>
            <a:lvl1pPr marL="0" indent="0">
              <a:buClr>
                <a:schemeClr val="bg2"/>
              </a:buClr>
              <a:buSzPct val="100000"/>
              <a:buFontTx/>
              <a:buNone/>
              <a:defRPr sz="2000">
                <a:solidFill>
                  <a:schemeClr val="bg1"/>
                </a:solidFill>
              </a:defRPr>
            </a:lvl1pPr>
            <a:lvl2pPr marL="571500" indent="0">
              <a:buClr>
                <a:schemeClr val="bg2"/>
              </a:buClr>
              <a:buSzPct val="100000"/>
              <a:buFontTx/>
              <a:buNone/>
              <a:defRPr sz="1800">
                <a:solidFill>
                  <a:schemeClr val="bg1"/>
                </a:solidFill>
              </a:defRPr>
            </a:lvl2pPr>
            <a:lvl3pPr marL="1089025" indent="0">
              <a:buClr>
                <a:schemeClr val="bg2"/>
              </a:buClr>
              <a:buSzPct val="100000"/>
              <a:buFontTx/>
              <a:buNone/>
              <a:defRPr sz="1600">
                <a:solidFill>
                  <a:schemeClr val="bg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98348" y="1183333"/>
            <a:ext cx="9976104" cy="525463"/>
          </a:xfrm>
        </p:spPr>
        <p:txBody>
          <a:bodyPr/>
          <a:lstStyle>
            <a:lvl1pPr marL="0" indent="0" algn="l">
              <a:buFontTx/>
              <a:buNone/>
              <a:defRPr sz="24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98348" y="633526"/>
            <a:ext cx="9976104" cy="618631"/>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6750" y="2103035"/>
            <a:ext cx="9948672" cy="3718925"/>
          </a:xfrm>
        </p:spPr>
        <p:txBody>
          <a:bodyPr/>
          <a:lstStyle>
            <a:lvl1pPr marL="0" indent="0">
              <a:buClr>
                <a:schemeClr val="bg2"/>
              </a:buClr>
              <a:buSzPct val="100000"/>
              <a:buFontTx/>
              <a:buNone/>
              <a:defRPr sz="2000">
                <a:solidFill>
                  <a:schemeClr val="bg1"/>
                </a:solidFill>
              </a:defRPr>
            </a:lvl1pPr>
            <a:lvl2pPr marL="571500" indent="0">
              <a:buClr>
                <a:schemeClr val="bg2"/>
              </a:buClr>
              <a:buSzPct val="100000"/>
              <a:buFontTx/>
              <a:buNone/>
              <a:defRPr sz="1800">
                <a:solidFill>
                  <a:schemeClr val="bg1"/>
                </a:solidFill>
              </a:defRPr>
            </a:lvl2pPr>
            <a:lvl3pPr marL="1089025" indent="0">
              <a:buClr>
                <a:schemeClr val="bg2"/>
              </a:buClr>
              <a:buSzPct val="100000"/>
              <a:buFontTx/>
              <a:buNone/>
              <a:defRPr sz="1600">
                <a:solidFill>
                  <a:schemeClr val="bg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98348" y="1183333"/>
            <a:ext cx="9976104" cy="525463"/>
          </a:xfrm>
        </p:spPr>
        <p:txBody>
          <a:bodyPr/>
          <a:lstStyle>
            <a:lvl1pPr marL="0" indent="0" algn="l">
              <a:buFontTx/>
              <a:buNone/>
              <a:defRPr sz="24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
        <p:nvSpPr>
          <p:cNvPr id="7" name="Rectangle 6"/>
          <p:cNvSpPr/>
          <p:nvPr userDrawn="1"/>
        </p:nvSpPr>
        <p:spPr>
          <a:xfrm>
            <a:off x="7049729" y="5781717"/>
            <a:ext cx="2762866" cy="248142"/>
          </a:xfrm>
          <a:prstGeom prst="rect">
            <a:avLst/>
          </a:prstGeom>
          <a:noFill/>
          <a:ln w="25400" cap="flat" cmpd="sng" algn="ctr">
            <a:noFill/>
            <a:prstDash val="solid"/>
          </a:ln>
          <a:effectLst/>
        </p:spPr>
        <p:txBody>
          <a:bodyPr rtlCol="0" anchor="b"/>
          <a:lstStyle/>
          <a:p>
            <a:pPr marL="0" marR="0" lvl="0" indent="0" algn="r" defTabSz="457200" eaLnBrk="1" fontAlgn="auto" latinLnBrk="0" hangingPunct="1">
              <a:lnSpc>
                <a:spcPct val="90000"/>
              </a:lnSpc>
              <a:spcBef>
                <a:spcPts val="0"/>
              </a:spcBef>
              <a:spcAft>
                <a:spcPts val="0"/>
              </a:spcAft>
              <a:buClrTx/>
              <a:buSzTx/>
              <a:buFontTx/>
              <a:buNone/>
              <a:tabLst/>
              <a:defRPr/>
            </a:pPr>
            <a:r>
              <a:rPr lang="en-US" sz="800" b="1" i="0" kern="0" dirty="0">
                <a:solidFill>
                  <a:schemeClr val="bg1"/>
                </a:solidFill>
                <a:latin typeface="Trebuchet MS"/>
              </a:rPr>
              <a:t>NVIDIA CONFIDENTIAL. DO NOT DISTRIBUTE.</a:t>
            </a:r>
          </a:p>
        </p:txBody>
      </p:sp>
    </p:spTree>
    <p:extLst>
      <p:ext uri="{BB962C8B-B14F-4D97-AF65-F5344CB8AC3E}">
        <p14:creationId xmlns:p14="http://schemas.microsoft.com/office/powerpoint/2010/main" val="369192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4" name="Rectangle 3"/>
          <p:cNvSpPr/>
          <p:nvPr userDrawn="1"/>
        </p:nvSpPr>
        <p:spPr>
          <a:xfrm>
            <a:off x="0" y="0"/>
            <a:ext cx="109728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348" y="633526"/>
            <a:ext cx="9976104" cy="618631"/>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2064" y="2103035"/>
            <a:ext cx="9948672" cy="3693758"/>
          </a:xfrm>
        </p:spPr>
        <p:txBody>
          <a:bodyPr/>
          <a:lstStyle>
            <a:lvl1pPr marL="0" indent="0">
              <a:buClr>
                <a:schemeClr val="bg2"/>
              </a:buClr>
              <a:buSzPct val="100000"/>
              <a:buFontTx/>
              <a:buNone/>
              <a:defRPr sz="2000">
                <a:solidFill>
                  <a:schemeClr val="bg1"/>
                </a:solidFill>
              </a:defRPr>
            </a:lvl1pPr>
            <a:lvl2pPr marL="571500" indent="0">
              <a:buClr>
                <a:schemeClr val="bg2"/>
              </a:buClr>
              <a:buSzPct val="100000"/>
              <a:buFontTx/>
              <a:buNone/>
              <a:defRPr sz="1800">
                <a:solidFill>
                  <a:schemeClr val="bg1"/>
                </a:solidFill>
              </a:defRPr>
            </a:lvl2pPr>
            <a:lvl3pPr marL="1089025" indent="0">
              <a:buClr>
                <a:schemeClr val="bg2"/>
              </a:buClr>
              <a:buSzPct val="100000"/>
              <a:buFontTx/>
              <a:buNone/>
              <a:defRPr sz="1800">
                <a:solidFill>
                  <a:schemeClr val="bg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98348" y="1183333"/>
            <a:ext cx="9976104" cy="525463"/>
          </a:xfrm>
        </p:spPr>
        <p:txBody>
          <a:bodyPr/>
          <a:lstStyle>
            <a:lvl1pPr marL="0" indent="0" algn="l">
              <a:buFontTx/>
              <a:buNone/>
              <a:defRPr sz="24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99221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4" name="Rectangle 3"/>
          <p:cNvSpPr/>
          <p:nvPr userDrawn="1"/>
        </p:nvSpPr>
        <p:spPr>
          <a:xfrm>
            <a:off x="0" y="0"/>
            <a:ext cx="109728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348" y="633526"/>
            <a:ext cx="5922117" cy="618631"/>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2064" y="2103035"/>
            <a:ext cx="5905833" cy="3693758"/>
          </a:xfrm>
        </p:spPr>
        <p:txBody>
          <a:bodyPr/>
          <a:lstStyle>
            <a:lvl1pPr marL="0" indent="0">
              <a:buClr>
                <a:schemeClr val="bg2"/>
              </a:buClr>
              <a:buSzPct val="100000"/>
              <a:buFontTx/>
              <a:buNone/>
              <a:defRPr sz="2000">
                <a:solidFill>
                  <a:schemeClr val="bg1"/>
                </a:solidFill>
              </a:defRPr>
            </a:lvl1pPr>
            <a:lvl2pPr marL="571500" indent="0">
              <a:buClr>
                <a:schemeClr val="bg2"/>
              </a:buClr>
              <a:buSzPct val="100000"/>
              <a:buFontTx/>
              <a:buNone/>
              <a:defRPr sz="1800">
                <a:solidFill>
                  <a:schemeClr val="bg1"/>
                </a:solidFill>
              </a:defRPr>
            </a:lvl2pPr>
            <a:lvl3pPr marL="1089025" indent="0">
              <a:buClr>
                <a:schemeClr val="bg2"/>
              </a:buClr>
              <a:buSzPct val="100000"/>
              <a:buFontTx/>
              <a:buNone/>
              <a:defRPr sz="1800">
                <a:solidFill>
                  <a:schemeClr val="bg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98348" y="1183333"/>
            <a:ext cx="5922117" cy="525463"/>
          </a:xfrm>
        </p:spPr>
        <p:txBody>
          <a:bodyPr/>
          <a:lstStyle>
            <a:lvl1pPr marL="0" indent="0" algn="l">
              <a:buFontTx/>
              <a:buNone/>
              <a:defRPr sz="24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3036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109728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348" y="633526"/>
            <a:ext cx="9976104" cy="618631"/>
          </a:xfrm>
        </p:spPr>
        <p:txBody>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5663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sp>
        <p:nvSpPr>
          <p:cNvPr id="3" name="Rectangle 2"/>
          <p:cNvSpPr/>
          <p:nvPr userDrawn="1"/>
        </p:nvSpPr>
        <p:spPr>
          <a:xfrm>
            <a:off x="0" y="0"/>
            <a:ext cx="10972800"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348" y="2790635"/>
            <a:ext cx="9976104" cy="590931"/>
          </a:xfrm>
        </p:spPr>
        <p:txBody>
          <a:bodyPr anchor="ctr"/>
          <a:lstStyle>
            <a:lvl1pPr algn="l">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348" y="626652"/>
            <a:ext cx="9976104" cy="618631"/>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98348" y="2111661"/>
            <a:ext cx="4945063" cy="3693521"/>
          </a:xfrm>
        </p:spPr>
        <p:txBody>
          <a:bodyPr/>
          <a:lstStyle>
            <a:lvl1pPr marL="231775" indent="-231775">
              <a:buSzPct val="100000"/>
              <a:buFontTx/>
              <a:buBlip>
                <a:blip r:embed="rId2"/>
              </a:buBlip>
              <a:defRPr sz="2400" b="0">
                <a:solidFill>
                  <a:schemeClr val="bg1"/>
                </a:solidFill>
              </a:defRPr>
            </a:lvl1pPr>
            <a:lvl2pPr marL="803275" indent="-231775">
              <a:buSzPct val="100000"/>
              <a:buFontTx/>
              <a:buBlip>
                <a:blip r:embed="rId2"/>
              </a:buBlip>
              <a:defRPr sz="2000" b="0">
                <a:solidFill>
                  <a:schemeClr val="bg1"/>
                </a:solidFill>
              </a:defRPr>
            </a:lvl2pPr>
            <a:lvl3pPr marL="1255713" indent="-166688">
              <a:buSzPct val="100000"/>
              <a:buFontTx/>
              <a:buBlip>
                <a:blip r:embed="rId2"/>
              </a:buBlip>
              <a:defRPr sz="1800" b="0">
                <a:solidFill>
                  <a:schemeClr val="bg1"/>
                </a:solidFill>
              </a:defRPr>
            </a:lvl3pPr>
            <a:lvl4pPr marL="1774825" indent="-228600">
              <a:buFont typeface="Wingdings" panose="05000000000000000000" pitchFamily="2" charset="2"/>
              <a:buChar char="§"/>
              <a:defRPr sz="1800" b="0">
                <a:solidFill>
                  <a:schemeClr val="tx1"/>
                </a:solidFill>
              </a:defRPr>
            </a:lvl4pPr>
            <a:lvl5pPr marL="2117725" indent="-228600">
              <a:buFont typeface="Wingdings" panose="05000000000000000000" pitchFamily="2" charset="2"/>
              <a:buChar char="§"/>
              <a:defRPr sz="1800" b="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529390" y="2111661"/>
            <a:ext cx="4945062" cy="3693521"/>
          </a:xfrm>
        </p:spPr>
        <p:txBody>
          <a:bodyPr/>
          <a:lstStyle>
            <a:lvl1pPr marL="231775" indent="-231775">
              <a:buSzPct val="100000"/>
              <a:buFontTx/>
              <a:buBlip>
                <a:blip r:embed="rId2"/>
              </a:buBlip>
              <a:defRPr sz="2400" b="0">
                <a:solidFill>
                  <a:schemeClr val="bg1"/>
                </a:solidFill>
              </a:defRPr>
            </a:lvl1pPr>
            <a:lvl2pPr marL="803275" indent="-231775">
              <a:buSzPct val="100000"/>
              <a:buFontTx/>
              <a:buBlip>
                <a:blip r:embed="rId2"/>
              </a:buBlip>
              <a:defRPr sz="2000" b="0">
                <a:solidFill>
                  <a:schemeClr val="bg1"/>
                </a:solidFill>
              </a:defRPr>
            </a:lvl2pPr>
            <a:lvl3pPr marL="1255713" indent="-166688">
              <a:buSzPct val="100000"/>
              <a:buFontTx/>
              <a:buBlip>
                <a:blip r:embed="rId2"/>
              </a:buBlip>
              <a:defRPr sz="1800" b="0">
                <a:solidFill>
                  <a:schemeClr val="bg1"/>
                </a:solidFill>
              </a:defRPr>
            </a:lvl3pPr>
            <a:lvl4pPr marL="1774825" indent="-228600">
              <a:buFont typeface="Wingdings" panose="05000000000000000000" pitchFamily="2" charset="2"/>
              <a:buChar char="§"/>
              <a:defRPr sz="1800" b="0">
                <a:solidFill>
                  <a:schemeClr val="tx1"/>
                </a:solidFill>
              </a:defRPr>
            </a:lvl4pPr>
            <a:lvl5pPr marL="2117725" indent="-228600">
              <a:buFont typeface="Wingdings" panose="05000000000000000000" pitchFamily="2" charset="2"/>
              <a:buChar char="§"/>
              <a:defRPr sz="1800" b="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98348" y="1180568"/>
            <a:ext cx="9976104" cy="525463"/>
          </a:xfrm>
        </p:spPr>
        <p:txBody>
          <a:bodyPr/>
          <a:lstStyle>
            <a:lvl1pPr marL="0" indent="0" algn="l">
              <a:buFontTx/>
              <a:buNone/>
              <a:defRPr sz="24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0809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ideo">
    <p:spTree>
      <p:nvGrpSpPr>
        <p:cNvPr id="1" name=""/>
        <p:cNvGrpSpPr/>
        <p:nvPr/>
      </p:nvGrpSpPr>
      <p:grpSpPr>
        <a:xfrm>
          <a:off x="0" y="0"/>
          <a:ext cx="0" cy="0"/>
          <a:chOff x="0" y="0"/>
          <a:chExt cx="0" cy="0"/>
        </a:xfrm>
      </p:grpSpPr>
      <p:sp>
        <p:nvSpPr>
          <p:cNvPr id="4" name="Rectangle 3"/>
          <p:cNvSpPr/>
          <p:nvPr userDrawn="1"/>
        </p:nvSpPr>
        <p:spPr>
          <a:xfrm>
            <a:off x="0" y="0"/>
            <a:ext cx="109728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53497" y="5352631"/>
            <a:ext cx="7865806" cy="369332"/>
          </a:xfrm>
        </p:spPr>
        <p:txBody>
          <a:bodyPr anchor="b"/>
          <a:lstStyle>
            <a:lvl1pPr algn="l">
              <a:defRPr sz="2000">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3271" y="5142126"/>
            <a:ext cx="7546258" cy="104086"/>
          </a:xfrm>
          <a:prstGeom prst="rect">
            <a:avLst/>
          </a:prstGeom>
        </p:spPr>
      </p:pic>
    </p:spTree>
    <p:extLst>
      <p:ext uri="{BB962C8B-B14F-4D97-AF65-F5344CB8AC3E}">
        <p14:creationId xmlns:p14="http://schemas.microsoft.com/office/powerpoint/2010/main" val="400035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9743" y="653532"/>
            <a:ext cx="9973315" cy="590931"/>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17402" y="2002367"/>
            <a:ext cx="9948931" cy="39080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9762254" y="5831286"/>
            <a:ext cx="321027" cy="161583"/>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a:fld id="{9EF62655-870B-4C06-BC3D-C67D37BAE36D}" type="slidenum">
              <a:rPr lang="en-US" sz="850" kern="1200" smtClean="0">
                <a:solidFill>
                  <a:schemeClr val="accent4"/>
                </a:solidFill>
                <a:latin typeface="Trebuchet MS" panose="020B0603020202020204" pitchFamily="34" charset="0"/>
                <a:ea typeface="MS PGothic" pitchFamily="34" charset="-128"/>
                <a:cs typeface="+mn-cs"/>
              </a:rPr>
              <a:pPr algn="r"/>
              <a:t>‹#›</a:t>
            </a:fld>
            <a:r>
              <a:rPr lang="en-US" sz="1050" cap="none" baseline="0" dirty="0">
                <a:solidFill>
                  <a:schemeClr val="accent2">
                    <a:lumMod val="60000"/>
                    <a:lumOff val="40000"/>
                  </a:schemeClr>
                </a:solidFill>
              </a:rPr>
              <a:t> </a:t>
            </a:r>
            <a:endParaRPr lang="en-US" sz="1050" cap="none" dirty="0">
              <a:solidFill>
                <a:schemeClr val="accent2">
                  <a:lumMod val="60000"/>
                  <a:lumOff val="40000"/>
                </a:schemeClr>
              </a:solidFill>
            </a:endParaRPr>
          </a:p>
        </p:txBody>
      </p:sp>
      <p:grpSp>
        <p:nvGrpSpPr>
          <p:cNvPr id="5" name="Group 4"/>
          <p:cNvGrpSpPr/>
          <p:nvPr userDrawn="1"/>
        </p:nvGrpSpPr>
        <p:grpSpPr>
          <a:xfrm>
            <a:off x="10153706" y="5866413"/>
            <a:ext cx="583502" cy="107781"/>
            <a:chOff x="677492" y="-1417931"/>
            <a:chExt cx="3154606" cy="582700"/>
          </a:xfrm>
        </p:grpSpPr>
        <p:sp>
          <p:nvSpPr>
            <p:cNvPr id="6" name="Freeform 5"/>
            <p:cNvSpPr>
              <a:spLocks noEditPoints="1"/>
            </p:cNvSpPr>
            <p:nvPr userDrawn="1"/>
          </p:nvSpPr>
          <p:spPr bwMode="auto">
            <a:xfrm>
              <a:off x="3761772" y="-980905"/>
              <a:ext cx="70326" cy="68652"/>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1700563" y="-1309093"/>
              <a:ext cx="2039443" cy="385118"/>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userDrawn="1"/>
          </p:nvSpPr>
          <p:spPr bwMode="auto">
            <a:xfrm>
              <a:off x="677492" y="-1417931"/>
              <a:ext cx="877396" cy="58270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896" r:id="rId2"/>
    <p:sldLayoutId id="2147483971" r:id="rId3"/>
    <p:sldLayoutId id="2147483917" r:id="rId4"/>
    <p:sldLayoutId id="2147483969" r:id="rId5"/>
    <p:sldLayoutId id="2147483919" r:id="rId6"/>
    <p:sldLayoutId id="2147483954" r:id="rId7"/>
    <p:sldLayoutId id="2147483897" r:id="rId8"/>
    <p:sldLayoutId id="2147483898" r:id="rId9"/>
    <p:sldLayoutId id="2147483926" r:id="rId10"/>
    <p:sldLayoutId id="2147483899" r:id="rId11"/>
    <p:sldLayoutId id="214748390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3600" b="0" cap="none"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p:titleStyle>
    <p:body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har char="–"/>
        <a:defRPr sz="2000">
          <a:solidFill>
            <a:schemeClr val="bg1"/>
          </a:solidFill>
          <a:latin typeface="+mn-lt"/>
        </a:defRPr>
      </a:lvl4pPr>
      <a:lvl5pPr marL="2117725" indent="-228600" algn="l" rtl="0" fontAlgn="base">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1.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8.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png"/><Relationship Id="rId11" Type="http://schemas.openxmlformats.org/officeDocument/2006/relationships/image" Target="../media/image28.emf"/><Relationship Id="rId5" Type="http://schemas.openxmlformats.org/officeDocument/2006/relationships/image" Target="../media/image30.png"/><Relationship Id="rId10" Type="http://schemas.openxmlformats.org/officeDocument/2006/relationships/package" Target="../embeddings/Microsoft_PowerPoint_Presentation.pptx"/><Relationship Id="rId4" Type="http://schemas.openxmlformats.org/officeDocument/2006/relationships/image" Target="../media/image29.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1"/>
          <p:cNvSpPr>
            <a:spLocks noGrp="1"/>
          </p:cNvSpPr>
          <p:nvPr>
            <p:ph type="subTitle" idx="1"/>
          </p:nvPr>
        </p:nvSpPr>
        <p:spPr/>
        <p:txBody>
          <a:bodyPr/>
          <a:lstStyle/>
          <a:p>
            <a:r>
              <a:rPr lang="en-US" dirty="0"/>
              <a:t>Henri Ylitie, Tero Karras, Samuli Laine</a:t>
            </a:r>
          </a:p>
        </p:txBody>
      </p:sp>
      <p:sp>
        <p:nvSpPr>
          <p:cNvPr id="5" name="Title 10"/>
          <p:cNvSpPr>
            <a:spLocks noGrp="1"/>
          </p:cNvSpPr>
          <p:nvPr>
            <p:ph type="title"/>
          </p:nvPr>
        </p:nvSpPr>
        <p:spPr/>
        <p:txBody>
          <a:bodyPr>
            <a:noAutofit/>
          </a:bodyPr>
          <a:lstStyle/>
          <a:p>
            <a:r>
              <a:rPr lang="en-US" sz="3600" dirty="0"/>
              <a:t>Efficient Incoherent Ray Traversal on GPUs Through Compressed Wide BVHs</a:t>
            </a:r>
          </a:p>
        </p:txBody>
      </p:sp>
      <p:sp>
        <p:nvSpPr>
          <p:cNvPr id="6" name="Subtitle 11"/>
          <p:cNvSpPr txBox="1">
            <a:spLocks/>
          </p:cNvSpPr>
          <p:nvPr/>
        </p:nvSpPr>
        <p:spPr bwMode="auto">
          <a:xfrm>
            <a:off x="5886451" y="5913668"/>
            <a:ext cx="5086350" cy="2585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rtl="0" fontAlgn="base">
              <a:lnSpc>
                <a:spcPct val="90000"/>
              </a:lnSpc>
              <a:spcBef>
                <a:spcPts val="600"/>
              </a:spcBef>
              <a:spcAft>
                <a:spcPts val="300"/>
              </a:spcAft>
              <a:buClr>
                <a:schemeClr val="bg2"/>
              </a:buClr>
              <a:buSzPct val="100000"/>
              <a:buFontTx/>
              <a:buNone/>
              <a:defRPr sz="1800" b="0">
                <a:solidFill>
                  <a:schemeClr val="tx2"/>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har char="–"/>
              <a:defRPr sz="2000">
                <a:solidFill>
                  <a:schemeClr val="bg1"/>
                </a:solidFill>
                <a:latin typeface="+mn-lt"/>
              </a:defRPr>
            </a:lvl4pPr>
            <a:lvl5pPr marL="2117725" indent="-228600" algn="l" rtl="0" fontAlgn="base">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r>
              <a:rPr lang="en-US" sz="1200" kern="0" dirty="0">
                <a:solidFill>
                  <a:schemeClr val="bg1"/>
                </a:solidFill>
              </a:rPr>
              <a:t>High Performance Graphics 2017; July 28</a:t>
            </a:r>
            <a:r>
              <a:rPr lang="en-US" sz="1200" kern="0" baseline="30000" dirty="0">
                <a:solidFill>
                  <a:schemeClr val="bg1"/>
                </a:solidFill>
              </a:rPr>
              <a:t>th</a:t>
            </a:r>
            <a:r>
              <a:rPr lang="en-US" sz="1200" kern="0" dirty="0">
                <a:solidFill>
                  <a:schemeClr val="bg1"/>
                </a:solidFill>
              </a:rPr>
              <a:t>, 2017; Los Angeles, CA, USA </a:t>
            </a:r>
          </a:p>
        </p:txBody>
      </p:sp>
    </p:spTree>
    <p:extLst>
      <p:ext uri="{BB962C8B-B14F-4D97-AF65-F5344CB8AC3E}">
        <p14:creationId xmlns:p14="http://schemas.microsoft.com/office/powerpoint/2010/main" val="311677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Octant-based traversal order</a:t>
            </a:r>
          </a:p>
        </p:txBody>
      </p:sp>
      <p:sp>
        <p:nvSpPr>
          <p:cNvPr id="4" name="Content Placeholder 8"/>
          <p:cNvSpPr>
            <a:spLocks noGrp="1"/>
          </p:cNvSpPr>
          <p:nvPr>
            <p:ph idx="1"/>
          </p:nvPr>
        </p:nvSpPr>
        <p:spPr>
          <a:xfrm>
            <a:off x="512064" y="4235450"/>
            <a:ext cx="9948672" cy="1626616"/>
          </a:xfrm>
        </p:spPr>
        <p:txBody>
          <a:bodyPr/>
          <a:lstStyle/>
          <a:p>
            <a:pPr marL="342900" indent="-342900">
              <a:buClr>
                <a:schemeClr val="tx2"/>
              </a:buClr>
              <a:buFont typeface="Wingdings" panose="05000000000000000000" pitchFamily="2" charset="2"/>
              <a:buChar char="§"/>
            </a:pPr>
            <a:r>
              <a:rPr lang="en-US" dirty="0"/>
              <a:t>Store child nodes to memory in Morton order of their AABB centers</a:t>
            </a:r>
          </a:p>
          <a:p>
            <a:pPr marL="914400" lvl="1" indent="-342900">
              <a:buClr>
                <a:schemeClr val="tx2"/>
              </a:buClr>
              <a:buFont typeface="Wingdings" panose="05000000000000000000" pitchFamily="2" charset="2"/>
              <a:buChar char="§"/>
            </a:pPr>
            <a:r>
              <a:rPr lang="en-US" dirty="0"/>
              <a:t>Approximately assigns each child to closest parent box corner</a:t>
            </a:r>
          </a:p>
          <a:p>
            <a:pPr marL="342900" indent="-342900">
              <a:buClr>
                <a:schemeClr val="tx2"/>
              </a:buClr>
              <a:buFont typeface="Wingdings" panose="05000000000000000000" pitchFamily="2" charset="2"/>
              <a:buChar char="§"/>
            </a:pPr>
            <a:r>
              <a:rPr lang="en-US" dirty="0"/>
              <a:t>Traverse the nodes in order </a:t>
            </a:r>
            <a:r>
              <a:rPr lang="en-US" dirty="0" err="1"/>
              <a:t>sortedChildren</a:t>
            </a:r>
            <a:r>
              <a:rPr lang="en-US" dirty="0"/>
              <a:t>[</a:t>
            </a:r>
            <a:r>
              <a:rPr lang="en-US" dirty="0" err="1"/>
              <a:t>i</a:t>
            </a:r>
            <a:r>
              <a:rPr lang="en-US" dirty="0"/>
              <a:t>] = children[</a:t>
            </a:r>
            <a:r>
              <a:rPr lang="en-US" dirty="0" err="1"/>
              <a:t>i</a:t>
            </a:r>
            <a:r>
              <a:rPr lang="en-US" dirty="0"/>
              <a:t> ^ </a:t>
            </a:r>
            <a:r>
              <a:rPr lang="en-US" dirty="0" err="1"/>
              <a:t>oct</a:t>
            </a:r>
            <a:r>
              <a:rPr lang="en-US" dirty="0"/>
              <a:t>]</a:t>
            </a:r>
          </a:p>
          <a:p>
            <a:pPr marL="342900" indent="-342900">
              <a:buClr>
                <a:schemeClr val="tx2"/>
              </a:buClr>
              <a:buFont typeface="Wingdings" panose="05000000000000000000" pitchFamily="2" charset="2"/>
              <a:buChar char="§"/>
            </a:pPr>
            <a:r>
              <a:rPr lang="en-US" dirty="0"/>
              <a:t>Doesn’t work well for partially filled nodes</a:t>
            </a:r>
          </a:p>
          <a:p>
            <a:pPr marL="342900" indent="-342900">
              <a:buClr>
                <a:schemeClr val="tx2"/>
              </a:buClr>
              <a:buFont typeface="Wingdings" panose="05000000000000000000" pitchFamily="2" charset="2"/>
              <a:buChar cha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12" y="1935230"/>
            <a:ext cx="5427576" cy="2073786"/>
          </a:xfrm>
          <a:prstGeom prst="rect">
            <a:avLst/>
          </a:prstGeom>
        </p:spPr>
      </p:pic>
      <p:sp>
        <p:nvSpPr>
          <p:cNvPr id="5" name="Text Placeholder 9"/>
          <p:cNvSpPr>
            <a:spLocks noGrp="1"/>
          </p:cNvSpPr>
          <p:nvPr>
            <p:ph type="body" sz="quarter" idx="10"/>
          </p:nvPr>
        </p:nvSpPr>
        <p:spPr>
          <a:xfrm>
            <a:off x="498348" y="1183333"/>
            <a:ext cx="9976104" cy="525463"/>
          </a:xfrm>
        </p:spPr>
        <p:txBody>
          <a:bodyPr/>
          <a:lstStyle/>
          <a:p>
            <a:r>
              <a:rPr lang="en-US" dirty="0"/>
              <a:t>[</a:t>
            </a:r>
            <a:r>
              <a:rPr lang="en-US" dirty="0" err="1"/>
              <a:t>Garanzha</a:t>
            </a:r>
            <a:r>
              <a:rPr lang="en-US" dirty="0"/>
              <a:t> and Loop 2010]</a:t>
            </a:r>
          </a:p>
        </p:txBody>
      </p:sp>
    </p:spTree>
    <p:extLst>
      <p:ext uri="{BB962C8B-B14F-4D97-AF65-F5344CB8AC3E}">
        <p14:creationId xmlns:p14="http://schemas.microsoft.com/office/powerpoint/2010/main" val="421906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Octant-based traversal order</a:t>
            </a:r>
          </a:p>
        </p:txBody>
      </p:sp>
      <p:sp>
        <p:nvSpPr>
          <p:cNvPr id="4" name="Content Placeholder 8"/>
          <p:cNvSpPr>
            <a:spLocks noGrp="1"/>
          </p:cNvSpPr>
          <p:nvPr>
            <p:ph idx="1"/>
          </p:nvPr>
        </p:nvSpPr>
        <p:spPr>
          <a:xfrm>
            <a:off x="512064" y="2103120"/>
            <a:ext cx="9948672" cy="3968496"/>
          </a:xfrm>
        </p:spPr>
        <p:txBody>
          <a:bodyPr/>
          <a:lstStyle/>
          <a:p>
            <a:pPr marL="342900" indent="-342900">
              <a:buClr>
                <a:schemeClr val="tx2"/>
              </a:buClr>
              <a:buFont typeface="Wingdings" panose="05000000000000000000" pitchFamily="2" charset="2"/>
              <a:buChar char="§"/>
            </a:pPr>
            <a:r>
              <a:rPr lang="en-US" dirty="0"/>
              <a:t>Enumerate corners of parent bounding box (child slots) in Morton order</a:t>
            </a:r>
          </a:p>
          <a:p>
            <a:pPr marL="342900" indent="-342900">
              <a:buClr>
                <a:schemeClr val="tx2"/>
              </a:buClr>
              <a:buFont typeface="Wingdings" panose="05000000000000000000" pitchFamily="2" charset="2"/>
              <a:buChar char="§"/>
            </a:pPr>
            <a:r>
              <a:rPr lang="en-US" dirty="0"/>
              <a:t>Optimize the way child nodes are assigned to the slots</a:t>
            </a:r>
          </a:p>
          <a:p>
            <a:pPr marL="914400" lvl="1" indent="-342900">
              <a:buClr>
                <a:schemeClr val="tx2"/>
              </a:buClr>
              <a:buFont typeface="Wingdings" panose="05000000000000000000" pitchFamily="2" charset="2"/>
              <a:buChar char="§"/>
            </a:pPr>
            <a:r>
              <a:rPr lang="en-US" dirty="0"/>
              <a:t>Define a cost function for placing a child node with AABB center </a:t>
            </a:r>
            <a:r>
              <a:rPr lang="en-US" b="1" dirty="0"/>
              <a:t>c</a:t>
            </a:r>
            <a:r>
              <a:rPr lang="en-US" dirty="0"/>
              <a:t> in a slot s</a:t>
            </a:r>
          </a:p>
          <a:p>
            <a:pPr marL="914400" lvl="1" indent="-342900">
              <a:buClr>
                <a:schemeClr val="tx2"/>
              </a:buClr>
              <a:buFont typeface="Wingdings" panose="05000000000000000000" pitchFamily="2" charset="2"/>
              <a:buChar char="§"/>
            </a:pPr>
            <a:r>
              <a:rPr lang="en-US" dirty="0"/>
              <a:t>Pick a diagonal ray with direction </a:t>
            </a:r>
            <a:r>
              <a:rPr lang="en-US" b="1" dirty="0"/>
              <a:t>d</a:t>
            </a:r>
            <a:r>
              <a:rPr lang="en-US" b="1" baseline="-25000" dirty="0"/>
              <a:t>s</a:t>
            </a:r>
            <a:r>
              <a:rPr lang="en-US" dirty="0"/>
              <a:t> = (±1, ±1, ±1) that traverses slot s first</a:t>
            </a:r>
          </a:p>
          <a:p>
            <a:pPr marL="1431925" lvl="2" indent="-342900">
              <a:buClr>
                <a:schemeClr val="tx2"/>
              </a:buClr>
              <a:buFont typeface="Wingdings" panose="05000000000000000000" pitchFamily="2" charset="2"/>
              <a:buChar char="§"/>
            </a:pPr>
            <a:r>
              <a:rPr lang="en-US" dirty="0"/>
              <a:t>2D example: Slot 00 -&gt; ray direction </a:t>
            </a:r>
            <a:r>
              <a:rPr lang="en-US" b="1" dirty="0"/>
              <a:t>d</a:t>
            </a:r>
            <a:r>
              <a:rPr lang="en-US" b="1" baseline="-25000" dirty="0"/>
              <a:t>s</a:t>
            </a:r>
            <a:r>
              <a:rPr lang="en-US" dirty="0"/>
              <a:t> = (1, 1)</a:t>
            </a:r>
          </a:p>
          <a:p>
            <a:pPr marL="914400" lvl="1" indent="-342900">
              <a:buClr>
                <a:schemeClr val="tx2"/>
              </a:buClr>
              <a:buFont typeface="Wingdings" panose="05000000000000000000" pitchFamily="2" charset="2"/>
              <a:buChar char="§"/>
            </a:pPr>
            <a:r>
              <a:rPr lang="en-US" dirty="0"/>
              <a:t>Cost(</a:t>
            </a:r>
            <a:r>
              <a:rPr lang="en-US" b="1" dirty="0"/>
              <a:t>c</a:t>
            </a:r>
            <a:r>
              <a:rPr lang="en-US" dirty="0"/>
              <a:t>, s) = (</a:t>
            </a:r>
            <a:r>
              <a:rPr lang="en-US" b="1" dirty="0"/>
              <a:t>c </a:t>
            </a:r>
            <a:r>
              <a:rPr lang="en-US" dirty="0"/>
              <a:t>- </a:t>
            </a:r>
            <a:r>
              <a:rPr lang="en-US" b="1" dirty="0"/>
              <a:t>p</a:t>
            </a:r>
            <a:r>
              <a:rPr lang="en-US" dirty="0"/>
              <a:t>)∙</a:t>
            </a:r>
            <a:r>
              <a:rPr lang="en-US" b="1" dirty="0"/>
              <a:t>d</a:t>
            </a:r>
            <a:r>
              <a:rPr lang="en-US" b="1" baseline="-25000" dirty="0"/>
              <a:t>s</a:t>
            </a:r>
          </a:p>
          <a:p>
            <a:pPr marL="914400" lvl="1" indent="-342900">
              <a:buClr>
                <a:schemeClr val="tx2"/>
              </a:buClr>
              <a:buFont typeface="Wingdings" panose="05000000000000000000" pitchFamily="2" charset="2"/>
              <a:buChar char="§"/>
            </a:pPr>
            <a:r>
              <a:rPr lang="en-US" dirty="0"/>
              <a:t>Distance from parent box center </a:t>
            </a:r>
            <a:r>
              <a:rPr lang="en-US" b="1" dirty="0"/>
              <a:t>p</a:t>
            </a:r>
            <a:r>
              <a:rPr lang="en-US" dirty="0"/>
              <a:t> projected on the ray direction</a:t>
            </a:r>
          </a:p>
          <a:p>
            <a:pPr marL="914400" lvl="1" indent="-342900">
              <a:buClr>
                <a:schemeClr val="tx2"/>
              </a:buClr>
              <a:buFont typeface="Wingdings" panose="05000000000000000000" pitchFamily="2" charset="2"/>
              <a:buChar char="§"/>
            </a:pPr>
            <a:r>
              <a:rPr lang="en-US" dirty="0"/>
              <a:t>Minimize total cost using the auction algorithm [</a:t>
            </a:r>
            <a:r>
              <a:rPr lang="en-US" dirty="0" err="1"/>
              <a:t>Bertsekas</a:t>
            </a:r>
            <a:r>
              <a:rPr lang="en-US" dirty="0"/>
              <a:t> 1992]</a:t>
            </a:r>
          </a:p>
        </p:txBody>
      </p:sp>
      <p:sp>
        <p:nvSpPr>
          <p:cNvPr id="6" name="Text Placeholder 9"/>
          <p:cNvSpPr>
            <a:spLocks noGrp="1"/>
          </p:cNvSpPr>
          <p:nvPr>
            <p:ph type="body" sz="quarter" idx="10"/>
          </p:nvPr>
        </p:nvSpPr>
        <p:spPr>
          <a:xfrm>
            <a:off x="498348" y="1183333"/>
            <a:ext cx="9976104" cy="525463"/>
          </a:xfrm>
        </p:spPr>
        <p:txBody>
          <a:bodyPr/>
          <a:lstStyle/>
          <a:p>
            <a:r>
              <a:rPr lang="en-US" dirty="0"/>
              <a:t>Idea: Optimize the child node assignment</a:t>
            </a:r>
          </a:p>
        </p:txBody>
      </p:sp>
      <p:sp>
        <p:nvSpPr>
          <p:cNvPr id="5" name="TextBox 4"/>
          <p:cNvSpPr txBox="1"/>
          <p:nvPr/>
        </p:nvSpPr>
        <p:spPr>
          <a:xfrm>
            <a:off x="5289550" y="4495418"/>
            <a:ext cx="1235365" cy="3416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fi-FI" dirty="0">
                <a:solidFill>
                  <a:schemeClr val="bg1"/>
                </a:solidFill>
              </a:rPr>
              <a:t>8x8 table</a:t>
            </a:r>
          </a:p>
        </p:txBody>
      </p:sp>
      <p:cxnSp>
        <p:nvCxnSpPr>
          <p:cNvPr id="8" name="Straight Arrow Connector 220"/>
          <p:cNvCxnSpPr>
            <a:stCxn id="5" idx="1"/>
          </p:cNvCxnSpPr>
          <p:nvPr/>
        </p:nvCxnSpPr>
        <p:spPr>
          <a:xfrm flipH="1">
            <a:off x="4229100" y="4666234"/>
            <a:ext cx="1060450" cy="0"/>
          </a:xfrm>
          <a:prstGeom prst="straightConnector1">
            <a:avLst/>
          </a:prstGeom>
          <a:ln w="19050">
            <a:solidFill>
              <a:schemeClr val="tx1">
                <a:lumMod val="50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369" y="4087368"/>
            <a:ext cx="1655367" cy="13545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549" y="4600441"/>
            <a:ext cx="473201" cy="473217"/>
          </a:xfrm>
          <a:prstGeom prst="rect">
            <a:avLst/>
          </a:prstGeom>
        </p:spPr>
      </p:pic>
    </p:spTree>
    <p:extLst>
      <p:ext uri="{BB962C8B-B14F-4D97-AF65-F5344CB8AC3E}">
        <p14:creationId xmlns:p14="http://schemas.microsoft.com/office/powerpoint/2010/main" val="131617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Octant-based traversal order</a:t>
            </a:r>
          </a:p>
        </p:txBody>
      </p:sp>
      <p:graphicFrame>
        <p:nvGraphicFramePr>
          <p:cNvPr id="15" name="Chart 14"/>
          <p:cNvGraphicFramePr>
            <a:graphicFrameLocks/>
          </p:cNvGraphicFramePr>
          <p:nvPr>
            <p:extLst>
              <p:ext uri="{D42A27DB-BD31-4B8C-83A1-F6EECF244321}">
                <p14:modId xmlns:p14="http://schemas.microsoft.com/office/powerpoint/2010/main" val="2159967872"/>
              </p:ext>
            </p:extLst>
          </p:nvPr>
        </p:nvGraphicFramePr>
        <p:xfrm>
          <a:off x="2779712" y="1391857"/>
          <a:ext cx="5418138" cy="4264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72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Reducing traversal stack traffic</a:t>
            </a:r>
          </a:p>
        </p:txBody>
      </p:sp>
      <p:sp>
        <p:nvSpPr>
          <p:cNvPr id="10" name="Text Placeholder 9"/>
          <p:cNvSpPr>
            <a:spLocks noGrp="1"/>
          </p:cNvSpPr>
          <p:nvPr>
            <p:ph type="body" sz="quarter" idx="10"/>
          </p:nvPr>
        </p:nvSpPr>
        <p:spPr/>
        <p:txBody>
          <a:bodyPr/>
          <a:lstStyle/>
          <a:p>
            <a:r>
              <a:rPr lang="en-US" dirty="0"/>
              <a:t>Compressing stack entries</a:t>
            </a:r>
          </a:p>
        </p:txBody>
      </p:sp>
      <p:sp>
        <p:nvSpPr>
          <p:cNvPr id="4" name="Content Placeholder 8"/>
          <p:cNvSpPr>
            <a:spLocks noGrp="1"/>
          </p:cNvSpPr>
          <p:nvPr>
            <p:ph idx="1"/>
          </p:nvPr>
        </p:nvSpPr>
        <p:spPr>
          <a:xfrm>
            <a:off x="512064" y="2103120"/>
            <a:ext cx="9948672" cy="3968496"/>
          </a:xfrm>
        </p:spPr>
        <p:txBody>
          <a:bodyPr/>
          <a:lstStyle/>
          <a:p>
            <a:pPr marL="342900" indent="-342900">
              <a:buClr>
                <a:schemeClr val="tx2"/>
              </a:buClr>
              <a:buFont typeface="Wingdings" panose="05000000000000000000" pitchFamily="2" charset="2"/>
              <a:buChar char="§"/>
            </a:pPr>
            <a:r>
              <a:rPr lang="en-US" dirty="0"/>
              <a:t>Combine all sibling nodes of same type to a single 8-byte stack entry</a:t>
            </a:r>
          </a:p>
          <a:p>
            <a:pPr marL="914400" lvl="1" indent="-342900">
              <a:buClr>
                <a:schemeClr val="tx2"/>
              </a:buClr>
              <a:buFont typeface="Wingdings" panose="05000000000000000000" pitchFamily="2" charset="2"/>
              <a:buChar char="§"/>
            </a:pPr>
            <a:r>
              <a:rPr lang="en-US" dirty="0"/>
              <a:t>32-bit base index, bitmask for individual items</a:t>
            </a:r>
          </a:p>
          <a:p>
            <a:pPr marL="342900" indent="-342900">
              <a:buClr>
                <a:schemeClr val="tx2"/>
              </a:buClr>
              <a:buFont typeface="Wingdings" panose="05000000000000000000" pitchFamily="2" charset="2"/>
              <a:buChar char="§"/>
            </a:pPr>
            <a:r>
              <a:rPr lang="en-US" dirty="0"/>
              <a:t>Internal node test produces 0-2 stack entries</a:t>
            </a:r>
          </a:p>
          <a:p>
            <a:pPr marL="914400" lvl="1" indent="-342900">
              <a:buClr>
                <a:schemeClr val="tx2"/>
              </a:buClr>
              <a:buFont typeface="Wingdings" panose="05000000000000000000" pitchFamily="2" charset="2"/>
              <a:buChar char="§"/>
            </a:pPr>
            <a:r>
              <a:rPr lang="en-US" dirty="0"/>
              <a:t>Up to 8 internal nodes in each </a:t>
            </a:r>
            <a:r>
              <a:rPr lang="en-US" i="1" dirty="0"/>
              <a:t>node group</a:t>
            </a:r>
          </a:p>
          <a:p>
            <a:pPr marL="914400" lvl="1" indent="-342900">
              <a:buClr>
                <a:schemeClr val="tx2"/>
              </a:buClr>
              <a:buFont typeface="Wingdings" panose="05000000000000000000" pitchFamily="2" charset="2"/>
              <a:buChar char="§"/>
            </a:pPr>
            <a:r>
              <a:rPr lang="en-US" dirty="0"/>
              <a:t>Up to 24 triangles from up to 8 leaf nodes in each </a:t>
            </a:r>
            <a:r>
              <a:rPr lang="en-US" i="1"/>
              <a:t>triangle group</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299" y="2755900"/>
            <a:ext cx="4433502" cy="1250950"/>
          </a:xfrm>
          <a:prstGeom prst="rect">
            <a:avLst/>
          </a:prstGeom>
        </p:spPr>
      </p:pic>
    </p:spTree>
    <p:extLst>
      <p:ext uri="{BB962C8B-B14F-4D97-AF65-F5344CB8AC3E}">
        <p14:creationId xmlns:p14="http://schemas.microsoft.com/office/powerpoint/2010/main" val="228281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Reducing traversal stack traffic</a:t>
            </a:r>
          </a:p>
        </p:txBody>
      </p:sp>
      <p:sp>
        <p:nvSpPr>
          <p:cNvPr id="10" name="Text Placeholder 9"/>
          <p:cNvSpPr>
            <a:spLocks noGrp="1"/>
          </p:cNvSpPr>
          <p:nvPr>
            <p:ph type="body" sz="quarter" idx="10"/>
          </p:nvPr>
        </p:nvSpPr>
        <p:spPr/>
        <p:txBody>
          <a:bodyPr/>
          <a:lstStyle/>
          <a:p>
            <a:r>
              <a:rPr lang="en-US" dirty="0"/>
              <a:t>Compressing stack entries</a:t>
            </a:r>
          </a:p>
        </p:txBody>
      </p:sp>
      <p:sp>
        <p:nvSpPr>
          <p:cNvPr id="4" name="Content Placeholder 8"/>
          <p:cNvSpPr>
            <a:spLocks noGrp="1"/>
          </p:cNvSpPr>
          <p:nvPr>
            <p:ph idx="1"/>
          </p:nvPr>
        </p:nvSpPr>
        <p:spPr>
          <a:xfrm>
            <a:off x="512064" y="2103120"/>
            <a:ext cx="9948672" cy="3968496"/>
          </a:xfrm>
        </p:spPr>
        <p:txBody>
          <a:bodyPr/>
          <a:lstStyle/>
          <a:p>
            <a:pPr marL="342900" indent="-342900">
              <a:buClr>
                <a:schemeClr val="tx2"/>
              </a:buClr>
              <a:buFont typeface="Wingdings" panose="05000000000000000000" pitchFamily="2" charset="2"/>
              <a:buChar char="§"/>
            </a:pPr>
            <a:r>
              <a:rPr lang="en-US" dirty="0"/>
              <a:t>How to maintain the traversal order?</a:t>
            </a:r>
          </a:p>
          <a:p>
            <a:pPr marL="342900" indent="-342900">
              <a:buClr>
                <a:schemeClr val="tx2"/>
              </a:buClr>
              <a:buFont typeface="Wingdings" panose="05000000000000000000" pitchFamily="2" charset="2"/>
              <a:buChar char="§"/>
            </a:pPr>
            <a:r>
              <a:rPr lang="en-US" dirty="0"/>
              <a:t>Define a traversal priority as reverse of the traversal order</a:t>
            </a:r>
          </a:p>
          <a:p>
            <a:pPr marL="914400" lvl="1" indent="-342900">
              <a:buClr>
                <a:schemeClr val="tx2"/>
              </a:buClr>
              <a:buFont typeface="Wingdings" panose="05000000000000000000" pitchFamily="2" charset="2"/>
              <a:buChar char="§"/>
            </a:pPr>
            <a:r>
              <a:rPr lang="en-US" dirty="0"/>
              <a:t>priority = </a:t>
            </a:r>
            <a:r>
              <a:rPr lang="en-US" dirty="0" err="1"/>
              <a:t>slot_index</a:t>
            </a:r>
            <a:r>
              <a:rPr lang="en-US" dirty="0"/>
              <a:t> ^ (7 – </a:t>
            </a:r>
            <a:r>
              <a:rPr lang="en-US" dirty="0" err="1"/>
              <a:t>oct</a:t>
            </a:r>
            <a:r>
              <a:rPr lang="en-US" dirty="0"/>
              <a:t>)</a:t>
            </a:r>
          </a:p>
          <a:p>
            <a:pPr marL="914400" lvl="1" indent="-342900">
              <a:buClr>
                <a:schemeClr val="tx2"/>
              </a:buClr>
              <a:buFont typeface="Wingdings" panose="05000000000000000000" pitchFamily="2" charset="2"/>
              <a:buChar char="§"/>
            </a:pPr>
            <a:r>
              <a:rPr lang="en-US" dirty="0"/>
              <a:t>Traverse nodes with highest priority first</a:t>
            </a:r>
          </a:p>
          <a:p>
            <a:pPr marL="342900" indent="-342900">
              <a:buClr>
                <a:schemeClr val="tx2"/>
              </a:buClr>
              <a:buFont typeface="Wingdings" panose="05000000000000000000" pitchFamily="2" charset="2"/>
              <a:buChar char="§"/>
            </a:pPr>
            <a:r>
              <a:rPr lang="en-US" dirty="0"/>
              <a:t>Permute the </a:t>
            </a:r>
            <a:r>
              <a:rPr lang="en-US" i="1" dirty="0"/>
              <a:t>hits</a:t>
            </a:r>
            <a:r>
              <a:rPr lang="en-US" dirty="0"/>
              <a:t>-field: Internal nodes set bit corresponding to traversal priority</a:t>
            </a:r>
          </a:p>
          <a:p>
            <a:pPr marL="914400" lvl="1" indent="-342900">
              <a:buClr>
                <a:schemeClr val="tx2"/>
              </a:buClr>
              <a:buFont typeface="Wingdings" panose="05000000000000000000" pitchFamily="2" charset="2"/>
              <a:buChar char="§"/>
            </a:pPr>
            <a:r>
              <a:rPr lang="en-US" dirty="0"/>
              <a:t>Find highest set bit to get node to traverse next</a:t>
            </a:r>
          </a:p>
          <a:p>
            <a:pPr marL="914400" lvl="1" indent="-342900">
              <a:buClr>
                <a:schemeClr val="tx2"/>
              </a:buClr>
              <a:buFont typeface="Wingdings" panose="05000000000000000000" pitchFamily="2" charset="2"/>
              <a:buChar char="§"/>
            </a:pPr>
            <a:r>
              <a:rPr lang="en-US" dirty="0"/>
              <a:t>Reverse priority computation to obtain child slot index</a:t>
            </a:r>
          </a:p>
        </p:txBody>
      </p:sp>
    </p:spTree>
    <p:extLst>
      <p:ext uri="{BB962C8B-B14F-4D97-AF65-F5344CB8AC3E}">
        <p14:creationId xmlns:p14="http://schemas.microsoft.com/office/powerpoint/2010/main" val="30178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Reducing traversal stack traffic</a:t>
            </a:r>
          </a:p>
        </p:txBody>
      </p:sp>
      <p:sp>
        <p:nvSpPr>
          <p:cNvPr id="10" name="Text Placeholder 9"/>
          <p:cNvSpPr>
            <a:spLocks noGrp="1"/>
          </p:cNvSpPr>
          <p:nvPr>
            <p:ph type="body" sz="quarter" idx="10"/>
          </p:nvPr>
        </p:nvSpPr>
        <p:spPr/>
        <p:txBody>
          <a:bodyPr/>
          <a:lstStyle/>
          <a:p>
            <a:r>
              <a:rPr lang="en-US" dirty="0"/>
              <a:t>Using shared memory</a:t>
            </a:r>
          </a:p>
        </p:txBody>
      </p:sp>
      <p:sp>
        <p:nvSpPr>
          <p:cNvPr id="4" name="Content Placeholder 8"/>
          <p:cNvSpPr>
            <a:spLocks noGrp="1"/>
          </p:cNvSpPr>
          <p:nvPr>
            <p:ph idx="1"/>
          </p:nvPr>
        </p:nvSpPr>
        <p:spPr>
          <a:xfrm>
            <a:off x="512064" y="2103120"/>
            <a:ext cx="5717286" cy="3968496"/>
          </a:xfrm>
        </p:spPr>
        <p:txBody>
          <a:bodyPr/>
          <a:lstStyle/>
          <a:p>
            <a:pPr marL="342900" indent="-342900">
              <a:buClr>
                <a:schemeClr val="tx2"/>
              </a:buClr>
              <a:buFont typeface="Wingdings" panose="05000000000000000000" pitchFamily="2" charset="2"/>
              <a:buChar char="§"/>
            </a:pPr>
            <a:r>
              <a:rPr lang="en-US" dirty="0"/>
              <a:t>Store as many stack entries to shared memory as possible</a:t>
            </a:r>
          </a:p>
          <a:p>
            <a:pPr marL="914400" lvl="1" indent="-342900">
              <a:buClr>
                <a:schemeClr val="tx2"/>
              </a:buClr>
              <a:buFont typeface="Wingdings" panose="05000000000000000000" pitchFamily="2" charset="2"/>
              <a:buChar char="§"/>
            </a:pPr>
            <a:r>
              <a:rPr lang="en-US" dirty="0"/>
              <a:t>12 in our kernel</a:t>
            </a:r>
          </a:p>
          <a:p>
            <a:pPr marL="342900" indent="-342900">
              <a:buClr>
                <a:schemeClr val="tx2"/>
              </a:buClr>
              <a:buFont typeface="Wingdings" panose="05000000000000000000" pitchFamily="2" charset="2"/>
              <a:buChar char="§"/>
            </a:pPr>
            <a:r>
              <a:rPr lang="en-US" dirty="0"/>
              <a:t>Spill rest of the entries to local memory</a:t>
            </a:r>
          </a:p>
          <a:p>
            <a:pPr marL="914400" lvl="1" indent="-342900">
              <a:buClr>
                <a:schemeClr val="tx2"/>
              </a:buClr>
              <a:buFont typeface="Wingdings" panose="05000000000000000000" pitchFamily="2" charset="2"/>
              <a:buChar char="§"/>
            </a:pPr>
            <a:r>
              <a:rPr lang="en-US" dirty="0"/>
              <a:t>Happens very rarely</a:t>
            </a:r>
          </a:p>
          <a:p>
            <a:pPr marL="342900" indent="-342900">
              <a:buClr>
                <a:schemeClr val="tx2"/>
              </a:buClr>
              <a:buFont typeface="Wingdings" panose="05000000000000000000" pitchFamily="2" charset="2"/>
              <a:buChar char="§"/>
            </a:pPr>
            <a:r>
              <a:rPr lang="en-US" dirty="0"/>
              <a:t>Eliminates practically all external memory traffic</a:t>
            </a:r>
          </a:p>
        </p:txBody>
      </p:sp>
      <p:graphicFrame>
        <p:nvGraphicFramePr>
          <p:cNvPr id="11" name="Chart 10"/>
          <p:cNvGraphicFramePr>
            <a:graphicFrameLocks/>
          </p:cNvGraphicFramePr>
          <p:nvPr>
            <p:extLst>
              <p:ext uri="{D42A27DB-BD31-4B8C-83A1-F6EECF244321}">
                <p14:modId xmlns:p14="http://schemas.microsoft.com/office/powerpoint/2010/main" val="2017672201"/>
              </p:ext>
            </p:extLst>
          </p:nvPr>
        </p:nvGraphicFramePr>
        <p:xfrm>
          <a:off x="6531769" y="1252157"/>
          <a:ext cx="3990181" cy="4398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325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Improving SIMD utilization</a:t>
            </a:r>
          </a:p>
        </p:txBody>
      </p:sp>
      <p:sp>
        <p:nvSpPr>
          <p:cNvPr id="10" name="Text Placeholder 9"/>
          <p:cNvSpPr>
            <a:spLocks noGrp="1"/>
          </p:cNvSpPr>
          <p:nvPr>
            <p:ph type="body" sz="quarter" idx="10"/>
          </p:nvPr>
        </p:nvSpPr>
        <p:spPr/>
        <p:txBody>
          <a:bodyPr/>
          <a:lstStyle/>
          <a:p>
            <a:r>
              <a:rPr lang="en-US" dirty="0"/>
              <a:t>Postponing triangle intersection tests</a:t>
            </a:r>
          </a:p>
        </p:txBody>
      </p:sp>
      <p:sp>
        <p:nvSpPr>
          <p:cNvPr id="4" name="Content Placeholder 8"/>
          <p:cNvSpPr>
            <a:spLocks noGrp="1"/>
          </p:cNvSpPr>
          <p:nvPr>
            <p:ph idx="1"/>
          </p:nvPr>
        </p:nvSpPr>
        <p:spPr>
          <a:xfrm>
            <a:off x="512064" y="2103120"/>
            <a:ext cx="5583936" cy="3968496"/>
          </a:xfrm>
        </p:spPr>
        <p:txBody>
          <a:bodyPr/>
          <a:lstStyle/>
          <a:p>
            <a:pPr marL="342900" indent="-342900">
              <a:buClr>
                <a:schemeClr val="tx2"/>
              </a:buClr>
              <a:buFont typeface="Wingdings" panose="05000000000000000000" pitchFamily="2" charset="2"/>
              <a:buChar char="§"/>
            </a:pPr>
            <a:r>
              <a:rPr lang="en-US" dirty="0"/>
              <a:t>Threads follow different paths in the tree</a:t>
            </a:r>
          </a:p>
          <a:p>
            <a:pPr marL="914400" lvl="1" indent="-342900">
              <a:buClr>
                <a:schemeClr val="tx2"/>
              </a:buClr>
              <a:buFont typeface="Wingdings" panose="05000000000000000000" pitchFamily="2" charset="2"/>
              <a:buChar char="§"/>
            </a:pPr>
            <a:r>
              <a:rPr lang="en-US" dirty="0"/>
              <a:t>Especially with incoherent rays</a:t>
            </a:r>
          </a:p>
          <a:p>
            <a:pPr marL="342900" indent="-342900">
              <a:buClr>
                <a:schemeClr val="tx2"/>
              </a:buClr>
              <a:buFont typeface="Wingdings" panose="05000000000000000000" pitchFamily="2" charset="2"/>
              <a:buChar char="§"/>
            </a:pPr>
            <a:r>
              <a:rPr lang="en-US" dirty="0"/>
              <a:t>Internal nodes traversed more often than leaves</a:t>
            </a:r>
          </a:p>
          <a:p>
            <a:pPr marL="342900" indent="-342900">
              <a:buClr>
                <a:schemeClr val="tx2"/>
              </a:buClr>
              <a:buFont typeface="Wingdings" panose="05000000000000000000" pitchFamily="2" charset="2"/>
              <a:buChar char="§"/>
            </a:pPr>
            <a:r>
              <a:rPr lang="en-US" dirty="0"/>
              <a:t>Only a few threads in a 32-lane warp active in ray-triangle intersection test</a:t>
            </a:r>
          </a:p>
        </p:txBody>
      </p:sp>
    </p:spTree>
    <p:extLst>
      <p:ext uri="{BB962C8B-B14F-4D97-AF65-F5344CB8AC3E}">
        <p14:creationId xmlns:p14="http://schemas.microsoft.com/office/powerpoint/2010/main" val="411854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Improving SIMD utilization</a:t>
            </a:r>
          </a:p>
        </p:txBody>
      </p:sp>
      <p:sp>
        <p:nvSpPr>
          <p:cNvPr id="10" name="Text Placeholder 9"/>
          <p:cNvSpPr>
            <a:spLocks noGrp="1"/>
          </p:cNvSpPr>
          <p:nvPr>
            <p:ph type="body" sz="quarter" idx="10"/>
          </p:nvPr>
        </p:nvSpPr>
        <p:spPr/>
        <p:txBody>
          <a:bodyPr/>
          <a:lstStyle/>
          <a:p>
            <a:r>
              <a:rPr lang="en-US" dirty="0"/>
              <a:t>Postponing triangle intersection tests</a:t>
            </a:r>
          </a:p>
        </p:txBody>
      </p:sp>
      <p:sp>
        <p:nvSpPr>
          <p:cNvPr id="4" name="Content Placeholder 8"/>
          <p:cNvSpPr>
            <a:spLocks noGrp="1"/>
          </p:cNvSpPr>
          <p:nvPr>
            <p:ph idx="1"/>
          </p:nvPr>
        </p:nvSpPr>
        <p:spPr>
          <a:xfrm>
            <a:off x="512064" y="2103120"/>
            <a:ext cx="5583936" cy="3968496"/>
          </a:xfrm>
        </p:spPr>
        <p:txBody>
          <a:bodyPr/>
          <a:lstStyle/>
          <a:p>
            <a:pPr marL="342900" indent="-342900">
              <a:buClr>
                <a:schemeClr val="tx2"/>
              </a:buClr>
              <a:buFont typeface="Wingdings" panose="05000000000000000000" pitchFamily="2" charset="2"/>
              <a:buChar char="§"/>
            </a:pPr>
            <a:r>
              <a:rPr lang="en-US" dirty="0"/>
              <a:t>Postpone triangle intersections by pushing triangle groups to stack</a:t>
            </a:r>
          </a:p>
          <a:p>
            <a:pPr marL="342900" indent="-342900">
              <a:buClr>
                <a:schemeClr val="tx2"/>
              </a:buClr>
              <a:buFont typeface="Wingdings" panose="05000000000000000000" pitchFamily="2" charset="2"/>
              <a:buChar char="§"/>
            </a:pPr>
            <a:r>
              <a:rPr lang="en-US" dirty="0"/>
              <a:t>Do this whenever less than 20% of active threads want to intersect triangles</a:t>
            </a:r>
          </a:p>
        </p:txBody>
      </p:sp>
      <p:graphicFrame>
        <p:nvGraphicFramePr>
          <p:cNvPr id="6" name="Chart 5"/>
          <p:cNvGraphicFramePr>
            <a:graphicFrameLocks/>
          </p:cNvGraphicFramePr>
          <p:nvPr>
            <p:extLst>
              <p:ext uri="{D42A27DB-BD31-4B8C-83A1-F6EECF244321}">
                <p14:modId xmlns:p14="http://schemas.microsoft.com/office/powerpoint/2010/main" val="584890712"/>
              </p:ext>
            </p:extLst>
          </p:nvPr>
        </p:nvGraphicFramePr>
        <p:xfrm>
          <a:off x="6426200" y="1309307"/>
          <a:ext cx="3955256" cy="4405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644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Constructing wide BVHs</a:t>
            </a:r>
          </a:p>
        </p:txBody>
      </p:sp>
      <p:sp>
        <p:nvSpPr>
          <p:cNvPr id="4" name="Content Placeholder 8"/>
          <p:cNvSpPr>
            <a:spLocks noGrp="1"/>
          </p:cNvSpPr>
          <p:nvPr>
            <p:ph idx="1"/>
          </p:nvPr>
        </p:nvSpPr>
        <p:spPr>
          <a:xfrm>
            <a:off x="512064" y="2103120"/>
            <a:ext cx="9948672" cy="3968496"/>
          </a:xfrm>
        </p:spPr>
        <p:txBody>
          <a:bodyPr/>
          <a:lstStyle/>
          <a:p>
            <a:pPr marL="342900" indent="-342900">
              <a:buClr>
                <a:schemeClr val="tx2"/>
              </a:buClr>
              <a:buFont typeface="Wingdings" panose="05000000000000000000" pitchFamily="2" charset="2"/>
              <a:buChar char="§"/>
            </a:pPr>
            <a:r>
              <a:rPr lang="en-US" dirty="0"/>
              <a:t>Start with a binary SBVH with one triangle per leaf [Stich et al. 2009]</a:t>
            </a:r>
          </a:p>
          <a:p>
            <a:pPr marL="342900" indent="-342900">
              <a:buClr>
                <a:schemeClr val="tx2"/>
              </a:buClr>
              <a:buFont typeface="Wingdings" panose="05000000000000000000" pitchFamily="2" charset="2"/>
              <a:buChar char="§"/>
            </a:pPr>
            <a:r>
              <a:rPr lang="en-US" dirty="0"/>
              <a:t>Form a wide BVH by collapsing nodes in a SAH-optimal fashion</a:t>
            </a:r>
          </a:p>
          <a:p>
            <a:pPr marL="342900" indent="-342900">
              <a:buClr>
                <a:schemeClr val="tx2"/>
              </a:buClr>
              <a:buFont typeface="Wingdings" panose="05000000000000000000" pitchFamily="2" charset="2"/>
              <a:buChar char="§"/>
            </a:pPr>
            <a:endParaRPr lang="en-US" dirty="0"/>
          </a:p>
          <a:p>
            <a:pPr marL="342900" indent="-342900">
              <a:buClr>
                <a:schemeClr val="tx2"/>
              </a:buClr>
              <a:buFont typeface="Wingdings" panose="05000000000000000000" pitchFamily="2" charset="2"/>
              <a:buChar char="§"/>
            </a:pPr>
            <a:r>
              <a:rPr lang="en-US" dirty="0"/>
              <a:t>Greedy top-down collapsing and splitting [Wald et al. 2008 ; </a:t>
            </a:r>
            <a:r>
              <a:rPr lang="en-US" dirty="0" err="1"/>
              <a:t>Afra</a:t>
            </a:r>
            <a:r>
              <a:rPr lang="en-US" dirty="0"/>
              <a:t> et al. 2013]</a:t>
            </a:r>
          </a:p>
          <a:p>
            <a:pPr marL="342900" indent="-342900">
              <a:buClr>
                <a:schemeClr val="tx2"/>
              </a:buClr>
              <a:buFont typeface="Wingdings" panose="05000000000000000000" pitchFamily="2" charset="2"/>
              <a:buChar char="§"/>
            </a:pPr>
            <a:endParaRPr lang="en-US" dirty="0"/>
          </a:p>
          <a:p>
            <a:pPr marL="342900" indent="-342900">
              <a:buClr>
                <a:schemeClr val="tx2"/>
              </a:buClr>
              <a:buFont typeface="Wingdings" panose="05000000000000000000" pitchFamily="2" charset="2"/>
              <a:buChar char="§"/>
            </a:pPr>
            <a:r>
              <a:rPr lang="en-US" dirty="0"/>
              <a:t>Our: Jointly optimize both internal nodes and leaves at the same time</a:t>
            </a:r>
          </a:p>
        </p:txBody>
      </p:sp>
    </p:spTree>
    <p:extLst>
      <p:ext uri="{BB962C8B-B14F-4D97-AF65-F5344CB8AC3E}">
        <p14:creationId xmlns:p14="http://schemas.microsoft.com/office/powerpoint/2010/main" val="57800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Constructing wide BVHs</a:t>
            </a:r>
          </a:p>
        </p:txBody>
      </p:sp>
      <p:sp>
        <p:nvSpPr>
          <p:cNvPr id="4" name="Content Placeholder 8"/>
          <p:cNvSpPr>
            <a:spLocks noGrp="1"/>
          </p:cNvSpPr>
          <p:nvPr>
            <p:ph idx="1"/>
          </p:nvPr>
        </p:nvSpPr>
        <p:spPr>
          <a:xfrm>
            <a:off x="512064" y="2103120"/>
            <a:ext cx="9948672" cy="3968496"/>
          </a:xfrm>
        </p:spPr>
        <p:txBody>
          <a:bodyPr/>
          <a:lstStyle/>
          <a:p>
            <a:pPr marL="342900" indent="-342900">
              <a:buClr>
                <a:schemeClr val="tx2"/>
              </a:buClr>
              <a:buFont typeface="Wingdings" panose="05000000000000000000" pitchFamily="2" charset="2"/>
              <a:buChar char="§"/>
            </a:pPr>
            <a:r>
              <a:rPr lang="en-US" dirty="0"/>
              <a:t>Moving from bottom to top, process each node in the binary BVH</a:t>
            </a:r>
          </a:p>
          <a:p>
            <a:pPr marL="914400" lvl="1" indent="-342900">
              <a:buClr>
                <a:schemeClr val="tx2"/>
              </a:buClr>
              <a:buFont typeface="Wingdings" panose="05000000000000000000" pitchFamily="2" charset="2"/>
              <a:buChar char="§"/>
            </a:pPr>
            <a:r>
              <a:rPr lang="en-US" dirty="0"/>
              <a:t>Compute and store optimal SAH cost for all configurations the node could have in the final wide BVH:</a:t>
            </a:r>
          </a:p>
          <a:p>
            <a:pPr marL="1431925" lvl="2" indent="-342900">
              <a:buClr>
                <a:schemeClr val="tx2"/>
              </a:buClr>
              <a:buFont typeface="Wingdings" panose="05000000000000000000" pitchFamily="2" charset="2"/>
              <a:buChar char="§"/>
            </a:pPr>
            <a:r>
              <a:rPr lang="en-US" dirty="0"/>
              <a:t>Leaf</a:t>
            </a:r>
          </a:p>
          <a:p>
            <a:pPr marL="1431925" lvl="2" indent="-342900">
              <a:buClr>
                <a:schemeClr val="tx2"/>
              </a:buClr>
              <a:buFont typeface="Wingdings" panose="05000000000000000000" pitchFamily="2" charset="2"/>
              <a:buChar char="§"/>
            </a:pPr>
            <a:r>
              <a:rPr lang="en-US" dirty="0"/>
              <a:t>Wide internal node</a:t>
            </a:r>
          </a:p>
          <a:p>
            <a:pPr marL="1431925" lvl="2" indent="-342900">
              <a:buClr>
                <a:schemeClr val="tx2"/>
              </a:buClr>
              <a:buFont typeface="Wingdings" panose="05000000000000000000" pitchFamily="2" charset="2"/>
              <a:buChar char="§"/>
            </a:pPr>
            <a:r>
              <a:rPr lang="en-US" dirty="0"/>
              <a:t>Eliminated – subtree is represented as forest with 2-7 roots, placed as children of the node’s parent. Ask child nodes how to optimally divide roots between them.</a:t>
            </a:r>
          </a:p>
          <a:p>
            <a:pPr marL="914400" lvl="1" indent="-342900">
              <a:buClr>
                <a:schemeClr val="tx2"/>
              </a:buClr>
              <a:buFont typeface="Wingdings" panose="05000000000000000000" pitchFamily="2" charset="2"/>
              <a:buChar char="§"/>
            </a:pPr>
            <a:r>
              <a:rPr lang="en-US" dirty="0"/>
              <a:t>Backtrack from root and create wide nodes so that optimal cost is realized. </a:t>
            </a:r>
          </a:p>
          <a:p>
            <a:pPr>
              <a:buClr>
                <a:schemeClr val="tx2"/>
              </a:buClr>
            </a:pPr>
            <a:endParaRPr lang="en-US" dirty="0"/>
          </a:p>
        </p:txBody>
      </p:sp>
    </p:spTree>
    <p:extLst>
      <p:ext uri="{BB962C8B-B14F-4D97-AF65-F5344CB8AC3E}">
        <p14:creationId xmlns:p14="http://schemas.microsoft.com/office/powerpoint/2010/main" val="40542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1394"/>
            <a:ext cx="6782764" cy="3815305"/>
          </a:xfrm>
          <a:prstGeom prst="rect">
            <a:avLst/>
          </a:prstGeom>
          <a:noFill/>
          <a:ln w="6350">
            <a:solidFill>
              <a:srgbClr val="5A5A5A"/>
            </a:solidFill>
          </a:ln>
        </p:spPr>
      </p:pic>
      <p:sp>
        <p:nvSpPr>
          <p:cNvPr id="10" name="Content Placeholder 8"/>
          <p:cNvSpPr txBox="1">
            <a:spLocks/>
          </p:cNvSpPr>
          <p:nvPr/>
        </p:nvSpPr>
        <p:spPr bwMode="auto">
          <a:xfrm>
            <a:off x="0" y="5346699"/>
            <a:ext cx="2285774" cy="3492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eaLnBrk="0" hangingPunct="0">
              <a:lnSpc>
                <a:spcPct val="100000"/>
              </a:lnSpc>
              <a:spcBef>
                <a:spcPct val="30000"/>
              </a:spcBef>
              <a:spcAft>
                <a:spcPct val="0"/>
              </a:spcAft>
              <a:buClrTx/>
              <a:buSzTx/>
              <a:defRPr/>
            </a:pPr>
            <a:r>
              <a:rPr lang="en-US" sz="1400" dirty="0">
                <a:solidFill>
                  <a:srgbClr val="595959"/>
                </a:solidFill>
              </a:rPr>
              <a:t>Rendered with NVIDIA </a:t>
            </a:r>
            <a:r>
              <a:rPr lang="en-US" sz="1400" dirty="0" err="1">
                <a:solidFill>
                  <a:srgbClr val="595959"/>
                </a:solidFill>
              </a:rPr>
              <a:t>Iray</a:t>
            </a:r>
            <a:endParaRPr lang="en-US" sz="1400" dirty="0">
              <a:solidFill>
                <a:srgbClr val="595959"/>
              </a:solidFill>
            </a:endParaRPr>
          </a:p>
        </p:txBody>
      </p:sp>
      <p:graphicFrame>
        <p:nvGraphicFramePr>
          <p:cNvPr id="16" name="Chart 15"/>
          <p:cNvGraphicFramePr>
            <a:graphicFrameLocks/>
          </p:cNvGraphicFramePr>
          <p:nvPr>
            <p:extLst>
              <p:ext uri="{D42A27DB-BD31-4B8C-83A1-F6EECF244321}">
                <p14:modId xmlns:p14="http://schemas.microsoft.com/office/powerpoint/2010/main" val="1641600283"/>
              </p:ext>
            </p:extLst>
          </p:nvPr>
        </p:nvGraphicFramePr>
        <p:xfrm>
          <a:off x="6870700" y="1531395"/>
          <a:ext cx="4102100" cy="3815304"/>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6"/>
          <p:cNvSpPr>
            <a:spLocks noGrp="1"/>
          </p:cNvSpPr>
          <p:nvPr>
            <p:ph type="title"/>
          </p:nvPr>
        </p:nvSpPr>
        <p:spPr>
          <a:xfrm>
            <a:off x="498348" y="661226"/>
            <a:ext cx="9976104" cy="590931"/>
          </a:xfrm>
        </p:spPr>
        <p:txBody>
          <a:bodyPr/>
          <a:lstStyle/>
          <a:p>
            <a:r>
              <a:rPr lang="fi-FI" dirty="0"/>
              <a:t>Inspiration</a:t>
            </a:r>
          </a:p>
        </p:txBody>
      </p:sp>
    </p:spTree>
    <p:extLst>
      <p:ext uri="{BB962C8B-B14F-4D97-AF65-F5344CB8AC3E}">
        <p14:creationId xmlns:p14="http://schemas.microsoft.com/office/powerpoint/2010/main" val="426315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Constructing wide BVHs</a:t>
            </a:r>
          </a:p>
        </p:txBody>
      </p:sp>
      <p:sp>
        <p:nvSpPr>
          <p:cNvPr id="4" name="Content Placeholder 8"/>
          <p:cNvSpPr>
            <a:spLocks noGrp="1"/>
          </p:cNvSpPr>
          <p:nvPr>
            <p:ph idx="1"/>
          </p:nvPr>
        </p:nvSpPr>
        <p:spPr>
          <a:xfrm>
            <a:off x="512064" y="2103120"/>
            <a:ext cx="9948672" cy="3968496"/>
          </a:xfrm>
        </p:spPr>
        <p:txBody>
          <a:bodyPr/>
          <a:lstStyle/>
          <a:p>
            <a:pPr marL="342900" indent="-342900">
              <a:buClr>
                <a:schemeClr val="tx2"/>
              </a:buClr>
              <a:buFont typeface="Wingdings" panose="05000000000000000000" pitchFamily="2" charset="2"/>
              <a:buChar char="§"/>
            </a:pPr>
            <a:r>
              <a:rPr lang="en-US" dirty="0"/>
              <a:t>Improves the tradeoff between performance and memory usage</a:t>
            </a:r>
          </a:p>
          <a:p>
            <a:pPr marL="342900" indent="-342900">
              <a:buClr>
                <a:schemeClr val="tx2"/>
              </a:buClr>
              <a:buFont typeface="Wingdings" panose="05000000000000000000" pitchFamily="2" charset="2"/>
              <a:buChar char="§"/>
            </a:pPr>
            <a:r>
              <a:rPr lang="en-US" dirty="0"/>
              <a:t> Compared to node collapsing method by </a:t>
            </a:r>
            <a:r>
              <a:rPr lang="en-US" dirty="0" err="1"/>
              <a:t>Afra</a:t>
            </a:r>
            <a:r>
              <a:rPr lang="en-US" dirty="0"/>
              <a:t> et al. [2013]</a:t>
            </a:r>
          </a:p>
          <a:p>
            <a:pPr marL="914400" lvl="1" indent="-342900">
              <a:buClr>
                <a:schemeClr val="tx2"/>
              </a:buClr>
              <a:buFont typeface="Wingdings" panose="05000000000000000000" pitchFamily="2" charset="2"/>
              <a:buChar char="§"/>
            </a:pPr>
            <a:r>
              <a:rPr lang="en-US" dirty="0">
                <a:solidFill>
                  <a:schemeClr val="tx2"/>
                </a:solidFill>
              </a:rPr>
              <a:t>1 – 4% </a:t>
            </a:r>
            <a:r>
              <a:rPr lang="en-US" dirty="0"/>
              <a:t>higher traversal performance</a:t>
            </a:r>
          </a:p>
          <a:p>
            <a:pPr marL="914400" lvl="1" indent="-342900">
              <a:buClr>
                <a:schemeClr val="tx2"/>
              </a:buClr>
              <a:buFont typeface="Wingdings" panose="05000000000000000000" pitchFamily="2" charset="2"/>
              <a:buChar char="§"/>
            </a:pPr>
            <a:r>
              <a:rPr lang="en-US" dirty="0"/>
              <a:t>Lowers memory consumption, </a:t>
            </a:r>
            <a:r>
              <a:rPr lang="en-US" dirty="0">
                <a:solidFill>
                  <a:schemeClr val="tx2"/>
                </a:solidFill>
              </a:rPr>
              <a:t>1.18x</a:t>
            </a:r>
            <a:r>
              <a:rPr lang="en-US" dirty="0"/>
              <a:t> as many children per node (7.51 vs. 6.39), </a:t>
            </a:r>
          </a:p>
        </p:txBody>
      </p:sp>
    </p:spTree>
    <p:extLst>
      <p:ext uri="{BB962C8B-B14F-4D97-AF65-F5344CB8AC3E}">
        <p14:creationId xmlns:p14="http://schemas.microsoft.com/office/powerpoint/2010/main" val="309626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8348" y="2744454"/>
            <a:ext cx="9976104" cy="590931"/>
          </a:xfrm>
          <a:prstGeom prst="rect">
            <a:avLst/>
          </a:prstGeom>
        </p:spPr>
        <p:txBody>
          <a:bodyPr/>
          <a:lstStyle>
            <a:lvl1pPr algn="l" rtl="0" fontAlgn="base">
              <a:lnSpc>
                <a:spcPct val="90000"/>
              </a:lnSpc>
              <a:spcBef>
                <a:spcPct val="0"/>
              </a:spcBef>
              <a:spcAft>
                <a:spcPct val="0"/>
              </a:spcAft>
              <a:defRPr sz="3600" b="0" cap="none"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a:lstStyle>
          <a:p>
            <a:pPr defTabSz="914400"/>
            <a:r>
              <a:rPr lang="en-US" kern="0" dirty="0">
                <a:solidFill>
                  <a:schemeClr val="tx1"/>
                </a:solidFill>
              </a:rPr>
              <a:t>Results</a:t>
            </a:r>
          </a:p>
        </p:txBody>
      </p:sp>
    </p:spTree>
    <p:extLst>
      <p:ext uri="{BB962C8B-B14F-4D97-AF65-F5344CB8AC3E}">
        <p14:creationId xmlns:p14="http://schemas.microsoft.com/office/powerpoint/2010/main" val="3678232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Benchmark setup</a:t>
            </a:r>
          </a:p>
        </p:txBody>
      </p:sp>
      <p:sp>
        <p:nvSpPr>
          <p:cNvPr id="4" name="Content Placeholder 8"/>
          <p:cNvSpPr>
            <a:spLocks noGrp="1"/>
          </p:cNvSpPr>
          <p:nvPr>
            <p:ph idx="1"/>
          </p:nvPr>
        </p:nvSpPr>
        <p:spPr>
          <a:xfrm>
            <a:off x="512064" y="1828800"/>
            <a:ext cx="5590286" cy="2220373"/>
          </a:xfrm>
        </p:spPr>
        <p:txBody>
          <a:bodyPr/>
          <a:lstStyle/>
          <a:p>
            <a:pPr marL="342900" indent="-342900">
              <a:buClr>
                <a:schemeClr val="tx2"/>
              </a:buClr>
              <a:buFont typeface="Wingdings" panose="05000000000000000000" pitchFamily="2" charset="2"/>
              <a:buChar char="§"/>
            </a:pPr>
            <a:r>
              <a:rPr lang="en-US" dirty="0"/>
              <a:t>Diffuse path tracing, measure ray cast time for each bounce separately</a:t>
            </a:r>
          </a:p>
          <a:p>
            <a:pPr marL="342900" indent="-342900">
              <a:buClr>
                <a:schemeClr val="tx2"/>
              </a:buClr>
              <a:buFont typeface="Wingdings" panose="05000000000000000000" pitchFamily="2" charset="2"/>
              <a:buChar char="§"/>
            </a:pPr>
            <a:r>
              <a:rPr lang="en-US"/>
              <a:t>2048x2048 resolution</a:t>
            </a:r>
            <a:endParaRPr lang="en-US" dirty="0"/>
          </a:p>
          <a:p>
            <a:pPr marL="342900" indent="-342900">
              <a:buClr>
                <a:schemeClr val="tx2"/>
              </a:buClr>
              <a:buFont typeface="Wingdings" panose="05000000000000000000" pitchFamily="2" charset="2"/>
              <a:buChar char="§"/>
            </a:pPr>
            <a:r>
              <a:rPr lang="fi-FI" dirty="0"/>
              <a:t>15 scenes with 1-5 viewpoints each. </a:t>
            </a:r>
          </a:p>
          <a:p>
            <a:pPr marL="342900" indent="-342900">
              <a:buClr>
                <a:schemeClr val="tx2"/>
              </a:buClr>
              <a:buFont typeface="Wingdings" panose="05000000000000000000" pitchFamily="2" charset="2"/>
              <a:buChar char="§"/>
            </a:pPr>
            <a:r>
              <a:rPr lang="fi-FI" dirty="0"/>
              <a:t>Hardware: NVIDIA Titan X (Pascal)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708" y="450850"/>
            <a:ext cx="914400" cy="914400"/>
          </a:xfrm>
          <a:prstGeom prst="rect">
            <a:avLst/>
          </a:prstGeom>
          <a:ln w="6350">
            <a:solidFill>
              <a:srgbClr val="595959"/>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928" y="450850"/>
            <a:ext cx="914400" cy="914400"/>
          </a:xfrm>
          <a:prstGeom prst="rect">
            <a:avLst/>
          </a:prstGeom>
          <a:ln w="6350">
            <a:solidFill>
              <a:srgbClr val="595959"/>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1878" y="450850"/>
            <a:ext cx="914400" cy="914400"/>
          </a:xfrm>
          <a:prstGeom prst="rect">
            <a:avLst/>
          </a:prstGeom>
          <a:ln w="6350">
            <a:solidFill>
              <a:srgbClr val="595959"/>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8828" y="442755"/>
            <a:ext cx="914400" cy="914400"/>
          </a:xfrm>
          <a:prstGeom prst="rect">
            <a:avLst/>
          </a:prstGeom>
          <a:ln w="6350">
            <a:solidFill>
              <a:srgbClr val="595959"/>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6708" y="1795304"/>
            <a:ext cx="914400" cy="914400"/>
          </a:xfrm>
          <a:prstGeom prst="rect">
            <a:avLst/>
          </a:prstGeom>
          <a:ln w="6350">
            <a:solidFill>
              <a:srgbClr val="595959"/>
            </a:solidFill>
          </a:ln>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4928" y="1792130"/>
            <a:ext cx="914400" cy="914400"/>
          </a:xfrm>
          <a:prstGeom prst="rect">
            <a:avLst/>
          </a:prstGeom>
          <a:ln w="6350">
            <a:solidFill>
              <a:srgbClr val="595959"/>
            </a:solidFill>
          </a:ln>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878" y="1792130"/>
            <a:ext cx="914400" cy="914400"/>
          </a:xfrm>
          <a:prstGeom prst="rect">
            <a:avLst/>
          </a:prstGeom>
          <a:ln w="6350">
            <a:solidFill>
              <a:srgbClr val="595959"/>
            </a:solidFill>
          </a:ln>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18828" y="1792130"/>
            <a:ext cx="914400" cy="914400"/>
          </a:xfrm>
          <a:prstGeom prst="rect">
            <a:avLst/>
          </a:prstGeom>
          <a:ln w="6350">
            <a:solidFill>
              <a:srgbClr val="595959"/>
            </a:solidFill>
          </a:ln>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26708" y="3139758"/>
            <a:ext cx="914400" cy="914400"/>
          </a:xfrm>
          <a:prstGeom prst="rect">
            <a:avLst/>
          </a:prstGeom>
          <a:ln w="6350">
            <a:solidFill>
              <a:srgbClr val="595959"/>
            </a:solidFill>
          </a:ln>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4928" y="3139758"/>
            <a:ext cx="914400" cy="914400"/>
          </a:xfrm>
          <a:prstGeom prst="rect">
            <a:avLst/>
          </a:prstGeom>
          <a:ln w="6350">
            <a:solidFill>
              <a:srgbClr val="595959"/>
            </a:solidFill>
          </a:ln>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21878" y="3139758"/>
            <a:ext cx="914400" cy="914400"/>
          </a:xfrm>
          <a:prstGeom prst="rect">
            <a:avLst/>
          </a:prstGeom>
          <a:ln w="6350">
            <a:solidFill>
              <a:srgbClr val="595959"/>
            </a:solidFill>
          </a:ln>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18828" y="3134773"/>
            <a:ext cx="914400" cy="914400"/>
          </a:xfrm>
          <a:prstGeom prst="rect">
            <a:avLst/>
          </a:prstGeom>
          <a:ln w="6350">
            <a:solidFill>
              <a:srgbClr val="595959"/>
            </a:solidFill>
          </a:ln>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26708" y="4484212"/>
            <a:ext cx="914400" cy="914400"/>
          </a:xfrm>
          <a:prstGeom prst="rect">
            <a:avLst/>
          </a:prstGeom>
          <a:ln w="6350">
            <a:solidFill>
              <a:srgbClr val="595959"/>
            </a:solidFill>
          </a:ln>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24928" y="4484212"/>
            <a:ext cx="914400" cy="914400"/>
          </a:xfrm>
          <a:prstGeom prst="rect">
            <a:avLst/>
          </a:prstGeom>
          <a:ln w="6350">
            <a:solidFill>
              <a:srgbClr val="595959"/>
            </a:solidFill>
          </a:ln>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21878" y="4484212"/>
            <a:ext cx="914400" cy="914400"/>
          </a:xfrm>
          <a:prstGeom prst="rect">
            <a:avLst/>
          </a:prstGeom>
          <a:ln w="6350">
            <a:solidFill>
              <a:srgbClr val="595959"/>
            </a:solidFill>
          </a:ln>
        </p:spPr>
      </p:pic>
      <p:sp>
        <p:nvSpPr>
          <p:cNvPr id="20" name="Content Placeholder 8"/>
          <p:cNvSpPr txBox="1">
            <a:spLocks/>
          </p:cNvSpPr>
          <p:nvPr/>
        </p:nvSpPr>
        <p:spPr bwMode="auto">
          <a:xfrm>
            <a:off x="6597015" y="1365250"/>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80k </a:t>
            </a:r>
          </a:p>
        </p:txBody>
      </p:sp>
      <p:sp>
        <p:nvSpPr>
          <p:cNvPr id="21" name="Content Placeholder 8"/>
          <p:cNvSpPr txBox="1">
            <a:spLocks/>
          </p:cNvSpPr>
          <p:nvPr/>
        </p:nvSpPr>
        <p:spPr bwMode="auto">
          <a:xfrm>
            <a:off x="7595235" y="1365250"/>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174k </a:t>
            </a:r>
          </a:p>
        </p:txBody>
      </p:sp>
      <p:sp>
        <p:nvSpPr>
          <p:cNvPr id="22" name="Content Placeholder 8"/>
          <p:cNvSpPr txBox="1">
            <a:spLocks/>
          </p:cNvSpPr>
          <p:nvPr/>
        </p:nvSpPr>
        <p:spPr bwMode="auto">
          <a:xfrm>
            <a:off x="8592185" y="1365250"/>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262k </a:t>
            </a:r>
          </a:p>
        </p:txBody>
      </p:sp>
      <p:sp>
        <p:nvSpPr>
          <p:cNvPr id="24" name="Content Placeholder 8"/>
          <p:cNvSpPr txBox="1">
            <a:spLocks/>
          </p:cNvSpPr>
          <p:nvPr/>
        </p:nvSpPr>
        <p:spPr bwMode="auto">
          <a:xfrm>
            <a:off x="9589135" y="1363887"/>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283k </a:t>
            </a:r>
          </a:p>
        </p:txBody>
      </p:sp>
      <p:sp>
        <p:nvSpPr>
          <p:cNvPr id="25" name="Content Placeholder 8"/>
          <p:cNvSpPr txBox="1">
            <a:spLocks/>
          </p:cNvSpPr>
          <p:nvPr/>
        </p:nvSpPr>
        <p:spPr bwMode="auto">
          <a:xfrm>
            <a:off x="6597015" y="2706530"/>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407k </a:t>
            </a:r>
          </a:p>
        </p:txBody>
      </p:sp>
      <p:sp>
        <p:nvSpPr>
          <p:cNvPr id="26" name="Content Placeholder 8"/>
          <p:cNvSpPr txBox="1">
            <a:spLocks/>
          </p:cNvSpPr>
          <p:nvPr/>
        </p:nvSpPr>
        <p:spPr bwMode="auto">
          <a:xfrm>
            <a:off x="7594600" y="2706530"/>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606k </a:t>
            </a:r>
          </a:p>
        </p:txBody>
      </p:sp>
      <p:sp>
        <p:nvSpPr>
          <p:cNvPr id="27" name="Content Placeholder 8"/>
          <p:cNvSpPr txBox="1">
            <a:spLocks/>
          </p:cNvSpPr>
          <p:nvPr/>
        </p:nvSpPr>
        <p:spPr bwMode="auto">
          <a:xfrm>
            <a:off x="8592185" y="2706530"/>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762k </a:t>
            </a:r>
          </a:p>
        </p:txBody>
      </p:sp>
      <p:sp>
        <p:nvSpPr>
          <p:cNvPr id="28" name="Content Placeholder 8"/>
          <p:cNvSpPr txBox="1">
            <a:spLocks/>
          </p:cNvSpPr>
          <p:nvPr/>
        </p:nvSpPr>
        <p:spPr bwMode="auto">
          <a:xfrm>
            <a:off x="9589135" y="2706370"/>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1.3M </a:t>
            </a:r>
          </a:p>
        </p:txBody>
      </p:sp>
      <p:sp>
        <p:nvSpPr>
          <p:cNvPr id="29" name="Content Placeholder 8"/>
          <p:cNvSpPr txBox="1">
            <a:spLocks/>
          </p:cNvSpPr>
          <p:nvPr/>
        </p:nvSpPr>
        <p:spPr bwMode="auto">
          <a:xfrm>
            <a:off x="6597015" y="4049173"/>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1.9M </a:t>
            </a:r>
          </a:p>
        </p:txBody>
      </p:sp>
      <p:sp>
        <p:nvSpPr>
          <p:cNvPr id="30" name="Content Placeholder 8"/>
          <p:cNvSpPr txBox="1">
            <a:spLocks/>
          </p:cNvSpPr>
          <p:nvPr/>
        </p:nvSpPr>
        <p:spPr bwMode="auto">
          <a:xfrm>
            <a:off x="7594600" y="4049173"/>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2.2M </a:t>
            </a:r>
          </a:p>
        </p:txBody>
      </p:sp>
      <p:sp>
        <p:nvSpPr>
          <p:cNvPr id="31" name="Content Placeholder 8"/>
          <p:cNvSpPr txBox="1">
            <a:spLocks/>
          </p:cNvSpPr>
          <p:nvPr/>
        </p:nvSpPr>
        <p:spPr bwMode="auto">
          <a:xfrm>
            <a:off x="8592185" y="4049173"/>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2.9M </a:t>
            </a:r>
          </a:p>
        </p:txBody>
      </p:sp>
      <p:sp>
        <p:nvSpPr>
          <p:cNvPr id="32" name="Content Placeholder 8"/>
          <p:cNvSpPr txBox="1">
            <a:spLocks/>
          </p:cNvSpPr>
          <p:nvPr/>
        </p:nvSpPr>
        <p:spPr bwMode="auto">
          <a:xfrm>
            <a:off x="9589135" y="4049173"/>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4.1M </a:t>
            </a:r>
          </a:p>
        </p:txBody>
      </p:sp>
      <p:sp>
        <p:nvSpPr>
          <p:cNvPr id="33" name="Content Placeholder 8"/>
          <p:cNvSpPr txBox="1">
            <a:spLocks/>
          </p:cNvSpPr>
          <p:nvPr/>
        </p:nvSpPr>
        <p:spPr bwMode="auto">
          <a:xfrm>
            <a:off x="6597015" y="5398612"/>
            <a:ext cx="573786"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7.5M </a:t>
            </a:r>
          </a:p>
        </p:txBody>
      </p:sp>
      <p:sp>
        <p:nvSpPr>
          <p:cNvPr id="34" name="Content Placeholder 8"/>
          <p:cNvSpPr txBox="1">
            <a:spLocks/>
          </p:cNvSpPr>
          <p:nvPr/>
        </p:nvSpPr>
        <p:spPr bwMode="auto">
          <a:xfrm>
            <a:off x="7557643" y="5398612"/>
            <a:ext cx="6477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10.5M </a:t>
            </a:r>
          </a:p>
        </p:txBody>
      </p:sp>
      <p:sp>
        <p:nvSpPr>
          <p:cNvPr id="35" name="Content Placeholder 8"/>
          <p:cNvSpPr txBox="1">
            <a:spLocks/>
          </p:cNvSpPr>
          <p:nvPr/>
        </p:nvSpPr>
        <p:spPr bwMode="auto">
          <a:xfrm>
            <a:off x="8559546" y="5398612"/>
            <a:ext cx="639064"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buClr>
                <a:schemeClr val="tx2"/>
              </a:buClr>
            </a:pPr>
            <a:r>
              <a:rPr lang="en-US" sz="1200" kern="0" dirty="0"/>
              <a:t>12.8M </a:t>
            </a:r>
          </a:p>
        </p:txBody>
      </p:sp>
    </p:spTree>
    <p:extLst>
      <p:ext uri="{BB962C8B-B14F-4D97-AF65-F5344CB8AC3E}">
        <p14:creationId xmlns:p14="http://schemas.microsoft.com/office/powerpoint/2010/main" val="51787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0" grpId="0" build="p"/>
      <p:bldP spid="21" grpId="0" build="p"/>
      <p:bldP spid="22" grpId="0" build="p"/>
      <p:bldP spid="24" grpId="0" build="p"/>
      <p:bldP spid="25" grpId="0" build="p"/>
      <p:bldP spid="26" grpId="0" build="p"/>
      <p:bldP spid="27" grpId="0" build="p"/>
      <p:bldP spid="28" grpId="0" build="p"/>
      <p:bldP spid="29" grpId="0" build="p"/>
      <p:bldP spid="30" grpId="0" build="p"/>
      <p:bldP spid="31" grpId="0" build="p"/>
      <p:bldP spid="32" grpId="0" build="p"/>
      <p:bldP spid="33" grpId="0" build="p"/>
      <p:bldP spid="34" grpId="0" build="p"/>
      <p:bldP spid="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695210267"/>
              </p:ext>
            </p:extLst>
          </p:nvPr>
        </p:nvGraphicFramePr>
        <p:xfrm>
          <a:off x="1481137" y="407193"/>
          <a:ext cx="8010525" cy="5357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5086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087508651"/>
              </p:ext>
            </p:extLst>
          </p:nvPr>
        </p:nvGraphicFramePr>
        <p:xfrm>
          <a:off x="1481137" y="407193"/>
          <a:ext cx="8010525" cy="5357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483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167776975"/>
              </p:ext>
            </p:extLst>
          </p:nvPr>
        </p:nvGraphicFramePr>
        <p:xfrm>
          <a:off x="1481137" y="407193"/>
          <a:ext cx="8010525" cy="5357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692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150245042"/>
              </p:ext>
            </p:extLst>
          </p:nvPr>
        </p:nvGraphicFramePr>
        <p:xfrm>
          <a:off x="1481137" y="407193"/>
          <a:ext cx="8010525" cy="5357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3770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1481137" y="407193"/>
          <a:ext cx="8010525" cy="5357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4503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14400" y="297180"/>
            <a:ext cx="9144000" cy="5535995"/>
            <a:chOff x="755650" y="318705"/>
            <a:chExt cx="9144000" cy="5535995"/>
          </a:xfrm>
        </p:grpSpPr>
        <p:graphicFrame>
          <p:nvGraphicFramePr>
            <p:cNvPr id="11" name="Chart 10"/>
            <p:cNvGraphicFramePr>
              <a:graphicFrameLocks/>
            </p:cNvGraphicFramePr>
            <p:nvPr>
              <p:extLst>
                <p:ext uri="{D42A27DB-BD31-4B8C-83A1-F6EECF244321}">
                  <p14:modId xmlns:p14="http://schemas.microsoft.com/office/powerpoint/2010/main" val="2871882653"/>
                </p:ext>
              </p:extLst>
            </p:nvPr>
          </p:nvGraphicFramePr>
          <p:xfrm>
            <a:off x="755650" y="3111500"/>
            <a:ext cx="9144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1908391610"/>
                </p:ext>
              </p:extLst>
            </p:nvPr>
          </p:nvGraphicFramePr>
          <p:xfrm>
            <a:off x="755650" y="318705"/>
            <a:ext cx="9144000" cy="274320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66849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00960" y="5561806"/>
            <a:ext cx="2053272" cy="395287"/>
          </a:xfrm>
        </p:spPr>
        <p:txBody>
          <a:bodyPr/>
          <a:lstStyle/>
          <a:p>
            <a:pPr algn="ctr"/>
            <a:r>
              <a:rPr lang="en-US" sz="1600" dirty="0">
                <a:solidFill>
                  <a:schemeClr val="bg1"/>
                </a:solidFill>
              </a:rPr>
              <a:t>Scene image </a:t>
            </a:r>
          </a:p>
        </p:txBody>
      </p:sp>
      <p:sp>
        <p:nvSpPr>
          <p:cNvPr id="13" name="Text Placeholder 9"/>
          <p:cNvSpPr txBox="1">
            <a:spLocks/>
          </p:cNvSpPr>
          <p:nvPr/>
        </p:nvSpPr>
        <p:spPr bwMode="auto">
          <a:xfrm>
            <a:off x="2862531" y="5561806"/>
            <a:ext cx="2057400" cy="395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400" b="0">
                <a:solidFill>
                  <a:schemeClr val="tx2"/>
                </a:solidFill>
                <a:latin typeface="Trebuchet MS" panose="020B0603020202020204" pitchFamily="34" charset="0"/>
                <a:ea typeface="+mn-ea"/>
                <a:cs typeface="+mn-cs"/>
              </a:defRPr>
            </a:lvl1pPr>
            <a:lvl2pPr marL="571500" indent="0" algn="ctr" rtl="0" fontAlgn="base">
              <a:lnSpc>
                <a:spcPct val="90000"/>
              </a:lnSpc>
              <a:spcBef>
                <a:spcPts val="900"/>
              </a:spcBef>
              <a:spcAft>
                <a:spcPts val="900"/>
              </a:spcAft>
              <a:buClr>
                <a:schemeClr val="bg2"/>
              </a:buClr>
              <a:buSzPct val="100000"/>
              <a:buFontTx/>
              <a:buNone/>
              <a:defRPr sz="2800" b="0">
                <a:solidFill>
                  <a:schemeClr val="tx2"/>
                </a:solidFill>
                <a:latin typeface="Trebuchet MS" panose="020B0603020202020204" pitchFamily="34" charset="0"/>
              </a:defRPr>
            </a:lvl2pPr>
            <a:lvl3pPr marL="1089025" indent="0" algn="ctr" rtl="0" fontAlgn="base">
              <a:lnSpc>
                <a:spcPct val="90000"/>
              </a:lnSpc>
              <a:spcBef>
                <a:spcPts val="900"/>
              </a:spcBef>
              <a:spcAft>
                <a:spcPts val="900"/>
              </a:spcAft>
              <a:buClr>
                <a:schemeClr val="bg2"/>
              </a:buClr>
              <a:buSzPct val="100000"/>
              <a:buFontTx/>
              <a:buNone/>
              <a:defRPr sz="2800" b="0">
                <a:solidFill>
                  <a:schemeClr val="tx2"/>
                </a:solidFill>
                <a:latin typeface="Trebuchet MS" panose="020B0603020202020204" pitchFamily="34" charset="0"/>
              </a:defRPr>
            </a:lvl3pPr>
            <a:lvl4pPr marL="1546225" indent="0" algn="ctr" rtl="0" fontAlgn="base">
              <a:spcBef>
                <a:spcPct val="20000"/>
              </a:spcBef>
              <a:spcAft>
                <a:spcPct val="0"/>
              </a:spcAft>
              <a:buFontTx/>
              <a:buNone/>
              <a:defRPr sz="2800">
                <a:solidFill>
                  <a:schemeClr val="tx2"/>
                </a:solidFill>
                <a:latin typeface="Trebuchet MS" panose="020B0603020202020204" pitchFamily="34" charset="0"/>
              </a:defRPr>
            </a:lvl4pPr>
            <a:lvl5pPr marL="1889125" indent="0" algn="ctr" rtl="0" fontAlgn="base">
              <a:spcBef>
                <a:spcPct val="20000"/>
              </a:spcBef>
              <a:spcAft>
                <a:spcPct val="0"/>
              </a:spcAft>
              <a:buFontTx/>
              <a:buNone/>
              <a:defRPr sz="2800">
                <a:solidFill>
                  <a:schemeClr val="tx2"/>
                </a:solidFill>
                <a:latin typeface="Trebuchet MS" panose="020B0603020202020204" pitchFamily="34" charset="0"/>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r>
              <a:rPr lang="en-US" sz="1600" kern="0" dirty="0">
                <a:solidFill>
                  <a:schemeClr val="bg1"/>
                </a:solidFill>
              </a:rPr>
              <a:t>[Aila et al. 2012]</a:t>
            </a:r>
          </a:p>
        </p:txBody>
      </p:sp>
      <p:sp>
        <p:nvSpPr>
          <p:cNvPr id="14" name="Text Placeholder 9"/>
          <p:cNvSpPr txBox="1">
            <a:spLocks/>
          </p:cNvSpPr>
          <p:nvPr/>
        </p:nvSpPr>
        <p:spPr bwMode="auto">
          <a:xfrm>
            <a:off x="4919931" y="5561806"/>
            <a:ext cx="2057400" cy="395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400" b="0">
                <a:solidFill>
                  <a:schemeClr val="tx2"/>
                </a:solidFill>
                <a:latin typeface="Trebuchet MS" panose="020B0603020202020204" pitchFamily="34" charset="0"/>
                <a:ea typeface="+mn-ea"/>
                <a:cs typeface="+mn-cs"/>
              </a:defRPr>
            </a:lvl1pPr>
            <a:lvl2pPr marL="571500" indent="0" algn="ctr" rtl="0" fontAlgn="base">
              <a:lnSpc>
                <a:spcPct val="90000"/>
              </a:lnSpc>
              <a:spcBef>
                <a:spcPts val="900"/>
              </a:spcBef>
              <a:spcAft>
                <a:spcPts val="900"/>
              </a:spcAft>
              <a:buClr>
                <a:schemeClr val="bg2"/>
              </a:buClr>
              <a:buSzPct val="100000"/>
              <a:buFontTx/>
              <a:buNone/>
              <a:defRPr sz="2800" b="0">
                <a:solidFill>
                  <a:schemeClr val="tx2"/>
                </a:solidFill>
                <a:latin typeface="Trebuchet MS" panose="020B0603020202020204" pitchFamily="34" charset="0"/>
              </a:defRPr>
            </a:lvl2pPr>
            <a:lvl3pPr marL="1089025" indent="0" algn="ctr" rtl="0" fontAlgn="base">
              <a:lnSpc>
                <a:spcPct val="90000"/>
              </a:lnSpc>
              <a:spcBef>
                <a:spcPts val="900"/>
              </a:spcBef>
              <a:spcAft>
                <a:spcPts val="900"/>
              </a:spcAft>
              <a:buClr>
                <a:schemeClr val="bg2"/>
              </a:buClr>
              <a:buSzPct val="100000"/>
              <a:buFontTx/>
              <a:buNone/>
              <a:defRPr sz="2800" b="0">
                <a:solidFill>
                  <a:schemeClr val="tx2"/>
                </a:solidFill>
                <a:latin typeface="Trebuchet MS" panose="020B0603020202020204" pitchFamily="34" charset="0"/>
              </a:defRPr>
            </a:lvl3pPr>
            <a:lvl4pPr marL="1546225" indent="0" algn="ctr" rtl="0" fontAlgn="base">
              <a:spcBef>
                <a:spcPct val="20000"/>
              </a:spcBef>
              <a:spcAft>
                <a:spcPct val="0"/>
              </a:spcAft>
              <a:buFontTx/>
              <a:buNone/>
              <a:defRPr sz="2800">
                <a:solidFill>
                  <a:schemeClr val="tx2"/>
                </a:solidFill>
                <a:latin typeface="Trebuchet MS" panose="020B0603020202020204" pitchFamily="34" charset="0"/>
              </a:defRPr>
            </a:lvl4pPr>
            <a:lvl5pPr marL="1889125" indent="0" algn="ctr" rtl="0" fontAlgn="base">
              <a:spcBef>
                <a:spcPct val="20000"/>
              </a:spcBef>
              <a:spcAft>
                <a:spcPct val="0"/>
              </a:spcAft>
              <a:buFontTx/>
              <a:buNone/>
              <a:defRPr sz="2800">
                <a:solidFill>
                  <a:schemeClr val="tx2"/>
                </a:solidFill>
                <a:latin typeface="Trebuchet MS" panose="020B0603020202020204" pitchFamily="34" charset="0"/>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algn="ctr" defTabSz="914400"/>
            <a:r>
              <a:rPr lang="en-US" sz="1600" kern="0" dirty="0">
                <a:solidFill>
                  <a:schemeClr val="bg1"/>
                </a:solidFill>
              </a:rPr>
              <a:t>Ours </a:t>
            </a:r>
          </a:p>
        </p:txBody>
      </p:sp>
      <p:grpSp>
        <p:nvGrpSpPr>
          <p:cNvPr id="3" name="Group 2"/>
          <p:cNvGrpSpPr/>
          <p:nvPr/>
        </p:nvGrpSpPr>
        <p:grpSpPr>
          <a:xfrm>
            <a:off x="700960" y="1098550"/>
            <a:ext cx="7147338" cy="4660900"/>
            <a:chOff x="2221357" y="1098550"/>
            <a:chExt cx="7147338" cy="4660900"/>
          </a:xfrm>
        </p:grpSpPr>
        <p:grpSp>
          <p:nvGrpSpPr>
            <p:cNvPr id="16" name="Group 15"/>
            <p:cNvGrpSpPr/>
            <p:nvPr/>
          </p:nvGrpSpPr>
          <p:grpSpPr>
            <a:xfrm>
              <a:off x="2221357" y="1303883"/>
              <a:ext cx="6392926" cy="4228237"/>
              <a:chOff x="2221357" y="1303883"/>
              <a:chExt cx="6392926" cy="4228237"/>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357" y="3474720"/>
                <a:ext cx="2057400" cy="2057400"/>
              </a:xfrm>
              <a:prstGeom prst="rect">
                <a:avLst/>
              </a:prstGeom>
              <a:ln w="25400">
                <a:solidFill>
                  <a:schemeClr val="bg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1357" y="1307592"/>
                <a:ext cx="2057400" cy="2057400"/>
              </a:xfrm>
              <a:prstGeom prst="rect">
                <a:avLst/>
              </a:prstGeom>
              <a:ln w="25400">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7056" y="3474720"/>
                <a:ext cx="2057400" cy="2057400"/>
              </a:xfrm>
              <a:prstGeom prst="rect">
                <a:avLst/>
              </a:prstGeom>
              <a:ln w="25400">
                <a:solidFill>
                  <a:schemeClr val="bg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9120" y="1303883"/>
                <a:ext cx="2057400" cy="2057400"/>
              </a:xfrm>
              <a:prstGeom prst="rect">
                <a:avLst/>
              </a:prstGeom>
              <a:ln w="25400">
                <a:solidFill>
                  <a:schemeClr val="bg1"/>
                </a:solidFill>
              </a:ln>
              <a:effectLst>
                <a:softEdge rad="0"/>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6883" y="3474720"/>
                <a:ext cx="2057400" cy="2057400"/>
              </a:xfrm>
              <a:prstGeom prst="rect">
                <a:avLst/>
              </a:prstGeom>
              <a:ln w="25400">
                <a:solidFill>
                  <a:schemeClr val="bg1"/>
                </a:solidFill>
              </a:ln>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56883" y="1307592"/>
                <a:ext cx="2057400" cy="2057400"/>
              </a:xfrm>
              <a:prstGeom prst="rect">
                <a:avLst/>
              </a:prstGeom>
              <a:ln w="25400">
                <a:solidFill>
                  <a:schemeClr val="bg1"/>
                </a:solidFill>
              </a:ln>
            </p:spPr>
          </p:pic>
        </p:grpSp>
        <p:graphicFrame>
          <p:nvGraphicFramePr>
            <p:cNvPr id="15" name="Object 14">
              <a:hlinkClick r:id="" action="ppaction://ole?verb=0"/>
            </p:cNvPr>
            <p:cNvGraphicFramePr>
              <a:graphicFrameLocks noChangeAspect="1"/>
            </p:cNvGraphicFramePr>
            <p:nvPr>
              <p:extLst>
                <p:ext uri="{D42A27DB-BD31-4B8C-83A1-F6EECF244321}">
                  <p14:modId xmlns:p14="http://schemas.microsoft.com/office/powerpoint/2010/main" val="2326549357"/>
                </p:ext>
              </p:extLst>
            </p:nvPr>
          </p:nvGraphicFramePr>
          <p:xfrm>
            <a:off x="8722582" y="1098550"/>
            <a:ext cx="646113" cy="4660900"/>
          </p:xfrm>
          <a:graphic>
            <a:graphicData uri="http://schemas.openxmlformats.org/presentationml/2006/ole">
              <mc:AlternateContent xmlns:mc="http://schemas.openxmlformats.org/markup-compatibility/2006">
                <mc:Choice xmlns:v="urn:schemas-microsoft-com:vml" Requires="v">
                  <p:oleObj spid="_x0000_s1816" name="Presentation" r:id="rId10" imgW="1141550" imgH="7313526" progId="PowerPoint.Show.12">
                    <p:embed/>
                  </p:oleObj>
                </mc:Choice>
                <mc:Fallback>
                  <p:oleObj name="Presentation" r:id="rId10" imgW="1141550" imgH="7313526" progId="PowerPoint.Show.12">
                    <p:embed/>
                    <p:pic>
                      <p:nvPicPr>
                        <p:cNvPr id="0" name=""/>
                        <p:cNvPicPr/>
                        <p:nvPr/>
                      </p:nvPicPr>
                      <p:blipFill>
                        <a:blip r:embed="rId11"/>
                        <a:stretch>
                          <a:fillRect/>
                        </a:stretch>
                      </p:blipFill>
                      <p:spPr>
                        <a:xfrm>
                          <a:off x="8722582" y="1098550"/>
                          <a:ext cx="646113" cy="4660900"/>
                        </a:xfrm>
                        <a:prstGeom prst="rect">
                          <a:avLst/>
                        </a:prstGeom>
                      </p:spPr>
                    </p:pic>
                  </p:oleObj>
                </mc:Fallback>
              </mc:AlternateContent>
            </a:graphicData>
          </a:graphic>
        </p:graphicFrame>
      </p:grpSp>
      <p:sp>
        <p:nvSpPr>
          <p:cNvPr id="17" name="Content Placeholder 8"/>
          <p:cNvSpPr>
            <a:spLocks noGrp="1"/>
          </p:cNvSpPr>
          <p:nvPr>
            <p:ph idx="1"/>
          </p:nvPr>
        </p:nvSpPr>
        <p:spPr>
          <a:xfrm>
            <a:off x="8073152" y="3246765"/>
            <a:ext cx="2645648" cy="364469"/>
          </a:xfrm>
        </p:spPr>
        <p:txBody>
          <a:bodyPr/>
          <a:lstStyle/>
          <a:p>
            <a:pPr marL="342900" indent="-342900">
              <a:buClr>
                <a:schemeClr val="tx2"/>
              </a:buClr>
              <a:buFont typeface="Wingdings" panose="05000000000000000000" pitchFamily="2" charset="2"/>
              <a:buChar char="§"/>
            </a:pPr>
            <a:r>
              <a:rPr lang="en-US" dirty="0"/>
              <a:t>≈ 0.5x on average</a:t>
            </a:r>
          </a:p>
        </p:txBody>
      </p:sp>
      <p:sp>
        <p:nvSpPr>
          <p:cNvPr id="4" name="Title 3"/>
          <p:cNvSpPr>
            <a:spLocks noGrp="1"/>
          </p:cNvSpPr>
          <p:nvPr>
            <p:ph type="title"/>
          </p:nvPr>
        </p:nvSpPr>
        <p:spPr>
          <a:xfrm>
            <a:off x="498348" y="827425"/>
            <a:ext cx="9976104" cy="424732"/>
          </a:xfrm>
        </p:spPr>
        <p:txBody>
          <a:bodyPr/>
          <a:lstStyle/>
          <a:p>
            <a:r>
              <a:rPr lang="fi-FI" sz="2400" dirty="0"/>
              <a:t>Memory bandwidth – node and triangle fetches</a:t>
            </a:r>
          </a:p>
        </p:txBody>
      </p:sp>
    </p:spTree>
    <p:extLst>
      <p:ext uri="{BB962C8B-B14F-4D97-AF65-F5344CB8AC3E}">
        <p14:creationId xmlns:p14="http://schemas.microsoft.com/office/powerpoint/2010/main" val="208322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Motivation</a:t>
            </a:r>
          </a:p>
        </p:txBody>
      </p:sp>
      <p:sp>
        <p:nvSpPr>
          <p:cNvPr id="4" name="Content Placeholder 8"/>
          <p:cNvSpPr>
            <a:spLocks noGrp="1"/>
          </p:cNvSpPr>
          <p:nvPr>
            <p:ph idx="1"/>
          </p:nvPr>
        </p:nvSpPr>
        <p:spPr>
          <a:xfrm>
            <a:off x="512064" y="2103120"/>
            <a:ext cx="9948672" cy="3968496"/>
          </a:xfrm>
        </p:spPr>
        <p:txBody>
          <a:bodyPr/>
          <a:lstStyle/>
          <a:p>
            <a:pPr marL="342900" indent="-342900">
              <a:buClr>
                <a:schemeClr val="tx2"/>
              </a:buClr>
              <a:buFont typeface="Wingdings" panose="05000000000000000000" pitchFamily="2" charset="2"/>
              <a:buChar char="§"/>
            </a:pPr>
            <a:endParaRPr lang="en-US" dirty="0"/>
          </a:p>
          <a:p>
            <a:pPr marL="342900" indent="-342900">
              <a:buClr>
                <a:schemeClr val="tx2"/>
              </a:buClr>
              <a:buFont typeface="Wingdings" panose="05000000000000000000" pitchFamily="2" charset="2"/>
              <a:buChar char="§"/>
            </a:pPr>
            <a:r>
              <a:rPr lang="en-US" dirty="0"/>
              <a:t>GPU ray tracing performance limited by memory system</a:t>
            </a:r>
          </a:p>
          <a:p>
            <a:pPr marL="342900" indent="-342900">
              <a:buClr>
                <a:schemeClr val="tx2"/>
              </a:buClr>
              <a:buFont typeface="Wingdings" panose="05000000000000000000" pitchFamily="2" charset="2"/>
              <a:buChar char="§"/>
            </a:pPr>
            <a:r>
              <a:rPr lang="en-US" dirty="0"/>
              <a:t>Low SIMD utilization with incoherent rays</a:t>
            </a:r>
          </a:p>
          <a:p>
            <a:pPr marL="342900" indent="-342900">
              <a:buClr>
                <a:schemeClr val="tx2"/>
              </a:buClr>
              <a:buFont typeface="Wingdings" panose="05000000000000000000" pitchFamily="2" charset="2"/>
              <a:buChar char="§"/>
            </a:pPr>
            <a:r>
              <a:rPr lang="en-US" dirty="0"/>
              <a:t>Impressive results in CPU ray tracing using wide BVHs and compression</a:t>
            </a:r>
          </a:p>
          <a:p>
            <a:pPr marL="914400" lvl="1" indent="-342900">
              <a:buClr>
                <a:schemeClr val="tx2"/>
              </a:buClr>
              <a:buFont typeface="Wingdings" panose="05000000000000000000" pitchFamily="2" charset="2"/>
              <a:buChar char="§"/>
            </a:pPr>
            <a:r>
              <a:rPr lang="en-US" dirty="0"/>
              <a:t>Full potential maybe not realized on GPUs yet?</a:t>
            </a:r>
          </a:p>
        </p:txBody>
      </p:sp>
    </p:spTree>
    <p:extLst>
      <p:ext uri="{BB962C8B-B14F-4D97-AF65-F5344CB8AC3E}">
        <p14:creationId xmlns:p14="http://schemas.microsoft.com/office/powerpoint/2010/main" val="199819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Memory usage</a:t>
            </a:r>
          </a:p>
        </p:txBody>
      </p:sp>
      <p:sp>
        <p:nvSpPr>
          <p:cNvPr id="12" name="Content Placeholder 8"/>
          <p:cNvSpPr>
            <a:spLocks noGrp="1"/>
          </p:cNvSpPr>
          <p:nvPr>
            <p:ph idx="1"/>
          </p:nvPr>
        </p:nvSpPr>
        <p:spPr>
          <a:xfrm>
            <a:off x="7105650" y="2647950"/>
            <a:ext cx="3422650" cy="1720850"/>
          </a:xfrm>
        </p:spPr>
        <p:txBody>
          <a:bodyPr/>
          <a:lstStyle/>
          <a:p>
            <a:pPr>
              <a:buClr>
                <a:schemeClr val="tx2"/>
              </a:buClr>
            </a:pPr>
            <a:endParaRPr lang="en-US" dirty="0"/>
          </a:p>
          <a:p>
            <a:pPr marL="342900" indent="-342900">
              <a:buClr>
                <a:schemeClr val="tx2"/>
              </a:buClr>
              <a:buFont typeface="Wingdings" panose="05000000000000000000" pitchFamily="2" charset="2"/>
              <a:buChar char="§"/>
            </a:pPr>
            <a:r>
              <a:rPr lang="en-US" dirty="0">
                <a:solidFill>
                  <a:schemeClr val="tx2"/>
                </a:solidFill>
              </a:rPr>
              <a:t>0.27 - 0.47x </a:t>
            </a:r>
            <a:r>
              <a:rPr lang="en-US" dirty="0"/>
              <a:t>compared to fastest previous method [Binder and Keller 2016]</a:t>
            </a:r>
          </a:p>
        </p:txBody>
      </p:sp>
      <p:graphicFrame>
        <p:nvGraphicFramePr>
          <p:cNvPr id="14" name="Chart 13"/>
          <p:cNvGraphicFramePr>
            <a:graphicFrameLocks/>
          </p:cNvGraphicFramePr>
          <p:nvPr>
            <p:extLst>
              <p:ext uri="{D42A27DB-BD31-4B8C-83A1-F6EECF244321}">
                <p14:modId xmlns:p14="http://schemas.microsoft.com/office/powerpoint/2010/main" val="347600972"/>
              </p:ext>
            </p:extLst>
          </p:nvPr>
        </p:nvGraphicFramePr>
        <p:xfrm>
          <a:off x="498348" y="1439862"/>
          <a:ext cx="6442076" cy="4357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33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8348" y="2744454"/>
            <a:ext cx="9976104" cy="590931"/>
          </a:xfrm>
          <a:prstGeom prst="rect">
            <a:avLst/>
          </a:prstGeom>
        </p:spPr>
        <p:txBody>
          <a:bodyPr/>
          <a:lstStyle>
            <a:lvl1pPr algn="l" rtl="0" fontAlgn="base">
              <a:lnSpc>
                <a:spcPct val="90000"/>
              </a:lnSpc>
              <a:spcBef>
                <a:spcPct val="0"/>
              </a:spcBef>
              <a:spcAft>
                <a:spcPct val="0"/>
              </a:spcAft>
              <a:defRPr sz="3600" b="0" cap="none"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a:lstStyle>
          <a:p>
            <a:pPr defTabSz="914400"/>
            <a:r>
              <a:rPr lang="en-US" kern="0" dirty="0">
                <a:solidFill>
                  <a:schemeClr val="tx1"/>
                </a:solidFill>
              </a:rPr>
              <a:t>Questions?</a:t>
            </a:r>
          </a:p>
        </p:txBody>
      </p:sp>
    </p:spTree>
    <p:extLst>
      <p:ext uri="{BB962C8B-B14F-4D97-AF65-F5344CB8AC3E}">
        <p14:creationId xmlns:p14="http://schemas.microsoft.com/office/powerpoint/2010/main" val="491477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normAutofit fontScale="90000"/>
          </a:bodyPr>
          <a:lstStyle/>
          <a:p>
            <a:r>
              <a:rPr lang="en-US" dirty="0"/>
              <a:t>Thank you!</a:t>
            </a:r>
          </a:p>
        </p:txBody>
      </p:sp>
    </p:spTree>
    <p:extLst>
      <p:ext uri="{BB962C8B-B14F-4D97-AF65-F5344CB8AC3E}">
        <p14:creationId xmlns:p14="http://schemas.microsoft.com/office/powerpoint/2010/main" val="147860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Improving SIMD utilization</a:t>
            </a:r>
          </a:p>
        </p:txBody>
      </p:sp>
      <p:sp>
        <p:nvSpPr>
          <p:cNvPr id="10" name="Text Placeholder 9"/>
          <p:cNvSpPr>
            <a:spLocks noGrp="1"/>
          </p:cNvSpPr>
          <p:nvPr>
            <p:ph type="body" sz="quarter" idx="10"/>
          </p:nvPr>
        </p:nvSpPr>
        <p:spPr/>
        <p:txBody>
          <a:bodyPr/>
          <a:lstStyle/>
          <a:p>
            <a:r>
              <a:rPr lang="en-US" dirty="0"/>
              <a:t>Replacing terminated rays</a:t>
            </a:r>
          </a:p>
        </p:txBody>
      </p:sp>
      <p:sp>
        <p:nvSpPr>
          <p:cNvPr id="4" name="Content Placeholder 8"/>
          <p:cNvSpPr>
            <a:spLocks noGrp="1"/>
          </p:cNvSpPr>
          <p:nvPr>
            <p:ph idx="1"/>
          </p:nvPr>
        </p:nvSpPr>
        <p:spPr>
          <a:xfrm>
            <a:off x="512064" y="2103120"/>
            <a:ext cx="5533136" cy="3968496"/>
          </a:xfrm>
        </p:spPr>
        <p:txBody>
          <a:bodyPr/>
          <a:lstStyle/>
          <a:p>
            <a:pPr marL="342900" indent="-342900">
              <a:buClr>
                <a:schemeClr val="tx2"/>
              </a:buClr>
              <a:buFont typeface="Wingdings" panose="05000000000000000000" pitchFamily="2" charset="2"/>
              <a:buChar char="§"/>
            </a:pPr>
            <a:r>
              <a:rPr lang="en-US" dirty="0"/>
              <a:t>Rays in a warp finish traversal at different times</a:t>
            </a:r>
          </a:p>
          <a:p>
            <a:pPr marL="342900" indent="-342900">
              <a:buClr>
                <a:schemeClr val="tx2"/>
              </a:buClr>
              <a:buFont typeface="Wingdings" panose="05000000000000000000" pitchFamily="2" charset="2"/>
              <a:buChar char="§"/>
            </a:pPr>
            <a:r>
              <a:rPr lang="en-US" dirty="0"/>
              <a:t>Low SIMD utilization with incoherent rays</a:t>
            </a:r>
          </a:p>
          <a:p>
            <a:pPr marL="342900" indent="-342900">
              <a:buClr>
                <a:schemeClr val="tx2"/>
              </a:buClr>
              <a:buFont typeface="Wingdings" panose="05000000000000000000" pitchFamily="2" charset="2"/>
              <a:buChar char="§"/>
            </a:pPr>
            <a:r>
              <a:rPr lang="en-US" dirty="0"/>
              <a:t>Fetch new rays to replace terminated ones:</a:t>
            </a:r>
          </a:p>
          <a:p>
            <a:pPr marL="914400" lvl="1" indent="-342900">
              <a:buClr>
                <a:schemeClr val="tx2"/>
              </a:buClr>
              <a:buFont typeface="Wingdings" panose="05000000000000000000" pitchFamily="2" charset="2"/>
              <a:buChar char="§"/>
            </a:pPr>
            <a:r>
              <a:rPr lang="en-US" dirty="0">
                <a:solidFill>
                  <a:srgbClr val="4F81BD"/>
                </a:solidFill>
              </a:rPr>
              <a:t>Persistent threads:</a:t>
            </a:r>
            <a:r>
              <a:rPr lang="en-US" dirty="0"/>
              <a:t> Fetch when entire warp is out of work [Aila and Laine 2009]</a:t>
            </a:r>
          </a:p>
          <a:p>
            <a:pPr marL="914400" lvl="1" indent="-342900">
              <a:buClr>
                <a:schemeClr val="tx2"/>
              </a:buClr>
              <a:buFont typeface="Wingdings" panose="05000000000000000000" pitchFamily="2" charset="2"/>
              <a:buChar char="§"/>
            </a:pPr>
            <a:r>
              <a:rPr lang="en-US" dirty="0">
                <a:solidFill>
                  <a:srgbClr val="C0504D"/>
                </a:solidFill>
              </a:rPr>
              <a:t>Original:</a:t>
            </a:r>
            <a:r>
              <a:rPr lang="en-US" dirty="0"/>
              <a:t> Fetch when more than 8 lanes inactive [Aila and Laine 2009]</a:t>
            </a:r>
          </a:p>
        </p:txBody>
      </p:sp>
      <p:graphicFrame>
        <p:nvGraphicFramePr>
          <p:cNvPr id="5" name="Chart 4"/>
          <p:cNvGraphicFramePr>
            <a:graphicFrameLocks/>
          </p:cNvGraphicFramePr>
          <p:nvPr>
            <p:extLst/>
          </p:nvPr>
        </p:nvGraphicFramePr>
        <p:xfrm>
          <a:off x="6433344" y="1183333"/>
          <a:ext cx="4176712" cy="4424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165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Improving SIMD utilization</a:t>
            </a:r>
          </a:p>
        </p:txBody>
      </p:sp>
      <p:sp>
        <p:nvSpPr>
          <p:cNvPr id="10" name="Text Placeholder 9"/>
          <p:cNvSpPr>
            <a:spLocks noGrp="1"/>
          </p:cNvSpPr>
          <p:nvPr>
            <p:ph type="body" sz="quarter" idx="10"/>
          </p:nvPr>
        </p:nvSpPr>
        <p:spPr/>
        <p:txBody>
          <a:bodyPr/>
          <a:lstStyle/>
          <a:p>
            <a:r>
              <a:rPr lang="en-US" dirty="0"/>
              <a:t>Replacing terminated rays</a:t>
            </a:r>
          </a:p>
        </p:txBody>
      </p:sp>
      <p:sp>
        <p:nvSpPr>
          <p:cNvPr id="4" name="Content Placeholder 8"/>
          <p:cNvSpPr>
            <a:spLocks noGrp="1"/>
          </p:cNvSpPr>
          <p:nvPr>
            <p:ph idx="1"/>
          </p:nvPr>
        </p:nvSpPr>
        <p:spPr>
          <a:xfrm>
            <a:off x="512064" y="2103120"/>
            <a:ext cx="5583936" cy="3968496"/>
          </a:xfrm>
        </p:spPr>
        <p:txBody>
          <a:bodyPr/>
          <a:lstStyle/>
          <a:p>
            <a:pPr marL="342900" indent="-342900">
              <a:buClr>
                <a:schemeClr val="tx2"/>
              </a:buClr>
              <a:buFont typeface="Wingdings" panose="05000000000000000000" pitchFamily="2" charset="2"/>
              <a:buChar char="§"/>
            </a:pPr>
            <a:r>
              <a:rPr lang="en-US" dirty="0"/>
              <a:t>Fetch new rays to replace terminated ones:</a:t>
            </a:r>
          </a:p>
          <a:p>
            <a:pPr marL="914400" lvl="1" indent="-342900">
              <a:buClr>
                <a:schemeClr val="tx2"/>
              </a:buClr>
              <a:buFont typeface="Wingdings" panose="05000000000000000000" pitchFamily="2" charset="2"/>
              <a:buChar char="§"/>
            </a:pPr>
            <a:r>
              <a:rPr lang="en-US" dirty="0">
                <a:solidFill>
                  <a:srgbClr val="4F81BD"/>
                </a:solidFill>
              </a:rPr>
              <a:t>Persistent threads:</a:t>
            </a:r>
            <a:r>
              <a:rPr lang="en-US" dirty="0"/>
              <a:t> Fetch when entire warp is out of work [Aila and Laine 2009]</a:t>
            </a:r>
          </a:p>
          <a:p>
            <a:pPr marL="914400" lvl="1" indent="-342900">
              <a:buClr>
                <a:schemeClr val="tx2"/>
              </a:buClr>
              <a:buFont typeface="Wingdings" panose="05000000000000000000" pitchFamily="2" charset="2"/>
              <a:buChar char="§"/>
            </a:pPr>
            <a:r>
              <a:rPr lang="en-US" dirty="0">
                <a:solidFill>
                  <a:srgbClr val="C0504D"/>
                </a:solidFill>
              </a:rPr>
              <a:t>Original:</a:t>
            </a:r>
            <a:r>
              <a:rPr lang="en-US" dirty="0"/>
              <a:t> Fetch when more than 8 lanes inactive [Aila and Laine 2009]</a:t>
            </a:r>
          </a:p>
          <a:p>
            <a:pPr marL="914400" lvl="1" indent="-342900">
              <a:buClr>
                <a:schemeClr val="tx2"/>
              </a:buClr>
              <a:buFont typeface="Wingdings" panose="05000000000000000000" pitchFamily="2" charset="2"/>
              <a:buChar char="§"/>
            </a:pPr>
            <a:r>
              <a:rPr lang="en-US" dirty="0">
                <a:solidFill>
                  <a:srgbClr val="9BBB59"/>
                </a:solidFill>
              </a:rPr>
              <a:t>Improved:</a:t>
            </a:r>
            <a:r>
              <a:rPr lang="en-US" dirty="0"/>
              <a:t> Keep track of lost work in the warp since last ray fetch, fetch when a threshold is exceeded</a:t>
            </a:r>
          </a:p>
        </p:txBody>
      </p:sp>
      <p:graphicFrame>
        <p:nvGraphicFramePr>
          <p:cNvPr id="11" name="Chart 10"/>
          <p:cNvGraphicFramePr>
            <a:graphicFrameLocks/>
          </p:cNvGraphicFramePr>
          <p:nvPr>
            <p:extLst/>
          </p:nvPr>
        </p:nvGraphicFramePr>
        <p:xfrm>
          <a:off x="6433344" y="1183333"/>
          <a:ext cx="4176712" cy="4424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396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Constructing wide BVHs</a:t>
            </a:r>
          </a:p>
        </p:txBody>
      </p:sp>
      <p:sp>
        <p:nvSpPr>
          <p:cNvPr id="4" name="Content Placeholder 8"/>
          <p:cNvSpPr>
            <a:spLocks noGrp="1"/>
          </p:cNvSpPr>
          <p:nvPr>
            <p:ph idx="1"/>
          </p:nvPr>
        </p:nvSpPr>
        <p:spPr>
          <a:xfrm>
            <a:off x="512064" y="2103120"/>
            <a:ext cx="6333236" cy="3968496"/>
          </a:xfrm>
        </p:spPr>
        <p:txBody>
          <a:bodyPr/>
          <a:lstStyle/>
          <a:p>
            <a:pPr marL="342900" indent="-342900">
              <a:buClr>
                <a:schemeClr val="tx2"/>
              </a:buClr>
              <a:buFont typeface="Wingdings" panose="05000000000000000000" pitchFamily="2" charset="2"/>
              <a:buChar char="§"/>
            </a:pPr>
            <a:r>
              <a:rPr lang="en-US" dirty="0"/>
              <a:t>For each node in the binary BVH, starting from bottom:</a:t>
            </a:r>
          </a:p>
          <a:p>
            <a:pPr marL="914400" lvl="1" indent="-342900">
              <a:buClr>
                <a:schemeClr val="tx2"/>
              </a:buClr>
              <a:buFont typeface="Wingdings" panose="05000000000000000000" pitchFamily="2" charset="2"/>
              <a:buChar char="§"/>
            </a:pPr>
            <a:r>
              <a:rPr lang="en-US" dirty="0"/>
              <a:t>Compute optimal SAH cost for subtree, 3 options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949" y="2096770"/>
            <a:ext cx="2523601" cy="2746692"/>
          </a:xfrm>
          <a:prstGeom prst="rect">
            <a:avLst/>
          </a:prstGeom>
        </p:spPr>
      </p:pic>
      <p:cxnSp>
        <p:nvCxnSpPr>
          <p:cNvPr id="7" name="Straight Arrow Connector 231"/>
          <p:cNvCxnSpPr/>
          <p:nvPr/>
        </p:nvCxnSpPr>
        <p:spPr>
          <a:xfrm>
            <a:off x="7734300" y="1835150"/>
            <a:ext cx="730250" cy="825500"/>
          </a:xfrm>
          <a:prstGeom prst="straightConnector1">
            <a:avLst/>
          </a:prstGeom>
          <a:ln w="19050">
            <a:solidFill>
              <a:schemeClr val="tx1">
                <a:lumMod val="50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13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Constructing wide BVHs</a:t>
            </a:r>
          </a:p>
        </p:txBody>
      </p:sp>
      <p:sp>
        <p:nvSpPr>
          <p:cNvPr id="4" name="Content Placeholder 8"/>
          <p:cNvSpPr>
            <a:spLocks noGrp="1"/>
          </p:cNvSpPr>
          <p:nvPr>
            <p:ph idx="1"/>
          </p:nvPr>
        </p:nvSpPr>
        <p:spPr>
          <a:xfrm>
            <a:off x="512064" y="2103120"/>
            <a:ext cx="6333236" cy="3968496"/>
          </a:xfrm>
        </p:spPr>
        <p:txBody>
          <a:bodyPr/>
          <a:lstStyle/>
          <a:p>
            <a:pPr marL="342900" indent="-342900">
              <a:buClr>
                <a:schemeClr val="tx2"/>
              </a:buClr>
              <a:buFont typeface="Wingdings" panose="05000000000000000000" pitchFamily="2" charset="2"/>
              <a:buChar char="§"/>
            </a:pPr>
            <a:r>
              <a:rPr lang="en-US" dirty="0"/>
              <a:t>For each node in the binary BVH, starting from bottom:</a:t>
            </a:r>
          </a:p>
          <a:p>
            <a:pPr marL="914400" lvl="1" indent="-342900">
              <a:buClr>
                <a:schemeClr val="tx2"/>
              </a:buClr>
              <a:buFont typeface="Wingdings" panose="05000000000000000000" pitchFamily="2" charset="2"/>
              <a:buChar char="§"/>
            </a:pPr>
            <a:r>
              <a:rPr lang="en-US" dirty="0"/>
              <a:t>Compute optimal SAH cost for subtree, 3 options</a:t>
            </a:r>
          </a:p>
          <a:p>
            <a:pPr marL="1431925" lvl="2" indent="-342900">
              <a:buClr>
                <a:schemeClr val="tx2"/>
              </a:buClr>
              <a:buFont typeface="Wingdings" panose="05000000000000000000" pitchFamily="2" charset="2"/>
              <a:buChar char="§"/>
            </a:pPr>
            <a:r>
              <a:rPr lang="en-US" dirty="0"/>
              <a:t>Create leaf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20" y="2103120"/>
            <a:ext cx="2523601" cy="2746692"/>
          </a:xfrm>
          <a:prstGeom prst="rect">
            <a:avLst/>
          </a:prstGeom>
        </p:spPr>
      </p:pic>
    </p:spTree>
    <p:extLst>
      <p:ext uri="{BB962C8B-B14F-4D97-AF65-F5344CB8AC3E}">
        <p14:creationId xmlns:p14="http://schemas.microsoft.com/office/powerpoint/2010/main" val="16869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Constructing wide BVHs</a:t>
            </a:r>
          </a:p>
        </p:txBody>
      </p:sp>
      <p:sp>
        <p:nvSpPr>
          <p:cNvPr id="4" name="Content Placeholder 8"/>
          <p:cNvSpPr>
            <a:spLocks noGrp="1"/>
          </p:cNvSpPr>
          <p:nvPr>
            <p:ph idx="1"/>
          </p:nvPr>
        </p:nvSpPr>
        <p:spPr>
          <a:xfrm>
            <a:off x="512064" y="2103120"/>
            <a:ext cx="6333236" cy="3968496"/>
          </a:xfrm>
        </p:spPr>
        <p:txBody>
          <a:bodyPr/>
          <a:lstStyle/>
          <a:p>
            <a:pPr marL="342900" indent="-342900">
              <a:buClr>
                <a:schemeClr val="tx2"/>
              </a:buClr>
              <a:buFont typeface="Wingdings" panose="05000000000000000000" pitchFamily="2" charset="2"/>
              <a:buChar char="§"/>
            </a:pPr>
            <a:r>
              <a:rPr lang="en-US" dirty="0"/>
              <a:t>For each node in the binary BVH, starting from bottom:</a:t>
            </a:r>
          </a:p>
          <a:p>
            <a:pPr marL="914400" lvl="1" indent="-342900">
              <a:buClr>
                <a:schemeClr val="tx2"/>
              </a:buClr>
              <a:buFont typeface="Wingdings" panose="05000000000000000000" pitchFamily="2" charset="2"/>
              <a:buChar char="§"/>
            </a:pPr>
            <a:r>
              <a:rPr lang="en-US" dirty="0"/>
              <a:t>Compute optimal SAH cost for subtree, 3 options</a:t>
            </a:r>
          </a:p>
          <a:p>
            <a:pPr marL="1431925" lvl="2" indent="-342900">
              <a:buClr>
                <a:schemeClr val="tx2"/>
              </a:buClr>
              <a:buFont typeface="Wingdings" panose="05000000000000000000" pitchFamily="2" charset="2"/>
              <a:buChar char="§"/>
            </a:pPr>
            <a:r>
              <a:rPr lang="en-US" dirty="0"/>
              <a:t>Create leaf</a:t>
            </a:r>
          </a:p>
          <a:p>
            <a:pPr marL="1431925" lvl="2" indent="-342900">
              <a:buClr>
                <a:schemeClr val="tx2"/>
              </a:buClr>
              <a:buFont typeface="Wingdings" panose="05000000000000000000" pitchFamily="2" charset="2"/>
              <a:buChar char="§"/>
            </a:pPr>
            <a:r>
              <a:rPr lang="en-US" dirty="0"/>
              <a:t>Create internal node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20" y="2103120"/>
            <a:ext cx="2523601" cy="2746692"/>
          </a:xfrm>
          <a:prstGeom prst="rect">
            <a:avLst/>
          </a:prstGeom>
        </p:spPr>
      </p:pic>
    </p:spTree>
    <p:extLst>
      <p:ext uri="{BB962C8B-B14F-4D97-AF65-F5344CB8AC3E}">
        <p14:creationId xmlns:p14="http://schemas.microsoft.com/office/powerpoint/2010/main" val="198274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Constructing wide BVHs</a:t>
            </a:r>
          </a:p>
        </p:txBody>
      </p:sp>
      <p:sp>
        <p:nvSpPr>
          <p:cNvPr id="4" name="Content Placeholder 8"/>
          <p:cNvSpPr>
            <a:spLocks noGrp="1"/>
          </p:cNvSpPr>
          <p:nvPr>
            <p:ph idx="1"/>
          </p:nvPr>
        </p:nvSpPr>
        <p:spPr>
          <a:xfrm>
            <a:off x="512064" y="2103120"/>
            <a:ext cx="6333236" cy="3968496"/>
          </a:xfrm>
        </p:spPr>
        <p:txBody>
          <a:bodyPr/>
          <a:lstStyle/>
          <a:p>
            <a:pPr marL="342900" indent="-342900">
              <a:buClr>
                <a:schemeClr val="tx2"/>
              </a:buClr>
              <a:buFont typeface="Wingdings" panose="05000000000000000000" pitchFamily="2" charset="2"/>
              <a:buChar char="§"/>
            </a:pPr>
            <a:r>
              <a:rPr lang="en-US" dirty="0"/>
              <a:t>For each node in the binary BVH, starting from bottom:</a:t>
            </a:r>
          </a:p>
          <a:p>
            <a:pPr marL="914400" lvl="1" indent="-342900">
              <a:buClr>
                <a:schemeClr val="tx2"/>
              </a:buClr>
              <a:buFont typeface="Wingdings" panose="05000000000000000000" pitchFamily="2" charset="2"/>
              <a:buChar char="§"/>
            </a:pPr>
            <a:r>
              <a:rPr lang="en-US" dirty="0"/>
              <a:t>Compute optimal SAH cost for subtree, 3 options</a:t>
            </a:r>
          </a:p>
          <a:p>
            <a:pPr marL="1431925" lvl="2" indent="-342900">
              <a:buClr>
                <a:schemeClr val="tx2"/>
              </a:buClr>
              <a:buFont typeface="Wingdings" panose="05000000000000000000" pitchFamily="2" charset="2"/>
              <a:buChar char="§"/>
            </a:pPr>
            <a:r>
              <a:rPr lang="en-US" dirty="0"/>
              <a:t>Create leaf</a:t>
            </a:r>
          </a:p>
          <a:p>
            <a:pPr marL="1431925" lvl="2" indent="-342900">
              <a:buClr>
                <a:schemeClr val="tx2"/>
              </a:buClr>
              <a:buFont typeface="Wingdings" panose="05000000000000000000" pitchFamily="2" charset="2"/>
              <a:buChar char="§"/>
            </a:pPr>
            <a:r>
              <a:rPr lang="en-US" dirty="0"/>
              <a:t>Create internal node</a:t>
            </a:r>
          </a:p>
          <a:p>
            <a:pPr marL="1431925" lvl="2" indent="-342900">
              <a:buClr>
                <a:schemeClr val="tx2"/>
              </a:buClr>
              <a:buFont typeface="Wingdings" panose="05000000000000000000" pitchFamily="2" charset="2"/>
              <a:buChar char="§"/>
            </a:pPr>
            <a:r>
              <a:rPr lang="en-US" dirty="0"/>
              <a:t>Create forest with 2 - 7 roots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20" y="2103120"/>
            <a:ext cx="2523601" cy="2746692"/>
          </a:xfrm>
          <a:prstGeom prst="rect">
            <a:avLst/>
          </a:prstGeom>
        </p:spPr>
      </p:pic>
    </p:spTree>
    <p:extLst>
      <p:ext uri="{BB962C8B-B14F-4D97-AF65-F5344CB8AC3E}">
        <p14:creationId xmlns:p14="http://schemas.microsoft.com/office/powerpoint/2010/main" val="32523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Constructing wide BVHs</a:t>
            </a:r>
          </a:p>
        </p:txBody>
      </p:sp>
      <p:sp>
        <p:nvSpPr>
          <p:cNvPr id="4" name="Content Placeholder 8"/>
          <p:cNvSpPr>
            <a:spLocks noGrp="1"/>
          </p:cNvSpPr>
          <p:nvPr>
            <p:ph idx="1"/>
          </p:nvPr>
        </p:nvSpPr>
        <p:spPr>
          <a:xfrm>
            <a:off x="512064" y="2103120"/>
            <a:ext cx="6333236" cy="3968496"/>
          </a:xfrm>
        </p:spPr>
        <p:txBody>
          <a:bodyPr/>
          <a:lstStyle/>
          <a:p>
            <a:pPr marL="342900" indent="-342900">
              <a:buClr>
                <a:schemeClr val="tx2"/>
              </a:buClr>
              <a:buFont typeface="Wingdings" panose="05000000000000000000" pitchFamily="2" charset="2"/>
              <a:buChar char="§"/>
            </a:pPr>
            <a:r>
              <a:rPr lang="en-US" dirty="0"/>
              <a:t>For each node in the binary BVH, starting from bottom:</a:t>
            </a:r>
          </a:p>
          <a:p>
            <a:pPr marL="914400" lvl="1" indent="-342900">
              <a:buClr>
                <a:schemeClr val="tx2"/>
              </a:buClr>
              <a:buFont typeface="Wingdings" panose="05000000000000000000" pitchFamily="2" charset="2"/>
              <a:buChar char="§"/>
            </a:pPr>
            <a:r>
              <a:rPr lang="en-US" dirty="0"/>
              <a:t>Compute optimal SAH cost for subtree, 3 options</a:t>
            </a:r>
          </a:p>
          <a:p>
            <a:pPr marL="1431925" lvl="2" indent="-342900">
              <a:buClr>
                <a:schemeClr val="tx2"/>
              </a:buClr>
              <a:buFont typeface="Wingdings" panose="05000000000000000000" pitchFamily="2" charset="2"/>
              <a:buChar char="§"/>
            </a:pPr>
            <a:r>
              <a:rPr lang="en-US" dirty="0"/>
              <a:t>Create leaf</a:t>
            </a:r>
          </a:p>
          <a:p>
            <a:pPr marL="1431925" lvl="2" indent="-342900">
              <a:buClr>
                <a:schemeClr val="tx2"/>
              </a:buClr>
              <a:buFont typeface="Wingdings" panose="05000000000000000000" pitchFamily="2" charset="2"/>
              <a:buChar char="§"/>
            </a:pPr>
            <a:r>
              <a:rPr lang="en-US" dirty="0"/>
              <a:t>Create internal node</a:t>
            </a:r>
          </a:p>
          <a:p>
            <a:pPr marL="1431925" lvl="2" indent="-342900">
              <a:buClr>
                <a:schemeClr val="tx2"/>
              </a:buClr>
              <a:buFont typeface="Wingdings" panose="05000000000000000000" pitchFamily="2" charset="2"/>
              <a:buChar char="§"/>
            </a:pPr>
            <a:r>
              <a:rPr lang="en-US" dirty="0"/>
              <a:t>Create forest with 2 - 7 roots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20" y="2103120"/>
            <a:ext cx="2523600" cy="2746691"/>
          </a:xfrm>
          <a:prstGeom prst="rect">
            <a:avLst/>
          </a:prstGeom>
        </p:spPr>
      </p:pic>
    </p:spTree>
    <p:extLst>
      <p:ext uri="{BB962C8B-B14F-4D97-AF65-F5344CB8AC3E}">
        <p14:creationId xmlns:p14="http://schemas.microsoft.com/office/powerpoint/2010/main" val="205148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Overview</a:t>
            </a:r>
          </a:p>
        </p:txBody>
      </p:sp>
      <p:sp>
        <p:nvSpPr>
          <p:cNvPr id="10" name="Text Placeholder 9"/>
          <p:cNvSpPr>
            <a:spLocks noGrp="1"/>
          </p:cNvSpPr>
          <p:nvPr>
            <p:ph type="body" sz="quarter" idx="10"/>
          </p:nvPr>
        </p:nvSpPr>
        <p:spPr/>
        <p:txBody>
          <a:bodyPr/>
          <a:lstStyle/>
          <a:p>
            <a:r>
              <a:rPr lang="en-US" dirty="0"/>
              <a:t>Combination of new and existing techniques</a:t>
            </a:r>
          </a:p>
        </p:txBody>
      </p:sp>
      <p:sp>
        <p:nvSpPr>
          <p:cNvPr id="4" name="Content Placeholder 8"/>
          <p:cNvSpPr>
            <a:spLocks noGrp="1"/>
          </p:cNvSpPr>
          <p:nvPr>
            <p:ph idx="1"/>
          </p:nvPr>
        </p:nvSpPr>
        <p:spPr>
          <a:xfrm>
            <a:off x="512064" y="2103120"/>
            <a:ext cx="10155936" cy="3968496"/>
          </a:xfrm>
        </p:spPr>
        <p:txBody>
          <a:bodyPr/>
          <a:lstStyle/>
          <a:p>
            <a:pPr marL="342900" indent="-342900">
              <a:buClr>
                <a:schemeClr val="tx2"/>
              </a:buClr>
              <a:buFont typeface="Wingdings" panose="05000000000000000000" pitchFamily="2" charset="2"/>
              <a:buChar char="§"/>
            </a:pPr>
            <a:r>
              <a:rPr lang="en-US" dirty="0"/>
              <a:t>8-wide BVH constructed with SAH-optimal widening</a:t>
            </a:r>
          </a:p>
          <a:p>
            <a:pPr marL="342900" indent="-342900">
              <a:buClr>
                <a:schemeClr val="tx2"/>
              </a:buClr>
              <a:buFont typeface="Wingdings" panose="05000000000000000000" pitchFamily="2" charset="2"/>
              <a:buChar char="§"/>
            </a:pPr>
            <a:r>
              <a:rPr lang="en-US" dirty="0"/>
              <a:t>Compressed node storage format</a:t>
            </a:r>
          </a:p>
          <a:p>
            <a:pPr marL="342900" indent="-342900">
              <a:buClr>
                <a:schemeClr val="tx2"/>
              </a:buClr>
              <a:buFont typeface="Wingdings" panose="05000000000000000000" pitchFamily="2" charset="2"/>
              <a:buChar char="§"/>
            </a:pPr>
            <a:r>
              <a:rPr lang="en-US" dirty="0"/>
              <a:t>Cheap octant-based fixed-order traversal</a:t>
            </a:r>
          </a:p>
          <a:p>
            <a:pPr marL="342900" indent="-342900">
              <a:buClr>
                <a:schemeClr val="tx2"/>
              </a:buClr>
              <a:buFont typeface="Wingdings" panose="05000000000000000000" pitchFamily="2" charset="2"/>
              <a:buChar char="§"/>
            </a:pPr>
            <a:r>
              <a:rPr lang="en-US" dirty="0"/>
              <a:t>Traversal stack traffic eliminated through compression and usage of shared memory</a:t>
            </a:r>
          </a:p>
          <a:p>
            <a:pPr marL="342900" indent="-342900">
              <a:buClr>
                <a:schemeClr val="tx2"/>
              </a:buClr>
              <a:buFont typeface="Wingdings" panose="05000000000000000000" pitchFamily="2" charset="2"/>
              <a:buChar char="§"/>
            </a:pPr>
            <a:r>
              <a:rPr lang="en-US" dirty="0"/>
              <a:t>Improved SIMD utilization through triangle postponing and dynamic ray fetching</a:t>
            </a:r>
          </a:p>
          <a:p>
            <a:pPr marL="342900" indent="-342900">
              <a:buClr>
                <a:schemeClr val="tx2"/>
              </a:buClr>
              <a:buFont typeface="Wingdings" panose="05000000000000000000" pitchFamily="2" charset="2"/>
              <a:buChar char="§"/>
            </a:pPr>
            <a:endParaRPr lang="en-US" dirty="0"/>
          </a:p>
          <a:p>
            <a:pPr marL="342900" indent="-342900">
              <a:buClr>
                <a:schemeClr val="tx2"/>
              </a:buClr>
              <a:buFont typeface="Wingdings" panose="05000000000000000000" pitchFamily="2" charset="2"/>
              <a:buChar char="§"/>
            </a:pPr>
            <a:r>
              <a:rPr lang="en-US" dirty="0"/>
              <a:t>Starting point: BVH traversal kernels by Aila, Karras and Laine [2012]</a:t>
            </a:r>
          </a:p>
        </p:txBody>
      </p:sp>
    </p:spTree>
    <p:extLst>
      <p:ext uri="{BB962C8B-B14F-4D97-AF65-F5344CB8AC3E}">
        <p14:creationId xmlns:p14="http://schemas.microsoft.com/office/powerpoint/2010/main" val="429452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Constructing wide BVHs</a:t>
            </a:r>
          </a:p>
        </p:txBody>
      </p:sp>
      <p:sp>
        <p:nvSpPr>
          <p:cNvPr id="4" name="Content Placeholder 8"/>
          <p:cNvSpPr>
            <a:spLocks noGrp="1"/>
          </p:cNvSpPr>
          <p:nvPr>
            <p:ph idx="1"/>
          </p:nvPr>
        </p:nvSpPr>
        <p:spPr>
          <a:xfrm>
            <a:off x="512064" y="2103120"/>
            <a:ext cx="6333236" cy="3968496"/>
          </a:xfrm>
        </p:spPr>
        <p:txBody>
          <a:bodyPr/>
          <a:lstStyle/>
          <a:p>
            <a:pPr marL="342900" indent="-342900">
              <a:buClr>
                <a:schemeClr val="tx2"/>
              </a:buClr>
              <a:buFont typeface="Wingdings" panose="05000000000000000000" pitchFamily="2" charset="2"/>
              <a:buChar char="§"/>
            </a:pPr>
            <a:r>
              <a:rPr lang="en-US" dirty="0"/>
              <a:t>For each node in the binary BVH, starting from bottom:</a:t>
            </a:r>
          </a:p>
          <a:p>
            <a:pPr marL="914400" lvl="1" indent="-342900">
              <a:buClr>
                <a:schemeClr val="tx2"/>
              </a:buClr>
              <a:buFont typeface="Wingdings" panose="05000000000000000000" pitchFamily="2" charset="2"/>
              <a:buChar char="§"/>
            </a:pPr>
            <a:r>
              <a:rPr lang="en-US" dirty="0"/>
              <a:t>Compute optimal SAH cost for subtree, 3 options</a:t>
            </a:r>
          </a:p>
          <a:p>
            <a:pPr marL="1431925" lvl="2" indent="-342900">
              <a:buClr>
                <a:schemeClr val="tx2"/>
              </a:buClr>
              <a:buFont typeface="Wingdings" panose="05000000000000000000" pitchFamily="2" charset="2"/>
              <a:buChar char="§"/>
            </a:pPr>
            <a:r>
              <a:rPr lang="en-US" dirty="0"/>
              <a:t>Create leaf</a:t>
            </a:r>
          </a:p>
          <a:p>
            <a:pPr marL="1431925" lvl="2" indent="-342900">
              <a:buClr>
                <a:schemeClr val="tx2"/>
              </a:buClr>
              <a:buFont typeface="Wingdings" panose="05000000000000000000" pitchFamily="2" charset="2"/>
              <a:buChar char="§"/>
            </a:pPr>
            <a:r>
              <a:rPr lang="en-US" dirty="0"/>
              <a:t>Create internal node</a:t>
            </a:r>
          </a:p>
          <a:p>
            <a:pPr marL="1431925" lvl="2" indent="-342900">
              <a:buClr>
                <a:schemeClr val="tx2"/>
              </a:buClr>
              <a:buFont typeface="Wingdings" panose="05000000000000000000" pitchFamily="2" charset="2"/>
              <a:buChar char="§"/>
            </a:pPr>
            <a:r>
              <a:rPr lang="en-US" dirty="0"/>
              <a:t>Create forest with 2 - 7 roots</a:t>
            </a:r>
          </a:p>
          <a:p>
            <a:pPr marL="342900" indent="-342900">
              <a:buClr>
                <a:schemeClr val="tx2"/>
              </a:buClr>
              <a:buFont typeface="Wingdings" panose="05000000000000000000" pitchFamily="2" charset="2"/>
              <a:buChar char="§"/>
            </a:pPr>
            <a:r>
              <a:rPr lang="en-US" dirty="0"/>
              <a:t>Backtrack decisions starting from root and create wide nodes so that optimal cost is realized. </a:t>
            </a:r>
          </a:p>
          <a:p>
            <a:pPr lvl="1">
              <a:buClr>
                <a:schemeClr val="tx2"/>
              </a:buClr>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949" y="2096770"/>
            <a:ext cx="2523601" cy="2746692"/>
          </a:xfrm>
          <a:prstGeom prst="rect">
            <a:avLst/>
          </a:prstGeom>
        </p:spPr>
      </p:pic>
    </p:spTree>
    <p:extLst>
      <p:ext uri="{BB962C8B-B14F-4D97-AF65-F5344CB8AC3E}">
        <p14:creationId xmlns:p14="http://schemas.microsoft.com/office/powerpoint/2010/main" val="36816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Overview</a:t>
            </a:r>
          </a:p>
        </p:txBody>
      </p:sp>
      <p:sp>
        <p:nvSpPr>
          <p:cNvPr id="4" name="Content Placeholder 8"/>
          <p:cNvSpPr>
            <a:spLocks noGrp="1"/>
          </p:cNvSpPr>
          <p:nvPr>
            <p:ph idx="1"/>
          </p:nvPr>
        </p:nvSpPr>
        <p:spPr>
          <a:xfrm>
            <a:off x="2803525" y="2305050"/>
            <a:ext cx="5235576" cy="1930400"/>
          </a:xfrm>
        </p:spPr>
        <p:txBody>
          <a:bodyPr/>
          <a:lstStyle/>
          <a:p>
            <a:pPr>
              <a:buClr>
                <a:schemeClr val="tx2"/>
              </a:buClr>
            </a:pPr>
            <a:endParaRPr lang="en-US" dirty="0"/>
          </a:p>
          <a:p>
            <a:pPr marL="342900" indent="-342900">
              <a:buClr>
                <a:schemeClr val="tx2"/>
              </a:buClr>
              <a:buFont typeface="Wingdings" panose="05000000000000000000" pitchFamily="2" charset="2"/>
              <a:buChar char="§"/>
            </a:pPr>
            <a:r>
              <a:rPr lang="en-US" dirty="0">
                <a:solidFill>
                  <a:schemeClr val="tx2"/>
                </a:solidFill>
              </a:rPr>
              <a:t>2x </a:t>
            </a:r>
            <a:r>
              <a:rPr lang="en-US" dirty="0"/>
              <a:t>incoherent ray traversal performance</a:t>
            </a:r>
          </a:p>
          <a:p>
            <a:pPr marL="342900" indent="-342900">
              <a:buClr>
                <a:schemeClr val="tx2"/>
              </a:buClr>
              <a:buFont typeface="Wingdings" panose="05000000000000000000" pitchFamily="2" charset="2"/>
              <a:buChar char="§"/>
            </a:pPr>
            <a:r>
              <a:rPr lang="en-US" dirty="0">
                <a:solidFill>
                  <a:schemeClr val="tx2"/>
                </a:solidFill>
              </a:rPr>
              <a:t>0.33x </a:t>
            </a:r>
            <a:r>
              <a:rPr lang="en-US" dirty="0"/>
              <a:t>acceleration structure size</a:t>
            </a:r>
          </a:p>
        </p:txBody>
      </p:sp>
      <p:sp>
        <p:nvSpPr>
          <p:cNvPr id="6" name="Content Placeholder 8"/>
          <p:cNvSpPr txBox="1">
            <a:spLocks/>
          </p:cNvSpPr>
          <p:nvPr/>
        </p:nvSpPr>
        <p:spPr bwMode="auto">
          <a:xfrm>
            <a:off x="2693924" y="5765799"/>
            <a:ext cx="5584952" cy="3492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eaLnBrk="0" hangingPunct="0">
              <a:lnSpc>
                <a:spcPct val="100000"/>
              </a:lnSpc>
              <a:spcBef>
                <a:spcPct val="30000"/>
              </a:spcBef>
              <a:spcAft>
                <a:spcPct val="0"/>
              </a:spcAft>
              <a:buClrTx/>
              <a:buSzTx/>
              <a:defRPr/>
            </a:pPr>
            <a:r>
              <a:rPr lang="en-US" sz="1400" dirty="0"/>
              <a:t>Compared to fastest previous method by Binder and Keller [2016]</a:t>
            </a:r>
          </a:p>
        </p:txBody>
      </p:sp>
    </p:spTree>
    <p:extLst>
      <p:ext uri="{BB962C8B-B14F-4D97-AF65-F5344CB8AC3E}">
        <p14:creationId xmlns:p14="http://schemas.microsoft.com/office/powerpoint/2010/main" val="413591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Bounding box quantization</a:t>
            </a:r>
          </a:p>
        </p:txBody>
      </p:sp>
      <p:sp>
        <p:nvSpPr>
          <p:cNvPr id="7" name="Content Placeholder 8"/>
          <p:cNvSpPr>
            <a:spLocks noGrp="1"/>
          </p:cNvSpPr>
          <p:nvPr>
            <p:ph idx="1"/>
          </p:nvPr>
        </p:nvSpPr>
        <p:spPr>
          <a:xfrm>
            <a:off x="512064" y="2103120"/>
            <a:ext cx="5386010" cy="3968496"/>
          </a:xfrm>
        </p:spPr>
        <p:txBody>
          <a:bodyPr/>
          <a:lstStyle/>
          <a:p>
            <a:pPr marL="342900" indent="-342900">
              <a:buClr>
                <a:schemeClr val="tx2"/>
              </a:buClr>
              <a:buFont typeface="Wingdings" panose="05000000000000000000" pitchFamily="2" charset="2"/>
              <a:buChar char="§"/>
            </a:pPr>
            <a:r>
              <a:rPr lang="en-US" dirty="0"/>
              <a:t>Quantize child node AABBs to a local grid</a:t>
            </a:r>
          </a:p>
          <a:p>
            <a:pPr marL="914400" lvl="1" indent="-342900">
              <a:buClr>
                <a:schemeClr val="tx2"/>
              </a:buClr>
              <a:buFont typeface="Wingdings" panose="05000000000000000000" pitchFamily="2" charset="2"/>
              <a:buChar char="§"/>
            </a:pPr>
            <a:r>
              <a:rPr lang="en-US" dirty="0"/>
              <a:t>Similar to [</a:t>
            </a:r>
            <a:r>
              <a:rPr lang="en-US" dirty="0" err="1"/>
              <a:t>Mahovsky</a:t>
            </a:r>
            <a:r>
              <a:rPr lang="en-US" dirty="0"/>
              <a:t> and </a:t>
            </a:r>
            <a:r>
              <a:rPr lang="en-US" dirty="0" err="1"/>
              <a:t>Wyvill</a:t>
            </a:r>
            <a:r>
              <a:rPr lang="en-US" dirty="0"/>
              <a:t> 2006; Segovia and Ernst 2010; Keely 2014; </a:t>
            </a:r>
            <a:r>
              <a:rPr lang="en-US" dirty="0" err="1"/>
              <a:t>Vaidyanathan</a:t>
            </a:r>
            <a:r>
              <a:rPr lang="en-US" dirty="0"/>
              <a:t> et al. 2016]</a:t>
            </a:r>
          </a:p>
          <a:p>
            <a:pPr marL="342900" indent="-342900">
              <a:buClr>
                <a:schemeClr val="tx2"/>
              </a:buClr>
              <a:buFont typeface="Wingdings" panose="05000000000000000000" pitchFamily="2" charset="2"/>
              <a:buChar char="§"/>
            </a:pPr>
            <a:r>
              <a:rPr lang="en-US" dirty="0"/>
              <a:t>Quantization grid position and scale stored in parent node</a:t>
            </a:r>
          </a:p>
        </p:txBody>
      </p:sp>
      <p:grpSp>
        <p:nvGrpSpPr>
          <p:cNvPr id="6" name="Group 5"/>
          <p:cNvGrpSpPr/>
          <p:nvPr/>
        </p:nvGrpSpPr>
        <p:grpSpPr>
          <a:xfrm>
            <a:off x="5940829" y="2472715"/>
            <a:ext cx="5001418" cy="2542528"/>
            <a:chOff x="5940829" y="2472715"/>
            <a:chExt cx="5001418" cy="2542528"/>
          </a:xfrm>
        </p:grpSpPr>
        <p:grpSp>
          <p:nvGrpSpPr>
            <p:cNvPr id="8" name="Ryhmä 303"/>
            <p:cNvGrpSpPr/>
            <p:nvPr/>
          </p:nvGrpSpPr>
          <p:grpSpPr>
            <a:xfrm>
              <a:off x="5940829" y="2817939"/>
              <a:ext cx="5001418" cy="2197304"/>
              <a:chOff x="-121460" y="3283148"/>
              <a:chExt cx="4929908" cy="2197304"/>
            </a:xfrm>
          </p:grpSpPr>
          <p:sp>
            <p:nvSpPr>
              <p:cNvPr id="9" name="TextBox 218"/>
              <p:cNvSpPr txBox="1"/>
              <p:nvPr/>
            </p:nvSpPr>
            <p:spPr>
              <a:xfrm>
                <a:off x="-121460" y="4818152"/>
                <a:ext cx="1505817" cy="523220"/>
              </a:xfrm>
              <a:prstGeom prst="rect">
                <a:avLst/>
              </a:prstGeom>
              <a:noFill/>
            </p:spPr>
            <p:txBody>
              <a:bodyPr wrap="square" rtlCol="0">
                <a:spAutoFit/>
              </a:bodyPr>
              <a:lstStyle/>
              <a:p>
                <a:pPr algn="ctr"/>
                <a:r>
                  <a:rPr lang="fi-FI" sz="1400" dirty="0" err="1">
                    <a:solidFill>
                      <a:schemeClr val="bg1"/>
                    </a:solidFill>
                  </a:rPr>
                  <a:t>Use</a:t>
                </a:r>
                <a:r>
                  <a:rPr lang="fi-FI" sz="1400" dirty="0"/>
                  <a:t> </a:t>
                </a:r>
                <a:r>
                  <a:rPr lang="fi-FI" sz="1400" dirty="0" err="1">
                    <a:solidFill>
                      <a:schemeClr val="bg1"/>
                    </a:solidFill>
                  </a:rPr>
                  <a:t>full</a:t>
                </a:r>
                <a:r>
                  <a:rPr lang="fi-FI" sz="1400" dirty="0"/>
                  <a:t> </a:t>
                </a:r>
                <a:r>
                  <a:rPr lang="fi-FI" sz="1400" dirty="0" err="1">
                    <a:solidFill>
                      <a:schemeClr val="bg1"/>
                    </a:solidFill>
                  </a:rPr>
                  <a:t>precision</a:t>
                </a:r>
                <a:endParaRPr lang="fi-FI" sz="1400" dirty="0">
                  <a:solidFill>
                    <a:schemeClr val="bg1"/>
                  </a:solidFill>
                </a:endParaRPr>
              </a:p>
            </p:txBody>
          </p:sp>
          <p:sp>
            <p:nvSpPr>
              <p:cNvPr id="11" name="TextBox 221"/>
              <p:cNvSpPr txBox="1"/>
              <p:nvPr/>
            </p:nvSpPr>
            <p:spPr>
              <a:xfrm>
                <a:off x="3224483" y="4741788"/>
                <a:ext cx="1583965" cy="523220"/>
              </a:xfrm>
              <a:prstGeom prst="rect">
                <a:avLst/>
              </a:prstGeom>
              <a:noFill/>
            </p:spPr>
            <p:txBody>
              <a:bodyPr wrap="square" rtlCol="0">
                <a:spAutoFit/>
              </a:bodyPr>
              <a:lstStyle/>
              <a:p>
                <a:r>
                  <a:rPr lang="fi-FI" sz="1400" dirty="0" err="1">
                    <a:solidFill>
                      <a:schemeClr val="bg1"/>
                    </a:solidFill>
                  </a:rPr>
                  <a:t>Quantize</a:t>
                </a:r>
                <a:r>
                  <a:rPr lang="fi-FI" sz="1400" dirty="0"/>
                  <a:t> </a:t>
                </a:r>
                <a:r>
                  <a:rPr lang="fi-FI" sz="1400" dirty="0">
                    <a:solidFill>
                      <a:schemeClr val="bg1"/>
                    </a:solidFill>
                  </a:rPr>
                  <a:t>to 8-bits</a:t>
                </a:r>
              </a:p>
              <a:p>
                <a:r>
                  <a:rPr lang="fi-FI" sz="1400" dirty="0">
                    <a:solidFill>
                      <a:schemeClr val="bg1"/>
                    </a:solidFill>
                  </a:rPr>
                  <a:t>per</a:t>
                </a:r>
                <a:r>
                  <a:rPr lang="fi-FI" sz="1400" dirty="0"/>
                  <a:t> </a:t>
                </a:r>
                <a:r>
                  <a:rPr lang="fi-FI" sz="1400" dirty="0" err="1">
                    <a:solidFill>
                      <a:schemeClr val="bg1"/>
                    </a:solidFill>
                  </a:rPr>
                  <a:t>coordinate</a:t>
                </a:r>
                <a:endParaRPr lang="fi-FI" sz="1400" dirty="0">
                  <a:solidFill>
                    <a:schemeClr val="bg1"/>
                  </a:solidFill>
                </a:endParaRPr>
              </a:p>
            </p:txBody>
          </p:sp>
          <p:grpSp>
            <p:nvGrpSpPr>
              <p:cNvPr id="12" name="Ryhmä 302"/>
              <p:cNvGrpSpPr/>
              <p:nvPr/>
            </p:nvGrpSpPr>
            <p:grpSpPr>
              <a:xfrm>
                <a:off x="631449" y="3283148"/>
                <a:ext cx="3382339" cy="2197304"/>
                <a:chOff x="631449" y="3283148"/>
                <a:chExt cx="3382339" cy="2197304"/>
              </a:xfrm>
            </p:grpSpPr>
            <p:cxnSp>
              <p:nvCxnSpPr>
                <p:cNvPr id="13" name="Straight Arrow Connector 217"/>
                <p:cNvCxnSpPr>
                  <a:stCxn id="16" idx="0"/>
                </p:cNvCxnSpPr>
                <p:nvPr/>
              </p:nvCxnSpPr>
              <p:spPr>
                <a:xfrm flipV="1">
                  <a:off x="2244017" y="4351409"/>
                  <a:ext cx="139153" cy="390379"/>
                </a:xfrm>
                <a:prstGeom prst="straightConnector1">
                  <a:avLst/>
                </a:prstGeom>
                <a:ln w="19050">
                  <a:solidFill>
                    <a:schemeClr val="tx1">
                      <a:lumMod val="50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220"/>
                <p:cNvCxnSpPr/>
                <p:nvPr/>
              </p:nvCxnSpPr>
              <p:spPr>
                <a:xfrm flipH="1" flipV="1">
                  <a:off x="3224483" y="4298141"/>
                  <a:ext cx="789305" cy="443647"/>
                </a:xfrm>
                <a:prstGeom prst="straightConnector1">
                  <a:avLst/>
                </a:prstGeom>
                <a:ln w="19050">
                  <a:solidFill>
                    <a:schemeClr val="tx1">
                      <a:lumMod val="50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8" name="TextBox 212"/>
                <p:cNvSpPr txBox="1"/>
                <p:nvPr/>
              </p:nvSpPr>
              <p:spPr>
                <a:xfrm>
                  <a:off x="1001434" y="3283148"/>
                  <a:ext cx="2947965" cy="1015663"/>
                </a:xfrm>
                <a:prstGeom prst="rect">
                  <a:avLst/>
                </a:prstGeom>
                <a:noFill/>
              </p:spPr>
              <p:txBody>
                <a:bodyPr wrap="square" rtlCol="0">
                  <a:spAutoFit/>
                </a:bodyPr>
                <a:lstStyle/>
                <a:p>
                  <a:r>
                    <a:rPr lang="en-US" sz="2000" i="1" dirty="0" err="1">
                      <a:solidFill>
                        <a:schemeClr val="bg1"/>
                      </a:solidFill>
                      <a:latin typeface="Cambria Math" panose="02040503050406030204" pitchFamily="18" charset="0"/>
                      <a:ea typeface="Cambria Math" panose="02040503050406030204" pitchFamily="18" charset="0"/>
                    </a:rPr>
                    <a:t>b</a:t>
                  </a:r>
                  <a:r>
                    <a:rPr lang="en-US" sz="2000" i="1" baseline="-25000" dirty="0" err="1">
                      <a:solidFill>
                        <a:schemeClr val="bg1"/>
                      </a:solidFill>
                      <a:latin typeface="Cambria Math" panose="02040503050406030204" pitchFamily="18" charset="0"/>
                      <a:ea typeface="Cambria Math" panose="02040503050406030204" pitchFamily="18" charset="0"/>
                    </a:rPr>
                    <a:t>x</a:t>
                  </a:r>
                  <a:r>
                    <a:rPr lang="en-US" sz="2000" i="1" baseline="-25000" dirty="0">
                      <a:solidFill>
                        <a:schemeClr val="bg1"/>
                      </a:solidFill>
                      <a:latin typeface="Cambria Math" panose="02040503050406030204" pitchFamily="18" charset="0"/>
                      <a:ea typeface="Cambria Math" panose="02040503050406030204" pitchFamily="18" charset="0"/>
                    </a:rPr>
                    <a:t>  </a:t>
                  </a:r>
                  <a:r>
                    <a:rPr lang="en-US" sz="2000" dirty="0">
                      <a:solidFill>
                        <a:schemeClr val="bg1"/>
                      </a:solidFill>
                      <a:latin typeface="Cambria Math" panose="02040503050406030204" pitchFamily="18" charset="0"/>
                      <a:ea typeface="Cambria Math" panose="02040503050406030204" pitchFamily="18" charset="0"/>
                    </a:rPr>
                    <a:t>= </a:t>
                  </a:r>
                  <a:r>
                    <a:rPr lang="en-US" sz="2000" i="1" dirty="0" err="1">
                      <a:solidFill>
                        <a:schemeClr val="bg1"/>
                      </a:solidFill>
                      <a:latin typeface="Cambria Math" panose="02040503050406030204" pitchFamily="18" charset="0"/>
                      <a:ea typeface="Cambria Math" panose="02040503050406030204" pitchFamily="18" charset="0"/>
                    </a:rPr>
                    <a:t>p</a:t>
                  </a:r>
                  <a:r>
                    <a:rPr lang="en-US" sz="2000" i="1" baseline="-25000" dirty="0" err="1">
                      <a:solidFill>
                        <a:schemeClr val="bg1"/>
                      </a:solidFill>
                      <a:latin typeface="Cambria Math" panose="02040503050406030204" pitchFamily="18" charset="0"/>
                      <a:ea typeface="Cambria Math" panose="02040503050406030204" pitchFamily="18" charset="0"/>
                    </a:rPr>
                    <a:t>x</a:t>
                  </a:r>
                  <a:r>
                    <a:rPr lang="en-US" sz="2000" dirty="0">
                      <a:solidFill>
                        <a:schemeClr val="bg1"/>
                      </a:solidFill>
                      <a:latin typeface="Cambria Math" panose="02040503050406030204" pitchFamily="18" charset="0"/>
                      <a:ea typeface="Cambria Math" panose="02040503050406030204" pitchFamily="18" charset="0"/>
                    </a:rPr>
                    <a:t>  + 2^e</a:t>
                  </a:r>
                  <a:r>
                    <a:rPr lang="en-US" sz="2000" baseline="-25000" dirty="0">
                      <a:solidFill>
                        <a:schemeClr val="bg1"/>
                      </a:solidFill>
                      <a:latin typeface="Cambria Math" panose="02040503050406030204" pitchFamily="18" charset="0"/>
                      <a:ea typeface="Cambria Math" panose="02040503050406030204" pitchFamily="18" charset="0"/>
                    </a:rPr>
                    <a:t>x</a:t>
                  </a:r>
                  <a:r>
                    <a:rPr lang="en-US" sz="2000" i="1" baseline="-25000" dirty="0">
                      <a:solidFill>
                        <a:schemeClr val="bg1"/>
                      </a:solidFill>
                      <a:latin typeface="Cambria Math" panose="02040503050406030204" pitchFamily="18" charset="0"/>
                      <a:ea typeface="Cambria Math" panose="02040503050406030204" pitchFamily="18" charset="0"/>
                    </a:rPr>
                    <a:t>   </a:t>
                  </a:r>
                  <a:r>
                    <a:rPr lang="en-US" sz="2000" dirty="0">
                      <a:solidFill>
                        <a:schemeClr val="bg1"/>
                      </a:solidFill>
                      <a:latin typeface="Cambria Math" panose="02040503050406030204" pitchFamily="18" charset="0"/>
                      <a:ea typeface="Cambria Math" panose="02040503050406030204" pitchFamily="18" charset="0"/>
                    </a:rPr>
                    <a:t>∙  </a:t>
                  </a:r>
                  <a:r>
                    <a:rPr lang="en-US" sz="2000" i="1" dirty="0" err="1">
                      <a:solidFill>
                        <a:schemeClr val="bg1"/>
                      </a:solidFill>
                      <a:latin typeface="Cambria Math" panose="02040503050406030204" pitchFamily="18" charset="0"/>
                      <a:ea typeface="Cambria Math" panose="02040503050406030204" pitchFamily="18" charset="0"/>
                    </a:rPr>
                    <a:t>q</a:t>
                  </a:r>
                  <a:r>
                    <a:rPr lang="en-US" sz="2000" i="1" baseline="-25000" dirty="0" err="1">
                      <a:solidFill>
                        <a:schemeClr val="bg1"/>
                      </a:solidFill>
                      <a:latin typeface="Cambria Math" panose="02040503050406030204" pitchFamily="18" charset="0"/>
                      <a:ea typeface="Cambria Math" panose="02040503050406030204" pitchFamily="18" charset="0"/>
                    </a:rPr>
                    <a:t>x</a:t>
                  </a:r>
                  <a:endParaRPr lang="en-US" sz="2000" baseline="-25000" dirty="0">
                    <a:solidFill>
                      <a:schemeClr val="bg1"/>
                    </a:solidFill>
                    <a:latin typeface="Cambria Math" panose="02040503050406030204" pitchFamily="18" charset="0"/>
                    <a:ea typeface="Cambria Math" panose="02040503050406030204" pitchFamily="18" charset="0"/>
                  </a:endParaRPr>
                </a:p>
                <a:p>
                  <a:r>
                    <a:rPr lang="en-US" sz="2000" i="1" dirty="0">
                      <a:solidFill>
                        <a:schemeClr val="bg1"/>
                      </a:solidFill>
                      <a:latin typeface="Cambria Math" panose="02040503050406030204" pitchFamily="18" charset="0"/>
                      <a:ea typeface="Cambria Math" panose="02040503050406030204" pitchFamily="18" charset="0"/>
                    </a:rPr>
                    <a:t>b</a:t>
                  </a:r>
                  <a:r>
                    <a:rPr lang="en-US" sz="2000" i="1" baseline="-25000" dirty="0">
                      <a:solidFill>
                        <a:schemeClr val="bg1"/>
                      </a:solidFill>
                      <a:latin typeface="Cambria Math" panose="02040503050406030204" pitchFamily="18" charset="0"/>
                      <a:ea typeface="Cambria Math" panose="02040503050406030204" pitchFamily="18" charset="0"/>
                    </a:rPr>
                    <a:t>y  </a:t>
                  </a:r>
                  <a:r>
                    <a:rPr lang="en-US" sz="2000" dirty="0">
                      <a:solidFill>
                        <a:schemeClr val="bg1"/>
                      </a:solidFill>
                      <a:latin typeface="Cambria Math" panose="02040503050406030204" pitchFamily="18" charset="0"/>
                      <a:ea typeface="Cambria Math" panose="02040503050406030204" pitchFamily="18" charset="0"/>
                    </a:rPr>
                    <a:t>= </a:t>
                  </a:r>
                  <a:r>
                    <a:rPr lang="en-US" sz="2000" i="1" dirty="0" err="1">
                      <a:solidFill>
                        <a:schemeClr val="bg1"/>
                      </a:solidFill>
                      <a:latin typeface="Cambria Math" panose="02040503050406030204" pitchFamily="18" charset="0"/>
                      <a:ea typeface="Cambria Math" panose="02040503050406030204" pitchFamily="18" charset="0"/>
                    </a:rPr>
                    <a:t>p</a:t>
                  </a:r>
                  <a:r>
                    <a:rPr lang="en-US" sz="2000" i="1" baseline="-25000" dirty="0" err="1">
                      <a:solidFill>
                        <a:schemeClr val="bg1"/>
                      </a:solidFill>
                      <a:latin typeface="Cambria Math" panose="02040503050406030204" pitchFamily="18" charset="0"/>
                      <a:ea typeface="Cambria Math" panose="02040503050406030204" pitchFamily="18" charset="0"/>
                    </a:rPr>
                    <a:t>y</a:t>
                  </a:r>
                  <a:r>
                    <a:rPr lang="en-US" sz="2000" dirty="0">
                      <a:solidFill>
                        <a:schemeClr val="bg1"/>
                      </a:solidFill>
                      <a:latin typeface="Cambria Math" panose="02040503050406030204" pitchFamily="18" charset="0"/>
                      <a:ea typeface="Cambria Math" panose="02040503050406030204" pitchFamily="18" charset="0"/>
                    </a:rPr>
                    <a:t>  + 2^e</a:t>
                  </a:r>
                  <a:r>
                    <a:rPr lang="en-US" sz="2000" baseline="-25000" dirty="0">
                      <a:solidFill>
                        <a:schemeClr val="bg1"/>
                      </a:solidFill>
                      <a:latin typeface="Cambria Math" panose="02040503050406030204" pitchFamily="18" charset="0"/>
                      <a:ea typeface="Cambria Math" panose="02040503050406030204" pitchFamily="18" charset="0"/>
                    </a:rPr>
                    <a:t>y</a:t>
                  </a:r>
                  <a:r>
                    <a:rPr lang="en-US" sz="2000" i="1" baseline="-25000" dirty="0">
                      <a:solidFill>
                        <a:schemeClr val="bg1"/>
                      </a:solidFill>
                      <a:latin typeface="Cambria Math" panose="02040503050406030204" pitchFamily="18" charset="0"/>
                      <a:ea typeface="Cambria Math" panose="02040503050406030204" pitchFamily="18" charset="0"/>
                    </a:rPr>
                    <a:t>  </a:t>
                  </a:r>
                  <a:r>
                    <a:rPr lang="en-US" sz="2000" dirty="0">
                      <a:solidFill>
                        <a:schemeClr val="bg1"/>
                      </a:solidFill>
                      <a:latin typeface="Cambria Math" panose="02040503050406030204" pitchFamily="18" charset="0"/>
                      <a:ea typeface="Cambria Math" panose="02040503050406030204" pitchFamily="18" charset="0"/>
                    </a:rPr>
                    <a:t>∙  </a:t>
                  </a:r>
                  <a:r>
                    <a:rPr lang="en-US" sz="2000" i="1" dirty="0" err="1">
                      <a:solidFill>
                        <a:schemeClr val="bg1"/>
                      </a:solidFill>
                      <a:latin typeface="Cambria Math" panose="02040503050406030204" pitchFamily="18" charset="0"/>
                      <a:ea typeface="Cambria Math" panose="02040503050406030204" pitchFamily="18" charset="0"/>
                    </a:rPr>
                    <a:t>q</a:t>
                  </a:r>
                  <a:r>
                    <a:rPr lang="en-US" sz="2000" i="1" baseline="-25000" dirty="0" err="1">
                      <a:solidFill>
                        <a:schemeClr val="bg1"/>
                      </a:solidFill>
                      <a:latin typeface="Cambria Math" panose="02040503050406030204" pitchFamily="18" charset="0"/>
                      <a:ea typeface="Cambria Math" panose="02040503050406030204" pitchFamily="18" charset="0"/>
                    </a:rPr>
                    <a:t>y</a:t>
                  </a:r>
                  <a:endParaRPr lang="en-US" sz="2000" baseline="-25000" dirty="0">
                    <a:solidFill>
                      <a:schemeClr val="bg1"/>
                    </a:solidFill>
                    <a:latin typeface="Cambria Math" panose="02040503050406030204" pitchFamily="18" charset="0"/>
                    <a:ea typeface="Cambria Math" panose="02040503050406030204" pitchFamily="18" charset="0"/>
                  </a:endParaRPr>
                </a:p>
                <a:p>
                  <a:r>
                    <a:rPr lang="en-US" sz="2000" i="1" dirty="0" err="1">
                      <a:solidFill>
                        <a:schemeClr val="bg1"/>
                      </a:solidFill>
                      <a:latin typeface="Cambria Math" panose="02040503050406030204" pitchFamily="18" charset="0"/>
                      <a:ea typeface="Cambria Math" panose="02040503050406030204" pitchFamily="18" charset="0"/>
                    </a:rPr>
                    <a:t>b</a:t>
                  </a:r>
                  <a:r>
                    <a:rPr lang="en-US" sz="2000" i="1" baseline="-25000" dirty="0" err="1">
                      <a:solidFill>
                        <a:schemeClr val="bg1"/>
                      </a:solidFill>
                      <a:latin typeface="Cambria Math" panose="02040503050406030204" pitchFamily="18" charset="0"/>
                      <a:ea typeface="Cambria Math" panose="02040503050406030204" pitchFamily="18" charset="0"/>
                    </a:rPr>
                    <a:t>z</a:t>
                  </a:r>
                  <a:r>
                    <a:rPr lang="en-US" sz="2000" i="1" baseline="-25000" dirty="0">
                      <a:solidFill>
                        <a:schemeClr val="bg1"/>
                      </a:solidFill>
                      <a:latin typeface="Cambria Math" panose="02040503050406030204" pitchFamily="18" charset="0"/>
                      <a:ea typeface="Cambria Math" panose="02040503050406030204" pitchFamily="18" charset="0"/>
                    </a:rPr>
                    <a:t>  </a:t>
                  </a:r>
                  <a:r>
                    <a:rPr lang="en-US" sz="2000" dirty="0">
                      <a:solidFill>
                        <a:schemeClr val="bg1"/>
                      </a:solidFill>
                      <a:latin typeface="Cambria Math" panose="02040503050406030204" pitchFamily="18" charset="0"/>
                      <a:ea typeface="Cambria Math" panose="02040503050406030204" pitchFamily="18" charset="0"/>
                    </a:rPr>
                    <a:t>= </a:t>
                  </a:r>
                  <a:r>
                    <a:rPr lang="en-US" sz="2000" i="1" dirty="0" err="1">
                      <a:solidFill>
                        <a:schemeClr val="bg1"/>
                      </a:solidFill>
                      <a:latin typeface="Cambria Math" panose="02040503050406030204" pitchFamily="18" charset="0"/>
                      <a:ea typeface="Cambria Math" panose="02040503050406030204" pitchFamily="18" charset="0"/>
                    </a:rPr>
                    <a:t>p</a:t>
                  </a:r>
                  <a:r>
                    <a:rPr lang="en-US" sz="2000" i="1" baseline="-25000" dirty="0" err="1">
                      <a:solidFill>
                        <a:schemeClr val="bg1"/>
                      </a:solidFill>
                      <a:latin typeface="Cambria Math" panose="02040503050406030204" pitchFamily="18" charset="0"/>
                      <a:ea typeface="Cambria Math" panose="02040503050406030204" pitchFamily="18" charset="0"/>
                    </a:rPr>
                    <a:t>z</a:t>
                  </a:r>
                  <a:r>
                    <a:rPr lang="en-US" sz="2000" dirty="0">
                      <a:solidFill>
                        <a:schemeClr val="bg1"/>
                      </a:solidFill>
                      <a:latin typeface="Cambria Math" panose="02040503050406030204" pitchFamily="18" charset="0"/>
                      <a:ea typeface="Cambria Math" panose="02040503050406030204" pitchFamily="18" charset="0"/>
                    </a:rPr>
                    <a:t>  + 2^e</a:t>
                  </a:r>
                  <a:r>
                    <a:rPr lang="en-US" sz="2000" baseline="-25000" dirty="0">
                      <a:solidFill>
                        <a:schemeClr val="bg1"/>
                      </a:solidFill>
                      <a:latin typeface="Cambria Math" panose="02040503050406030204" pitchFamily="18" charset="0"/>
                      <a:ea typeface="Cambria Math" panose="02040503050406030204" pitchFamily="18" charset="0"/>
                    </a:rPr>
                    <a:t>z</a:t>
                  </a:r>
                  <a:r>
                    <a:rPr lang="en-US" sz="2000" i="1" baseline="-25000" dirty="0">
                      <a:solidFill>
                        <a:schemeClr val="bg1"/>
                      </a:solidFill>
                      <a:latin typeface="Cambria Math" panose="02040503050406030204" pitchFamily="18" charset="0"/>
                      <a:ea typeface="Cambria Math" panose="02040503050406030204" pitchFamily="18" charset="0"/>
                    </a:rPr>
                    <a:t>   </a:t>
                  </a:r>
                  <a:r>
                    <a:rPr lang="en-US" sz="2000" dirty="0">
                      <a:solidFill>
                        <a:schemeClr val="bg1"/>
                      </a:solidFill>
                      <a:latin typeface="Cambria Math" panose="02040503050406030204" pitchFamily="18" charset="0"/>
                      <a:ea typeface="Cambria Math" panose="02040503050406030204" pitchFamily="18" charset="0"/>
                    </a:rPr>
                    <a:t>∙  </a:t>
                  </a:r>
                  <a:r>
                    <a:rPr lang="en-US" sz="2000" i="1" dirty="0" err="1">
                      <a:solidFill>
                        <a:schemeClr val="bg1"/>
                      </a:solidFill>
                      <a:latin typeface="Cambria Math" panose="02040503050406030204" pitchFamily="18" charset="0"/>
                      <a:ea typeface="Cambria Math" panose="02040503050406030204" pitchFamily="18" charset="0"/>
                    </a:rPr>
                    <a:t>q</a:t>
                  </a:r>
                  <a:r>
                    <a:rPr lang="en-US" sz="2000" i="1" baseline="-25000" dirty="0" err="1">
                      <a:solidFill>
                        <a:schemeClr val="bg1"/>
                      </a:solidFill>
                      <a:latin typeface="Cambria Math" panose="02040503050406030204" pitchFamily="18" charset="0"/>
                      <a:ea typeface="Cambria Math" panose="02040503050406030204" pitchFamily="18" charset="0"/>
                    </a:rPr>
                    <a:t>z</a:t>
                  </a:r>
                  <a:endParaRPr lang="en-US" sz="2000" baseline="-25000" dirty="0">
                    <a:solidFill>
                      <a:schemeClr val="bg1"/>
                    </a:solidFill>
                    <a:latin typeface="Cambria Math" panose="02040503050406030204" pitchFamily="18" charset="0"/>
                    <a:ea typeface="Cambria Math" panose="02040503050406030204" pitchFamily="18" charset="0"/>
                  </a:endParaRPr>
                </a:p>
              </p:txBody>
            </p:sp>
            <p:sp>
              <p:nvSpPr>
                <p:cNvPr id="16" name="TextBox 232"/>
                <p:cNvSpPr txBox="1"/>
                <p:nvPr/>
              </p:nvSpPr>
              <p:spPr>
                <a:xfrm>
                  <a:off x="1384357" y="4741788"/>
                  <a:ext cx="1719320" cy="738664"/>
                </a:xfrm>
                <a:prstGeom prst="rect">
                  <a:avLst/>
                </a:prstGeom>
                <a:noFill/>
              </p:spPr>
              <p:txBody>
                <a:bodyPr wrap="square" rtlCol="0">
                  <a:spAutoFit/>
                </a:bodyPr>
                <a:lstStyle/>
                <a:p>
                  <a:pPr algn="ctr"/>
                  <a:r>
                    <a:rPr lang="fi-FI" sz="1400" dirty="0">
                      <a:solidFill>
                        <a:schemeClr val="bg1"/>
                      </a:solidFill>
                    </a:rPr>
                    <a:t>Constrain scale to</a:t>
                  </a:r>
                  <a:r>
                    <a:rPr lang="fi-FI" sz="1400" dirty="0"/>
                    <a:t>a</a:t>
                  </a:r>
                </a:p>
                <a:p>
                  <a:pPr algn="ctr"/>
                  <a:r>
                    <a:rPr lang="fi-FI" sz="1400" dirty="0">
                      <a:solidFill>
                        <a:schemeClr val="bg1"/>
                      </a:solidFill>
                    </a:rPr>
                    <a:t>power-of-two, store exponent in 8 bits</a:t>
                  </a:r>
                </a:p>
              </p:txBody>
            </p:sp>
            <p:cxnSp>
              <p:nvCxnSpPr>
                <p:cNvPr id="17" name="Straight Arrow Connector 231"/>
                <p:cNvCxnSpPr>
                  <a:stCxn id="9" idx="0"/>
                </p:cNvCxnSpPr>
                <p:nvPr/>
              </p:nvCxnSpPr>
              <p:spPr>
                <a:xfrm flipV="1">
                  <a:off x="631449" y="4351409"/>
                  <a:ext cx="909719" cy="466743"/>
                </a:xfrm>
                <a:prstGeom prst="straightConnector1">
                  <a:avLst/>
                </a:prstGeom>
                <a:ln w="19050">
                  <a:solidFill>
                    <a:schemeClr val="tx1">
                      <a:lumMod val="50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grpSp>
        <p:sp>
          <p:nvSpPr>
            <p:cNvPr id="22" name="Content Placeholder 8"/>
            <p:cNvSpPr txBox="1">
              <a:spLocks/>
            </p:cNvSpPr>
            <p:nvPr/>
          </p:nvSpPr>
          <p:spPr bwMode="auto">
            <a:xfrm>
              <a:off x="6467932" y="2472715"/>
              <a:ext cx="2408948" cy="354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marL="342900" indent="-342900" defTabSz="914400">
                <a:buClr>
                  <a:schemeClr val="tx2"/>
                </a:buClr>
                <a:buFont typeface="Wingdings" panose="05000000000000000000" pitchFamily="2" charset="2"/>
                <a:buChar char="§"/>
              </a:pPr>
              <a:r>
                <a:rPr lang="en-US" kern="0" dirty="0"/>
                <a:t>Decompression:</a:t>
              </a:r>
            </a:p>
            <a:p>
              <a:pPr defTabSz="914400">
                <a:buClr>
                  <a:schemeClr val="tx2"/>
                </a:buClr>
              </a:pPr>
              <a:endParaRPr lang="en-US" kern="0" dirty="0"/>
            </a:p>
          </p:txBody>
        </p:sp>
      </p:grpSp>
      <p:grpSp>
        <p:nvGrpSpPr>
          <p:cNvPr id="31" name="Group 30"/>
          <p:cNvGrpSpPr/>
          <p:nvPr/>
        </p:nvGrpSpPr>
        <p:grpSpPr>
          <a:xfrm>
            <a:off x="7661615" y="2287135"/>
            <a:ext cx="3135442" cy="1548362"/>
            <a:chOff x="7661615" y="2287135"/>
            <a:chExt cx="3135442" cy="1548362"/>
          </a:xfrm>
        </p:grpSpPr>
        <p:sp>
          <p:nvSpPr>
            <p:cNvPr id="24" name="Rounded Rectangle 23"/>
            <p:cNvSpPr/>
            <p:nvPr/>
          </p:nvSpPr>
          <p:spPr>
            <a:xfrm>
              <a:off x="7661615" y="2875377"/>
              <a:ext cx="364029" cy="957555"/>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Rounded Rectangle 24"/>
            <p:cNvSpPr/>
            <p:nvPr/>
          </p:nvSpPr>
          <p:spPr>
            <a:xfrm>
              <a:off x="8559547" y="2875377"/>
              <a:ext cx="264883" cy="960120"/>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TextBox 28"/>
            <p:cNvSpPr txBox="1"/>
            <p:nvPr/>
          </p:nvSpPr>
          <p:spPr>
            <a:xfrm>
              <a:off x="9069857" y="2287135"/>
              <a:ext cx="1727200" cy="2862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fi-FI" sz="1400" dirty="0">
                  <a:solidFill>
                    <a:schemeClr val="accent1">
                      <a:lumMod val="40000"/>
                      <a:lumOff val="60000"/>
                    </a:schemeClr>
                  </a:solidFill>
                </a:rPr>
                <a:t>Per parent node</a:t>
              </a:r>
            </a:p>
          </p:txBody>
        </p:sp>
      </p:grpSp>
      <p:grpSp>
        <p:nvGrpSpPr>
          <p:cNvPr id="32" name="Group 31"/>
          <p:cNvGrpSpPr/>
          <p:nvPr/>
        </p:nvGrpSpPr>
        <p:grpSpPr>
          <a:xfrm>
            <a:off x="8994722" y="2569029"/>
            <a:ext cx="2067784" cy="1263903"/>
            <a:chOff x="8994722" y="2569029"/>
            <a:chExt cx="2067784" cy="1263903"/>
          </a:xfrm>
        </p:grpSpPr>
        <p:sp>
          <p:nvSpPr>
            <p:cNvPr id="28" name="Rounded Rectangle 27"/>
            <p:cNvSpPr/>
            <p:nvPr/>
          </p:nvSpPr>
          <p:spPr>
            <a:xfrm>
              <a:off x="8994722" y="2875377"/>
              <a:ext cx="364029" cy="957555"/>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TextBox 29"/>
            <p:cNvSpPr txBox="1"/>
            <p:nvPr/>
          </p:nvSpPr>
          <p:spPr>
            <a:xfrm>
              <a:off x="9335306" y="2569029"/>
              <a:ext cx="1727200" cy="2862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fi-FI" sz="1400" dirty="0">
                  <a:solidFill>
                    <a:schemeClr val="accent5">
                      <a:lumMod val="60000"/>
                      <a:lumOff val="40000"/>
                    </a:schemeClr>
                  </a:solidFill>
                </a:rPr>
                <a:t>Per child</a:t>
              </a:r>
            </a:p>
          </p:txBody>
        </p:sp>
      </p:grpSp>
    </p:spTree>
    <p:extLst>
      <p:ext uri="{BB962C8B-B14F-4D97-AF65-F5344CB8AC3E}">
        <p14:creationId xmlns:p14="http://schemas.microsoft.com/office/powerpoint/2010/main" val="62868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Child node index compression</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8348" y="1829446"/>
            <a:ext cx="6252239" cy="2873235"/>
          </a:xfrm>
        </p:spPr>
      </p:pic>
      <p:sp>
        <p:nvSpPr>
          <p:cNvPr id="6" name="Content Placeholder 8"/>
          <p:cNvSpPr txBox="1">
            <a:spLocks/>
          </p:cNvSpPr>
          <p:nvPr/>
        </p:nvSpPr>
        <p:spPr bwMode="auto">
          <a:xfrm>
            <a:off x="6941087" y="2103120"/>
            <a:ext cx="4031713" cy="2660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marL="342900" indent="-342900" defTabSz="914400">
              <a:buClr>
                <a:schemeClr val="tx2"/>
              </a:buClr>
              <a:buFont typeface="Wingdings" panose="05000000000000000000" pitchFamily="2" charset="2"/>
              <a:buChar char="§"/>
            </a:pPr>
            <a:r>
              <a:rPr lang="en-US" kern="0" dirty="0"/>
              <a:t>Child nodes, triangles stored contiguously in separate arrays</a:t>
            </a:r>
          </a:p>
          <a:p>
            <a:pPr marL="342900" indent="-342900" defTabSz="914400">
              <a:buClr>
                <a:schemeClr val="tx2"/>
              </a:buClr>
              <a:buFont typeface="Wingdings" panose="05000000000000000000" pitchFamily="2" charset="2"/>
              <a:buChar char="§"/>
            </a:pPr>
            <a:r>
              <a:rPr lang="en-US" kern="0" dirty="0"/>
              <a:t>Index of first child node, triangle stored in node</a:t>
            </a:r>
          </a:p>
          <a:p>
            <a:pPr marL="342900" indent="-342900" defTabSz="914400">
              <a:buClr>
                <a:schemeClr val="tx2"/>
              </a:buClr>
              <a:buFont typeface="Wingdings" panose="05000000000000000000" pitchFamily="2" charset="2"/>
              <a:buChar char="§"/>
            </a:pPr>
            <a:r>
              <a:rPr lang="en-US" kern="0" dirty="0"/>
              <a:t>8-bit field per child to encode relative offset, child type</a:t>
            </a:r>
          </a:p>
          <a:p>
            <a:pPr marL="342900" indent="-342900" defTabSz="914400">
              <a:buClr>
                <a:schemeClr val="tx2"/>
              </a:buClr>
              <a:buFont typeface="Wingdings" panose="05000000000000000000" pitchFamily="2" charset="2"/>
              <a:buChar char="§"/>
            </a:pPr>
            <a:r>
              <a:rPr lang="en-US" kern="0" dirty="0"/>
              <a:t>Up to 3 triangles/leaf</a:t>
            </a:r>
          </a:p>
          <a:p>
            <a:pPr marL="342900" indent="-342900" defTabSz="914400">
              <a:buClr>
                <a:schemeClr val="tx2"/>
              </a:buClr>
              <a:buFont typeface="Wingdings" panose="05000000000000000000" pitchFamily="2" charset="2"/>
              <a:buChar char="§"/>
            </a:pPr>
            <a:endParaRPr lang="en-US" kern="0" dirty="0"/>
          </a:p>
        </p:txBody>
      </p:sp>
    </p:spTree>
    <p:extLst>
      <p:ext uri="{BB962C8B-B14F-4D97-AF65-F5344CB8AC3E}">
        <p14:creationId xmlns:p14="http://schemas.microsoft.com/office/powerpoint/2010/main" val="375829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Internal node memory layout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48" y="1969454"/>
            <a:ext cx="4601064" cy="2950975"/>
          </a:xfrm>
          <a:prstGeom prst="rect">
            <a:avLst/>
          </a:prstGeom>
        </p:spPr>
      </p:pic>
      <p:sp>
        <p:nvSpPr>
          <p:cNvPr id="6" name="Content Placeholder 8"/>
          <p:cNvSpPr>
            <a:spLocks noGrp="1"/>
          </p:cNvSpPr>
          <p:nvPr>
            <p:ph idx="1"/>
          </p:nvPr>
        </p:nvSpPr>
        <p:spPr>
          <a:xfrm>
            <a:off x="5246116" y="2560731"/>
            <a:ext cx="4898136" cy="1884269"/>
          </a:xfrm>
        </p:spPr>
        <p:txBody>
          <a:bodyPr/>
          <a:lstStyle/>
          <a:p>
            <a:pPr marL="342900" indent="-342900" algn="r">
              <a:buClr>
                <a:srgbClr val="BBD6EB"/>
              </a:buClr>
              <a:buFont typeface="Wingdings" panose="05000000000000000000" pitchFamily="2" charset="2"/>
              <a:buChar char="§"/>
            </a:pPr>
            <a:r>
              <a:rPr lang="en-US" dirty="0"/>
              <a:t>Quantization grid 15B</a:t>
            </a:r>
          </a:p>
          <a:p>
            <a:pPr marL="342900" indent="-342900" algn="r">
              <a:buClr>
                <a:srgbClr val="9BBB59"/>
              </a:buClr>
              <a:buFont typeface="Wingdings" panose="05000000000000000000" pitchFamily="2" charset="2"/>
              <a:buChar char="§"/>
            </a:pPr>
            <a:r>
              <a:rPr lang="en-US" dirty="0"/>
              <a:t>Indexing information 17B</a:t>
            </a:r>
          </a:p>
          <a:p>
            <a:pPr marL="342900" indent="-342900" algn="r">
              <a:buClr>
                <a:srgbClr val="F9E798"/>
              </a:buClr>
              <a:buFont typeface="Wingdings" panose="05000000000000000000" pitchFamily="2" charset="2"/>
              <a:buChar char="§"/>
            </a:pPr>
            <a:r>
              <a:rPr lang="en-US" dirty="0"/>
              <a:t>Quantized bounding boxes 48B</a:t>
            </a:r>
          </a:p>
          <a:p>
            <a:pPr algn="r">
              <a:buClr>
                <a:schemeClr val="tx2"/>
              </a:buClr>
            </a:pPr>
            <a:r>
              <a:rPr lang="en-US" dirty="0"/>
              <a:t>= Total 80B</a:t>
            </a:r>
          </a:p>
        </p:txBody>
      </p:sp>
      <p:cxnSp>
        <p:nvCxnSpPr>
          <p:cNvPr id="7" name="Straight Connector 6"/>
          <p:cNvCxnSpPr/>
          <p:nvPr/>
        </p:nvCxnSpPr>
        <p:spPr>
          <a:xfrm flipH="1">
            <a:off x="6623050" y="3944515"/>
            <a:ext cx="3416300" cy="518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Left Brace 198"/>
          <p:cNvSpPr/>
          <p:nvPr/>
        </p:nvSpPr>
        <p:spPr>
          <a:xfrm rot="5400000" flipH="1">
            <a:off x="2908427" y="2869744"/>
            <a:ext cx="348758" cy="3752612"/>
          </a:xfrm>
          <a:prstGeom prst="leftBrace">
            <a:avLst>
              <a:gd name="adj1" fmla="val 55078"/>
              <a:gd name="adj2" fmla="val 50000"/>
            </a:avLst>
          </a:prstGeom>
          <a:ln w="12700">
            <a:solidFill>
              <a:schemeClr val="tx1">
                <a:lumMod val="65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996956" y="5036715"/>
            <a:ext cx="2171700" cy="3693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fi-FI" dirty="0">
                <a:solidFill>
                  <a:schemeClr val="bg1"/>
                </a:solidFill>
              </a:rPr>
              <a:t>8 </a:t>
            </a:r>
            <a:r>
              <a:rPr lang="fi-FI" sz="2000" dirty="0">
                <a:solidFill>
                  <a:schemeClr val="bg1"/>
                </a:solidFill>
              </a:rPr>
              <a:t>children</a:t>
            </a:r>
            <a:r>
              <a:rPr lang="fi-FI" dirty="0">
                <a:solidFill>
                  <a:schemeClr val="bg1"/>
                </a:solidFill>
              </a:rPr>
              <a:t> / node</a:t>
            </a:r>
          </a:p>
        </p:txBody>
      </p:sp>
      <p:grpSp>
        <p:nvGrpSpPr>
          <p:cNvPr id="3" name="Group 2"/>
          <p:cNvGrpSpPr/>
          <p:nvPr/>
        </p:nvGrpSpPr>
        <p:grpSpPr>
          <a:xfrm>
            <a:off x="8036068" y="4355685"/>
            <a:ext cx="2108184" cy="1255963"/>
            <a:chOff x="8036068" y="4355685"/>
            <a:chExt cx="2108184" cy="1255963"/>
          </a:xfrm>
        </p:grpSpPr>
        <p:sp>
          <p:nvSpPr>
            <p:cNvPr id="10" name="Content Placeholder 8"/>
            <p:cNvSpPr txBox="1">
              <a:spLocks/>
            </p:cNvSpPr>
            <p:nvPr/>
          </p:nvSpPr>
          <p:spPr bwMode="auto">
            <a:xfrm>
              <a:off x="8820166" y="4355685"/>
              <a:ext cx="1324086" cy="390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buClr>
                  <a:schemeClr val="tx2"/>
                </a:buClr>
              </a:pPr>
              <a:r>
                <a:rPr lang="en-US" kern="0" dirty="0">
                  <a:solidFill>
                    <a:schemeClr val="tx2"/>
                  </a:solidFill>
                </a:rPr>
                <a:t>10B/child</a:t>
              </a:r>
              <a:endParaRPr lang="en-US" kern="0" dirty="0"/>
            </a:p>
          </p:txBody>
        </p:sp>
        <p:sp>
          <p:nvSpPr>
            <p:cNvPr id="11" name="Content Placeholder 8"/>
            <p:cNvSpPr txBox="1">
              <a:spLocks/>
            </p:cNvSpPr>
            <p:nvPr/>
          </p:nvSpPr>
          <p:spPr bwMode="auto">
            <a:xfrm>
              <a:off x="8820166" y="5221381"/>
              <a:ext cx="1324086" cy="390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buClr>
                  <a:schemeClr val="tx2"/>
                </a:buClr>
              </a:pPr>
              <a:r>
                <a:rPr lang="en-US" kern="0" dirty="0">
                  <a:solidFill>
                    <a:schemeClr val="tx2"/>
                  </a:solidFill>
                </a:rPr>
                <a:t>32B/child</a:t>
              </a:r>
              <a:endParaRPr lang="en-US" kern="0" dirty="0"/>
            </a:p>
          </p:txBody>
        </p:sp>
        <p:sp>
          <p:nvSpPr>
            <p:cNvPr id="12" name="Content Placeholder 8"/>
            <p:cNvSpPr txBox="1">
              <a:spLocks/>
            </p:cNvSpPr>
            <p:nvPr/>
          </p:nvSpPr>
          <p:spPr bwMode="auto">
            <a:xfrm>
              <a:off x="8036068" y="4920429"/>
              <a:ext cx="2108184" cy="390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20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buClr>
                  <a:schemeClr val="tx2"/>
                </a:buClr>
              </a:pPr>
              <a:r>
                <a:rPr lang="en-US" kern="0" dirty="0"/>
                <a:t>Aila et al. [2012]</a:t>
              </a:r>
            </a:p>
          </p:txBody>
        </p:sp>
      </p:grpSp>
    </p:spTree>
    <p:extLst>
      <p:ext uri="{BB962C8B-B14F-4D97-AF65-F5344CB8AC3E}">
        <p14:creationId xmlns:p14="http://schemas.microsoft.com/office/powerpoint/2010/main" val="417953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61226"/>
            <a:ext cx="9976104" cy="590931"/>
          </a:xfrm>
        </p:spPr>
        <p:txBody>
          <a:bodyPr/>
          <a:lstStyle/>
          <a:p>
            <a:r>
              <a:rPr lang="en-US" dirty="0"/>
              <a:t>Traversal order</a:t>
            </a:r>
          </a:p>
        </p:txBody>
      </p:sp>
      <p:sp>
        <p:nvSpPr>
          <p:cNvPr id="4" name="Content Placeholder 8"/>
          <p:cNvSpPr>
            <a:spLocks noGrp="1"/>
          </p:cNvSpPr>
          <p:nvPr>
            <p:ph idx="1"/>
          </p:nvPr>
        </p:nvSpPr>
        <p:spPr>
          <a:xfrm>
            <a:off x="512064" y="2103120"/>
            <a:ext cx="9948672" cy="3968496"/>
          </a:xfrm>
        </p:spPr>
        <p:txBody>
          <a:bodyPr/>
          <a:lstStyle/>
          <a:p>
            <a:pPr marL="342900" indent="-342900">
              <a:buClr>
                <a:schemeClr val="tx2"/>
              </a:buClr>
              <a:buFont typeface="Wingdings" panose="05000000000000000000" pitchFamily="2" charset="2"/>
              <a:buChar char="§"/>
            </a:pPr>
            <a:r>
              <a:rPr lang="en-US" dirty="0"/>
              <a:t>Approximate near-to-far traversal order is important</a:t>
            </a:r>
          </a:p>
          <a:p>
            <a:pPr marL="914400" lvl="1" indent="-342900">
              <a:buClr>
                <a:schemeClr val="tx2"/>
              </a:buClr>
              <a:buFont typeface="Wingdings" panose="05000000000000000000" pitchFamily="2" charset="2"/>
              <a:buChar char="§"/>
            </a:pPr>
            <a:r>
              <a:rPr lang="en-US" dirty="0"/>
              <a:t>Most approaches sort by distance</a:t>
            </a:r>
          </a:p>
          <a:p>
            <a:pPr marL="342900" indent="-342900">
              <a:buClr>
                <a:schemeClr val="tx2"/>
              </a:buClr>
              <a:buFont typeface="Wingdings" panose="05000000000000000000" pitchFamily="2" charset="2"/>
              <a:buChar char="§"/>
            </a:pPr>
            <a:r>
              <a:rPr lang="en-US" dirty="0"/>
              <a:t>8-element distance sorts are expensive</a:t>
            </a:r>
          </a:p>
          <a:p>
            <a:pPr marL="914400" lvl="1" indent="-342900">
              <a:buClr>
                <a:schemeClr val="tx2"/>
              </a:buClr>
              <a:buFont typeface="Wingdings" panose="05000000000000000000" pitchFamily="2" charset="2"/>
              <a:buChar char="§"/>
            </a:pPr>
            <a:r>
              <a:rPr lang="en-US" dirty="0"/>
              <a:t>Sorting network -&gt; 19 compare-and-swap operations [Knuth 1998]</a:t>
            </a:r>
          </a:p>
          <a:p>
            <a:pPr marL="914400" lvl="1" indent="-342900">
              <a:buClr>
                <a:schemeClr val="tx2"/>
              </a:buClr>
              <a:buFont typeface="Wingdings" panose="05000000000000000000" pitchFamily="2" charset="2"/>
              <a:buChar char="§"/>
            </a:pPr>
            <a:r>
              <a:rPr lang="en-US" dirty="0"/>
              <a:t>Sort hits only -&gt; high divergence</a:t>
            </a:r>
          </a:p>
        </p:txBody>
      </p:sp>
    </p:spTree>
    <p:extLst>
      <p:ext uri="{BB962C8B-B14F-4D97-AF65-F5344CB8AC3E}">
        <p14:creationId xmlns:p14="http://schemas.microsoft.com/office/powerpoint/2010/main" val="104999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mp; Bullet">
  <a:themeElements>
    <a:clrScheme name="Custom 1">
      <a:dk1>
        <a:srgbClr val="B3B3B3"/>
      </a:dk1>
      <a:lt1>
        <a:srgbClr val="FFFFFF"/>
      </a:lt1>
      <a:dk2>
        <a:srgbClr val="000000"/>
      </a:dk2>
      <a:lt2>
        <a:srgbClr val="76B900"/>
      </a:lt2>
      <a:accent1>
        <a:srgbClr val="0071C5"/>
      </a:accent1>
      <a:accent2>
        <a:srgbClr val="007450"/>
      </a:accent2>
      <a:accent3>
        <a:srgbClr val="9A4216"/>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9E8B2F2D50A34B8956FD0A46C10A97" ma:contentTypeVersion="0" ma:contentTypeDescription="Create a new document." ma:contentTypeScope="" ma:versionID="2d22a1089f8aa3be74aa23dc2e82a28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F88E22E-2A4B-4FB1-9848-BF16E7DBE74B}">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3.xml><?xml version="1.0" encoding="utf-8"?>
<ds:datastoreItem xmlns:ds="http://schemas.openxmlformats.org/officeDocument/2006/customXml" ds:itemID="{BEA82F4F-F3EA-4E98-BEE2-3C70B6315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92875</TotalTime>
  <Words>2812</Words>
  <Application>Microsoft Office PowerPoint</Application>
  <PresentationFormat>Custom</PresentationFormat>
  <Paragraphs>321</Paragraphs>
  <Slides>40</Slides>
  <Notes>38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MS PGothic</vt:lpstr>
      <vt:lpstr>MS PGothic</vt:lpstr>
      <vt:lpstr>Arial</vt:lpstr>
      <vt:lpstr>Cambria Math</vt:lpstr>
      <vt:lpstr>Century Gothic</vt:lpstr>
      <vt:lpstr>Trebuchet MS</vt:lpstr>
      <vt:lpstr>Wingdings</vt:lpstr>
      <vt:lpstr>Title &amp; Bullet</vt:lpstr>
      <vt:lpstr>Presentation</vt:lpstr>
      <vt:lpstr>Efficient Incoherent Ray Traversal on GPUs Through Compressed Wide BVHs</vt:lpstr>
      <vt:lpstr>Inspiration</vt:lpstr>
      <vt:lpstr>Motivation</vt:lpstr>
      <vt:lpstr>Overview</vt:lpstr>
      <vt:lpstr>Overview</vt:lpstr>
      <vt:lpstr>Bounding box quantization</vt:lpstr>
      <vt:lpstr>Child node index compression</vt:lpstr>
      <vt:lpstr>Internal node memory layout</vt:lpstr>
      <vt:lpstr>Traversal order</vt:lpstr>
      <vt:lpstr>Octant-based traversal order</vt:lpstr>
      <vt:lpstr>Octant-based traversal order</vt:lpstr>
      <vt:lpstr>Octant-based traversal order</vt:lpstr>
      <vt:lpstr>Reducing traversal stack traffic</vt:lpstr>
      <vt:lpstr>Reducing traversal stack traffic</vt:lpstr>
      <vt:lpstr>Reducing traversal stack traffic</vt:lpstr>
      <vt:lpstr>Improving SIMD utilization</vt:lpstr>
      <vt:lpstr>Improving SIMD utilization</vt:lpstr>
      <vt:lpstr>Constructing wide BVHs</vt:lpstr>
      <vt:lpstr>Constructing wide BVHs</vt:lpstr>
      <vt:lpstr>Constructing wide BVHs</vt:lpstr>
      <vt:lpstr>PowerPoint Presentation</vt:lpstr>
      <vt:lpstr>Benchmark setup</vt:lpstr>
      <vt:lpstr>PowerPoint Presentation</vt:lpstr>
      <vt:lpstr>PowerPoint Presentation</vt:lpstr>
      <vt:lpstr>PowerPoint Presentation</vt:lpstr>
      <vt:lpstr>PowerPoint Presentation</vt:lpstr>
      <vt:lpstr>PowerPoint Presentation</vt:lpstr>
      <vt:lpstr>PowerPoint Presentation</vt:lpstr>
      <vt:lpstr>Memory bandwidth – node and triangle fetches</vt:lpstr>
      <vt:lpstr>Memory usage</vt:lpstr>
      <vt:lpstr>PowerPoint Presentation</vt:lpstr>
      <vt:lpstr>Thank you!</vt:lpstr>
      <vt:lpstr>Improving SIMD utilization</vt:lpstr>
      <vt:lpstr>Improving SIMD utilization</vt:lpstr>
      <vt:lpstr>Constructing wide BVHs</vt:lpstr>
      <vt:lpstr>Constructing wide BVHs</vt:lpstr>
      <vt:lpstr>Constructing wide BVHs</vt:lpstr>
      <vt:lpstr>Constructing wide BVHs</vt:lpstr>
      <vt:lpstr>Constructing wide BVHs</vt:lpstr>
      <vt:lpstr>Constructing wide BVHs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terok</cp:lastModifiedBy>
  <cp:revision>4091</cp:revision>
  <dcterms:created xsi:type="dcterms:W3CDTF">2008-01-24T03:11:41Z</dcterms:created>
  <dcterms:modified xsi:type="dcterms:W3CDTF">2017-07-28T17:30:06Z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0x010100F59E8B2F2D50A34B8956FD0A46C10A97</vt:lpwstr>
  </property>
</Properties>
</file>