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256" r:id="rId2"/>
    <p:sldId id="415" r:id="rId3"/>
    <p:sldId id="405" r:id="rId4"/>
    <p:sldId id="418" r:id="rId5"/>
    <p:sldId id="433" r:id="rId6"/>
    <p:sldId id="421" r:id="rId7"/>
    <p:sldId id="422" r:id="rId8"/>
    <p:sldId id="423" r:id="rId9"/>
    <p:sldId id="424" r:id="rId10"/>
    <p:sldId id="425" r:id="rId11"/>
    <p:sldId id="426" r:id="rId12"/>
    <p:sldId id="427" r:id="rId13"/>
    <p:sldId id="478" r:id="rId14"/>
    <p:sldId id="428" r:id="rId15"/>
    <p:sldId id="429" r:id="rId16"/>
    <p:sldId id="430" r:id="rId17"/>
    <p:sldId id="431" r:id="rId18"/>
    <p:sldId id="435" r:id="rId19"/>
    <p:sldId id="436" r:id="rId20"/>
    <p:sldId id="432" r:id="rId21"/>
    <p:sldId id="437" r:id="rId22"/>
    <p:sldId id="367" r:id="rId23"/>
    <p:sldId id="438" r:id="rId24"/>
    <p:sldId id="439" r:id="rId25"/>
    <p:sldId id="384" r:id="rId26"/>
    <p:sldId id="440" r:id="rId27"/>
    <p:sldId id="443" r:id="rId28"/>
    <p:sldId id="441" r:id="rId29"/>
    <p:sldId id="378" r:id="rId30"/>
    <p:sldId id="444" r:id="rId31"/>
    <p:sldId id="445" r:id="rId32"/>
    <p:sldId id="446" r:id="rId33"/>
    <p:sldId id="448" r:id="rId34"/>
    <p:sldId id="450" r:id="rId35"/>
    <p:sldId id="449" r:id="rId36"/>
    <p:sldId id="453" r:id="rId37"/>
    <p:sldId id="454" r:id="rId38"/>
    <p:sldId id="477" r:id="rId39"/>
    <p:sldId id="481" r:id="rId40"/>
    <p:sldId id="455" r:id="rId41"/>
    <p:sldId id="457" r:id="rId42"/>
    <p:sldId id="458" r:id="rId43"/>
    <p:sldId id="459" r:id="rId44"/>
    <p:sldId id="462" r:id="rId45"/>
    <p:sldId id="461" r:id="rId46"/>
    <p:sldId id="464" r:id="rId47"/>
    <p:sldId id="463" r:id="rId48"/>
    <p:sldId id="465" r:id="rId49"/>
    <p:sldId id="480" r:id="rId50"/>
    <p:sldId id="479" r:id="rId51"/>
    <p:sldId id="466" r:id="rId52"/>
    <p:sldId id="467" r:id="rId53"/>
    <p:sldId id="471" r:id="rId54"/>
    <p:sldId id="472" r:id="rId55"/>
    <p:sldId id="469" r:id="rId56"/>
    <p:sldId id="470" r:id="rId57"/>
    <p:sldId id="482" r:id="rId58"/>
    <p:sldId id="474" r:id="rId59"/>
    <p:sldId id="475" r:id="rId60"/>
    <p:sldId id="400" r:id="rId61"/>
    <p:sldId id="407" r:id="rId62"/>
    <p:sldId id="346" r:id="rId63"/>
    <p:sldId id="40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9E0"/>
    <a:srgbClr val="1C1C1C"/>
    <a:srgbClr val="00A551"/>
    <a:srgbClr val="27AAE1"/>
    <a:srgbClr val="572827"/>
    <a:srgbClr val="70AD47"/>
    <a:srgbClr val="A87C4F"/>
    <a:srgbClr val="D62A2A"/>
    <a:srgbClr val="C63A3A"/>
    <a:srgbClr val="E4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5" autoAdjust="0"/>
    <p:restoredTop sz="75936" autoAdjust="0"/>
  </p:normalViewPr>
  <p:slideViewPr>
    <p:cSldViewPr>
      <p:cViewPr varScale="1">
        <p:scale>
          <a:sx n="55" d="100"/>
          <a:sy n="55" d="100"/>
        </p:scale>
        <p:origin x="-1698"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7" d="100"/>
          <a:sy n="97" d="100"/>
        </p:scale>
        <p:origin x="289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B5E4D372-1C66-4F47-AAD1-999DD7F40C4C}" type="presOf" srcId="{637EA4EF-AA9D-4FD3-A1B0-253B2B0C9585}" destId="{DE26FBCA-1D71-4C54-8DCD-6B64AC7B8376}"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C0000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0070C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C0000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0070C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custLinFactNeighborX="9512" custLinFactNeighborY="-15">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B5E4D372-1C66-4F47-AAD1-999DD7F40C4C}" type="presOf" srcId="{637EA4EF-AA9D-4FD3-A1B0-253B2B0C9585}" destId="{DE26FBCA-1D71-4C54-8DCD-6B64AC7B8376}"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5B0BD8-4F9F-4DA8-BCF6-291081619551}" type="doc">
      <dgm:prSet loTypeId="urn:microsoft.com/office/officeart/2005/8/layout/hChevron3" loCatId="process" qsTypeId="urn:microsoft.com/office/officeart/2005/8/quickstyle/simple1" qsCatId="simple" csTypeId="urn:microsoft.com/office/officeart/2005/8/colors/accent1_2" csCatId="accent1" phldr="1"/>
      <dgm:spPr/>
    </dgm:pt>
    <dgm:pt modelId="{637EA4EF-AA9D-4FD3-A1B0-253B2B0C9585}">
      <dgm:prSet phldrT="[Text]"/>
      <dgm:spPr>
        <a:solidFill>
          <a:srgbClr val="0070C0"/>
        </a:solidFill>
      </dgm:spPr>
      <dgm:t>
        <a:bodyPr/>
        <a:lstStyle/>
        <a:p>
          <a:r>
            <a:rPr lang="en-US" dirty="0" smtClean="0"/>
            <a:t>Trace</a:t>
          </a:r>
          <a:endParaRPr lang="en-US" dirty="0"/>
        </a:p>
      </dgm:t>
    </dgm:pt>
    <dgm:pt modelId="{C3FBFF53-06BB-413B-B9C6-DF881771D20F}" type="parTrans" cxnId="{CE47A1D5-05B4-4B33-A3E9-6317067CCA7D}">
      <dgm:prSet/>
      <dgm:spPr/>
      <dgm:t>
        <a:bodyPr/>
        <a:lstStyle/>
        <a:p>
          <a:endParaRPr lang="en-US"/>
        </a:p>
      </dgm:t>
    </dgm:pt>
    <dgm:pt modelId="{3C17BB1E-DA9C-4C06-8249-4F8490A535E0}" type="sibTrans" cxnId="{CE47A1D5-05B4-4B33-A3E9-6317067CCA7D}">
      <dgm:prSet/>
      <dgm:spPr/>
      <dgm:t>
        <a:bodyPr/>
        <a:lstStyle/>
        <a:p>
          <a:endParaRPr lang="en-US"/>
        </a:p>
      </dgm:t>
    </dgm:pt>
    <dgm:pt modelId="{154CB285-6851-42CC-85B1-BBF7CD8641A3}">
      <dgm:prSet phldrT="[Text]"/>
      <dgm:spPr>
        <a:solidFill>
          <a:srgbClr val="0070C0"/>
        </a:solidFill>
      </dgm:spPr>
      <dgm:t>
        <a:bodyPr/>
        <a:lstStyle/>
        <a:p>
          <a:r>
            <a:rPr lang="en-US" dirty="0" smtClean="0"/>
            <a:t>Fetch</a:t>
          </a:r>
          <a:endParaRPr lang="en-US" dirty="0"/>
        </a:p>
      </dgm:t>
    </dgm:pt>
    <dgm:pt modelId="{342BAC11-B980-48EC-AE12-85AF4565E31A}" type="parTrans" cxnId="{3DB013A4-6731-4685-AC78-17032212278D}">
      <dgm:prSet/>
      <dgm:spPr/>
      <dgm:t>
        <a:bodyPr/>
        <a:lstStyle/>
        <a:p>
          <a:endParaRPr lang="en-US"/>
        </a:p>
      </dgm:t>
    </dgm:pt>
    <dgm:pt modelId="{58B9DD47-586A-4AC8-A0E5-3D31B9D238CC}" type="sibTrans" cxnId="{3DB013A4-6731-4685-AC78-17032212278D}">
      <dgm:prSet/>
      <dgm:spPr/>
      <dgm:t>
        <a:bodyPr/>
        <a:lstStyle/>
        <a:p>
          <a:endParaRPr lang="en-US"/>
        </a:p>
      </dgm:t>
    </dgm:pt>
    <dgm:pt modelId="{8E3A7B98-6353-4850-A060-F868A2E6C4A2}">
      <dgm:prSet phldrT="[Text]"/>
      <dgm:spPr>
        <a:solidFill>
          <a:srgbClr val="C00000"/>
        </a:solidFill>
      </dgm:spPr>
      <dgm:t>
        <a:bodyPr/>
        <a:lstStyle/>
        <a:p>
          <a:r>
            <a:rPr lang="en-US" dirty="0" smtClean="0"/>
            <a:t>Shade</a:t>
          </a:r>
          <a:endParaRPr lang="en-US" dirty="0"/>
        </a:p>
      </dgm:t>
    </dgm:pt>
    <dgm:pt modelId="{CA057422-D6BC-4324-99A9-1C7CA022F455}" type="parTrans" cxnId="{8D0B5E29-5710-4E9F-A593-FAF990C5581F}">
      <dgm:prSet/>
      <dgm:spPr/>
      <dgm:t>
        <a:bodyPr/>
        <a:lstStyle/>
        <a:p>
          <a:endParaRPr lang="en-US"/>
        </a:p>
      </dgm:t>
    </dgm:pt>
    <dgm:pt modelId="{B5BA251E-59E4-4F7C-A371-ACB3B4DE6BB9}" type="sibTrans" cxnId="{8D0B5E29-5710-4E9F-A593-FAF990C5581F}">
      <dgm:prSet/>
      <dgm:spPr/>
      <dgm:t>
        <a:bodyPr/>
        <a:lstStyle/>
        <a:p>
          <a:endParaRPr lang="en-US"/>
        </a:p>
      </dgm:t>
    </dgm:pt>
    <dgm:pt modelId="{2B6ED7B6-DDFF-461F-85C7-EF064722365E}" type="pres">
      <dgm:prSet presAssocID="{1B5B0BD8-4F9F-4DA8-BCF6-291081619551}" presName="Name0" presStyleCnt="0">
        <dgm:presLayoutVars>
          <dgm:dir/>
          <dgm:resizeHandles val="exact"/>
        </dgm:presLayoutVars>
      </dgm:prSet>
      <dgm:spPr/>
    </dgm:pt>
    <dgm:pt modelId="{DE26FBCA-1D71-4C54-8DCD-6B64AC7B8376}" type="pres">
      <dgm:prSet presAssocID="{637EA4EF-AA9D-4FD3-A1B0-253B2B0C9585}" presName="parTxOnly" presStyleLbl="node1" presStyleIdx="0" presStyleCnt="3">
        <dgm:presLayoutVars>
          <dgm:bulletEnabled val="1"/>
        </dgm:presLayoutVars>
      </dgm:prSet>
      <dgm:spPr/>
      <dgm:t>
        <a:bodyPr/>
        <a:lstStyle/>
        <a:p>
          <a:endParaRPr lang="en-US"/>
        </a:p>
      </dgm:t>
    </dgm:pt>
    <dgm:pt modelId="{3B568707-6F47-4964-8FD6-A36A7360B3E0}" type="pres">
      <dgm:prSet presAssocID="{3C17BB1E-DA9C-4C06-8249-4F8490A535E0}" presName="parSpace" presStyleCnt="0"/>
      <dgm:spPr/>
    </dgm:pt>
    <dgm:pt modelId="{9423B8DD-A39E-4C5A-9FB6-82EFE140E649}" type="pres">
      <dgm:prSet presAssocID="{154CB285-6851-42CC-85B1-BBF7CD8641A3}" presName="parTxOnly" presStyleLbl="node1" presStyleIdx="1" presStyleCnt="3">
        <dgm:presLayoutVars>
          <dgm:bulletEnabled val="1"/>
        </dgm:presLayoutVars>
      </dgm:prSet>
      <dgm:spPr/>
      <dgm:t>
        <a:bodyPr/>
        <a:lstStyle/>
        <a:p>
          <a:endParaRPr lang="en-US"/>
        </a:p>
      </dgm:t>
    </dgm:pt>
    <dgm:pt modelId="{1705582A-EF0F-4263-83A7-6B8CBBAA70E4}" type="pres">
      <dgm:prSet presAssocID="{58B9DD47-586A-4AC8-A0E5-3D31B9D238CC}" presName="parSpace" presStyleCnt="0"/>
      <dgm:spPr/>
    </dgm:pt>
    <dgm:pt modelId="{4B96217E-658E-45AA-B99B-86E8388FD3D5}" type="pres">
      <dgm:prSet presAssocID="{8E3A7B98-6353-4850-A060-F868A2E6C4A2}" presName="parTxOnly" presStyleLbl="node1" presStyleIdx="2" presStyleCnt="3" custLinFactNeighborX="9512" custLinFactNeighborY="-15">
        <dgm:presLayoutVars>
          <dgm:bulletEnabled val="1"/>
        </dgm:presLayoutVars>
      </dgm:prSet>
      <dgm:spPr/>
      <dgm:t>
        <a:bodyPr/>
        <a:lstStyle/>
        <a:p>
          <a:endParaRPr lang="en-US"/>
        </a:p>
      </dgm:t>
    </dgm:pt>
  </dgm:ptLst>
  <dgm:cxnLst>
    <dgm:cxn modelId="{146800A3-7632-47F7-BA78-1DC8316C5A4A}" type="presOf" srcId="{1B5B0BD8-4F9F-4DA8-BCF6-291081619551}" destId="{2B6ED7B6-DDFF-461F-85C7-EF064722365E}" srcOrd="0" destOrd="0" presId="urn:microsoft.com/office/officeart/2005/8/layout/hChevron3"/>
    <dgm:cxn modelId="{3DB013A4-6731-4685-AC78-17032212278D}" srcId="{1B5B0BD8-4F9F-4DA8-BCF6-291081619551}" destId="{154CB285-6851-42CC-85B1-BBF7CD8641A3}" srcOrd="1" destOrd="0" parTransId="{342BAC11-B980-48EC-AE12-85AF4565E31A}" sibTransId="{58B9DD47-586A-4AC8-A0E5-3D31B9D238CC}"/>
    <dgm:cxn modelId="{04C92D26-B883-4F1B-B9D0-A3BDAAFD98D2}" type="presOf" srcId="{8E3A7B98-6353-4850-A060-F868A2E6C4A2}" destId="{4B96217E-658E-45AA-B99B-86E8388FD3D5}" srcOrd="0" destOrd="0" presId="urn:microsoft.com/office/officeart/2005/8/layout/hChevron3"/>
    <dgm:cxn modelId="{CE47A1D5-05B4-4B33-A3E9-6317067CCA7D}" srcId="{1B5B0BD8-4F9F-4DA8-BCF6-291081619551}" destId="{637EA4EF-AA9D-4FD3-A1B0-253B2B0C9585}" srcOrd="0" destOrd="0" parTransId="{C3FBFF53-06BB-413B-B9C6-DF881771D20F}" sibTransId="{3C17BB1E-DA9C-4C06-8249-4F8490A535E0}"/>
    <dgm:cxn modelId="{6DB438D1-5FF2-4D10-B05F-2EBE9296EE43}" type="presOf" srcId="{154CB285-6851-42CC-85B1-BBF7CD8641A3}" destId="{9423B8DD-A39E-4C5A-9FB6-82EFE140E649}" srcOrd="0" destOrd="0" presId="urn:microsoft.com/office/officeart/2005/8/layout/hChevron3"/>
    <dgm:cxn modelId="{8D0B5E29-5710-4E9F-A593-FAF990C5581F}" srcId="{1B5B0BD8-4F9F-4DA8-BCF6-291081619551}" destId="{8E3A7B98-6353-4850-A060-F868A2E6C4A2}" srcOrd="2" destOrd="0" parTransId="{CA057422-D6BC-4324-99A9-1C7CA022F455}" sibTransId="{B5BA251E-59E4-4F7C-A371-ACB3B4DE6BB9}"/>
    <dgm:cxn modelId="{B5E4D372-1C66-4F47-AAD1-999DD7F40C4C}" type="presOf" srcId="{637EA4EF-AA9D-4FD3-A1B0-253B2B0C9585}" destId="{DE26FBCA-1D71-4C54-8DCD-6B64AC7B8376}" srcOrd="0" destOrd="0" presId="urn:microsoft.com/office/officeart/2005/8/layout/hChevron3"/>
    <dgm:cxn modelId="{B86309CA-1ECE-44B0-99BC-2DFB7E8500E0}" type="presParOf" srcId="{2B6ED7B6-DDFF-461F-85C7-EF064722365E}" destId="{DE26FBCA-1D71-4C54-8DCD-6B64AC7B8376}" srcOrd="0" destOrd="0" presId="urn:microsoft.com/office/officeart/2005/8/layout/hChevron3"/>
    <dgm:cxn modelId="{23C9A264-F06E-42BB-85E0-DE0F25C5028A}" type="presParOf" srcId="{2B6ED7B6-DDFF-461F-85C7-EF064722365E}" destId="{3B568707-6F47-4964-8FD6-A36A7360B3E0}" srcOrd="1" destOrd="0" presId="urn:microsoft.com/office/officeart/2005/8/layout/hChevron3"/>
    <dgm:cxn modelId="{F04FE9C2-57F8-4DB0-8E16-14FF7145205E}" type="presParOf" srcId="{2B6ED7B6-DDFF-461F-85C7-EF064722365E}" destId="{9423B8DD-A39E-4C5A-9FB6-82EFE140E649}" srcOrd="2" destOrd="0" presId="urn:microsoft.com/office/officeart/2005/8/layout/hChevron3"/>
    <dgm:cxn modelId="{5A6A0B96-8DE8-49CE-8B1B-139EA8C38A73}" type="presParOf" srcId="{2B6ED7B6-DDFF-461F-85C7-EF064722365E}" destId="{1705582A-EF0F-4263-83A7-6B8CBBAA70E4}" srcOrd="3" destOrd="0" presId="urn:microsoft.com/office/officeart/2005/8/layout/hChevron3"/>
    <dgm:cxn modelId="{3296146A-7B75-43F6-A16A-333BC316419B}" type="presParOf" srcId="{2B6ED7B6-DDFF-461F-85C7-EF064722365E}" destId="{4B96217E-658E-45AA-B99B-86E8388FD3D5}" srcOrd="4" destOrd="0" presId="urn:microsoft.com/office/officeart/2005/8/layout/hChevron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0766"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6666" y="0"/>
        <a:ext cx="1910754" cy="431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3445"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9345" y="0"/>
        <a:ext cx="1910754" cy="4318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FBCA-1D71-4C54-8DCD-6B64AC7B8376}">
      <dsp:nvSpPr>
        <dsp:cNvPr id="0" name=""/>
        <dsp:cNvSpPr/>
      </dsp:nvSpPr>
      <dsp:spPr>
        <a:xfrm>
          <a:off x="2678" y="0"/>
          <a:ext cx="2342554" cy="431800"/>
        </a:xfrm>
        <a:prstGeom prst="homePlat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Trace</a:t>
          </a:r>
          <a:endParaRPr lang="en-US" sz="2300" kern="1200" dirty="0"/>
        </a:p>
      </dsp:txBody>
      <dsp:txXfrm>
        <a:off x="2678" y="0"/>
        <a:ext cx="2234604" cy="431800"/>
      </dsp:txXfrm>
    </dsp:sp>
    <dsp:sp modelId="{9423B8DD-A39E-4C5A-9FB6-82EFE140E649}">
      <dsp:nvSpPr>
        <dsp:cNvPr id="0" name=""/>
        <dsp:cNvSpPr/>
      </dsp:nvSpPr>
      <dsp:spPr>
        <a:xfrm>
          <a:off x="1876722" y="0"/>
          <a:ext cx="2342554" cy="4318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Fetch</a:t>
          </a:r>
          <a:endParaRPr lang="en-US" sz="2300" kern="1200" dirty="0"/>
        </a:p>
      </dsp:txBody>
      <dsp:txXfrm>
        <a:off x="2092622" y="0"/>
        <a:ext cx="1910754" cy="431800"/>
      </dsp:txXfrm>
    </dsp:sp>
    <dsp:sp modelId="{4B96217E-658E-45AA-B99B-86E8388FD3D5}">
      <dsp:nvSpPr>
        <dsp:cNvPr id="0" name=""/>
        <dsp:cNvSpPr/>
      </dsp:nvSpPr>
      <dsp:spPr>
        <a:xfrm>
          <a:off x="3753445" y="0"/>
          <a:ext cx="2342554" cy="431800"/>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n-US" sz="2300" kern="1200" dirty="0" smtClean="0"/>
            <a:t>Shade</a:t>
          </a:r>
          <a:endParaRPr lang="en-US" sz="2300" kern="1200" dirty="0"/>
        </a:p>
      </dsp:txBody>
      <dsp:txXfrm>
        <a:off x="3969345" y="0"/>
        <a:ext cx="1910754" cy="4318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FF04-9F16-48AC-831A-3F29B6EC4196}" type="datetimeFigureOut">
              <a:rPr lang="en-GB" smtClean="0"/>
              <a:pPr/>
              <a:t>21/06/2016</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dirty="0" smtClean="0"/>
              <a:t>i3D 2013</a:t>
            </a:r>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BA2F4D-08E7-4193-8C7D-ACBB69219659}" type="slidenum">
              <a:rPr lang="en-GB" smtClean="0"/>
              <a:pPr/>
              <a:t>‹#›</a:t>
            </a:fld>
            <a:endParaRPr lang="en-GB" dirty="0"/>
          </a:p>
        </p:txBody>
      </p:sp>
    </p:spTree>
    <p:extLst>
      <p:ext uri="{BB962C8B-B14F-4D97-AF65-F5344CB8AC3E}">
        <p14:creationId xmlns:p14="http://schemas.microsoft.com/office/powerpoint/2010/main" val="57271018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5A9021-9800-4637-A159-86A2B8E4E19C}" type="datetimeFigureOut">
              <a:rPr lang="en-GB" smtClean="0"/>
              <a:pPr/>
              <a:t>21/06/2016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dirty="0" smtClean="0"/>
              <a:t>i3D 2013</a:t>
            </a: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919CA-CA16-4E0A-8BD6-5BFC50432A19}" type="slidenum">
              <a:rPr lang="en-GB" smtClean="0"/>
              <a:pPr/>
              <a:t>‹#›</a:t>
            </a:fld>
            <a:endParaRPr lang="en-GB" dirty="0"/>
          </a:p>
        </p:txBody>
      </p:sp>
    </p:spTree>
    <p:extLst>
      <p:ext uri="{BB962C8B-B14F-4D97-AF65-F5344CB8AC3E}">
        <p14:creationId xmlns:p14="http://schemas.microsoft.com/office/powerpoint/2010/main" val="305270167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r>
              <a:rPr lang="en-GB" smtClean="0"/>
              <a:t>i3D 2013</a:t>
            </a:r>
            <a:endParaRPr lang="en-GB"/>
          </a:p>
        </p:txBody>
      </p:sp>
    </p:spTree>
    <p:extLst>
      <p:ext uri="{BB962C8B-B14F-4D97-AF65-F5344CB8AC3E}">
        <p14:creationId xmlns:p14="http://schemas.microsoft.com/office/powerpoint/2010/main" val="18230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entire environment</a:t>
            </a:r>
            <a:r>
              <a:rPr lang="en-US" baseline="0" dirty="0" smtClean="0"/>
              <a:t> might be required.</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38242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the frequency of phenomena we</a:t>
            </a:r>
            <a:r>
              <a:rPr lang="en-US" baseline="0" dirty="0" smtClean="0"/>
              <a:t> try to reproduce </a:t>
            </a:r>
            <a:r>
              <a:rPr lang="en-US" dirty="0" smtClean="0"/>
              <a:t>is</a:t>
            </a:r>
            <a:r>
              <a:rPr lang="en-US" baseline="0" dirty="0" smtClean="0"/>
              <a:t> limited, the resulting is adequate. This is due to the sampling nature of rasterization which </a:t>
            </a:r>
            <a:r>
              <a:rPr lang="en-US" sz="1200" b="0" i="0" u="none" strike="noStrike" kern="1200" baseline="0" dirty="0" smtClean="0">
                <a:solidFill>
                  <a:schemeClr val="tx1"/>
                </a:solidFill>
                <a:latin typeface="+mn-lt"/>
                <a:ea typeface="+mn-ea"/>
                <a:cs typeface="+mn-cs"/>
              </a:rPr>
              <a:t>leads to rays passing between fragments and subsequently intersecting with the wrong ones. A fixed thickness parameter can mitigate this but it cannot guarantee accurate intersections.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15913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mainly visible in high frequency</a:t>
            </a:r>
            <a:r>
              <a:rPr lang="en-US" baseline="0" dirty="0" smtClean="0"/>
              <a:t> </a:t>
            </a:r>
            <a:r>
              <a:rPr lang="en-US" dirty="0" smtClean="0"/>
              <a:t>effects.</a:t>
            </a:r>
            <a:r>
              <a:rPr lang="en-US" baseline="0" dirty="0" smtClean="0"/>
              <a:t> Using a low thickness parameter leads to holes.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76238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mainly visible in high frequency</a:t>
            </a:r>
            <a:r>
              <a:rPr lang="en-US" baseline="0" dirty="0" smtClean="0"/>
              <a:t> </a:t>
            </a:r>
            <a:r>
              <a:rPr lang="en-US" dirty="0" smtClean="0"/>
              <a:t>effects.</a:t>
            </a:r>
            <a:r>
              <a:rPr lang="en-US" baseline="0" dirty="0" smtClean="0"/>
              <a:t> Using a low thickness parameter leads to holes.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24042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it,</a:t>
            </a:r>
            <a:r>
              <a:rPr lang="en-US" baseline="0" dirty="0" smtClean="0"/>
              <a:t> covers the holes but introduces erroneous extrusion effects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66221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it,</a:t>
            </a:r>
            <a:r>
              <a:rPr lang="en-US" baseline="0" dirty="0" smtClean="0"/>
              <a:t> covers the holes but introduces erroneous extrusion effects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39120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the holes</a:t>
            </a:r>
            <a:r>
              <a:rPr lang="en-US" baseline="0" dirty="0" smtClean="0"/>
              <a:t> </a:t>
            </a:r>
            <a:r>
              <a:rPr lang="en-US" baseline="0" dirty="0" smtClean="0"/>
              <a:t>are covered but </a:t>
            </a:r>
            <a:r>
              <a:rPr lang="en-US" dirty="0" smtClean="0"/>
              <a:t>extrusion effects are </a:t>
            </a:r>
            <a:r>
              <a:rPr lang="en-US" dirty="0" smtClean="0"/>
              <a:t>dominant.</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04274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need is analytic intersection tests</a:t>
            </a:r>
            <a:r>
              <a:rPr lang="en-US" baseline="0" dirty="0" smtClean="0"/>
              <a:t> in order to </a:t>
            </a:r>
            <a:r>
              <a:rPr lang="en-US" dirty="0" smtClean="0"/>
              <a:t>fully </a:t>
            </a:r>
            <a:r>
              <a:rPr lang="en-US" dirty="0" smtClean="0"/>
              <a:t>resolve these issues.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173985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memory, rasterization-based methods store the shading </a:t>
            </a:r>
            <a:r>
              <a:rPr lang="en-US" baseline="0" dirty="0" smtClean="0"/>
              <a:t>information before traversal, </a:t>
            </a:r>
            <a:r>
              <a:rPr lang="en-US" sz="1200" b="0" i="0" u="none" strike="noStrike" kern="1200" baseline="0" dirty="0" smtClean="0">
                <a:solidFill>
                  <a:schemeClr val="tx1"/>
                </a:solidFill>
                <a:latin typeface="+mn-lt"/>
                <a:ea typeface="+mn-ea"/>
                <a:cs typeface="+mn-cs"/>
              </a:rPr>
              <a:t>regardless if they are a part of the illumination computations or not.</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5493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a:t>
            </a:r>
            <a:r>
              <a:rPr lang="en-US" baseline="0" dirty="0" smtClean="0"/>
              <a:t> lead to excessive allocation cost for complex environments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83454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solidFill>
                  <a:schemeClr val="bg1"/>
                </a:solidFill>
              </a:rPr>
              <a:t>Interactive applications are dependent both on visually correct results as well as on the ability to manipulate the various parameters which constitute a virtual environment. Therefore, the implementation of techniques able to support full global illumination algorithms, such as path tracing, are perfect candidates for this rendering category.</a:t>
            </a:r>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74129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tackle these issues by applying the </a:t>
            </a:r>
            <a:r>
              <a:rPr lang="en-US" sz="1200" b="0" i="0" u="none" strike="noStrike" kern="1200" baseline="0" dirty="0" smtClean="0">
                <a:solidFill>
                  <a:schemeClr val="tx1"/>
                </a:solidFill>
                <a:latin typeface="+mn-lt"/>
                <a:ea typeface="+mn-ea"/>
                <a:cs typeface="+mn-cs"/>
              </a:rPr>
              <a:t>deferred tracing scheme of spatial-based</a:t>
            </a:r>
          </a:p>
          <a:p>
            <a:r>
              <a:rPr lang="en-US" sz="1200" b="0" i="0" u="none" strike="noStrike" kern="1200" baseline="0" dirty="0" smtClean="0">
                <a:solidFill>
                  <a:schemeClr val="tx1"/>
                </a:solidFill>
                <a:latin typeface="+mn-lt"/>
                <a:ea typeface="+mn-ea"/>
                <a:cs typeface="+mn-cs"/>
              </a:rPr>
              <a:t>methods in a rasterization-based ray tracing framework. We store primitive information required for traversal only and disassociate the ADS with the shading data, which is fetched only when required.</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660144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other </a:t>
            </a:r>
            <a:r>
              <a:rPr lang="en-US" dirty="0" smtClean="0"/>
              <a:t>techniques are </a:t>
            </a:r>
            <a:r>
              <a:rPr lang="en-US" dirty="0" smtClean="0"/>
              <a:t>also exploited in order to improve traversal</a:t>
            </a:r>
            <a:r>
              <a:rPr lang="en-US" baseline="0" dirty="0" smtClean="0"/>
              <a:t>, memory as well as further reduce the construction cost.</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157329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method consists of three steps:</a:t>
            </a:r>
          </a:p>
          <a:p>
            <a:r>
              <a:rPr lang="en-US" dirty="0" smtClean="0"/>
              <a:t>First, we build our view-based configuration to cover the entire scene,</a:t>
            </a:r>
            <a:r>
              <a:rPr lang="en-US" baseline="0" dirty="0" smtClean="0"/>
              <a:t> based on previous work</a:t>
            </a:r>
            <a:r>
              <a:rPr lang="en-US" dirty="0" smtClean="0"/>
              <a:t>.</a:t>
            </a:r>
          </a:p>
          <a:p>
            <a:r>
              <a:rPr lang="en-US" sz="1200" b="0" i="0" u="none" strike="noStrike" kern="1200" baseline="0" dirty="0" smtClean="0">
                <a:solidFill>
                  <a:schemeClr val="tx1"/>
                </a:solidFill>
                <a:latin typeface="+mn-lt"/>
                <a:ea typeface="+mn-ea"/>
                <a:cs typeface="+mn-cs"/>
              </a:rPr>
              <a:t>Then, construction is initiated which fills the acceleration structure with primitive information as well as depth</a:t>
            </a:r>
            <a:endParaRPr lang="en-US" dirty="0" smtClean="0"/>
          </a:p>
          <a:p>
            <a:r>
              <a:rPr lang="en-US" dirty="0" smtClean="0"/>
              <a:t>Finally the scene is </a:t>
            </a:r>
            <a:r>
              <a:rPr lang="en-US" dirty="0" smtClean="0"/>
              <a:t>traversed</a:t>
            </a:r>
            <a:r>
              <a:rPr lang="en-US" baseline="0" dirty="0" smtClean="0"/>
              <a:t> in an iterative manner. Details on this later.</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89983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 the scene is covered by arranging</a:t>
            </a:r>
            <a:r>
              <a:rPr lang="en-US" baseline="0" dirty="0" smtClean="0"/>
              <a:t> 6 views in a </a:t>
            </a:r>
            <a:r>
              <a:rPr lang="en-US" baseline="0" dirty="0" err="1" smtClean="0"/>
              <a:t>cubemap</a:t>
            </a:r>
            <a:r>
              <a:rPr lang="en-US" baseline="0" dirty="0" smtClean="0"/>
              <a:t> configuration. This is only needed in order to cover the entire environment, but not a necessity. The focus here is on improving the quality and memory of the captured information, not the way it is captured!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173274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store per-pixel primitive depth information. This step is needed for</a:t>
            </a:r>
            <a:r>
              <a:rPr lang="en-US" baseline="0" dirty="0" smtClean="0"/>
              <a:t> efficiency purposes. By storing depth information we are able to exploit empty space skipping in the depth-domain and with a subsequent </a:t>
            </a:r>
            <a:r>
              <a:rPr lang="en-US" baseline="0" dirty="0" err="1" smtClean="0"/>
              <a:t>mipmapping</a:t>
            </a:r>
            <a:r>
              <a:rPr lang="en-US" baseline="0" dirty="0" smtClean="0"/>
              <a:t> step we are also able to perform hierarchical traversal in the image-domain.</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331357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each pixel and each incoming primitive</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908191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perform a clipping operation to capture the min/max bounds of each primitive through atomic operations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95131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if the primitive is not overlapping the sampling location, a fragment will not be generated.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926025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conservative</a:t>
            </a:r>
            <a:r>
              <a:rPr lang="en-US" baseline="0" dirty="0" smtClean="0"/>
              <a:t> rasterization, everything is captured properly.</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691811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quick </a:t>
            </a:r>
            <a:r>
              <a:rPr lang="en-US" sz="1200" b="0" i="0" u="none" strike="noStrike" kern="1200" baseline="0" dirty="0" err="1" smtClean="0">
                <a:solidFill>
                  <a:schemeClr val="tx1"/>
                </a:solidFill>
                <a:latin typeface="+mn-lt"/>
                <a:ea typeface="+mn-ea"/>
                <a:cs typeface="+mn-cs"/>
              </a:rPr>
              <a:t>mipmapping</a:t>
            </a:r>
            <a:r>
              <a:rPr lang="en-US" sz="1200" b="0" i="0" u="none" strike="noStrike" kern="1200" baseline="0" dirty="0" smtClean="0">
                <a:solidFill>
                  <a:schemeClr val="tx1"/>
                </a:solidFill>
                <a:latin typeface="+mn-lt"/>
                <a:ea typeface="+mn-ea"/>
                <a:cs typeface="+mn-cs"/>
              </a:rPr>
              <a:t> step is then performed, where the depth bounds are downscaled and filtered.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89680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 spatial-based approaches have been highly exploited for</a:t>
            </a:r>
            <a:r>
              <a:rPr lang="en-US" baseline="0" dirty="0" smtClean="0"/>
              <a:t> this rendering category with well-known advantages and disadvantages.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723021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Iteratively expanding the depth bounds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339552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smtClean="0">
                <a:solidFill>
                  <a:schemeClr val="tx1"/>
                </a:solidFill>
                <a:latin typeface="+mn-lt"/>
                <a:ea typeface="+mn-ea"/>
                <a:cs typeface="+mn-cs"/>
              </a:rPr>
              <a:t>s </a:t>
            </a:r>
            <a:r>
              <a:rPr lang="en-US" sz="1200" b="0" i="0" u="none" strike="noStrike" kern="1200" baseline="0" dirty="0" smtClean="0">
                <a:solidFill>
                  <a:schemeClr val="tx1"/>
                </a:solidFill>
                <a:latin typeface="+mn-lt"/>
                <a:ea typeface="+mn-ea"/>
                <a:cs typeface="+mn-cs"/>
              </a:rPr>
              <a:t>needed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15356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Now, the primitive information is stored by a full geometry pass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584603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Again, we perform a clipping step and based on the stored depth bounds we assign primitives into their overlapping depth intervals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983756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before, conservative rasterization is required for capturing everything.</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158810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depth interval is stored in the form of a linked list in the ID buffer. </a:t>
            </a:r>
          </a:p>
          <a:p>
            <a:r>
              <a:rPr lang="en-US" sz="1200" b="0" i="0" u="none" strike="noStrike" kern="1200" baseline="0" dirty="0" smtClean="0">
                <a:solidFill>
                  <a:schemeClr val="tx1"/>
                </a:solidFill>
                <a:latin typeface="+mn-lt"/>
                <a:ea typeface="+mn-ea"/>
                <a:cs typeface="+mn-cs"/>
              </a:rPr>
              <a:t>A vertex buffer is also filled, in the form of a linear array that contains the per-vertex attribute data of each primitive. Of course, this can be the already generated vertex buffer from the rasterization pipeline.</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44122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end, we end up with an irregular voxel grid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096827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Where grey areas denote empty space areas which can be skipped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84667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Before traversal, we can optionally perform a primary visibility pass, as it comes very cheaply due to rasterization. Of course, if effects such as Depth of Field are needed, this is omitted.</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103989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Before traversal, we can optionally perform a primary visibility pass, as it comes very cheaply due to rasterization. Of course, if effects such as Depth of Field are needed, this is omitted.</a:t>
            </a:r>
            <a:endParaRPr lang="en-US"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81309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and voxel based </a:t>
            </a:r>
            <a:r>
              <a:rPr lang="en-US" baseline="0" dirty="0" smtClean="0"/>
              <a:t>methods, being compatible with the rasterization pipeline, can elegantly support dynamic scenes by maintaining high construction times. However, fragment-based tracing produces approximate results and can suffer for memory issues due to the nature of the rasterization pipeline.</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12300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Let’s move to the Traversal stage.</a:t>
            </a:r>
          </a:p>
          <a:p>
            <a:r>
              <a:rPr lang="en-US" sz="1200" b="0" i="0" u="none" strike="noStrike" kern="1200" baseline="0" dirty="0" smtClean="0">
                <a:solidFill>
                  <a:schemeClr val="tx1"/>
                </a:solidFill>
                <a:latin typeface="+mn-lt"/>
                <a:ea typeface="+mn-ea"/>
                <a:cs typeface="+mn-cs"/>
              </a:rPr>
              <a:t>As shown before, shading data is fetched during traversal as our acceleration structure contains only primitive information.</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527749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However, to support an arbitrary number of path events and keep an upper-bound in memory we use the well-known observation that only three points are required per path iteration and so, we allocate storage only for this.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321781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Through a “shading buffer”. For example, for point P1 we need P0,P1,P2</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820421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point P2 we need P1,P2,P3, etc.</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620926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Traversal occurs in three stages. First, during Trace,</a:t>
            </a:r>
            <a:r>
              <a:rPr lang="en-US" baseline="0" dirty="0" smtClean="0"/>
              <a:t> we spawn a ray from Gk. We first move hierarchically in screen space and, for each sample, in depth </a:t>
            </a:r>
            <a:r>
              <a:rPr lang="en-US" baseline="0" dirty="0" smtClean="0"/>
              <a:t>space.</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898246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useful</a:t>
            </a:r>
            <a:r>
              <a:rPr lang="en-US" baseline="0" dirty="0" smtClean="0"/>
              <a:t> optimization here is through the use of tiling.</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113352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Essentially, we trade traversal overhead in the image-space with larger lists in</a:t>
            </a:r>
          </a:p>
          <a:p>
            <a:r>
              <a:rPr lang="en-US" sz="1200" b="0" i="0" u="none" strike="noStrike" kern="1200" baseline="0" dirty="0" smtClean="0">
                <a:solidFill>
                  <a:schemeClr val="tx1"/>
                </a:solidFill>
                <a:latin typeface="+mn-lt"/>
                <a:ea typeface="+mn-ea"/>
                <a:cs typeface="+mn-cs"/>
              </a:rPr>
              <a:t>the depth domain.</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155069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traversal i</a:t>
            </a:r>
            <a:r>
              <a:rPr lang="en-US" dirty="0" smtClean="0"/>
              <a:t>mprovement </a:t>
            </a:r>
            <a:r>
              <a:rPr lang="en-US" dirty="0" smtClean="0"/>
              <a:t>depends on the tile density. </a:t>
            </a:r>
            <a:r>
              <a:rPr lang="en-US" dirty="0" smtClean="0"/>
              <a:t>But,</a:t>
            </a:r>
            <a:r>
              <a:rPr lang="en-US" baseline="0" dirty="0" smtClean="0"/>
              <a:t> we always obtain</a:t>
            </a:r>
            <a:r>
              <a:rPr lang="en-US" dirty="0" smtClean="0"/>
              <a:t> </a:t>
            </a:r>
            <a:r>
              <a:rPr lang="en-US" dirty="0" smtClean="0"/>
              <a:t>significant reduction both in memory and construction cost – details in the paper.</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57928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 for each sample (tile) we check in the depth domain for intersection. </a:t>
            </a:r>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647322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Bucket skipping ensures we check buckets intersected by a ray</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75437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focus: improve both on the quality and memory issues of image-based</a:t>
            </a:r>
            <a:r>
              <a:rPr lang="en-US" baseline="0" dirty="0" smtClean="0"/>
              <a:t> methods while maintaining low construction cost.</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134575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each valid intersection, we store a hit record at the hit location in a linked list since more than one intersections can occur in a pixel. The record contains the starting location of the shading buffer and intersection data, such as </a:t>
            </a:r>
            <a:r>
              <a:rPr lang="en-US" sz="1200" b="0" i="0" u="none" strike="noStrike" kern="1200" baseline="0" dirty="0" err="1" smtClean="0">
                <a:solidFill>
                  <a:schemeClr val="tx1"/>
                </a:solidFill>
                <a:latin typeface="+mn-lt"/>
                <a:ea typeface="+mn-ea"/>
                <a:cs typeface="+mn-cs"/>
              </a:rPr>
              <a:t>barycentric</a:t>
            </a:r>
            <a:r>
              <a:rPr lang="en-US" sz="1200" b="0" i="0" u="none" strike="noStrike" kern="1200" baseline="0" dirty="0" smtClean="0">
                <a:solidFill>
                  <a:schemeClr val="tx1"/>
                </a:solidFill>
                <a:latin typeface="+mn-lt"/>
                <a:ea typeface="+mn-ea"/>
                <a:cs typeface="+mn-cs"/>
              </a:rPr>
              <a:t> coordinates, etc.</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527815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we perform a geometry pass, and via a lookup in the linked list we store the properties at the shading buffer, at Gk+1</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850024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compute the illumination</a:t>
            </a:r>
            <a:r>
              <a:rPr lang="en-US" baseline="0" dirty="0" smtClean="0"/>
              <a:t> for iteration k, based on the stored contents and perform a left shift operation to prepare for the next event.</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194686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results. Comparison against fragment based tracing</a:t>
            </a:r>
            <a:r>
              <a:rPr lang="en-US" baseline="0" dirty="0" smtClean="0"/>
              <a:t> using a single view using good (not optimal) quality settings for the fragment-based approach. Memory is 170MB, Construction 16.5ms and Tracing 15ms.</a:t>
            </a:r>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1612754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analytic tests remedies the remaining missing energy</a:t>
            </a:r>
            <a:r>
              <a:rPr lang="en-US" baseline="0" dirty="0" smtClean="0"/>
              <a:t> and reduces memory to 123MB and Construction to only 2.5ms. Tracing is more expensive in this particular viewpoint. This is due to larger lists and the absence of sorting, but this is not always the case as missed ray hits in fragment-based tracing may result in more expensive tracing times</a:t>
            </a:r>
            <a:r>
              <a:rPr lang="en-US" baseline="0" dirty="0" smtClean="0"/>
              <a:t>. Therefore, it does not make sense to perform a comparison in traversal times against fragment-based tracing as it is approximate.</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126012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example using the entire scene. Memory is 691MB, Construction 21ms</a:t>
            </a:r>
            <a:r>
              <a:rPr lang="en-US" baseline="0" dirty="0" smtClean="0"/>
              <a:t> and Tracing 30ms.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465825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recover the</a:t>
            </a:r>
            <a:r>
              <a:rPr lang="en-US" baseline="0" dirty="0" smtClean="0"/>
              <a:t> missing energy and reduce storage and construction by almost 70%. </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890197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Construction and traversal</a:t>
            </a:r>
            <a:r>
              <a:rPr lang="en-US" baseline="0" dirty="0" smtClean="0"/>
              <a:t> timings against different depth subdivisions settings on 1024x512 resolution. The notable observation here is the impact of tiling in both and the exponential benefit of bucketing in </a:t>
            </a:r>
            <a:r>
              <a:rPr lang="en-US" baseline="0" dirty="0" smtClean="0"/>
              <a:t>traversal.</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890197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comparison against </a:t>
            </a:r>
            <a:r>
              <a:rPr lang="en-US" dirty="0" err="1" smtClean="0"/>
              <a:t>OptiX</a:t>
            </a:r>
            <a:r>
              <a:rPr lang="en-US" dirty="0" smtClean="0"/>
              <a:t>. As expected, the results are identical (sampling differences aside)</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3938728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performance,</a:t>
            </a:r>
            <a:r>
              <a:rPr lang="en-US" baseline="0" dirty="0" smtClean="0"/>
              <a:t> we maintain a very low construction cost against two highly optimized data structures. However, when we move to incoherent rays, traversal becomes expensive and we benefit only in lower resolutions.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55342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 quality recap. Based solely on the depth-buffer</a:t>
            </a:r>
            <a:r>
              <a:rPr lang="en-US" baseline="0" dirty="0" smtClean="0"/>
              <a:t>, the result suffers from severe energy loss.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887879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memory reduction is shown in this theoretical</a:t>
            </a:r>
            <a:r>
              <a:rPr lang="en-US" baseline="0" dirty="0" smtClean="0"/>
              <a:t> example. We </a:t>
            </a:r>
            <a:r>
              <a:rPr lang="en-US" sz="1200" b="0" i="0" u="none" strike="noStrike" kern="1200" baseline="0" dirty="0" smtClean="0">
                <a:solidFill>
                  <a:schemeClr val="tx1"/>
                </a:solidFill>
                <a:latin typeface="+mn-lt"/>
                <a:ea typeface="+mn-ea"/>
                <a:cs typeface="+mn-cs"/>
              </a:rPr>
              <a:t>exhibit a near constant relation with the fragment generation as opposed to a linear one in previous methods.</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209575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we have managed to improve image-space ray tracing in several areas.</a:t>
            </a:r>
          </a:p>
          <a:p>
            <a:r>
              <a:rPr lang="en-US" dirty="0" smtClean="0"/>
              <a:t>First and most important quality,</a:t>
            </a:r>
            <a:r>
              <a:rPr lang="en-US" baseline="0" dirty="0" smtClean="0"/>
              <a:t> as the thickness parameter is no longer required</a:t>
            </a:r>
          </a:p>
          <a:p>
            <a:r>
              <a:rPr lang="en-US" baseline="0" dirty="0" smtClean="0"/>
              <a:t>Second, performance. The construction cost is lower, and traversal is, when hierarchical traversal is used, faster in general as we do not miss hits due to sparse sampling.</a:t>
            </a:r>
          </a:p>
          <a:p>
            <a:r>
              <a:rPr lang="en-US" baseline="0" dirty="0" smtClean="0"/>
              <a:t>Finally, memory is significantly improved through the deferred scheme and tiling.</a:t>
            </a:r>
            <a:endParaRPr lang="en-US" dirty="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2419517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still have lots of open problems. First, memory</a:t>
            </a:r>
            <a:r>
              <a:rPr lang="en-US" baseline="0" dirty="0" smtClean="0"/>
              <a:t> can be further reduced by not </a:t>
            </a:r>
            <a:r>
              <a:rPr lang="en-US" baseline="0" dirty="0" err="1" smtClean="0"/>
              <a:t>preallocating</a:t>
            </a:r>
            <a:r>
              <a:rPr lang="en-US" baseline="0" dirty="0" smtClean="0"/>
              <a:t> the head pointers required for the linked lists.</a:t>
            </a:r>
          </a:p>
          <a:p>
            <a:r>
              <a:rPr lang="en-US" baseline="0" dirty="0" smtClean="0"/>
              <a:t>Second, and most important, the irregular increase in fragments for oblique surfaces through conservative rasterization and ray incoherence (in secondary rays) pose a </a:t>
            </a:r>
            <a:r>
              <a:rPr lang="en-US" baseline="0" dirty="0" err="1" smtClean="0"/>
              <a:t>bottlenect</a:t>
            </a:r>
            <a:r>
              <a:rPr lang="en-US" baseline="0" dirty="0" smtClean="0"/>
              <a:t> in our traversal times.</a:t>
            </a:r>
          </a:p>
          <a:p>
            <a:r>
              <a:rPr lang="en-US" baseline="0" dirty="0" smtClean="0"/>
              <a:t>We aim to further </a:t>
            </a:r>
            <a:r>
              <a:rPr lang="en-US" baseline="0" dirty="0" err="1" smtClean="0"/>
              <a:t>inverstigate</a:t>
            </a:r>
            <a:r>
              <a:rPr lang="en-US" baseline="0" dirty="0" smtClean="0"/>
              <a:t> on both of these.</a:t>
            </a:r>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887704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In this work, we generalized and improved image-space ray tracing even further, in almost all areas. We hope that the ideas presented here will provide a novel insight in an area with renewed search interest.</a:t>
            </a:r>
          </a:p>
          <a:p>
            <a:r>
              <a:rPr lang="en-US" baseline="0" dirty="0" smtClean="0"/>
              <a:t>Thank you!</a:t>
            </a:r>
          </a:p>
        </p:txBody>
      </p:sp>
      <p:sp>
        <p:nvSpPr>
          <p:cNvPr id="5" name="Footer Placeholder 4"/>
          <p:cNvSpPr>
            <a:spLocks noGrp="1"/>
          </p:cNvSpPr>
          <p:nvPr>
            <p:ph type="ftr" sz="quarter" idx="11"/>
          </p:nvPr>
        </p:nvSpPr>
        <p:spPr/>
        <p:txBody>
          <a:bodyPr/>
          <a:lstStyle/>
          <a:p>
            <a:r>
              <a:rPr lang="en-GB" smtClean="0"/>
              <a:t>i3D 2013</a:t>
            </a:r>
            <a:endParaRPr lang="en-GB"/>
          </a:p>
        </p:txBody>
      </p:sp>
    </p:spTree>
    <p:extLst>
      <p:ext uri="{BB962C8B-B14F-4D97-AF65-F5344CB8AC3E}">
        <p14:creationId xmlns:p14="http://schemas.microsoft.com/office/powerpoint/2010/main" val="87733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layers</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270620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increasing </a:t>
            </a:r>
            <a:r>
              <a:rPr lang="en-US" dirty="0" smtClean="0"/>
              <a:t>the number of layers within the view</a:t>
            </a:r>
            <a:r>
              <a:rPr lang="en-US" baseline="0" dirty="0" smtClean="0"/>
              <a:t> consequently increases the captured information and recovers missing energy.</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400964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the viewpoint, we might need everything within the view.</a:t>
            </a:r>
            <a:endParaRPr lang="el-GR" dirty="0" smtClean="0"/>
          </a:p>
        </p:txBody>
      </p:sp>
      <p:sp>
        <p:nvSpPr>
          <p:cNvPr id="4" name="Footer Placeholder 3"/>
          <p:cNvSpPr>
            <a:spLocks noGrp="1"/>
          </p:cNvSpPr>
          <p:nvPr>
            <p:ph type="ftr" sz="quarter" idx="10"/>
          </p:nvPr>
        </p:nvSpPr>
        <p:spPr/>
        <p:txBody>
          <a:bodyPr/>
          <a:lstStyle/>
          <a:p>
            <a:r>
              <a:rPr lang="en-GB" smtClean="0"/>
              <a:t>i3D 2013</a:t>
            </a:r>
            <a:endParaRPr lang="en-GB" dirty="0"/>
          </a:p>
        </p:txBody>
      </p:sp>
    </p:spTree>
    <p:extLst>
      <p:ext uri="{BB962C8B-B14F-4D97-AF65-F5344CB8AC3E}">
        <p14:creationId xmlns:p14="http://schemas.microsoft.com/office/powerpoint/2010/main" val="3232258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Title 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13"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4"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5"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0"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endParaRPr lang="en-US" dirty="0"/>
          </a:p>
        </p:txBody>
      </p:sp>
      <p:sp>
        <p:nvSpPr>
          <p:cNvPr id="11"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0"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1"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76200"/>
            <a:ext cx="9144000" cy="83820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Content Placeholder 2"/>
          <p:cNvSpPr>
            <a:spLocks noGrp="1"/>
          </p:cNvSpPr>
          <p:nvPr>
            <p:ph idx="1"/>
          </p:nvPr>
        </p:nvSpPr>
        <p:spPr>
          <a:xfrm>
            <a:off x="457200" y="1295400"/>
            <a:ext cx="8229600" cy="4830765"/>
          </a:xfrm>
        </p:spPr>
        <p:txBody>
          <a:bodyPr/>
          <a:lstStyle>
            <a:lvl1pPr>
              <a:defRPr>
                <a:solidFill>
                  <a:schemeClr val="accent4">
                    <a:lumMod val="20000"/>
                    <a:lumOff val="80000"/>
                  </a:schemeClr>
                </a:solidFill>
                <a:effectLst>
                  <a:outerShdw blurRad="38100" dist="38100" dir="2700000" algn="tl">
                    <a:srgbClr val="000000">
                      <a:alpha val="43137"/>
                    </a:srgbClr>
                  </a:outerShdw>
                </a:effectLst>
              </a:defRPr>
            </a:lvl1pPr>
            <a:lvl2pPr>
              <a:defRPr>
                <a:solidFill>
                  <a:schemeClr val="accent4">
                    <a:lumMod val="20000"/>
                    <a:lumOff val="80000"/>
                  </a:schemeClr>
                </a:solidFill>
                <a:effectLst>
                  <a:outerShdw blurRad="38100" dist="38100" dir="2700000" algn="tl">
                    <a:srgbClr val="000000">
                      <a:alpha val="43137"/>
                    </a:srgbClr>
                  </a:outerShdw>
                </a:effectLst>
              </a:defRPr>
            </a:lvl2pPr>
            <a:lvl3pPr>
              <a:defRPr>
                <a:solidFill>
                  <a:schemeClr val="accent4">
                    <a:lumMod val="20000"/>
                    <a:lumOff val="80000"/>
                  </a:schemeClr>
                </a:solidFill>
                <a:effectLst>
                  <a:outerShdw blurRad="38100" dist="38100" dir="2700000" algn="tl">
                    <a:srgbClr val="000000">
                      <a:alpha val="43137"/>
                    </a:srgbClr>
                  </a:outerShdw>
                </a:effectLst>
              </a:defRPr>
            </a:lvl3pPr>
            <a:lvl4pPr>
              <a:defRPr>
                <a:solidFill>
                  <a:schemeClr val="accent4">
                    <a:lumMod val="20000"/>
                    <a:lumOff val="80000"/>
                  </a:schemeClr>
                </a:solidFill>
                <a:effectLst>
                  <a:outerShdw blurRad="38100" dist="38100" dir="2700000" algn="tl">
                    <a:srgbClr val="000000">
                      <a:alpha val="43137"/>
                    </a:srgbClr>
                  </a:outerShdw>
                </a:effectLst>
              </a:defRPr>
            </a:lvl4pPr>
            <a:lvl5pPr>
              <a:defRPr>
                <a:solidFill>
                  <a:schemeClr val="accent4">
                    <a:lumMod val="20000"/>
                    <a:lumOff val="80000"/>
                  </a:schemeClr>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p:nvPr>
        </p:nvSpPr>
        <p:spPr>
          <a:xfrm>
            <a:off x="838200" y="76200"/>
            <a:ext cx="7467600" cy="838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pic>
        <p:nvPicPr>
          <p:cNvPr id="2050" name="Picture 2" descr="D:\Docs\PROJECTS\PRESIOUS\Logo\CG.png"/>
          <p:cNvPicPr>
            <a:picLocks noChangeAspect="1" noChangeArrowheads="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76200" y="119216"/>
            <a:ext cx="730045" cy="7300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914400"/>
            <a:ext cx="9144000" cy="152400"/>
          </a:xfrm>
          <a:prstGeom prst="rect">
            <a:avLst/>
          </a:prstGeom>
          <a:gradFill>
            <a:gsLst>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1"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2"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18" y="2209800"/>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693218" y="228600"/>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0"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1"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1"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2"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3"/>
          <p:cNvSpPr>
            <a:spLocks noGrp="1"/>
          </p:cNvSpPr>
          <p:nvPr>
            <p:ph type="dt" sz="half" idx="10"/>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3" name="Footer Placeholder 4"/>
          <p:cNvSpPr>
            <a:spLocks noGrp="1"/>
          </p:cNvSpPr>
          <p:nvPr>
            <p:ph type="ftr" sz="quarter" idx="11"/>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4" name="Slide Number Placeholder 5"/>
          <p:cNvSpPr>
            <a:spLocks noGrp="1"/>
          </p:cNvSpPr>
          <p:nvPr>
            <p:ph type="sldNum" sz="quarter" idx="12"/>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7"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8"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8"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9"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Date Placeholder 3"/>
          <p:cNvSpPr>
            <a:spLocks noGrp="1"/>
          </p:cNvSpPr>
          <p:nvPr>
            <p:ph type="dt" sz="half" idx="10"/>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1"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2"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Date Placeholder 3"/>
          <p:cNvSpPr>
            <a:spLocks noGrp="1"/>
          </p:cNvSpPr>
          <p:nvPr>
            <p:ph type="dt" sz="half" idx="10"/>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1"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2"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457200" y="6356352"/>
            <a:ext cx="1981200" cy="365125"/>
          </a:xfrm>
          <a:prstGeom prst="rect">
            <a:avLst/>
          </a:prstGeom>
        </p:spPr>
        <p:txBody>
          <a:bodyPr vert="horz" lIns="91440" tIns="45720" rIns="91440" bIns="45720" rtlCol="0" anchor="ctr"/>
          <a:lstStyle>
            <a:lvl1pPr algn="l">
              <a:defRPr sz="1100">
                <a:solidFill>
                  <a:schemeClr val="bg1"/>
                </a:solidFill>
              </a:defRPr>
            </a:lvl1pPr>
          </a:lstStyle>
          <a:p>
            <a:r>
              <a:rPr lang="en-US" dirty="0" smtClean="0"/>
              <a:t>HPG 2016</a:t>
            </a:r>
            <a:endParaRPr lang="en-US" dirty="0"/>
          </a:p>
        </p:txBody>
      </p:sp>
      <p:sp>
        <p:nvSpPr>
          <p:cNvPr id="10" name="Footer Placeholder 4"/>
          <p:cNvSpPr>
            <a:spLocks noGrp="1"/>
          </p:cNvSpPr>
          <p:nvPr>
            <p:ph type="ftr" sz="quarter" idx="3"/>
          </p:nvPr>
        </p:nvSpPr>
        <p:spPr>
          <a:xfrm>
            <a:off x="2438400" y="6356352"/>
            <a:ext cx="4267200" cy="365125"/>
          </a:xfrm>
          <a:prstGeom prst="rect">
            <a:avLst/>
          </a:prstGeom>
        </p:spPr>
        <p:txBody>
          <a:bodyPr vert="horz" lIns="91440" tIns="45720" rIns="91440" bIns="45720" rtlCol="0" anchor="ctr"/>
          <a:lstStyle>
            <a:lvl1pPr algn="ctr">
              <a:defRPr sz="1100">
                <a:solidFill>
                  <a:schemeClr val="bg1"/>
                </a:solidFill>
              </a:defRPr>
            </a:lvl1pPr>
          </a:lstStyle>
          <a:p>
            <a:r>
              <a:rPr lang="en-US" dirty="0" smtClean="0"/>
              <a:t>DIRT: Deferred Image-based Ray Tracing</a:t>
            </a:r>
          </a:p>
        </p:txBody>
      </p:sp>
      <p:sp>
        <p:nvSpPr>
          <p:cNvPr id="11" name="Slide Number Placeholder 5"/>
          <p:cNvSpPr>
            <a:spLocks noGrp="1"/>
          </p:cNvSpPr>
          <p:nvPr>
            <p:ph type="sldNum" sz="quarter" idx="4"/>
          </p:nvPr>
        </p:nvSpPr>
        <p:spPr>
          <a:xfrm>
            <a:off x="6705600" y="6356352"/>
            <a:ext cx="1981200" cy="365125"/>
          </a:xfrm>
          <a:prstGeom prst="rect">
            <a:avLst/>
          </a:prstGeom>
        </p:spPr>
        <p:txBody>
          <a:bodyPr vert="horz" lIns="91440" tIns="45720" rIns="91440" bIns="45720" rtlCol="0" anchor="ctr"/>
          <a:lstStyle>
            <a:lvl1pPr algn="r">
              <a:defRPr sz="1100">
                <a:solidFill>
                  <a:schemeClr val="bg1"/>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hf hdr="0"/>
  <p:txStyles>
    <p:titleStyle>
      <a:lvl1pPr algn="ctr" defTabSz="685800" rtl="0" eaLnBrk="1" latinLnBrk="0" hangingPunct="1">
        <a:spcBef>
          <a:spcPct val="0"/>
        </a:spcBef>
        <a:buNone/>
        <a:defRPr sz="3300" kern="120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bg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bg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tif"/><Relationship Id="rId7" Type="http://schemas.openxmlformats.org/officeDocument/2006/relationships/diagramColors" Target="../diagrams/colors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tif"/><Relationship Id="rId7" Type="http://schemas.openxmlformats.org/officeDocument/2006/relationships/diagramColors" Target="../diagrams/colors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tif"/><Relationship Id="rId7" Type="http://schemas.openxmlformats.org/officeDocument/2006/relationships/diagramColors" Target="../diagrams/colors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tif"/><Relationship Id="rId7" Type="http://schemas.openxmlformats.org/officeDocument/2006/relationships/diagramColors" Target="../diagrams/colors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28.tif"/><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15" name="Rectangle 14"/>
          <p:cNvSpPr/>
          <p:nvPr/>
        </p:nvSpPr>
        <p:spPr>
          <a:xfrm>
            <a:off x="-76200" y="1688068"/>
            <a:ext cx="9296400" cy="2960132"/>
          </a:xfrm>
          <a:prstGeom prst="rect">
            <a:avLst/>
          </a:prstGeom>
          <a:solidFill>
            <a:srgbClr val="254061"/>
          </a:solidFill>
          <a:ln w="25400">
            <a:solidFill>
              <a:schemeClr val="bg1">
                <a:lumMod val="65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ctrTitle"/>
          </p:nvPr>
        </p:nvSpPr>
        <p:spPr>
          <a:xfrm>
            <a:off x="12088" y="0"/>
            <a:ext cx="9144000" cy="1351110"/>
          </a:xfrm>
        </p:spPr>
        <p:txBody>
          <a:bodyPr anchor="ctr">
            <a:normAutofit/>
          </a:bodyPr>
          <a:lstStyle/>
          <a:p>
            <a:r>
              <a:rPr lang="en-US" sz="3200" dirty="0" smtClean="0">
                <a:effectLst>
                  <a:outerShdw blurRad="38100" dist="38100" dir="2700000" algn="tl">
                    <a:srgbClr val="000000">
                      <a:alpha val="43137"/>
                    </a:srgbClr>
                  </a:outerShdw>
                </a:effectLst>
              </a:rPr>
              <a:t>DIRT: Deferred Image-based Ray Tracing</a:t>
            </a:r>
            <a:endParaRPr lang="en-GB" sz="32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5029200"/>
            <a:ext cx="6400800" cy="1295400"/>
          </a:xfrm>
        </p:spPr>
        <p:txBody>
          <a:bodyPr>
            <a:noAutofit/>
          </a:bodyPr>
          <a:lstStyle/>
          <a:p>
            <a:r>
              <a:rPr lang="en-US" dirty="0" smtClean="0">
                <a:effectLst>
                  <a:outerShdw blurRad="38100" dist="38100" dir="2700000" algn="tl">
                    <a:srgbClr val="000000">
                      <a:alpha val="43137"/>
                    </a:srgbClr>
                  </a:outerShdw>
                </a:effectLst>
              </a:rPr>
              <a:t>K. Vardis, A. A. Vasilakis, G. Papaioannou</a:t>
            </a:r>
          </a:p>
          <a:p>
            <a:r>
              <a:rPr lang="en-GB" sz="1600" dirty="0" smtClean="0">
                <a:effectLst>
                  <a:outerShdw blurRad="38100" dist="38100" dir="2700000" algn="tl">
                    <a:srgbClr val="000000">
                      <a:alpha val="43137"/>
                    </a:srgbClr>
                  </a:outerShdw>
                </a:effectLst>
              </a:rPr>
              <a:t>http://graphics.cs.aueb.gr</a:t>
            </a:r>
          </a:p>
          <a:p>
            <a:r>
              <a:rPr lang="en-GB" sz="1600" dirty="0" smtClean="0">
                <a:effectLst>
                  <a:outerShdw blurRad="38100" dist="38100" dir="2700000" algn="tl">
                    <a:srgbClr val="000000">
                      <a:alpha val="43137"/>
                    </a:srgbClr>
                  </a:outerShdw>
                </a:effectLst>
              </a:rPr>
              <a:t>Department of Informatics</a:t>
            </a:r>
          </a:p>
          <a:p>
            <a:r>
              <a:rPr lang="en-US" sz="1600" dirty="0" smtClean="0">
                <a:effectLst>
                  <a:outerShdw blurRad="38100" dist="38100" dir="2700000" algn="tl">
                    <a:srgbClr val="000000">
                      <a:alpha val="43137"/>
                    </a:srgbClr>
                  </a:outerShdw>
                </a:effectLst>
              </a:rPr>
              <a:t>Athens University of Economics &amp; Business</a:t>
            </a:r>
            <a:endParaRPr lang="en-GB" sz="2000" dirty="0">
              <a:effectLst>
                <a:outerShdw blurRad="38100" dist="38100" dir="2700000" algn="tl">
                  <a:srgbClr val="000000">
                    <a:alpha val="43137"/>
                  </a:srgbClr>
                </a:outerShdw>
              </a:effectLst>
            </a:endParaRPr>
          </a:p>
        </p:txBody>
      </p:sp>
      <p:sp>
        <p:nvSpPr>
          <p:cNvPr id="16" name="Rectangle 15"/>
          <p:cNvSpPr/>
          <p:nvPr/>
        </p:nvSpPr>
        <p:spPr>
          <a:xfrm>
            <a:off x="0" y="4654827"/>
            <a:ext cx="9144000" cy="152400"/>
          </a:xfrm>
          <a:prstGeom prst="rect">
            <a:avLst/>
          </a:prstGeom>
          <a:gradFill>
            <a:gsLst>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p:cNvSpPr/>
          <p:nvPr/>
        </p:nvSpPr>
        <p:spPr>
          <a:xfrm>
            <a:off x="12088" y="1543878"/>
            <a:ext cx="9144000" cy="152400"/>
          </a:xfrm>
          <a:prstGeom prst="rect">
            <a:avLst/>
          </a:prstGeom>
          <a:gradFill>
            <a:gsLst>
              <a:gs pos="100000">
                <a:schemeClr val="tx1"/>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875183"/>
            <a:ext cx="2590800" cy="2590800"/>
          </a:xfrm>
          <a:prstGeom prst="rect">
            <a:avLst/>
          </a:prstGeom>
          <a:ln w="12700">
            <a:noFill/>
          </a:ln>
          <a:effectLst>
            <a:outerShdw blurRad="50800" dist="50800" dir="5400000" algn="ctr" rotWithShape="0">
              <a:schemeClr val="tx1">
                <a:alpha val="40000"/>
              </a:scheme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1875183"/>
            <a:ext cx="2589214" cy="2589214"/>
          </a:xfrm>
          <a:prstGeom prst="rect">
            <a:avLst/>
          </a:prstGeom>
          <a:ln w="12700">
            <a:noFill/>
          </a:ln>
          <a:effectLst>
            <a:outerShdw blurRad="50800" dist="50800" dir="5400000" algn="ctr" rotWithShape="0">
              <a:schemeClr val="tx1">
                <a:alpha val="40000"/>
              </a:schemeClr>
            </a:outerShdw>
          </a:effectLst>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200400" y="1869115"/>
            <a:ext cx="2595282" cy="2595282"/>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871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81100" y="5882328"/>
            <a:ext cx="6781800" cy="289872"/>
          </a:xfrm>
          <a:prstGeom prst="rect">
            <a:avLst/>
          </a:prstGeom>
          <a:solidFill>
            <a:schemeClr val="tx1">
              <a:lumMod val="75000"/>
              <a:lumOff val="25000"/>
            </a:schemeClr>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Image-based methods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10</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01" y="1462392"/>
            <a:ext cx="6116596" cy="4328808"/>
          </a:xfrm>
          <a:prstGeom prst="rect">
            <a:avLst/>
          </a:prstGeom>
        </p:spPr>
      </p:pic>
      <p:sp>
        <p:nvSpPr>
          <p:cNvPr id="12" name="Rectangle 11"/>
          <p:cNvSpPr/>
          <p:nvPr/>
        </p:nvSpPr>
        <p:spPr>
          <a:xfrm>
            <a:off x="1181100" y="5882328"/>
            <a:ext cx="6438900" cy="289872"/>
          </a:xfrm>
          <a:prstGeom prst="rect">
            <a:avLst/>
          </a:prstGeom>
          <a:solidFill>
            <a:srgbClr val="92D050"/>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Entire scene</a:t>
            </a:r>
          </a:p>
        </p:txBody>
      </p:sp>
    </p:spTree>
    <p:extLst>
      <p:ext uri="{BB962C8B-B14F-4D97-AF65-F5344CB8AC3E}">
        <p14:creationId xmlns:p14="http://schemas.microsoft.com/office/powerpoint/2010/main" val="352047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11</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Based on discretized samples!!</a:t>
            </a:r>
          </a:p>
        </p:txBody>
      </p:sp>
      <p:grpSp>
        <p:nvGrpSpPr>
          <p:cNvPr id="304" name="Group 303"/>
          <p:cNvGrpSpPr/>
          <p:nvPr/>
        </p:nvGrpSpPr>
        <p:grpSpPr>
          <a:xfrm>
            <a:off x="196017" y="1600200"/>
            <a:ext cx="8669575" cy="3886200"/>
            <a:chOff x="196017" y="1981200"/>
            <a:chExt cx="8669575" cy="3886200"/>
          </a:xfrm>
        </p:grpSpPr>
        <p:pic>
          <p:nvPicPr>
            <p:cNvPr id="299" name="Picture 298"/>
            <p:cNvPicPr>
              <a:picLocks noChangeAspect="1"/>
            </p:cNvPicPr>
            <p:nvPr/>
          </p:nvPicPr>
          <p:blipFill>
            <a:blip r:embed="rId3"/>
            <a:srcRect t="18112" b="17805"/>
            <a:stretch>
              <a:fillRect/>
            </a:stretch>
          </p:blipFill>
          <p:spPr>
            <a:xfrm>
              <a:off x="278408" y="1981200"/>
              <a:ext cx="8587184" cy="3886200"/>
            </a:xfrm>
            <a:custGeom>
              <a:avLst/>
              <a:gdLst>
                <a:gd name="connsiteX0" fmla="*/ 0 w 8587184"/>
                <a:gd name="connsiteY0" fmla="*/ 0 h 3886200"/>
                <a:gd name="connsiteX1" fmla="*/ 8587184 w 8587184"/>
                <a:gd name="connsiteY1" fmla="*/ 0 h 3886200"/>
                <a:gd name="connsiteX2" fmla="*/ 8587184 w 8587184"/>
                <a:gd name="connsiteY2" fmla="*/ 3886200 h 3886200"/>
                <a:gd name="connsiteX3" fmla="*/ 0 w 8587184"/>
                <a:gd name="connsiteY3" fmla="*/ 3886200 h 3886200"/>
              </a:gdLst>
              <a:ahLst/>
              <a:cxnLst>
                <a:cxn ang="0">
                  <a:pos x="connsiteX0" y="connsiteY0"/>
                </a:cxn>
                <a:cxn ang="0">
                  <a:pos x="connsiteX1" y="connsiteY1"/>
                </a:cxn>
                <a:cxn ang="0">
                  <a:pos x="connsiteX2" y="connsiteY2"/>
                </a:cxn>
                <a:cxn ang="0">
                  <a:pos x="connsiteX3" y="connsiteY3"/>
                </a:cxn>
              </a:cxnLst>
              <a:rect l="l" t="t" r="r" b="b"/>
              <a:pathLst>
                <a:path w="8587184" h="3886200">
                  <a:moveTo>
                    <a:pt x="0" y="0"/>
                  </a:moveTo>
                  <a:lnTo>
                    <a:pt x="8587184" y="0"/>
                  </a:lnTo>
                  <a:lnTo>
                    <a:pt x="8587184" y="3886200"/>
                  </a:lnTo>
                  <a:lnTo>
                    <a:pt x="0" y="3886200"/>
                  </a:lnTo>
                  <a:close/>
                </a:path>
              </a:pathLst>
            </a:custGeom>
          </p:spPr>
        </p:pic>
        <p:sp>
          <p:nvSpPr>
            <p:cNvPr id="300" name="TextBox 299"/>
            <p:cNvSpPr txBox="1"/>
            <p:nvPr/>
          </p:nvSpPr>
          <p:spPr>
            <a:xfrm>
              <a:off x="196017" y="4267200"/>
              <a:ext cx="681597" cy="461665"/>
            </a:xfrm>
            <a:prstGeom prst="rect">
              <a:avLst/>
            </a:prstGeom>
            <a:noFill/>
          </p:spPr>
          <p:txBody>
            <a:bodyPr wrap="none" rtlCol="0">
              <a:spAutoFit/>
            </a:bodyPr>
            <a:lstStyle/>
            <a:p>
              <a:r>
                <a:rPr lang="en-US" sz="2400" dirty="0" smtClean="0">
                  <a:solidFill>
                    <a:schemeClr val="bg1"/>
                  </a:solidFill>
                </a:rPr>
                <a:t>eye</a:t>
              </a:r>
              <a:endParaRPr lang="en-US" sz="2400" dirty="0">
                <a:solidFill>
                  <a:schemeClr val="bg1"/>
                </a:solidFill>
              </a:endParaRPr>
            </a:p>
          </p:txBody>
        </p:sp>
        <p:sp>
          <p:nvSpPr>
            <p:cNvPr id="301" name="TextBox 300"/>
            <p:cNvSpPr txBox="1"/>
            <p:nvPr/>
          </p:nvSpPr>
          <p:spPr>
            <a:xfrm>
              <a:off x="4876800" y="4728865"/>
              <a:ext cx="1399742" cy="461665"/>
            </a:xfrm>
            <a:prstGeom prst="rect">
              <a:avLst/>
            </a:prstGeom>
            <a:noFill/>
          </p:spPr>
          <p:txBody>
            <a:bodyPr wrap="none" rtlCol="0">
              <a:spAutoFit/>
            </a:bodyPr>
            <a:lstStyle/>
            <a:p>
              <a:r>
                <a:rPr lang="en-US" sz="2400" dirty="0" smtClean="0">
                  <a:solidFill>
                    <a:schemeClr val="bg1"/>
                  </a:solidFill>
                </a:rPr>
                <a:t>fragment</a:t>
              </a:r>
              <a:endParaRPr lang="en-US" sz="2400" dirty="0">
                <a:solidFill>
                  <a:schemeClr val="bg1"/>
                </a:solidFill>
              </a:endParaRPr>
            </a:p>
          </p:txBody>
        </p:sp>
        <p:sp>
          <p:nvSpPr>
            <p:cNvPr id="302" name="TextBox 301"/>
            <p:cNvSpPr txBox="1"/>
            <p:nvPr/>
          </p:nvSpPr>
          <p:spPr>
            <a:xfrm>
              <a:off x="3429000" y="3200400"/>
              <a:ext cx="938077" cy="461665"/>
            </a:xfrm>
            <a:prstGeom prst="rect">
              <a:avLst/>
            </a:prstGeom>
            <a:noFill/>
          </p:spPr>
          <p:txBody>
            <a:bodyPr wrap="none" rtlCol="0">
              <a:spAutoFit/>
            </a:bodyPr>
            <a:lstStyle/>
            <a:p>
              <a:r>
                <a:rPr lang="en-US" sz="2400" dirty="0" err="1" smtClean="0">
                  <a:solidFill>
                    <a:srgbClr val="A87C4F"/>
                  </a:solidFill>
                </a:rPr>
                <a:t>froxel</a:t>
              </a:r>
              <a:endParaRPr lang="en-US" sz="2400" dirty="0">
                <a:solidFill>
                  <a:srgbClr val="A87C4F"/>
                </a:solidFill>
              </a:endParaRPr>
            </a:p>
          </p:txBody>
        </p:sp>
        <p:sp>
          <p:nvSpPr>
            <p:cNvPr id="303" name="TextBox 302"/>
            <p:cNvSpPr txBox="1"/>
            <p:nvPr/>
          </p:nvSpPr>
          <p:spPr>
            <a:xfrm>
              <a:off x="6399266" y="5190530"/>
              <a:ext cx="612668" cy="461665"/>
            </a:xfrm>
            <a:prstGeom prst="rect">
              <a:avLst/>
            </a:prstGeom>
            <a:noFill/>
          </p:spPr>
          <p:txBody>
            <a:bodyPr wrap="none" rtlCol="0">
              <a:spAutoFit/>
            </a:bodyPr>
            <a:lstStyle/>
            <a:p>
              <a:r>
                <a:rPr lang="en-US" sz="2400" dirty="0" smtClean="0">
                  <a:solidFill>
                    <a:srgbClr val="26A9E0"/>
                  </a:solidFill>
                </a:rPr>
                <a:t>ray</a:t>
              </a:r>
              <a:endParaRPr lang="en-US" sz="2400" dirty="0">
                <a:solidFill>
                  <a:srgbClr val="26A9E0"/>
                </a:solidFill>
              </a:endParaRPr>
            </a:p>
          </p:txBody>
        </p:sp>
      </p:grpSp>
      <p:sp>
        <p:nvSpPr>
          <p:cNvPr id="305" name="Content Placeholder 1"/>
          <p:cNvSpPr txBox="1">
            <a:spLocks/>
          </p:cNvSpPr>
          <p:nvPr/>
        </p:nvSpPr>
        <p:spPr>
          <a:xfrm>
            <a:off x="0" y="5692776"/>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Sparse sampling -&gt; inaccurate hits</a:t>
            </a:r>
          </a:p>
        </p:txBody>
      </p:sp>
    </p:spTree>
    <p:extLst>
      <p:ext uri="{BB962C8B-B14F-4D97-AF65-F5344CB8AC3E}">
        <p14:creationId xmlns:p14="http://schemas.microsoft.com/office/powerpoint/2010/main" val="1798261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12</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1" cy="4328808"/>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Thickness: 0.01m</a:t>
            </a:r>
          </a:p>
        </p:txBody>
      </p:sp>
    </p:spTree>
    <p:extLst>
      <p:ext uri="{BB962C8B-B14F-4D97-AF65-F5344CB8AC3E}">
        <p14:creationId xmlns:p14="http://schemas.microsoft.com/office/powerpoint/2010/main" val="128231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13</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1" cy="4328808"/>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Thickness: 0.01m</a:t>
            </a:r>
          </a:p>
        </p:txBody>
      </p:sp>
      <p:cxnSp>
        <p:nvCxnSpPr>
          <p:cNvPr id="11" name="Straight Arrow Connector 10"/>
          <p:cNvCxnSpPr/>
          <p:nvPr/>
        </p:nvCxnSpPr>
        <p:spPr>
          <a:xfrm flipH="1">
            <a:off x="5334000" y="5105400"/>
            <a:ext cx="182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565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14</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1" cy="4328807"/>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Thickness: 0.02m</a:t>
            </a:r>
          </a:p>
        </p:txBody>
      </p:sp>
      <p:cxnSp>
        <p:nvCxnSpPr>
          <p:cNvPr id="9" name="Straight Arrow Connector 8"/>
          <p:cNvCxnSpPr/>
          <p:nvPr/>
        </p:nvCxnSpPr>
        <p:spPr>
          <a:xfrm flipH="1">
            <a:off x="5334000" y="5105400"/>
            <a:ext cx="182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752600" y="4572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52855" y="3626795"/>
            <a:ext cx="990600" cy="1524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196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15</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1" cy="4328807"/>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Thickness: 0.03m</a:t>
            </a:r>
          </a:p>
        </p:txBody>
      </p:sp>
      <p:cxnSp>
        <p:nvCxnSpPr>
          <p:cNvPr id="9" name="Straight Arrow Connector 8"/>
          <p:cNvCxnSpPr/>
          <p:nvPr/>
        </p:nvCxnSpPr>
        <p:spPr>
          <a:xfrm flipH="1">
            <a:off x="5334000" y="5105400"/>
            <a:ext cx="182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752600" y="4572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52855" y="3626795"/>
            <a:ext cx="990600" cy="1524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4394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16</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0" cy="4328807"/>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Thickness: 0.05m</a:t>
            </a:r>
          </a:p>
        </p:txBody>
      </p:sp>
      <p:cxnSp>
        <p:nvCxnSpPr>
          <p:cNvPr id="7" name="Straight Arrow Connector 6"/>
          <p:cNvCxnSpPr/>
          <p:nvPr/>
        </p:nvCxnSpPr>
        <p:spPr>
          <a:xfrm flipH="1">
            <a:off x="5334000" y="5105400"/>
            <a:ext cx="182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4572000"/>
            <a:ext cx="6858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352855" y="3626795"/>
            <a:ext cx="990600" cy="1524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169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Quality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17</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Problem in high frequency effects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664" y="1462392"/>
            <a:ext cx="6780670" cy="4328806"/>
          </a:xfrm>
          <a:prstGeom prst="rect">
            <a:avLst/>
          </a:prstGeom>
        </p:spPr>
      </p:pic>
      <p:sp>
        <p:nvSpPr>
          <p:cNvPr id="14" name="Content Placeholder 1"/>
          <p:cNvSpPr txBox="1">
            <a:spLocks/>
          </p:cNvSpPr>
          <p:nvPr/>
        </p:nvSpPr>
        <p:spPr>
          <a:xfrm>
            <a:off x="-1" y="5792654"/>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No thickness -&gt; analytic tests</a:t>
            </a:r>
          </a:p>
        </p:txBody>
      </p:sp>
      <p:cxnSp>
        <p:nvCxnSpPr>
          <p:cNvPr id="11" name="Straight Arrow Connector 10"/>
          <p:cNvCxnSpPr/>
          <p:nvPr/>
        </p:nvCxnSpPr>
        <p:spPr>
          <a:xfrm flipH="1">
            <a:off x="5334000" y="5105400"/>
            <a:ext cx="1828800"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4572000"/>
            <a:ext cx="685800" cy="22860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38400" y="3429000"/>
            <a:ext cx="990600" cy="152402"/>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83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Memory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18</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US" dirty="0">
              <a:solidFill>
                <a:schemeClr val="bg1"/>
              </a:solidFill>
            </a:endParaRPr>
          </a:p>
        </p:txBody>
      </p:sp>
      <p:grpSp>
        <p:nvGrpSpPr>
          <p:cNvPr id="91" name="Group 90"/>
          <p:cNvGrpSpPr/>
          <p:nvPr/>
        </p:nvGrpSpPr>
        <p:grpSpPr>
          <a:xfrm>
            <a:off x="457200" y="1524000"/>
            <a:ext cx="8226972" cy="1593307"/>
            <a:chOff x="78828" y="1948939"/>
            <a:chExt cx="8912772" cy="1726124"/>
          </a:xfrm>
        </p:grpSpPr>
        <p:sp>
          <p:nvSpPr>
            <p:cNvPr id="70" name="TextBox 69"/>
            <p:cNvSpPr txBox="1"/>
            <p:nvPr/>
          </p:nvSpPr>
          <p:spPr>
            <a:xfrm>
              <a:off x="2148012" y="2569050"/>
              <a:ext cx="2500188"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71" name="TextBox 70"/>
            <p:cNvSpPr txBox="1"/>
            <p:nvPr/>
          </p:nvSpPr>
          <p:spPr>
            <a:xfrm>
              <a:off x="2163778" y="3189161"/>
              <a:ext cx="1169443"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73" name="TextBox 72"/>
            <p:cNvSpPr txBox="1"/>
            <p:nvPr/>
          </p:nvSpPr>
          <p:spPr>
            <a:xfrm>
              <a:off x="34473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76" name="TextBox 75"/>
            <p:cNvSpPr txBox="1"/>
            <p:nvPr/>
          </p:nvSpPr>
          <p:spPr>
            <a:xfrm>
              <a:off x="4888622"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77" name="TextBox 76"/>
            <p:cNvSpPr txBox="1"/>
            <p:nvPr/>
          </p:nvSpPr>
          <p:spPr>
            <a:xfrm>
              <a:off x="6320657"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78" name="TextBox 77"/>
            <p:cNvSpPr txBox="1"/>
            <p:nvPr/>
          </p:nvSpPr>
          <p:spPr>
            <a:xfrm>
              <a:off x="7790793"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79" name="TextBox 78"/>
            <p:cNvSpPr txBox="1"/>
            <p:nvPr/>
          </p:nvSpPr>
          <p:spPr>
            <a:xfrm>
              <a:off x="4888622"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80" name="TextBox 79"/>
            <p:cNvSpPr txBox="1"/>
            <p:nvPr/>
          </p:nvSpPr>
          <p:spPr>
            <a:xfrm>
              <a:off x="77907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86" name="TextBox 85"/>
            <p:cNvSpPr txBox="1"/>
            <p:nvPr/>
          </p:nvSpPr>
          <p:spPr>
            <a:xfrm>
              <a:off x="2148012" y="1953482"/>
              <a:ext cx="2500188" cy="461665"/>
            </a:xfrm>
            <a:prstGeom prst="rect">
              <a:avLst/>
            </a:prstGeom>
            <a:noFill/>
            <a:ln w="38100" cap="sq">
              <a:noFill/>
            </a:ln>
          </p:spPr>
          <p:txBody>
            <a:bodyPr wrap="square" rtlCol="0">
              <a:spAutoFit/>
            </a:bodyPr>
            <a:lstStyle/>
            <a:p>
              <a:pPr algn="ctr"/>
              <a:r>
                <a:rPr lang="en-US" sz="2400" dirty="0" smtClean="0">
                  <a:solidFill>
                    <a:schemeClr val="bg1"/>
                  </a:solidFill>
                </a:rPr>
                <a:t>Build</a:t>
              </a:r>
              <a:endParaRPr lang="en-US" sz="2400" dirty="0">
                <a:solidFill>
                  <a:schemeClr val="bg1"/>
                </a:solidFill>
              </a:endParaRPr>
            </a:p>
          </p:txBody>
        </p:sp>
        <p:sp>
          <p:nvSpPr>
            <p:cNvPr id="87" name="TextBox 86"/>
            <p:cNvSpPr txBox="1"/>
            <p:nvPr/>
          </p:nvSpPr>
          <p:spPr>
            <a:xfrm>
              <a:off x="5670966" y="1948939"/>
              <a:ext cx="2500188" cy="461665"/>
            </a:xfrm>
            <a:prstGeom prst="rect">
              <a:avLst/>
            </a:prstGeom>
            <a:noFill/>
            <a:ln w="38100" cap="sq">
              <a:noFill/>
            </a:ln>
          </p:spPr>
          <p:txBody>
            <a:bodyPr wrap="square" rtlCol="0">
              <a:spAutoFit/>
            </a:bodyPr>
            <a:lstStyle/>
            <a:p>
              <a:pPr algn="ctr"/>
              <a:r>
                <a:rPr lang="en-US" sz="2400" dirty="0" smtClean="0">
                  <a:solidFill>
                    <a:schemeClr val="bg1"/>
                  </a:solidFill>
                </a:rPr>
                <a:t>Traversal</a:t>
              </a:r>
              <a:endParaRPr lang="en-US" sz="2400" dirty="0">
                <a:solidFill>
                  <a:schemeClr val="bg1"/>
                </a:solidFill>
              </a:endParaRPr>
            </a:p>
          </p:txBody>
        </p:sp>
        <p:sp>
          <p:nvSpPr>
            <p:cNvPr id="88" name="TextBox 87"/>
            <p:cNvSpPr txBox="1"/>
            <p:nvPr/>
          </p:nvSpPr>
          <p:spPr>
            <a:xfrm>
              <a:off x="78828" y="2565314"/>
              <a:ext cx="1978572" cy="461665"/>
            </a:xfrm>
            <a:prstGeom prst="rect">
              <a:avLst/>
            </a:prstGeom>
            <a:noFill/>
            <a:ln w="38100" cap="sq">
              <a:noFill/>
            </a:ln>
          </p:spPr>
          <p:txBody>
            <a:bodyPr wrap="square" rtlCol="0">
              <a:spAutoFit/>
            </a:bodyPr>
            <a:lstStyle/>
            <a:p>
              <a:r>
                <a:rPr lang="en-US" sz="2400" dirty="0" smtClean="0">
                  <a:solidFill>
                    <a:schemeClr val="bg1"/>
                  </a:solidFill>
                </a:rPr>
                <a:t>Spatial</a:t>
              </a:r>
              <a:endParaRPr lang="en-US" sz="2400" dirty="0">
                <a:solidFill>
                  <a:schemeClr val="bg1"/>
                </a:solidFill>
              </a:endParaRPr>
            </a:p>
          </p:txBody>
        </p:sp>
        <p:sp>
          <p:nvSpPr>
            <p:cNvPr id="89" name="TextBox 88"/>
            <p:cNvSpPr txBox="1"/>
            <p:nvPr/>
          </p:nvSpPr>
          <p:spPr>
            <a:xfrm>
              <a:off x="78828" y="3174914"/>
              <a:ext cx="2228905" cy="500149"/>
            </a:xfrm>
            <a:prstGeom prst="rect">
              <a:avLst/>
            </a:prstGeom>
            <a:noFill/>
            <a:ln w="38100" cap="sq">
              <a:noFill/>
            </a:ln>
          </p:spPr>
          <p:txBody>
            <a:bodyPr wrap="square" rtlCol="0">
              <a:spAutoFit/>
            </a:bodyPr>
            <a:lstStyle/>
            <a:p>
              <a:r>
                <a:rPr lang="en-US" sz="2400" dirty="0" smtClean="0">
                  <a:solidFill>
                    <a:schemeClr val="bg1"/>
                  </a:solidFill>
                </a:rPr>
                <a:t>Rasterization</a:t>
              </a:r>
              <a:endParaRPr lang="en-US" sz="2400" dirty="0">
                <a:solidFill>
                  <a:schemeClr val="bg1"/>
                </a:solidFill>
              </a:endParaRPr>
            </a:p>
          </p:txBody>
        </p:sp>
      </p:grpSp>
    </p:spTree>
    <p:extLst>
      <p:ext uri="{BB962C8B-B14F-4D97-AF65-F5344CB8AC3E}">
        <p14:creationId xmlns:p14="http://schemas.microsoft.com/office/powerpoint/2010/main" val="327600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 - Memory</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19</a:t>
            </a:fld>
            <a:endParaRPr lang="en-US" dirty="0"/>
          </a:p>
        </p:txBody>
      </p:sp>
      <p:sp>
        <p:nvSpPr>
          <p:cNvPr id="7" name="Content Placeholder 1"/>
          <p:cNvSpPr txBox="1">
            <a:spLocks/>
          </p:cNvSpPr>
          <p:nvPr/>
        </p:nvSpPr>
        <p:spPr>
          <a:xfrm>
            <a:off x="429610" y="1298401"/>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US" dirty="0">
              <a:solidFill>
                <a:schemeClr val="bg1"/>
              </a:solidFill>
            </a:endParaRPr>
          </a:p>
        </p:txBody>
      </p:sp>
      <p:sp>
        <p:nvSpPr>
          <p:cNvPr id="20" name="TextBox 19"/>
          <p:cNvSpPr txBox="1"/>
          <p:nvPr/>
        </p:nvSpPr>
        <p:spPr>
          <a:xfrm>
            <a:off x="2778597" y="3645176"/>
            <a:ext cx="3213576" cy="830997"/>
          </a:xfrm>
          <a:prstGeom prst="rect">
            <a:avLst/>
          </a:prstGeom>
          <a:noFill/>
          <a:ln w="38100" cap="sq">
            <a:noFill/>
          </a:ln>
        </p:spPr>
        <p:txBody>
          <a:bodyPr wrap="square" rtlCol="0">
            <a:spAutoFit/>
          </a:bodyPr>
          <a:lstStyle/>
          <a:p>
            <a:pPr algn="ctr"/>
            <a:r>
              <a:rPr lang="en-US" sz="2400" dirty="0" smtClean="0">
                <a:solidFill>
                  <a:schemeClr val="bg1"/>
                </a:solidFill>
              </a:rPr>
              <a:t>Can lead to excessive allocation cost</a:t>
            </a:r>
            <a:endParaRPr lang="en-US" sz="2400" dirty="0">
              <a:solidFill>
                <a:schemeClr val="bg1"/>
              </a:solidFill>
            </a:endParaRPr>
          </a:p>
        </p:txBody>
      </p:sp>
      <p:cxnSp>
        <p:nvCxnSpPr>
          <p:cNvPr id="8" name="Straight Arrow Connector 7"/>
          <p:cNvCxnSpPr>
            <a:stCxn id="20" idx="0"/>
            <a:endCxn id="30" idx="2"/>
          </p:cNvCxnSpPr>
          <p:nvPr/>
        </p:nvCxnSpPr>
        <p:spPr>
          <a:xfrm flipH="1" flipV="1">
            <a:off x="4120773" y="3094935"/>
            <a:ext cx="264612" cy="550241"/>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457200" y="1524000"/>
            <a:ext cx="8226972" cy="1593307"/>
            <a:chOff x="78828" y="1948939"/>
            <a:chExt cx="8912772" cy="1726124"/>
          </a:xfrm>
        </p:grpSpPr>
        <p:sp>
          <p:nvSpPr>
            <p:cNvPr id="28" name="TextBox 27"/>
            <p:cNvSpPr txBox="1"/>
            <p:nvPr/>
          </p:nvSpPr>
          <p:spPr>
            <a:xfrm>
              <a:off x="2148012" y="2569050"/>
              <a:ext cx="2500188"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29" name="TextBox 28"/>
            <p:cNvSpPr txBox="1"/>
            <p:nvPr/>
          </p:nvSpPr>
          <p:spPr>
            <a:xfrm>
              <a:off x="2163778" y="3189161"/>
              <a:ext cx="1169443"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30" name="TextBox 29"/>
            <p:cNvSpPr txBox="1"/>
            <p:nvPr/>
          </p:nvSpPr>
          <p:spPr>
            <a:xfrm>
              <a:off x="34473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31" name="TextBox 30"/>
            <p:cNvSpPr txBox="1"/>
            <p:nvPr/>
          </p:nvSpPr>
          <p:spPr>
            <a:xfrm>
              <a:off x="4888622"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32" name="TextBox 31"/>
            <p:cNvSpPr txBox="1"/>
            <p:nvPr/>
          </p:nvSpPr>
          <p:spPr>
            <a:xfrm>
              <a:off x="6320657"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33" name="TextBox 32"/>
            <p:cNvSpPr txBox="1"/>
            <p:nvPr/>
          </p:nvSpPr>
          <p:spPr>
            <a:xfrm>
              <a:off x="7790793"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34" name="TextBox 33"/>
            <p:cNvSpPr txBox="1"/>
            <p:nvPr/>
          </p:nvSpPr>
          <p:spPr>
            <a:xfrm>
              <a:off x="4888622"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35" name="TextBox 34"/>
            <p:cNvSpPr txBox="1"/>
            <p:nvPr/>
          </p:nvSpPr>
          <p:spPr>
            <a:xfrm>
              <a:off x="77907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36" name="TextBox 35"/>
            <p:cNvSpPr txBox="1"/>
            <p:nvPr/>
          </p:nvSpPr>
          <p:spPr>
            <a:xfrm>
              <a:off x="2148012" y="1953482"/>
              <a:ext cx="2500188" cy="461665"/>
            </a:xfrm>
            <a:prstGeom prst="rect">
              <a:avLst/>
            </a:prstGeom>
            <a:noFill/>
            <a:ln w="38100" cap="sq">
              <a:noFill/>
            </a:ln>
          </p:spPr>
          <p:txBody>
            <a:bodyPr wrap="square" rtlCol="0">
              <a:spAutoFit/>
            </a:bodyPr>
            <a:lstStyle/>
            <a:p>
              <a:pPr algn="ctr"/>
              <a:r>
                <a:rPr lang="en-US" sz="2400" dirty="0" smtClean="0">
                  <a:solidFill>
                    <a:schemeClr val="bg1"/>
                  </a:solidFill>
                </a:rPr>
                <a:t>Build</a:t>
              </a:r>
              <a:endParaRPr lang="en-US" sz="2400" dirty="0">
                <a:solidFill>
                  <a:schemeClr val="bg1"/>
                </a:solidFill>
              </a:endParaRPr>
            </a:p>
          </p:txBody>
        </p:sp>
        <p:sp>
          <p:nvSpPr>
            <p:cNvPr id="37" name="TextBox 36"/>
            <p:cNvSpPr txBox="1"/>
            <p:nvPr/>
          </p:nvSpPr>
          <p:spPr>
            <a:xfrm>
              <a:off x="5670966" y="1948939"/>
              <a:ext cx="2500188" cy="461665"/>
            </a:xfrm>
            <a:prstGeom prst="rect">
              <a:avLst/>
            </a:prstGeom>
            <a:noFill/>
            <a:ln w="38100" cap="sq">
              <a:noFill/>
            </a:ln>
          </p:spPr>
          <p:txBody>
            <a:bodyPr wrap="square" rtlCol="0">
              <a:spAutoFit/>
            </a:bodyPr>
            <a:lstStyle/>
            <a:p>
              <a:pPr algn="ctr"/>
              <a:r>
                <a:rPr lang="en-US" sz="2400" dirty="0" smtClean="0">
                  <a:solidFill>
                    <a:schemeClr val="bg1"/>
                  </a:solidFill>
                </a:rPr>
                <a:t>Traversal</a:t>
              </a:r>
              <a:endParaRPr lang="en-US" sz="2400" dirty="0">
                <a:solidFill>
                  <a:schemeClr val="bg1"/>
                </a:solidFill>
              </a:endParaRPr>
            </a:p>
          </p:txBody>
        </p:sp>
        <p:sp>
          <p:nvSpPr>
            <p:cNvPr id="38" name="TextBox 37"/>
            <p:cNvSpPr txBox="1"/>
            <p:nvPr/>
          </p:nvSpPr>
          <p:spPr>
            <a:xfrm>
              <a:off x="78828" y="2565314"/>
              <a:ext cx="1978572" cy="461665"/>
            </a:xfrm>
            <a:prstGeom prst="rect">
              <a:avLst/>
            </a:prstGeom>
            <a:noFill/>
            <a:ln w="38100" cap="sq">
              <a:noFill/>
            </a:ln>
          </p:spPr>
          <p:txBody>
            <a:bodyPr wrap="square" rtlCol="0">
              <a:spAutoFit/>
            </a:bodyPr>
            <a:lstStyle/>
            <a:p>
              <a:r>
                <a:rPr lang="en-US" sz="2400" dirty="0" smtClean="0">
                  <a:solidFill>
                    <a:schemeClr val="bg1"/>
                  </a:solidFill>
                </a:rPr>
                <a:t>Spatial</a:t>
              </a:r>
              <a:endParaRPr lang="en-US" sz="2400" dirty="0">
                <a:solidFill>
                  <a:schemeClr val="bg1"/>
                </a:solidFill>
              </a:endParaRPr>
            </a:p>
          </p:txBody>
        </p:sp>
        <p:sp>
          <p:nvSpPr>
            <p:cNvPr id="39" name="TextBox 38"/>
            <p:cNvSpPr txBox="1"/>
            <p:nvPr/>
          </p:nvSpPr>
          <p:spPr>
            <a:xfrm>
              <a:off x="78828" y="3174914"/>
              <a:ext cx="2228905" cy="500149"/>
            </a:xfrm>
            <a:prstGeom prst="rect">
              <a:avLst/>
            </a:prstGeom>
            <a:noFill/>
            <a:ln w="38100" cap="sq">
              <a:noFill/>
            </a:ln>
          </p:spPr>
          <p:txBody>
            <a:bodyPr wrap="square" rtlCol="0">
              <a:spAutoFit/>
            </a:bodyPr>
            <a:lstStyle/>
            <a:p>
              <a:r>
                <a:rPr lang="en-US" sz="2400" dirty="0" smtClean="0">
                  <a:solidFill>
                    <a:schemeClr val="bg1"/>
                  </a:solidFill>
                </a:rPr>
                <a:t>Rasterization</a:t>
              </a:r>
              <a:endParaRPr lang="en-US" sz="2400" dirty="0">
                <a:solidFill>
                  <a:schemeClr val="bg1"/>
                </a:solidFill>
              </a:endParaRPr>
            </a:p>
          </p:txBody>
        </p:sp>
      </p:grpSp>
    </p:spTree>
    <p:extLst>
      <p:ext uri="{BB962C8B-B14F-4D97-AF65-F5344CB8AC3E}">
        <p14:creationId xmlns:p14="http://schemas.microsoft.com/office/powerpoint/2010/main" val="418479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Introduction</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Interactive applications:</a:t>
            </a:r>
          </a:p>
          <a:p>
            <a:r>
              <a:rPr lang="en-US" dirty="0" smtClean="0">
                <a:solidFill>
                  <a:schemeClr val="bg1"/>
                </a:solidFill>
              </a:rPr>
              <a:t>strive for visually </a:t>
            </a:r>
            <a:r>
              <a:rPr lang="en-US" dirty="0">
                <a:solidFill>
                  <a:schemeClr val="bg1"/>
                </a:solidFill>
              </a:rPr>
              <a:t>correct </a:t>
            </a:r>
            <a:r>
              <a:rPr lang="en-US" dirty="0" smtClean="0">
                <a:solidFill>
                  <a:schemeClr val="bg1"/>
                </a:solidFill>
              </a:rPr>
              <a:t>results</a:t>
            </a:r>
          </a:p>
          <a:p>
            <a:r>
              <a:rPr lang="en-US" dirty="0" smtClean="0">
                <a:solidFill>
                  <a:schemeClr val="bg1"/>
                </a:solidFill>
              </a:rPr>
              <a:t>need dynamic environments</a:t>
            </a:r>
          </a:p>
          <a:p>
            <a:pPr marL="0" indent="0">
              <a:buNone/>
            </a:pPr>
            <a:endParaRPr lang="en-US" dirty="0" smtClean="0">
              <a:solidFill>
                <a:schemeClr val="bg1"/>
              </a:solidFill>
            </a:endParaRPr>
          </a:p>
          <a:p>
            <a:pPr marL="0" indent="0">
              <a:buNone/>
            </a:pPr>
            <a:r>
              <a:rPr lang="en-US" dirty="0" smtClean="0">
                <a:solidFill>
                  <a:schemeClr val="bg1"/>
                </a:solidFill>
              </a:rPr>
              <a:t>So:</a:t>
            </a:r>
          </a:p>
          <a:p>
            <a:pPr marL="0" indent="0">
              <a:buNone/>
            </a:pPr>
            <a:r>
              <a:rPr lang="en-US" dirty="0" smtClean="0">
                <a:solidFill>
                  <a:schemeClr val="bg1"/>
                </a:solidFill>
              </a:rPr>
              <a:t>Global illumination algorithms (e.g. path tracing) with interactive capabilities</a:t>
            </a:r>
          </a:p>
          <a:p>
            <a:pPr marL="0" indent="0">
              <a:buNone/>
            </a:pPr>
            <a:endParaRPr lang="en-US" dirty="0">
              <a:solidFill>
                <a:schemeClr val="bg1"/>
              </a:solidFill>
            </a:endParaRPr>
          </a:p>
          <a:p>
            <a:pPr marL="0" indent="0">
              <a:buNone/>
            </a:pPr>
            <a:r>
              <a:rPr lang="en-US" dirty="0" smtClean="0">
                <a:solidFill>
                  <a:schemeClr val="bg1"/>
                </a:solidFill>
              </a:rPr>
              <a:t>Good candidate:</a:t>
            </a:r>
          </a:p>
          <a:p>
            <a:pPr marL="0" indent="0">
              <a:buNone/>
            </a:pPr>
            <a:r>
              <a:rPr lang="en-US" dirty="0" smtClean="0">
                <a:solidFill>
                  <a:schemeClr val="bg1"/>
                </a:solidFill>
              </a:rPr>
              <a:t>Interactive ray tracing</a:t>
            </a:r>
          </a:p>
        </p:txBody>
      </p:sp>
    </p:spTree>
    <p:extLst>
      <p:ext uri="{BB962C8B-B14F-4D97-AF65-F5344CB8AC3E}">
        <p14:creationId xmlns:p14="http://schemas.microsoft.com/office/powerpoint/2010/main" val="1998602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Idea</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20</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US" dirty="0">
              <a:solidFill>
                <a:schemeClr val="bg1"/>
              </a:solidFill>
            </a:endParaRPr>
          </a:p>
        </p:txBody>
      </p:sp>
      <p:grpSp>
        <p:nvGrpSpPr>
          <p:cNvPr id="91" name="Group 90"/>
          <p:cNvGrpSpPr/>
          <p:nvPr/>
        </p:nvGrpSpPr>
        <p:grpSpPr>
          <a:xfrm>
            <a:off x="457200" y="1524000"/>
            <a:ext cx="8226972" cy="2139881"/>
            <a:chOff x="78828" y="1948939"/>
            <a:chExt cx="8912772" cy="2318261"/>
          </a:xfrm>
        </p:grpSpPr>
        <p:sp>
          <p:nvSpPr>
            <p:cNvPr id="70" name="TextBox 69"/>
            <p:cNvSpPr txBox="1"/>
            <p:nvPr/>
          </p:nvSpPr>
          <p:spPr>
            <a:xfrm>
              <a:off x="2148012" y="2569050"/>
              <a:ext cx="2500188"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71" name="TextBox 70"/>
            <p:cNvSpPr txBox="1"/>
            <p:nvPr/>
          </p:nvSpPr>
          <p:spPr>
            <a:xfrm>
              <a:off x="2163778" y="3189161"/>
              <a:ext cx="1169443"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72" name="TextBox 71"/>
            <p:cNvSpPr txBox="1"/>
            <p:nvPr/>
          </p:nvSpPr>
          <p:spPr>
            <a:xfrm>
              <a:off x="2148012" y="3802640"/>
              <a:ext cx="2500188"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ADS</a:t>
              </a:r>
              <a:endParaRPr lang="en-US" sz="2400" dirty="0"/>
            </a:p>
          </p:txBody>
        </p:sp>
        <p:sp>
          <p:nvSpPr>
            <p:cNvPr id="73" name="TextBox 72"/>
            <p:cNvSpPr txBox="1"/>
            <p:nvPr/>
          </p:nvSpPr>
          <p:spPr>
            <a:xfrm>
              <a:off x="34473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76" name="TextBox 75"/>
            <p:cNvSpPr txBox="1"/>
            <p:nvPr/>
          </p:nvSpPr>
          <p:spPr>
            <a:xfrm>
              <a:off x="4888622"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77" name="TextBox 76"/>
            <p:cNvSpPr txBox="1"/>
            <p:nvPr/>
          </p:nvSpPr>
          <p:spPr>
            <a:xfrm>
              <a:off x="6320657"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78" name="TextBox 77"/>
            <p:cNvSpPr txBox="1"/>
            <p:nvPr/>
          </p:nvSpPr>
          <p:spPr>
            <a:xfrm>
              <a:off x="7790793" y="256905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79" name="TextBox 78"/>
            <p:cNvSpPr txBox="1"/>
            <p:nvPr/>
          </p:nvSpPr>
          <p:spPr>
            <a:xfrm>
              <a:off x="4888622"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Trace</a:t>
              </a:r>
              <a:endParaRPr lang="en-US" sz="2400" dirty="0"/>
            </a:p>
          </p:txBody>
        </p:sp>
        <p:sp>
          <p:nvSpPr>
            <p:cNvPr id="80" name="TextBox 79"/>
            <p:cNvSpPr txBox="1"/>
            <p:nvPr/>
          </p:nvSpPr>
          <p:spPr>
            <a:xfrm>
              <a:off x="7790793" y="3189161"/>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Shade</a:t>
              </a:r>
              <a:endParaRPr lang="en-US" sz="2400" dirty="0"/>
            </a:p>
          </p:txBody>
        </p:sp>
        <p:sp>
          <p:nvSpPr>
            <p:cNvPr id="83" name="TextBox 82"/>
            <p:cNvSpPr txBox="1"/>
            <p:nvPr/>
          </p:nvSpPr>
          <p:spPr>
            <a:xfrm>
              <a:off x="6320657" y="380264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smtClean="0"/>
                <a:t>Fetch</a:t>
              </a:r>
              <a:endParaRPr lang="en-US" sz="2400" dirty="0"/>
            </a:p>
          </p:txBody>
        </p:sp>
        <p:sp>
          <p:nvSpPr>
            <p:cNvPr id="84" name="TextBox 83"/>
            <p:cNvSpPr txBox="1"/>
            <p:nvPr/>
          </p:nvSpPr>
          <p:spPr>
            <a:xfrm>
              <a:off x="4888622" y="380264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a:t>Trace</a:t>
              </a:r>
            </a:p>
          </p:txBody>
        </p:sp>
        <p:sp>
          <p:nvSpPr>
            <p:cNvPr id="85" name="TextBox 84"/>
            <p:cNvSpPr txBox="1"/>
            <p:nvPr/>
          </p:nvSpPr>
          <p:spPr>
            <a:xfrm>
              <a:off x="7790793" y="3802640"/>
              <a:ext cx="1200807" cy="461665"/>
            </a:xfrm>
            <a:prstGeom prst="rect">
              <a:avLst/>
            </a:prstGeom>
            <a:solidFill>
              <a:schemeClr val="bg1"/>
            </a:solidFill>
            <a:ln w="38100" cap="sq">
              <a:solidFill>
                <a:schemeClr val="bg1">
                  <a:lumMod val="65000"/>
                </a:schemeClr>
              </a:solidFill>
            </a:ln>
          </p:spPr>
          <p:txBody>
            <a:bodyPr wrap="square" rtlCol="0">
              <a:spAutoFit/>
            </a:bodyPr>
            <a:lstStyle/>
            <a:p>
              <a:pPr algn="ctr"/>
              <a:r>
                <a:rPr lang="en-US" sz="2400" dirty="0"/>
                <a:t>Shade</a:t>
              </a:r>
            </a:p>
          </p:txBody>
        </p:sp>
        <p:sp>
          <p:nvSpPr>
            <p:cNvPr id="86" name="TextBox 85"/>
            <p:cNvSpPr txBox="1"/>
            <p:nvPr/>
          </p:nvSpPr>
          <p:spPr>
            <a:xfrm>
              <a:off x="2148012" y="1953482"/>
              <a:ext cx="2500188" cy="461665"/>
            </a:xfrm>
            <a:prstGeom prst="rect">
              <a:avLst/>
            </a:prstGeom>
            <a:noFill/>
            <a:ln w="38100" cap="sq">
              <a:noFill/>
            </a:ln>
          </p:spPr>
          <p:txBody>
            <a:bodyPr wrap="square" rtlCol="0">
              <a:spAutoFit/>
            </a:bodyPr>
            <a:lstStyle/>
            <a:p>
              <a:pPr algn="ctr"/>
              <a:r>
                <a:rPr lang="en-US" sz="2400" dirty="0" smtClean="0">
                  <a:solidFill>
                    <a:schemeClr val="bg1"/>
                  </a:solidFill>
                </a:rPr>
                <a:t>Build</a:t>
              </a:r>
              <a:endParaRPr lang="en-US" sz="2400" dirty="0">
                <a:solidFill>
                  <a:schemeClr val="bg1"/>
                </a:solidFill>
              </a:endParaRPr>
            </a:p>
          </p:txBody>
        </p:sp>
        <p:sp>
          <p:nvSpPr>
            <p:cNvPr id="87" name="TextBox 86"/>
            <p:cNvSpPr txBox="1"/>
            <p:nvPr/>
          </p:nvSpPr>
          <p:spPr>
            <a:xfrm>
              <a:off x="5670966" y="1948939"/>
              <a:ext cx="2500188" cy="461665"/>
            </a:xfrm>
            <a:prstGeom prst="rect">
              <a:avLst/>
            </a:prstGeom>
            <a:noFill/>
            <a:ln w="38100" cap="sq">
              <a:noFill/>
            </a:ln>
          </p:spPr>
          <p:txBody>
            <a:bodyPr wrap="square" rtlCol="0">
              <a:spAutoFit/>
            </a:bodyPr>
            <a:lstStyle/>
            <a:p>
              <a:pPr algn="ctr"/>
              <a:r>
                <a:rPr lang="en-US" sz="2400" dirty="0" smtClean="0">
                  <a:solidFill>
                    <a:schemeClr val="bg1"/>
                  </a:solidFill>
                </a:rPr>
                <a:t>Traversal</a:t>
              </a:r>
              <a:endParaRPr lang="en-US" sz="2400" dirty="0">
                <a:solidFill>
                  <a:schemeClr val="bg1"/>
                </a:solidFill>
              </a:endParaRPr>
            </a:p>
          </p:txBody>
        </p:sp>
        <p:sp>
          <p:nvSpPr>
            <p:cNvPr id="88" name="TextBox 87"/>
            <p:cNvSpPr txBox="1"/>
            <p:nvPr/>
          </p:nvSpPr>
          <p:spPr>
            <a:xfrm>
              <a:off x="78828" y="2565314"/>
              <a:ext cx="1978572" cy="461665"/>
            </a:xfrm>
            <a:prstGeom prst="rect">
              <a:avLst/>
            </a:prstGeom>
            <a:noFill/>
            <a:ln w="38100" cap="sq">
              <a:noFill/>
            </a:ln>
          </p:spPr>
          <p:txBody>
            <a:bodyPr wrap="square" rtlCol="0">
              <a:spAutoFit/>
            </a:bodyPr>
            <a:lstStyle/>
            <a:p>
              <a:r>
                <a:rPr lang="en-US" sz="2400" dirty="0" smtClean="0">
                  <a:solidFill>
                    <a:schemeClr val="bg1"/>
                  </a:solidFill>
                </a:rPr>
                <a:t>Spatial</a:t>
              </a:r>
              <a:endParaRPr lang="en-US" sz="2400" dirty="0">
                <a:solidFill>
                  <a:schemeClr val="bg1"/>
                </a:solidFill>
              </a:endParaRPr>
            </a:p>
          </p:txBody>
        </p:sp>
        <p:sp>
          <p:nvSpPr>
            <p:cNvPr id="89" name="TextBox 88"/>
            <p:cNvSpPr txBox="1"/>
            <p:nvPr/>
          </p:nvSpPr>
          <p:spPr>
            <a:xfrm>
              <a:off x="78828" y="3174914"/>
              <a:ext cx="2228905" cy="500149"/>
            </a:xfrm>
            <a:prstGeom prst="rect">
              <a:avLst/>
            </a:prstGeom>
            <a:noFill/>
            <a:ln w="38100" cap="sq">
              <a:noFill/>
            </a:ln>
          </p:spPr>
          <p:txBody>
            <a:bodyPr wrap="square" rtlCol="0">
              <a:spAutoFit/>
            </a:bodyPr>
            <a:lstStyle/>
            <a:p>
              <a:r>
                <a:rPr lang="en-US" sz="2400" dirty="0" smtClean="0">
                  <a:solidFill>
                    <a:schemeClr val="bg1"/>
                  </a:solidFill>
                </a:rPr>
                <a:t>Rasterization</a:t>
              </a:r>
              <a:endParaRPr lang="en-US" sz="2400" dirty="0">
                <a:solidFill>
                  <a:schemeClr val="bg1"/>
                </a:solidFill>
              </a:endParaRPr>
            </a:p>
          </p:txBody>
        </p:sp>
        <p:sp>
          <p:nvSpPr>
            <p:cNvPr id="90" name="TextBox 89"/>
            <p:cNvSpPr txBox="1"/>
            <p:nvPr/>
          </p:nvSpPr>
          <p:spPr>
            <a:xfrm>
              <a:off x="78828" y="3805535"/>
              <a:ext cx="1978572" cy="461665"/>
            </a:xfrm>
            <a:prstGeom prst="rect">
              <a:avLst/>
            </a:prstGeom>
            <a:noFill/>
            <a:ln w="38100" cap="sq">
              <a:noFill/>
            </a:ln>
          </p:spPr>
          <p:txBody>
            <a:bodyPr wrap="square" rtlCol="0">
              <a:spAutoFit/>
            </a:bodyPr>
            <a:lstStyle/>
            <a:p>
              <a:r>
                <a:rPr lang="en-US" sz="2400" dirty="0" smtClean="0">
                  <a:solidFill>
                    <a:schemeClr val="bg1"/>
                  </a:solidFill>
                </a:rPr>
                <a:t>Ours</a:t>
              </a:r>
              <a:endParaRPr lang="en-US" sz="2400" dirty="0">
                <a:solidFill>
                  <a:schemeClr val="bg1"/>
                </a:solidFill>
              </a:endParaRPr>
            </a:p>
          </p:txBody>
        </p:sp>
      </p:grpSp>
      <p:sp>
        <p:nvSpPr>
          <p:cNvPr id="92" name="Content Placeholder 1"/>
          <p:cNvSpPr>
            <a:spLocks noGrp="1"/>
          </p:cNvSpPr>
          <p:nvPr>
            <p:ph idx="1"/>
          </p:nvPr>
        </p:nvSpPr>
        <p:spPr>
          <a:xfrm>
            <a:off x="609600" y="3801342"/>
            <a:ext cx="8229600" cy="2477223"/>
          </a:xfrm>
        </p:spPr>
        <p:txBody>
          <a:bodyPr>
            <a:normAutofit/>
          </a:bodyPr>
          <a:lstStyle/>
          <a:p>
            <a:r>
              <a:rPr lang="en-US" dirty="0" smtClean="0">
                <a:solidFill>
                  <a:srgbClr val="70AD47"/>
                </a:solidFill>
              </a:rPr>
              <a:t>Stay on rasterization</a:t>
            </a:r>
            <a:r>
              <a:rPr lang="en-US" dirty="0" smtClean="0">
                <a:solidFill>
                  <a:schemeClr val="bg1"/>
                </a:solidFill>
              </a:rPr>
              <a:t> -&gt; maintain fast construction</a:t>
            </a:r>
          </a:p>
          <a:p>
            <a:r>
              <a:rPr lang="en-US" dirty="0" smtClean="0">
                <a:solidFill>
                  <a:srgbClr val="70AD47"/>
                </a:solidFill>
              </a:rPr>
              <a:t>Use primitives instead of fragments </a:t>
            </a:r>
            <a:r>
              <a:rPr lang="en-US" dirty="0" smtClean="0">
                <a:solidFill>
                  <a:schemeClr val="bg1"/>
                </a:solidFill>
              </a:rPr>
              <a:t>-&gt; analytic tests</a:t>
            </a:r>
          </a:p>
          <a:p>
            <a:r>
              <a:rPr lang="en-US" dirty="0">
                <a:solidFill>
                  <a:srgbClr val="70AD47"/>
                </a:solidFill>
              </a:rPr>
              <a:t>D</a:t>
            </a:r>
            <a:r>
              <a:rPr lang="en-US" dirty="0" smtClean="0">
                <a:solidFill>
                  <a:srgbClr val="70AD47"/>
                </a:solidFill>
              </a:rPr>
              <a:t>ecouple shading data from construction stage</a:t>
            </a:r>
            <a:r>
              <a:rPr lang="en-US" dirty="0" smtClean="0">
                <a:solidFill>
                  <a:schemeClr val="bg1"/>
                </a:solidFill>
              </a:rPr>
              <a:t> -&gt; reduce memory</a:t>
            </a:r>
          </a:p>
        </p:txBody>
      </p:sp>
    </p:spTree>
    <p:extLst>
      <p:ext uri="{BB962C8B-B14F-4D97-AF65-F5344CB8AC3E}">
        <p14:creationId xmlns:p14="http://schemas.microsoft.com/office/powerpoint/2010/main" val="3668630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Contributions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21</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US" dirty="0">
              <a:solidFill>
                <a:schemeClr val="bg1"/>
              </a:solidFill>
            </a:endParaRPr>
          </a:p>
        </p:txBody>
      </p:sp>
      <p:sp>
        <p:nvSpPr>
          <p:cNvPr id="28" name="Content Placeholder 1"/>
          <p:cNvSpPr txBox="1">
            <a:spLocks/>
          </p:cNvSpPr>
          <p:nvPr/>
        </p:nvSpPr>
        <p:spPr>
          <a:xfrm>
            <a:off x="609600" y="14478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Traversal optimizations:</a:t>
            </a:r>
          </a:p>
          <a:p>
            <a:r>
              <a:rPr lang="en-US" dirty="0" smtClean="0">
                <a:solidFill>
                  <a:schemeClr val="bg1"/>
                </a:solidFill>
              </a:rPr>
              <a:t>Primitive-based hierarchical traversal</a:t>
            </a:r>
          </a:p>
          <a:p>
            <a:r>
              <a:rPr lang="en-US" dirty="0" smtClean="0">
                <a:solidFill>
                  <a:schemeClr val="bg1"/>
                </a:solidFill>
              </a:rPr>
              <a:t>Depth subdivisions</a:t>
            </a:r>
          </a:p>
          <a:p>
            <a:r>
              <a:rPr lang="en-US" dirty="0" smtClean="0">
                <a:solidFill>
                  <a:schemeClr val="bg1"/>
                </a:solidFill>
              </a:rPr>
              <a:t>Lossless buffer downscaling (also reduces memory and construction)</a:t>
            </a:r>
          </a:p>
        </p:txBody>
      </p:sp>
    </p:spTree>
    <p:extLst>
      <p:ext uri="{BB962C8B-B14F-4D97-AF65-F5344CB8AC3E}">
        <p14:creationId xmlns:p14="http://schemas.microsoft.com/office/powerpoint/2010/main" val="2134097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27"/>
          <p:cNvSpPr txBox="1"/>
          <p:nvPr/>
        </p:nvSpPr>
        <p:spPr>
          <a:xfrm>
            <a:off x="609601" y="3379675"/>
            <a:ext cx="3352799" cy="461665"/>
          </a:xfrm>
          <a:prstGeom prst="rect">
            <a:avLst/>
          </a:prstGeom>
          <a:solidFill>
            <a:schemeClr val="bg1"/>
          </a:solidFill>
          <a:ln w="50800" cap="rnd">
            <a:solidFill>
              <a:schemeClr val="accent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Fill Primitives</a:t>
            </a:r>
          </a:p>
        </p:txBody>
      </p:sp>
      <p:sp>
        <p:nvSpPr>
          <p:cNvPr id="55" name="Title 2"/>
          <p:cNvSpPr>
            <a:spLocks noGrp="1"/>
          </p:cNvSpPr>
          <p:nvPr/>
        </p:nvSpPr>
        <p:spPr>
          <a:xfrm>
            <a:off x="838200" y="106361"/>
            <a:ext cx="7467600" cy="8382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dirty="0" smtClean="0"/>
              <a:t>Our method</a:t>
            </a:r>
            <a:endParaRPr lang="el-GR" dirty="0"/>
          </a:p>
        </p:txBody>
      </p:sp>
      <p:sp>
        <p:nvSpPr>
          <p:cNvPr id="56" name="Slide Number Placeholder 5"/>
          <p:cNvSpPr>
            <a:spLocks noGrp="1"/>
          </p:cNvSpPr>
          <p:nvPr/>
        </p:nvSpPr>
        <p:spPr>
          <a:xfrm>
            <a:off x="6705600" y="6386513"/>
            <a:ext cx="1981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22</a:t>
            </a:fld>
            <a:endParaRPr lang="en-US" dirty="0"/>
          </a:p>
        </p:txBody>
      </p:sp>
      <p:sp>
        <p:nvSpPr>
          <p:cNvPr id="57" name="Date Placeholder 3"/>
          <p:cNvSpPr>
            <a:spLocks noGrp="1"/>
          </p:cNvSpPr>
          <p:nvPr/>
        </p:nvSpPr>
        <p:spPr>
          <a:xfrm>
            <a:off x="457200" y="6386513"/>
            <a:ext cx="1981200"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HPG 2016</a:t>
            </a:r>
            <a:endParaRPr lang="en-US" dirty="0"/>
          </a:p>
        </p:txBody>
      </p:sp>
      <p:sp>
        <p:nvSpPr>
          <p:cNvPr id="58" name="Footer Placeholder 4"/>
          <p:cNvSpPr>
            <a:spLocks noGrp="1"/>
          </p:cNvSpPr>
          <p:nvPr/>
        </p:nvSpPr>
        <p:spPr>
          <a:xfrm>
            <a:off x="2438400" y="6386513"/>
            <a:ext cx="42672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59" name="TextBox 10"/>
          <p:cNvSpPr txBox="1"/>
          <p:nvPr/>
        </p:nvSpPr>
        <p:spPr>
          <a:xfrm>
            <a:off x="609601" y="2774418"/>
            <a:ext cx="3352799" cy="461665"/>
          </a:xfrm>
          <a:prstGeom prst="rect">
            <a:avLst/>
          </a:prstGeom>
          <a:solidFill>
            <a:schemeClr val="bg1"/>
          </a:solidFill>
          <a:ln w="50800" cap="rnd">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Fill and </a:t>
            </a:r>
            <a:r>
              <a:rPr lang="en-US" sz="2400" dirty="0" err="1" smtClean="0"/>
              <a:t>mipmap</a:t>
            </a:r>
            <a:r>
              <a:rPr lang="en-US" sz="2400" dirty="0" smtClean="0"/>
              <a:t> Depth</a:t>
            </a:r>
          </a:p>
        </p:txBody>
      </p:sp>
      <p:sp>
        <p:nvSpPr>
          <p:cNvPr id="60" name="TextBox 21"/>
          <p:cNvSpPr txBox="1"/>
          <p:nvPr/>
        </p:nvSpPr>
        <p:spPr>
          <a:xfrm>
            <a:off x="609601" y="1558354"/>
            <a:ext cx="3352799" cy="461665"/>
          </a:xfrm>
          <a:prstGeom prst="rect">
            <a:avLst/>
          </a:prstGeom>
          <a:noFill/>
          <a:ln w="38100" cap="sq">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solidFill>
                  <a:schemeClr val="bg1"/>
                </a:solidFill>
              </a:rPr>
              <a:t>Build</a:t>
            </a:r>
            <a:endParaRPr lang="en-US" sz="2400" dirty="0">
              <a:solidFill>
                <a:schemeClr val="bg1"/>
              </a:solidFill>
            </a:endParaRPr>
          </a:p>
        </p:txBody>
      </p:sp>
      <p:sp>
        <p:nvSpPr>
          <p:cNvPr id="63" name="TextBox 28"/>
          <p:cNvSpPr txBox="1"/>
          <p:nvPr/>
        </p:nvSpPr>
        <p:spPr>
          <a:xfrm>
            <a:off x="4625599" y="1558354"/>
            <a:ext cx="3352799" cy="461665"/>
          </a:xfrm>
          <a:prstGeom prst="rect">
            <a:avLst/>
          </a:prstGeom>
          <a:noFill/>
          <a:ln w="38100" cap="sq">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solidFill>
                  <a:schemeClr val="bg1"/>
                </a:solidFill>
              </a:rPr>
              <a:t>Traversal</a:t>
            </a:r>
            <a:endParaRPr lang="en-US" sz="2400" dirty="0">
              <a:solidFill>
                <a:schemeClr val="bg1"/>
              </a:solidFill>
            </a:endParaRPr>
          </a:p>
        </p:txBody>
      </p:sp>
      <p:sp>
        <p:nvSpPr>
          <p:cNvPr id="64" name="TextBox 29"/>
          <p:cNvSpPr txBox="1"/>
          <p:nvPr/>
        </p:nvSpPr>
        <p:spPr>
          <a:xfrm>
            <a:off x="4806043" y="2169161"/>
            <a:ext cx="3352799" cy="461665"/>
          </a:xfrm>
          <a:prstGeom prst="rect">
            <a:avLst/>
          </a:prstGeom>
          <a:solidFill>
            <a:schemeClr val="bg1"/>
          </a:solidFill>
          <a:ln w="50800" cap="rnd">
            <a:solidFill>
              <a:srgbClr val="C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Trace</a:t>
            </a:r>
            <a:endParaRPr lang="en-US" sz="2400" dirty="0"/>
          </a:p>
        </p:txBody>
      </p:sp>
      <p:sp>
        <p:nvSpPr>
          <p:cNvPr id="65" name="TextBox 30"/>
          <p:cNvSpPr txBox="1"/>
          <p:nvPr/>
        </p:nvSpPr>
        <p:spPr>
          <a:xfrm>
            <a:off x="4806043" y="2774418"/>
            <a:ext cx="3352799" cy="461665"/>
          </a:xfrm>
          <a:prstGeom prst="rect">
            <a:avLst/>
          </a:prstGeom>
          <a:solidFill>
            <a:schemeClr val="bg1"/>
          </a:solidFill>
          <a:ln w="50800" cap="rnd">
            <a:solidFill>
              <a:srgbClr val="C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Fetch</a:t>
            </a:r>
            <a:endParaRPr lang="en-US" sz="2400" dirty="0"/>
          </a:p>
        </p:txBody>
      </p:sp>
      <p:sp>
        <p:nvSpPr>
          <p:cNvPr id="66" name="TextBox 31"/>
          <p:cNvSpPr txBox="1"/>
          <p:nvPr/>
        </p:nvSpPr>
        <p:spPr>
          <a:xfrm>
            <a:off x="4806043" y="3379675"/>
            <a:ext cx="3352799" cy="461665"/>
          </a:xfrm>
          <a:prstGeom prst="rect">
            <a:avLst/>
          </a:prstGeom>
          <a:solidFill>
            <a:schemeClr val="bg1"/>
          </a:solidFill>
          <a:ln w="50800" cap="rnd">
            <a:solidFill>
              <a:srgbClr val="C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Shade</a:t>
            </a:r>
            <a:endParaRPr lang="en-US" sz="2400" dirty="0"/>
          </a:p>
        </p:txBody>
      </p:sp>
      <p:cxnSp>
        <p:nvCxnSpPr>
          <p:cNvPr id="67" name="Elbow Connector 66"/>
          <p:cNvCxnSpPr>
            <a:stCxn id="66" idx="3"/>
            <a:endCxn id="64" idx="3"/>
          </p:cNvCxnSpPr>
          <p:nvPr/>
        </p:nvCxnSpPr>
        <p:spPr>
          <a:xfrm flipV="1">
            <a:off x="8158842" y="2399994"/>
            <a:ext cx="12700" cy="1210514"/>
          </a:xfrm>
          <a:prstGeom prst="bentConnector3">
            <a:avLst>
              <a:gd name="adj1" fmla="val 3600000"/>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34"/>
          <p:cNvSpPr txBox="1"/>
          <p:nvPr/>
        </p:nvSpPr>
        <p:spPr>
          <a:xfrm>
            <a:off x="609601" y="3983832"/>
            <a:ext cx="3352799" cy="830997"/>
          </a:xfrm>
          <a:prstGeom prst="rect">
            <a:avLst/>
          </a:prstGeom>
          <a:solidFill>
            <a:schemeClr val="bg1"/>
          </a:solidFill>
          <a:ln w="50800" cap="rnd">
            <a:solidFill>
              <a:srgbClr val="00B050"/>
            </a:solidFill>
            <a:prstDash val="dash"/>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Primary Visibility</a:t>
            </a:r>
          </a:p>
          <a:p>
            <a:pPr algn="ctr"/>
            <a:r>
              <a:rPr lang="en-US" sz="2400" dirty="0" smtClean="0"/>
              <a:t>(optional)</a:t>
            </a:r>
          </a:p>
        </p:txBody>
      </p:sp>
      <p:sp>
        <p:nvSpPr>
          <p:cNvPr id="69" name="TextBox 35"/>
          <p:cNvSpPr txBox="1"/>
          <p:nvPr/>
        </p:nvSpPr>
        <p:spPr>
          <a:xfrm>
            <a:off x="609600" y="2175661"/>
            <a:ext cx="3352799" cy="461665"/>
          </a:xfrm>
          <a:prstGeom prst="rect">
            <a:avLst/>
          </a:prstGeom>
          <a:solidFill>
            <a:schemeClr val="bg1"/>
          </a:solidFill>
          <a:ln w="50800" cap="rnd">
            <a:solidFill>
              <a:schemeClr val="bg1">
                <a:lumMod val="8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t>Setup Views</a:t>
            </a:r>
          </a:p>
        </p:txBody>
      </p:sp>
    </p:spTree>
    <p:extLst>
      <p:ext uri="{BB962C8B-B14F-4D97-AF65-F5344CB8AC3E}">
        <p14:creationId xmlns:p14="http://schemas.microsoft.com/office/powerpoint/2010/main" val="424285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Setup Views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23</a:t>
            </a:fld>
            <a:endParaRPr lang="en-US" dirty="0"/>
          </a:p>
        </p:txBody>
      </p:sp>
      <p:sp>
        <p:nvSpPr>
          <p:cNvPr id="11" name="Content Placeholder 10"/>
          <p:cNvSpPr>
            <a:spLocks noGrp="1"/>
          </p:cNvSpPr>
          <p:nvPr>
            <p:ph idx="1"/>
          </p:nvPr>
        </p:nvSpPr>
        <p:spPr/>
        <p:txBody>
          <a:bodyPr/>
          <a:lstStyle/>
          <a:p>
            <a:pPr marL="0" indent="0">
              <a:buNone/>
            </a:pPr>
            <a:r>
              <a:rPr lang="en-US" dirty="0" smtClean="0">
                <a:solidFill>
                  <a:schemeClr val="bg1"/>
                </a:solidFill>
              </a:rPr>
              <a:t>Create 6 views based on the main camera view (similar to Vardis et al.[2016])</a:t>
            </a:r>
            <a:endParaRPr lang="en-US" dirty="0">
              <a:solidFill>
                <a:schemeClr val="bg1"/>
              </a:solidFill>
            </a:endParaRPr>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3"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pic>
        <p:nvPicPr>
          <p:cNvPr id="4" name="Picture 3"/>
          <p:cNvPicPr>
            <a:picLocks noChangeAspect="1"/>
          </p:cNvPicPr>
          <p:nvPr/>
        </p:nvPicPr>
        <p:blipFill>
          <a:blip r:embed="rId3"/>
          <a:stretch>
            <a:fillRect/>
          </a:stretch>
        </p:blipFill>
        <p:spPr>
          <a:xfrm>
            <a:off x="2869088" y="2362200"/>
            <a:ext cx="3405824" cy="3597302"/>
          </a:xfrm>
          <a:prstGeom prst="rect">
            <a:avLst/>
          </a:prstGeom>
        </p:spPr>
      </p:pic>
    </p:spTree>
    <p:extLst>
      <p:ext uri="{BB962C8B-B14F-4D97-AF65-F5344CB8AC3E}">
        <p14:creationId xmlns:p14="http://schemas.microsoft.com/office/powerpoint/2010/main" val="336894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Fill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24</a:t>
            </a:fld>
            <a:endParaRPr lang="en-US" dirty="0"/>
          </a:p>
        </p:txBody>
      </p:sp>
      <p:sp>
        <p:nvSpPr>
          <p:cNvPr id="23"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4"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25" name="Content Placeholder 10"/>
          <p:cNvSpPr>
            <a:spLocks noGrp="1"/>
          </p:cNvSpPr>
          <p:nvPr>
            <p:ph idx="1"/>
          </p:nvPr>
        </p:nvSpPr>
        <p:spPr>
          <a:xfrm>
            <a:off x="457200" y="1295400"/>
            <a:ext cx="8229600" cy="4830765"/>
          </a:xfrm>
        </p:spPr>
        <p:txBody>
          <a:bodyPr/>
          <a:lstStyle/>
          <a:p>
            <a:pPr marL="0" indent="0">
              <a:buNone/>
            </a:pPr>
            <a:r>
              <a:rPr lang="en-US" dirty="0" smtClean="0">
                <a:solidFill>
                  <a:schemeClr val="bg1"/>
                </a:solidFill>
              </a:rPr>
              <a:t>Why? For efficient traversal: </a:t>
            </a:r>
          </a:p>
          <a:p>
            <a:pPr>
              <a:buFontTx/>
              <a:buChar char="-"/>
            </a:pPr>
            <a:r>
              <a:rPr lang="en-US" dirty="0" smtClean="0">
                <a:solidFill>
                  <a:schemeClr val="bg1"/>
                </a:solidFill>
              </a:rPr>
              <a:t>Exploit depth subdivisions for empty space skipping</a:t>
            </a:r>
          </a:p>
          <a:p>
            <a:pPr>
              <a:buFontTx/>
              <a:buChar char="-"/>
            </a:pPr>
            <a:r>
              <a:rPr lang="en-US" dirty="0" smtClean="0">
                <a:solidFill>
                  <a:schemeClr val="bg1"/>
                </a:solidFill>
              </a:rPr>
              <a:t>Perform hierarchical screen-space </a:t>
            </a:r>
            <a:r>
              <a:rPr lang="en-US" dirty="0">
                <a:solidFill>
                  <a:schemeClr val="bg1"/>
                </a:solidFill>
              </a:rPr>
              <a:t>ray </a:t>
            </a:r>
            <a:r>
              <a:rPr lang="en-US" dirty="0" smtClean="0">
                <a:solidFill>
                  <a:schemeClr val="bg1"/>
                </a:solidFill>
              </a:rPr>
              <a:t>tracing</a:t>
            </a:r>
            <a:endParaRPr lang="en-US" dirty="0">
              <a:solidFill>
                <a:schemeClr val="bg1"/>
              </a:solidFill>
            </a:endParaRPr>
          </a:p>
        </p:txBody>
      </p:sp>
    </p:spTree>
    <p:extLst>
      <p:ext uri="{BB962C8B-B14F-4D97-AF65-F5344CB8AC3E}">
        <p14:creationId xmlns:p14="http://schemas.microsoft.com/office/powerpoint/2010/main" val="4124775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Fill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25</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2400" y="1219200"/>
            <a:ext cx="1238248" cy="1238248"/>
          </a:xfrm>
        </p:spPr>
      </p:pic>
      <p:sp>
        <p:nvSpPr>
          <p:cNvPr id="7" name="Rectangle 6"/>
          <p:cNvSpPr/>
          <p:nvPr/>
        </p:nvSpPr>
        <p:spPr>
          <a:xfrm>
            <a:off x="4092865" y="1985345"/>
            <a:ext cx="140356" cy="15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9598" y="1838324"/>
            <a:ext cx="2309764"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For each pixel</a:t>
            </a:r>
            <a:endParaRPr lang="en-US" sz="2400" dirty="0">
              <a:solidFill>
                <a:schemeClr val="bg1"/>
              </a:solidFill>
              <a:latin typeface="Calibri" panose="020F0502020204030204" pitchFamily="34" charset="0"/>
            </a:endParaRPr>
          </a:p>
        </p:txBody>
      </p:sp>
      <p:cxnSp>
        <p:nvCxnSpPr>
          <p:cNvPr id="17" name="Straight Arrow Connector 16"/>
          <p:cNvCxnSpPr>
            <a:endCxn id="7" idx="1"/>
          </p:cNvCxnSpPr>
          <p:nvPr/>
        </p:nvCxnSpPr>
        <p:spPr>
          <a:xfrm>
            <a:off x="2705629" y="2062540"/>
            <a:ext cx="1387236" cy="1"/>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4"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34" name="Straight Connector 33"/>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44" name="TextBox 43"/>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46" name="Right Triangle 45"/>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1349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Fill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26</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2400" y="1219200"/>
            <a:ext cx="1238248" cy="1238248"/>
          </a:xfrm>
        </p:spPr>
      </p:pic>
      <p:sp>
        <p:nvSpPr>
          <p:cNvPr id="7" name="Rectangle 6"/>
          <p:cNvSpPr/>
          <p:nvPr/>
        </p:nvSpPr>
        <p:spPr>
          <a:xfrm>
            <a:off x="4092865" y="1985345"/>
            <a:ext cx="140356" cy="15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9598" y="1838324"/>
            <a:ext cx="2309764"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For each pixel</a:t>
            </a:r>
            <a:endParaRPr lang="en-US" sz="2400" dirty="0">
              <a:solidFill>
                <a:schemeClr val="bg1"/>
              </a:solidFill>
              <a:latin typeface="Calibri" panose="020F0502020204030204" pitchFamily="34" charset="0"/>
            </a:endParaRPr>
          </a:p>
        </p:txBody>
      </p:sp>
      <p:cxnSp>
        <p:nvCxnSpPr>
          <p:cNvPr id="17" name="Straight Arrow Connector 16"/>
          <p:cNvCxnSpPr>
            <a:endCxn id="7" idx="1"/>
          </p:cNvCxnSpPr>
          <p:nvPr/>
        </p:nvCxnSpPr>
        <p:spPr>
          <a:xfrm>
            <a:off x="2705629" y="2062540"/>
            <a:ext cx="1387236" cy="1"/>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4"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12" name="Straight Connector 11"/>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16" name="TextBox 1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22" name="TextBox 21"/>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25" name="TextBox 24"/>
          <p:cNvSpPr txBox="1"/>
          <p:nvPr/>
        </p:nvSpPr>
        <p:spPr>
          <a:xfrm>
            <a:off x="48006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sp>
        <p:nvSpPr>
          <p:cNvPr id="21" name="Right Triangle 20"/>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a:endCxn id="22" idx="0"/>
          </p:cNvCxnSpPr>
          <p:nvPr/>
        </p:nvCxnSpPr>
        <p:spPr>
          <a:xfrm>
            <a:off x="2705629"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1268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39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Fill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27</a:t>
            </a:fld>
            <a:endParaRPr lang="en-US" dirty="0"/>
          </a:p>
        </p:txBody>
      </p:sp>
      <p:sp>
        <p:nvSpPr>
          <p:cNvPr id="23"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4"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12" name="Straight Connector 11"/>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16" name="TextBox 1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19" name="Isosceles Triangle 18"/>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303150" y="4029075"/>
            <a:ext cx="657320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0" idx="2"/>
          </p:cNvCxnSpPr>
          <p:nvPr/>
        </p:nvCxnSpPr>
        <p:spPr>
          <a:xfrm>
            <a:off x="1142431" y="2838236"/>
            <a:ext cx="142617" cy="1190839"/>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3451" y="2007239"/>
            <a:ext cx="1557959" cy="830997"/>
          </a:xfrm>
          <a:prstGeom prst="rect">
            <a:avLst/>
          </a:prstGeom>
          <a:noFill/>
        </p:spPr>
        <p:txBody>
          <a:bodyPr wrap="square" rtlCol="0">
            <a:spAutoFit/>
          </a:bodyPr>
          <a:lstStyle/>
          <a:p>
            <a:pPr algn="ctr"/>
            <a:r>
              <a:rPr lang="en-US" sz="2400" dirty="0" smtClean="0">
                <a:solidFill>
                  <a:schemeClr val="bg1"/>
                </a:solidFill>
              </a:rPr>
              <a:t>Sampling </a:t>
            </a:r>
          </a:p>
          <a:p>
            <a:pPr algn="ctr"/>
            <a:r>
              <a:rPr lang="en-US" sz="2400" dirty="0" smtClean="0">
                <a:solidFill>
                  <a:schemeClr val="bg1"/>
                </a:solidFill>
              </a:rPr>
              <a:t>location</a:t>
            </a:r>
            <a:endParaRPr lang="en-US" sz="2400" dirty="0">
              <a:solidFill>
                <a:schemeClr val="bg1"/>
              </a:solidFill>
            </a:endParaRPr>
          </a:p>
        </p:txBody>
      </p:sp>
      <p:sp>
        <p:nvSpPr>
          <p:cNvPr id="27" name="TextBox 26"/>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28" name="TextBox 27"/>
          <p:cNvSpPr txBox="1"/>
          <p:nvPr/>
        </p:nvSpPr>
        <p:spPr>
          <a:xfrm>
            <a:off x="48006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cxnSp>
        <p:nvCxnSpPr>
          <p:cNvPr id="18" name="Straight Connector 17"/>
          <p:cNvCxnSpPr/>
          <p:nvPr/>
        </p:nvCxnSpPr>
        <p:spPr>
          <a:xfrm>
            <a:off x="2705629"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1268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084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Fill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28</a:t>
            </a:fld>
            <a:endParaRPr lang="en-US" dirty="0"/>
          </a:p>
        </p:txBody>
      </p:sp>
      <p:sp>
        <p:nvSpPr>
          <p:cNvPr id="23"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4"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12" name="Straight Connector 11"/>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16" name="TextBox 1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22" name="TextBox 21"/>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25" name="TextBox 24"/>
          <p:cNvSpPr txBox="1"/>
          <p:nvPr/>
        </p:nvSpPr>
        <p:spPr>
          <a:xfrm>
            <a:off x="57912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sp>
        <p:nvSpPr>
          <p:cNvPr id="19" name="Isosceles Triangle 18"/>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5384492" y="2007239"/>
            <a:ext cx="3352800" cy="830997"/>
          </a:xfrm>
          <a:prstGeom prst="rect">
            <a:avLst/>
          </a:prstGeom>
          <a:noFill/>
        </p:spPr>
        <p:txBody>
          <a:bodyPr wrap="square" rtlCol="0">
            <a:spAutoFit/>
          </a:bodyPr>
          <a:lstStyle/>
          <a:p>
            <a:pPr algn="ctr"/>
            <a:r>
              <a:rPr lang="en-US" sz="2400" dirty="0" smtClean="0">
                <a:solidFill>
                  <a:schemeClr val="bg1"/>
                </a:solidFill>
              </a:rPr>
              <a:t>Need conservative rasterization!!</a:t>
            </a:r>
            <a:endParaRPr lang="en-US" sz="2400" dirty="0">
              <a:solidFill>
                <a:schemeClr val="bg1"/>
              </a:solidFill>
            </a:endParaRPr>
          </a:p>
        </p:txBody>
      </p:sp>
      <p:cxnSp>
        <p:nvCxnSpPr>
          <p:cNvPr id="26" name="Straight Arrow Connector 25"/>
          <p:cNvCxnSpPr>
            <a:stCxn id="20" idx="2"/>
            <a:endCxn id="19" idx="4"/>
          </p:cNvCxnSpPr>
          <p:nvPr/>
        </p:nvCxnSpPr>
        <p:spPr>
          <a:xfrm flipH="1">
            <a:off x="6446246" y="2838236"/>
            <a:ext cx="614646" cy="532592"/>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03150" y="4029075"/>
            <a:ext cx="657320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2" idx="2"/>
          </p:cNvCxnSpPr>
          <p:nvPr/>
        </p:nvCxnSpPr>
        <p:spPr>
          <a:xfrm>
            <a:off x="1142431" y="2838236"/>
            <a:ext cx="142617" cy="1190839"/>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3451" y="2007239"/>
            <a:ext cx="1557959" cy="830997"/>
          </a:xfrm>
          <a:prstGeom prst="rect">
            <a:avLst/>
          </a:prstGeom>
          <a:noFill/>
        </p:spPr>
        <p:txBody>
          <a:bodyPr wrap="square" rtlCol="0">
            <a:spAutoFit/>
          </a:bodyPr>
          <a:lstStyle/>
          <a:p>
            <a:pPr algn="ctr"/>
            <a:r>
              <a:rPr lang="en-US" sz="2400" dirty="0" smtClean="0">
                <a:solidFill>
                  <a:schemeClr val="bg1"/>
                </a:solidFill>
              </a:rPr>
              <a:t>Sampling </a:t>
            </a:r>
          </a:p>
          <a:p>
            <a:pPr algn="ctr"/>
            <a:r>
              <a:rPr lang="en-US" sz="2400" dirty="0" smtClean="0">
                <a:solidFill>
                  <a:schemeClr val="bg1"/>
                </a:solidFill>
              </a:rPr>
              <a:t>location</a:t>
            </a:r>
            <a:endParaRPr lang="en-US" sz="2400" dirty="0">
              <a:solidFill>
                <a:schemeClr val="bg1"/>
              </a:solidFill>
            </a:endParaRPr>
          </a:p>
        </p:txBody>
      </p:sp>
      <p:cxnSp>
        <p:nvCxnSpPr>
          <p:cNvPr id="27" name="Straight Connector 26"/>
          <p:cNvCxnSpPr/>
          <p:nvPr/>
        </p:nvCxnSpPr>
        <p:spPr>
          <a:xfrm>
            <a:off x="2705629"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840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283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t>MipMap</a:t>
            </a:r>
            <a:r>
              <a:rPr lang="en-US" dirty="0" smtClean="0"/>
              <a:t>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29</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1" name="Straight Connector 20"/>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29" name="TextBox 28"/>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30" name="TextBox 29"/>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31" name="TextBox 30"/>
          <p:cNvSpPr txBox="1"/>
          <p:nvPr/>
        </p:nvSpPr>
        <p:spPr>
          <a:xfrm>
            <a:off x="57912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cxnSp>
        <p:nvCxnSpPr>
          <p:cNvPr id="32" name="Straight Connector 31"/>
          <p:cNvCxnSpPr/>
          <p:nvPr/>
        </p:nvCxnSpPr>
        <p:spPr>
          <a:xfrm>
            <a:off x="2705629"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4840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76600" y="2057400"/>
            <a:ext cx="228600" cy="22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14600"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0</a:t>
            </a:r>
            <a:endParaRPr lang="en-GB" dirty="0">
              <a:solidFill>
                <a:schemeClr val="bg1"/>
              </a:solidFill>
            </a:endParaRPr>
          </a:p>
        </p:txBody>
      </p:sp>
      <p:sp>
        <p:nvSpPr>
          <p:cNvPr id="16" name="Isosceles Triangle 15"/>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Triangle 16"/>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550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Acceleration data structures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Spatial-based:</a:t>
            </a:r>
          </a:p>
          <a:p>
            <a:r>
              <a:rPr lang="en-US" dirty="0">
                <a:solidFill>
                  <a:srgbClr val="92D050"/>
                </a:solidFill>
              </a:rPr>
              <a:t>Suitable for tracing</a:t>
            </a:r>
          </a:p>
          <a:p>
            <a:r>
              <a:rPr lang="en-US" dirty="0">
                <a:solidFill>
                  <a:srgbClr val="92D050"/>
                </a:solidFill>
              </a:rPr>
              <a:t>High quality</a:t>
            </a:r>
          </a:p>
          <a:p>
            <a:r>
              <a:rPr lang="en-US" dirty="0" smtClean="0">
                <a:solidFill>
                  <a:srgbClr val="D62A2A"/>
                </a:solidFill>
              </a:rPr>
              <a:t>High construction overhead for fully dynamic environments</a:t>
            </a:r>
          </a:p>
          <a:p>
            <a:endParaRPr lang="en-US" dirty="0">
              <a:solidFill>
                <a:srgbClr val="D62A2A"/>
              </a:solidFill>
            </a:endParaRPr>
          </a:p>
          <a:p>
            <a:endParaRPr lang="en-US" dirty="0" smtClean="0">
              <a:solidFill>
                <a:srgbClr val="D62A2A"/>
              </a:solidFill>
            </a:endParaRPr>
          </a:p>
          <a:p>
            <a:pPr marL="0" indent="0">
              <a:buNone/>
            </a:pPr>
            <a:endParaRPr lang="en-US" sz="1800" dirty="0" smtClean="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a:p>
            <a:pPr marL="0" indent="0">
              <a:buNone/>
            </a:pPr>
            <a:endParaRPr lang="en-US" sz="1800" dirty="0">
              <a:solidFill>
                <a:schemeClr val="bg1"/>
              </a:solidFill>
            </a:endParaRPr>
          </a:p>
          <a:p>
            <a:pPr marL="0" indent="0">
              <a:buNone/>
            </a:pPr>
            <a:r>
              <a:rPr lang="en-US" sz="1800" dirty="0" smtClean="0">
                <a:solidFill>
                  <a:schemeClr val="bg1"/>
                </a:solidFill>
              </a:rPr>
              <a:t>Highly explored area</a:t>
            </a:r>
          </a:p>
        </p:txBody>
      </p:sp>
    </p:spTree>
    <p:extLst>
      <p:ext uri="{BB962C8B-B14F-4D97-AF65-F5344CB8AC3E}">
        <p14:creationId xmlns:p14="http://schemas.microsoft.com/office/powerpoint/2010/main" val="84544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t>MipMap</a:t>
            </a:r>
            <a:r>
              <a:rPr lang="en-US" dirty="0" smtClean="0"/>
              <a:t>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30</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1" name="Straight Connector 20"/>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29" name="TextBox 28"/>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30" name="TextBox 29"/>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31" name="TextBox 30"/>
          <p:cNvSpPr txBox="1"/>
          <p:nvPr/>
        </p:nvSpPr>
        <p:spPr>
          <a:xfrm>
            <a:off x="61722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cxnSp>
        <p:nvCxnSpPr>
          <p:cNvPr id="32" name="Straight Connector 31"/>
          <p:cNvCxnSpPr/>
          <p:nvPr/>
        </p:nvCxnSpPr>
        <p:spPr>
          <a:xfrm>
            <a:off x="2705629"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2940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76600" y="2057400"/>
            <a:ext cx="228600" cy="22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14600"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0</a:t>
            </a:r>
            <a:endParaRPr lang="en-GB" dirty="0">
              <a:solidFill>
                <a:schemeClr val="bg1"/>
              </a:solidFill>
            </a:endParaRPr>
          </a:p>
        </p:txBody>
      </p:sp>
      <p:sp>
        <p:nvSpPr>
          <p:cNvPr id="23" name="TextBox 22"/>
          <p:cNvSpPr txBox="1"/>
          <p:nvPr/>
        </p:nvSpPr>
        <p:spPr>
          <a:xfrm>
            <a:off x="3797969"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1</a:t>
            </a:r>
            <a:endParaRPr lang="en-GB" dirty="0">
              <a:solidFill>
                <a:schemeClr val="bg1"/>
              </a:solidFill>
            </a:endParaRPr>
          </a:p>
        </p:txBody>
      </p:sp>
      <p:sp>
        <p:nvSpPr>
          <p:cNvPr id="24" name="Rectangle 23"/>
          <p:cNvSpPr/>
          <p:nvPr/>
        </p:nvSpPr>
        <p:spPr>
          <a:xfrm>
            <a:off x="4556125" y="1828800"/>
            <a:ext cx="4572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Triangle 25"/>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p:cNvSpPr/>
          <p:nvPr/>
        </p:nvSpPr>
        <p:spPr>
          <a:xfrm rot="20471195" flipV="1">
            <a:off x="6481245" y="4386569"/>
            <a:ext cx="184040" cy="683533"/>
          </a:xfrm>
          <a:prstGeom prst="triangle">
            <a:avLst>
              <a:gd name="adj" fmla="val 49700"/>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4273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smtClean="0"/>
              <a:t>MipMap</a:t>
            </a:r>
            <a:r>
              <a:rPr lang="en-US" dirty="0" smtClean="0"/>
              <a:t> Depth</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31</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1" name="Straight Connector 20"/>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29" name="TextBox 28"/>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30" name="TextBox 29"/>
          <p:cNvSpPr txBox="1"/>
          <p:nvPr/>
        </p:nvSpPr>
        <p:spPr>
          <a:xfrm>
            <a:off x="1981200"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31" name="TextBox 30"/>
          <p:cNvSpPr txBox="1"/>
          <p:nvPr/>
        </p:nvSpPr>
        <p:spPr>
          <a:xfrm>
            <a:off x="63246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cxnSp>
        <p:nvCxnSpPr>
          <p:cNvPr id="32" name="Straight Connector 31"/>
          <p:cNvCxnSpPr/>
          <p:nvPr/>
        </p:nvCxnSpPr>
        <p:spPr>
          <a:xfrm>
            <a:off x="2434788"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81800" y="3429000"/>
            <a:ext cx="3612" cy="16118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76600" y="2057400"/>
            <a:ext cx="228600" cy="228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14600"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0</a:t>
            </a:r>
            <a:endParaRPr lang="en-GB" dirty="0">
              <a:solidFill>
                <a:schemeClr val="bg1"/>
              </a:solidFill>
            </a:endParaRPr>
          </a:p>
        </p:txBody>
      </p:sp>
      <p:sp>
        <p:nvSpPr>
          <p:cNvPr id="23" name="TextBox 22"/>
          <p:cNvSpPr txBox="1"/>
          <p:nvPr/>
        </p:nvSpPr>
        <p:spPr>
          <a:xfrm>
            <a:off x="3797969"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1</a:t>
            </a:r>
            <a:endParaRPr lang="en-GB" dirty="0">
              <a:solidFill>
                <a:schemeClr val="bg1"/>
              </a:solidFill>
            </a:endParaRPr>
          </a:p>
        </p:txBody>
      </p:sp>
      <p:sp>
        <p:nvSpPr>
          <p:cNvPr id="24" name="Rectangle 23"/>
          <p:cNvSpPr/>
          <p:nvPr/>
        </p:nvSpPr>
        <p:spPr>
          <a:xfrm>
            <a:off x="4556125" y="1828800"/>
            <a:ext cx="4572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18125" y="1987034"/>
            <a:ext cx="762000" cy="369332"/>
          </a:xfrm>
          <a:prstGeom prst="rect">
            <a:avLst/>
          </a:prstGeom>
          <a:noFill/>
        </p:spPr>
        <p:txBody>
          <a:bodyPr wrap="square" rtlCol="0">
            <a:spAutoFit/>
          </a:bodyPr>
          <a:lstStyle/>
          <a:p>
            <a:r>
              <a:rPr lang="en-US" dirty="0" err="1" smtClean="0">
                <a:solidFill>
                  <a:schemeClr val="bg1"/>
                </a:solidFill>
              </a:rPr>
              <a:t>Lod</a:t>
            </a:r>
            <a:r>
              <a:rPr lang="en-US" dirty="0" smtClean="0">
                <a:solidFill>
                  <a:schemeClr val="bg1"/>
                </a:solidFill>
              </a:rPr>
              <a:t> 2</a:t>
            </a:r>
            <a:endParaRPr lang="en-GB" dirty="0">
              <a:solidFill>
                <a:schemeClr val="bg1"/>
              </a:solidFill>
            </a:endParaRPr>
          </a:p>
        </p:txBody>
      </p:sp>
      <p:sp>
        <p:nvSpPr>
          <p:cNvPr id="26" name="Rectangle 25"/>
          <p:cNvSpPr/>
          <p:nvPr/>
        </p:nvSpPr>
        <p:spPr>
          <a:xfrm>
            <a:off x="6076281" y="1371600"/>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Triangle 27"/>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Isosceles Triangle 34"/>
          <p:cNvSpPr/>
          <p:nvPr/>
        </p:nvSpPr>
        <p:spPr>
          <a:xfrm rot="20471195" flipV="1">
            <a:off x="6481245" y="4386569"/>
            <a:ext cx="184040" cy="683533"/>
          </a:xfrm>
          <a:prstGeom prst="triangle">
            <a:avLst>
              <a:gd name="adj" fmla="val 49700"/>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Triangle 3"/>
          <p:cNvSpPr/>
          <p:nvPr/>
        </p:nvSpPr>
        <p:spPr>
          <a:xfrm rot="4909661">
            <a:off x="5642316" y="2639374"/>
            <a:ext cx="1607859" cy="2172034"/>
          </a:xfrm>
          <a:prstGeom prst="rtTriangl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p:cNvSpPr/>
          <p:nvPr/>
        </p:nvSpPr>
        <p:spPr>
          <a:xfrm rot="15509266">
            <a:off x="2195405" y="3996376"/>
            <a:ext cx="804897" cy="1087324"/>
          </a:xfrm>
          <a:prstGeom prst="rtTriangle">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02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Fill Primitives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32</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7" name="Straight Connector 26"/>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36" name="TextBox 3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37" name="TextBox 36"/>
          <p:cNvSpPr txBox="1"/>
          <p:nvPr/>
        </p:nvSpPr>
        <p:spPr>
          <a:xfrm>
            <a:off x="2252041" y="5040868"/>
            <a:ext cx="914400" cy="369332"/>
          </a:xfrm>
          <a:prstGeom prst="rect">
            <a:avLst/>
          </a:prstGeom>
          <a:noFill/>
        </p:spPr>
        <p:txBody>
          <a:bodyPr wrap="square" rtlCol="0">
            <a:spAutoFit/>
          </a:bodyPr>
          <a:lstStyle/>
          <a:p>
            <a:r>
              <a:rPr lang="en-US" dirty="0" smtClean="0">
                <a:solidFill>
                  <a:schemeClr val="bg1"/>
                </a:solidFill>
              </a:rPr>
              <a:t>Z min</a:t>
            </a:r>
            <a:endParaRPr lang="en-GB" dirty="0">
              <a:solidFill>
                <a:schemeClr val="bg1"/>
              </a:solidFill>
            </a:endParaRPr>
          </a:p>
        </p:txBody>
      </p:sp>
      <p:sp>
        <p:nvSpPr>
          <p:cNvPr id="38" name="TextBox 37"/>
          <p:cNvSpPr txBox="1"/>
          <p:nvPr/>
        </p:nvSpPr>
        <p:spPr>
          <a:xfrm>
            <a:off x="5791200" y="5040868"/>
            <a:ext cx="914400" cy="369332"/>
          </a:xfrm>
          <a:prstGeom prst="rect">
            <a:avLst/>
          </a:prstGeom>
          <a:noFill/>
        </p:spPr>
        <p:txBody>
          <a:bodyPr wrap="square" rtlCol="0">
            <a:spAutoFit/>
          </a:bodyPr>
          <a:lstStyle/>
          <a:p>
            <a:r>
              <a:rPr lang="en-US" dirty="0" smtClean="0">
                <a:solidFill>
                  <a:schemeClr val="bg1"/>
                </a:solidFill>
              </a:rPr>
              <a:t>Z max</a:t>
            </a:r>
            <a:endParaRPr lang="en-GB" dirty="0">
              <a:solidFill>
                <a:schemeClr val="bg1"/>
              </a:solidFill>
            </a:endParaRPr>
          </a:p>
        </p:txBody>
      </p:sp>
      <p:cxnSp>
        <p:nvCxnSpPr>
          <p:cNvPr id="26" name="Straight Connector 25"/>
          <p:cNvCxnSpPr/>
          <p:nvPr/>
        </p:nvCxnSpPr>
        <p:spPr>
          <a:xfrm flipH="1">
            <a:off x="2707200" y="3429000"/>
            <a:ext cx="3612" cy="1612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49600" y="3429000"/>
            <a:ext cx="10131" cy="161280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9" name="Isosceles Triangle 38"/>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647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flipH="1">
            <a:off x="2707200"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249600" y="3429000"/>
            <a:ext cx="10131"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592353"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475465"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351765"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rmAutofit/>
          </a:bodyPr>
          <a:lstStyle/>
          <a:p>
            <a:r>
              <a:rPr lang="en-US" dirty="0" smtClean="0"/>
              <a:t>Fill Primitives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33</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7" name="Straight Connector 26"/>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36" name="TextBox 3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sp>
        <p:nvSpPr>
          <p:cNvPr id="1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Assign primitive ids </a:t>
            </a:r>
            <a:r>
              <a:rPr lang="en-US" dirty="0">
                <a:solidFill>
                  <a:schemeClr val="bg1"/>
                </a:solidFill>
              </a:rPr>
              <a:t>to depth </a:t>
            </a:r>
            <a:r>
              <a:rPr lang="en-US" dirty="0" smtClean="0">
                <a:solidFill>
                  <a:schemeClr val="bg1"/>
                </a:solidFill>
              </a:rPr>
              <a:t>intervals</a:t>
            </a:r>
            <a:endParaRPr lang="en-US" dirty="0">
              <a:solidFill>
                <a:schemeClr val="bg1"/>
              </a:solidFill>
            </a:endParaRPr>
          </a:p>
          <a:p>
            <a:pPr marL="0" indent="0">
              <a:buNone/>
            </a:pPr>
            <a:endParaRPr lang="en-US" dirty="0" smtClean="0">
              <a:solidFill>
                <a:schemeClr val="bg1"/>
              </a:solidFill>
            </a:endParaRPr>
          </a:p>
        </p:txBody>
      </p:sp>
      <p:sp>
        <p:nvSpPr>
          <p:cNvPr id="39" name="Isosceles Triangle 38"/>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702017" y="5574268"/>
            <a:ext cx="889305" cy="369332"/>
          </a:xfrm>
          <a:prstGeom prst="rect">
            <a:avLst/>
          </a:prstGeom>
          <a:noFill/>
        </p:spPr>
        <p:txBody>
          <a:bodyPr wrap="square" rtlCol="0">
            <a:spAutoFit/>
          </a:bodyPr>
          <a:lstStyle/>
          <a:p>
            <a:pPr algn="ctr"/>
            <a:r>
              <a:rPr lang="en-US" dirty="0" smtClean="0">
                <a:solidFill>
                  <a:schemeClr val="bg1"/>
                </a:solidFill>
              </a:rPr>
              <a:t>b0</a:t>
            </a:r>
            <a:endParaRPr lang="en-GB" dirty="0">
              <a:solidFill>
                <a:schemeClr val="bg1"/>
              </a:solidFill>
            </a:endParaRPr>
          </a:p>
        </p:txBody>
      </p:sp>
      <p:sp>
        <p:nvSpPr>
          <p:cNvPr id="30" name="TextBox 29"/>
          <p:cNvSpPr txBox="1"/>
          <p:nvPr/>
        </p:nvSpPr>
        <p:spPr>
          <a:xfrm>
            <a:off x="3592353" y="5574268"/>
            <a:ext cx="889305" cy="369332"/>
          </a:xfrm>
          <a:prstGeom prst="rect">
            <a:avLst/>
          </a:prstGeom>
          <a:noFill/>
        </p:spPr>
        <p:txBody>
          <a:bodyPr wrap="square" rtlCol="0">
            <a:spAutoFit/>
          </a:bodyPr>
          <a:lstStyle/>
          <a:p>
            <a:pPr algn="ctr"/>
            <a:r>
              <a:rPr lang="en-US" dirty="0" smtClean="0">
                <a:solidFill>
                  <a:schemeClr val="bg1"/>
                </a:solidFill>
              </a:rPr>
              <a:t>b1</a:t>
            </a:r>
            <a:endParaRPr lang="en-GB" dirty="0">
              <a:solidFill>
                <a:schemeClr val="bg1"/>
              </a:solidFill>
            </a:endParaRPr>
          </a:p>
        </p:txBody>
      </p:sp>
      <p:sp>
        <p:nvSpPr>
          <p:cNvPr id="31" name="TextBox 30"/>
          <p:cNvSpPr txBox="1"/>
          <p:nvPr/>
        </p:nvSpPr>
        <p:spPr>
          <a:xfrm>
            <a:off x="4466648" y="5574268"/>
            <a:ext cx="889305" cy="369332"/>
          </a:xfrm>
          <a:prstGeom prst="rect">
            <a:avLst/>
          </a:prstGeom>
          <a:noFill/>
        </p:spPr>
        <p:txBody>
          <a:bodyPr wrap="square" rtlCol="0">
            <a:spAutoFit/>
          </a:bodyPr>
          <a:lstStyle/>
          <a:p>
            <a:pPr algn="ctr"/>
            <a:r>
              <a:rPr lang="en-US" dirty="0" smtClean="0">
                <a:solidFill>
                  <a:schemeClr val="bg1"/>
                </a:solidFill>
              </a:rPr>
              <a:t>b2</a:t>
            </a:r>
            <a:endParaRPr lang="en-GB" dirty="0">
              <a:solidFill>
                <a:schemeClr val="bg1"/>
              </a:solidFill>
            </a:endParaRPr>
          </a:p>
        </p:txBody>
      </p:sp>
      <p:sp>
        <p:nvSpPr>
          <p:cNvPr id="32" name="TextBox 31"/>
          <p:cNvSpPr txBox="1"/>
          <p:nvPr/>
        </p:nvSpPr>
        <p:spPr>
          <a:xfrm>
            <a:off x="5348964" y="5574268"/>
            <a:ext cx="889305" cy="369332"/>
          </a:xfrm>
          <a:prstGeom prst="rect">
            <a:avLst/>
          </a:prstGeom>
          <a:noFill/>
        </p:spPr>
        <p:txBody>
          <a:bodyPr wrap="square" rtlCol="0">
            <a:spAutoFit/>
          </a:bodyPr>
          <a:lstStyle/>
          <a:p>
            <a:pPr algn="ctr"/>
            <a:r>
              <a:rPr lang="en-US" dirty="0" smtClean="0">
                <a:solidFill>
                  <a:schemeClr val="bg1"/>
                </a:solidFill>
              </a:rPr>
              <a:t>b3</a:t>
            </a:r>
            <a:endParaRPr lang="en-GB" dirty="0">
              <a:solidFill>
                <a:schemeClr val="bg1"/>
              </a:solidFill>
            </a:endParaRPr>
          </a:p>
        </p:txBody>
      </p:sp>
      <p:sp>
        <p:nvSpPr>
          <p:cNvPr id="40" name="Right Triangle 39"/>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598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H="1">
            <a:off x="5351765"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475465"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0" idx="1"/>
          </p:cNvCxnSpPr>
          <p:nvPr/>
        </p:nvCxnSpPr>
        <p:spPr>
          <a:xfrm flipH="1">
            <a:off x="3592353"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rmAutofit/>
          </a:bodyPr>
          <a:lstStyle/>
          <a:p>
            <a:r>
              <a:rPr lang="en-US" dirty="0" smtClean="0"/>
              <a:t>Fill Primitives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34</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cxnSp>
        <p:nvCxnSpPr>
          <p:cNvPr id="27" name="Straight Connector 26"/>
          <p:cNvCxnSpPr/>
          <p:nvPr/>
        </p:nvCxnSpPr>
        <p:spPr>
          <a:xfrm>
            <a:off x="1293625" y="4663417"/>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93625" y="3429000"/>
            <a:ext cx="657320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61391" y="5040868"/>
            <a:ext cx="914400" cy="369332"/>
          </a:xfrm>
          <a:prstGeom prst="rect">
            <a:avLst/>
          </a:prstGeom>
          <a:noFill/>
        </p:spPr>
        <p:txBody>
          <a:bodyPr wrap="square" rtlCol="0">
            <a:spAutoFit/>
          </a:bodyPr>
          <a:lstStyle/>
          <a:p>
            <a:r>
              <a:rPr lang="en-US" dirty="0" smtClean="0">
                <a:solidFill>
                  <a:schemeClr val="bg1"/>
                </a:solidFill>
              </a:rPr>
              <a:t>Z near</a:t>
            </a:r>
            <a:endParaRPr lang="en-GB" dirty="0">
              <a:solidFill>
                <a:schemeClr val="bg1"/>
              </a:solidFill>
            </a:endParaRPr>
          </a:p>
        </p:txBody>
      </p:sp>
      <p:sp>
        <p:nvSpPr>
          <p:cNvPr id="36" name="TextBox 35"/>
          <p:cNvSpPr txBox="1"/>
          <p:nvPr/>
        </p:nvSpPr>
        <p:spPr>
          <a:xfrm>
            <a:off x="7467600" y="5040868"/>
            <a:ext cx="914400" cy="369332"/>
          </a:xfrm>
          <a:prstGeom prst="rect">
            <a:avLst/>
          </a:prstGeom>
          <a:noFill/>
        </p:spPr>
        <p:txBody>
          <a:bodyPr wrap="square" rtlCol="0">
            <a:spAutoFit/>
          </a:bodyPr>
          <a:lstStyle/>
          <a:p>
            <a:r>
              <a:rPr lang="en-US" dirty="0" smtClean="0">
                <a:solidFill>
                  <a:schemeClr val="bg1"/>
                </a:solidFill>
              </a:rPr>
              <a:t>Z far</a:t>
            </a:r>
            <a:endParaRPr lang="en-GB" dirty="0">
              <a:solidFill>
                <a:schemeClr val="bg1"/>
              </a:solidFill>
            </a:endParaRPr>
          </a:p>
        </p:txBody>
      </p:sp>
      <p:cxnSp>
        <p:nvCxnSpPr>
          <p:cNvPr id="46" name="Straight Connector 45"/>
          <p:cNvCxnSpPr/>
          <p:nvPr/>
        </p:nvCxnSpPr>
        <p:spPr>
          <a:xfrm flipH="1">
            <a:off x="2707200" y="3429000"/>
            <a:ext cx="3612"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249600" y="3429000"/>
            <a:ext cx="10131" cy="23299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 name="Content Placeholder 1"/>
          <p:cNvSpPr txBox="1">
            <a:spLocks/>
          </p:cNvSpPr>
          <p:nvPr/>
        </p:nvSpPr>
        <p:spPr>
          <a:xfrm>
            <a:off x="457200" y="1295400"/>
            <a:ext cx="8229600" cy="48307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Assign primitive ids </a:t>
            </a:r>
            <a:r>
              <a:rPr lang="en-US" dirty="0">
                <a:solidFill>
                  <a:schemeClr val="bg1"/>
                </a:solidFill>
              </a:rPr>
              <a:t>to depth </a:t>
            </a:r>
            <a:r>
              <a:rPr lang="en-US" dirty="0" smtClean="0">
                <a:solidFill>
                  <a:schemeClr val="bg1"/>
                </a:solidFill>
              </a:rPr>
              <a:t>intervals</a:t>
            </a:r>
            <a:endParaRPr lang="en-US" dirty="0">
              <a:solidFill>
                <a:schemeClr val="bg1"/>
              </a:solidFill>
            </a:endParaRPr>
          </a:p>
          <a:p>
            <a:pPr marL="0" indent="0">
              <a:buNone/>
            </a:pPr>
            <a:endParaRPr lang="en-US" dirty="0" smtClean="0">
              <a:solidFill>
                <a:schemeClr val="bg1"/>
              </a:solidFill>
            </a:endParaRPr>
          </a:p>
        </p:txBody>
      </p:sp>
      <p:sp>
        <p:nvSpPr>
          <p:cNvPr id="39" name="Isosceles Triangle 38"/>
          <p:cNvSpPr/>
          <p:nvPr/>
        </p:nvSpPr>
        <p:spPr>
          <a:xfrm rot="20471195">
            <a:off x="5150628" y="3272526"/>
            <a:ext cx="1279332" cy="312946"/>
          </a:xfrm>
          <a:prstGeom prst="triangl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702017" y="5574268"/>
            <a:ext cx="889305" cy="369332"/>
          </a:xfrm>
          <a:prstGeom prst="rect">
            <a:avLst/>
          </a:prstGeom>
          <a:noFill/>
        </p:spPr>
        <p:txBody>
          <a:bodyPr wrap="square" rtlCol="0">
            <a:spAutoFit/>
          </a:bodyPr>
          <a:lstStyle/>
          <a:p>
            <a:pPr algn="ctr"/>
            <a:r>
              <a:rPr lang="en-US" dirty="0" smtClean="0">
                <a:solidFill>
                  <a:schemeClr val="bg1"/>
                </a:solidFill>
              </a:rPr>
              <a:t>b0</a:t>
            </a:r>
            <a:endParaRPr lang="en-GB" dirty="0">
              <a:solidFill>
                <a:schemeClr val="bg1"/>
              </a:solidFill>
            </a:endParaRPr>
          </a:p>
        </p:txBody>
      </p:sp>
      <p:sp>
        <p:nvSpPr>
          <p:cNvPr id="30" name="TextBox 29"/>
          <p:cNvSpPr txBox="1"/>
          <p:nvPr/>
        </p:nvSpPr>
        <p:spPr>
          <a:xfrm>
            <a:off x="3592353" y="5574268"/>
            <a:ext cx="889305" cy="369332"/>
          </a:xfrm>
          <a:prstGeom prst="rect">
            <a:avLst/>
          </a:prstGeom>
          <a:noFill/>
        </p:spPr>
        <p:txBody>
          <a:bodyPr wrap="square" rtlCol="0">
            <a:spAutoFit/>
          </a:bodyPr>
          <a:lstStyle/>
          <a:p>
            <a:pPr algn="ctr"/>
            <a:r>
              <a:rPr lang="en-US" dirty="0" smtClean="0">
                <a:solidFill>
                  <a:schemeClr val="bg1"/>
                </a:solidFill>
              </a:rPr>
              <a:t>b1</a:t>
            </a:r>
            <a:endParaRPr lang="en-GB" dirty="0">
              <a:solidFill>
                <a:schemeClr val="bg1"/>
              </a:solidFill>
            </a:endParaRPr>
          </a:p>
        </p:txBody>
      </p:sp>
      <p:sp>
        <p:nvSpPr>
          <p:cNvPr id="31" name="TextBox 30"/>
          <p:cNvSpPr txBox="1"/>
          <p:nvPr/>
        </p:nvSpPr>
        <p:spPr>
          <a:xfrm>
            <a:off x="4466648" y="5574268"/>
            <a:ext cx="889305" cy="369332"/>
          </a:xfrm>
          <a:prstGeom prst="rect">
            <a:avLst/>
          </a:prstGeom>
          <a:noFill/>
        </p:spPr>
        <p:txBody>
          <a:bodyPr wrap="square" rtlCol="0">
            <a:spAutoFit/>
          </a:bodyPr>
          <a:lstStyle/>
          <a:p>
            <a:pPr algn="ctr"/>
            <a:r>
              <a:rPr lang="en-US" dirty="0" smtClean="0">
                <a:solidFill>
                  <a:schemeClr val="bg1"/>
                </a:solidFill>
              </a:rPr>
              <a:t>b2</a:t>
            </a:r>
            <a:endParaRPr lang="en-GB" dirty="0">
              <a:solidFill>
                <a:schemeClr val="bg1"/>
              </a:solidFill>
            </a:endParaRPr>
          </a:p>
        </p:txBody>
      </p:sp>
      <p:sp>
        <p:nvSpPr>
          <p:cNvPr id="32" name="TextBox 31"/>
          <p:cNvSpPr txBox="1"/>
          <p:nvPr/>
        </p:nvSpPr>
        <p:spPr>
          <a:xfrm>
            <a:off x="5348964" y="5574268"/>
            <a:ext cx="889305" cy="369332"/>
          </a:xfrm>
          <a:prstGeom prst="rect">
            <a:avLst/>
          </a:prstGeom>
          <a:noFill/>
        </p:spPr>
        <p:txBody>
          <a:bodyPr wrap="square" rtlCol="0">
            <a:spAutoFit/>
          </a:bodyPr>
          <a:lstStyle/>
          <a:p>
            <a:pPr algn="ctr"/>
            <a:r>
              <a:rPr lang="en-US" dirty="0" smtClean="0">
                <a:solidFill>
                  <a:schemeClr val="bg1"/>
                </a:solidFill>
              </a:rPr>
              <a:t>b3</a:t>
            </a:r>
            <a:endParaRPr lang="en-GB" dirty="0">
              <a:solidFill>
                <a:schemeClr val="bg1"/>
              </a:solidFill>
            </a:endParaRPr>
          </a:p>
        </p:txBody>
      </p:sp>
      <p:sp>
        <p:nvSpPr>
          <p:cNvPr id="26" name="TextBox 25"/>
          <p:cNvSpPr txBox="1"/>
          <p:nvPr/>
        </p:nvSpPr>
        <p:spPr>
          <a:xfrm>
            <a:off x="5384492" y="2007239"/>
            <a:ext cx="3352800" cy="830997"/>
          </a:xfrm>
          <a:prstGeom prst="rect">
            <a:avLst/>
          </a:prstGeom>
          <a:noFill/>
        </p:spPr>
        <p:txBody>
          <a:bodyPr wrap="square" rtlCol="0">
            <a:spAutoFit/>
          </a:bodyPr>
          <a:lstStyle/>
          <a:p>
            <a:pPr algn="ctr"/>
            <a:r>
              <a:rPr lang="en-US" sz="2400" dirty="0" smtClean="0">
                <a:solidFill>
                  <a:schemeClr val="bg1"/>
                </a:solidFill>
              </a:rPr>
              <a:t>Also need conservative rasterization!!</a:t>
            </a:r>
            <a:endParaRPr lang="en-US" sz="2400" dirty="0">
              <a:solidFill>
                <a:schemeClr val="bg1"/>
              </a:solidFill>
            </a:endParaRPr>
          </a:p>
        </p:txBody>
      </p:sp>
      <p:cxnSp>
        <p:nvCxnSpPr>
          <p:cNvPr id="29" name="Straight Arrow Connector 28"/>
          <p:cNvCxnSpPr>
            <a:stCxn id="26" idx="2"/>
          </p:cNvCxnSpPr>
          <p:nvPr/>
        </p:nvCxnSpPr>
        <p:spPr>
          <a:xfrm flipH="1">
            <a:off x="6446246" y="2838236"/>
            <a:ext cx="614646" cy="532592"/>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ight Triangle 39"/>
          <p:cNvSpPr/>
          <p:nvPr/>
        </p:nvSpPr>
        <p:spPr>
          <a:xfrm rot="1686519">
            <a:off x="2495259" y="3319554"/>
            <a:ext cx="3306566" cy="811675"/>
          </a:xfrm>
          <a:prstGeom prst="rtTriangl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a:off x="1303150" y="4029075"/>
            <a:ext cx="6573202"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04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Line 40"/>
          <p:cNvSpPr>
            <a:spLocks noChangeShapeType="1"/>
          </p:cNvSpPr>
          <p:nvPr/>
        </p:nvSpPr>
        <p:spPr bwMode="auto">
          <a:xfrm>
            <a:off x="4279246" y="3978000"/>
            <a:ext cx="453600" cy="1"/>
          </a:xfrm>
          <a:prstGeom prst="line">
            <a:avLst/>
          </a:prstGeom>
          <a:noFill/>
          <a:ln w="50800" cap="flat">
            <a:solidFill>
              <a:srgbClr val="FF0000"/>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Rectangle 5"/>
          <p:cNvSpPr>
            <a:spLocks noChangeArrowheads="1"/>
          </p:cNvSpPr>
          <p:nvPr/>
        </p:nvSpPr>
        <p:spPr bwMode="auto">
          <a:xfrm>
            <a:off x="3589786" y="1693042"/>
            <a:ext cx="1901062" cy="641609"/>
          </a:xfrm>
          <a:prstGeom prst="rect">
            <a:avLst/>
          </a:prstGeom>
          <a:noFill/>
          <a:ln w="44450"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Rectangle 7"/>
          <p:cNvSpPr>
            <a:spLocks noChangeArrowheads="1"/>
          </p:cNvSpPr>
          <p:nvPr/>
        </p:nvSpPr>
        <p:spPr bwMode="auto">
          <a:xfrm>
            <a:off x="3589786" y="2345211"/>
            <a:ext cx="1908982" cy="646890"/>
          </a:xfrm>
          <a:prstGeom prst="rect">
            <a:avLst/>
          </a:prstGeom>
          <a:noFill/>
          <a:ln w="44450"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0"/>
          <p:cNvSpPr>
            <a:spLocks noChangeArrowheads="1"/>
          </p:cNvSpPr>
          <p:nvPr/>
        </p:nvSpPr>
        <p:spPr bwMode="auto">
          <a:xfrm>
            <a:off x="3589786" y="3000021"/>
            <a:ext cx="1901062" cy="641609"/>
          </a:xfrm>
          <a:prstGeom prst="rect">
            <a:avLst/>
          </a:prstGeom>
          <a:noFill/>
          <a:ln w="44450"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1"/>
          <p:cNvSpPr>
            <a:spLocks noChangeArrowheads="1"/>
          </p:cNvSpPr>
          <p:nvPr/>
        </p:nvSpPr>
        <p:spPr bwMode="auto">
          <a:xfrm>
            <a:off x="3589786" y="3649550"/>
            <a:ext cx="1901062" cy="649529"/>
          </a:xfrm>
          <a:prstGeom prst="rect">
            <a:avLst/>
          </a:prstGeom>
          <a:noFill/>
          <a:ln w="44450"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2"/>
          <p:cNvSpPr>
            <a:spLocks noChangeArrowheads="1"/>
          </p:cNvSpPr>
          <p:nvPr/>
        </p:nvSpPr>
        <p:spPr bwMode="auto">
          <a:xfrm>
            <a:off x="2784475" y="4629124"/>
            <a:ext cx="3575050" cy="1013899"/>
          </a:xfrm>
          <a:prstGeom prst="rect">
            <a:avLst/>
          </a:prstGeom>
          <a:noFill/>
          <a:ln w="50800"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Rectangle 24"/>
          <p:cNvSpPr>
            <a:spLocks noChangeArrowheads="1"/>
          </p:cNvSpPr>
          <p:nvPr/>
        </p:nvSpPr>
        <p:spPr bwMode="auto">
          <a:xfrm>
            <a:off x="3014186" y="1880509"/>
            <a:ext cx="271959" cy="266677"/>
          </a:xfrm>
          <a:prstGeom prst="rect">
            <a:avLst/>
          </a:prstGeom>
          <a:solidFill>
            <a:srgbClr val="00B050"/>
          </a:solidFill>
          <a:ln w="25400">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28" name="Freeform 29"/>
          <p:cNvSpPr>
            <a:spLocks/>
          </p:cNvSpPr>
          <p:nvPr/>
        </p:nvSpPr>
        <p:spPr bwMode="auto">
          <a:xfrm>
            <a:off x="3729279" y="4865435"/>
            <a:ext cx="322123" cy="567679"/>
          </a:xfrm>
          <a:custGeom>
            <a:avLst/>
            <a:gdLst>
              <a:gd name="T0" fmla="*/ 0 w 113"/>
              <a:gd name="T1" fmla="*/ 179 h 200"/>
              <a:gd name="T2" fmla="*/ 0 w 113"/>
              <a:gd name="T3" fmla="*/ 21 h 200"/>
              <a:gd name="T4" fmla="*/ 113 w 113"/>
              <a:gd name="T5" fmla="*/ 21 h 200"/>
              <a:gd name="T6" fmla="*/ 113 w 113"/>
              <a:gd name="T7" fmla="*/ 179 h 200"/>
              <a:gd name="T8" fmla="*/ 0 w 113"/>
              <a:gd name="T9" fmla="*/ 179 h 200"/>
            </a:gdLst>
            <a:ahLst/>
            <a:cxnLst>
              <a:cxn ang="0">
                <a:pos x="T0" y="T1"/>
              </a:cxn>
              <a:cxn ang="0">
                <a:pos x="T2" y="T3"/>
              </a:cxn>
              <a:cxn ang="0">
                <a:pos x="T4" y="T5"/>
              </a:cxn>
              <a:cxn ang="0">
                <a:pos x="T6" y="T7"/>
              </a:cxn>
              <a:cxn ang="0">
                <a:pos x="T8" y="T9"/>
              </a:cxn>
            </a:cxnLst>
            <a:rect l="0" t="0" r="r" b="b"/>
            <a:pathLst>
              <a:path w="113" h="200">
                <a:moveTo>
                  <a:pt x="0" y="179"/>
                </a:moveTo>
                <a:lnTo>
                  <a:pt x="0" y="21"/>
                </a:lnTo>
                <a:cubicBezTo>
                  <a:pt x="37" y="0"/>
                  <a:pt x="79" y="0"/>
                  <a:pt x="113" y="21"/>
                </a:cubicBezTo>
                <a:lnTo>
                  <a:pt x="113" y="179"/>
                </a:lnTo>
                <a:cubicBezTo>
                  <a:pt x="79" y="200"/>
                  <a:pt x="35" y="200"/>
                  <a:pt x="0" y="179"/>
                </a:cubicBezTo>
                <a:close/>
              </a:path>
            </a:pathLst>
          </a:custGeom>
          <a:solidFill>
            <a:srgbClr val="FFC000"/>
          </a:solidFill>
          <a:ln w="26988"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2" name="Freeform 33"/>
          <p:cNvSpPr>
            <a:spLocks/>
          </p:cNvSpPr>
          <p:nvPr/>
        </p:nvSpPr>
        <p:spPr bwMode="auto">
          <a:xfrm>
            <a:off x="5039636" y="4856904"/>
            <a:ext cx="322123" cy="567679"/>
          </a:xfrm>
          <a:custGeom>
            <a:avLst/>
            <a:gdLst>
              <a:gd name="T0" fmla="*/ 0 w 113"/>
              <a:gd name="T1" fmla="*/ 179 h 200"/>
              <a:gd name="T2" fmla="*/ 0 w 113"/>
              <a:gd name="T3" fmla="*/ 21 h 200"/>
              <a:gd name="T4" fmla="*/ 113 w 113"/>
              <a:gd name="T5" fmla="*/ 21 h 200"/>
              <a:gd name="T6" fmla="*/ 113 w 113"/>
              <a:gd name="T7" fmla="*/ 179 h 200"/>
              <a:gd name="T8" fmla="*/ 0 w 113"/>
              <a:gd name="T9" fmla="*/ 179 h 200"/>
            </a:gdLst>
            <a:ahLst/>
            <a:cxnLst>
              <a:cxn ang="0">
                <a:pos x="T0" y="T1"/>
              </a:cxn>
              <a:cxn ang="0">
                <a:pos x="T2" y="T3"/>
              </a:cxn>
              <a:cxn ang="0">
                <a:pos x="T4" y="T5"/>
              </a:cxn>
              <a:cxn ang="0">
                <a:pos x="T6" y="T7"/>
              </a:cxn>
              <a:cxn ang="0">
                <a:pos x="T8" y="T9"/>
              </a:cxn>
            </a:cxnLst>
            <a:rect l="0" t="0" r="r" b="b"/>
            <a:pathLst>
              <a:path w="113" h="200">
                <a:moveTo>
                  <a:pt x="0" y="179"/>
                </a:moveTo>
                <a:lnTo>
                  <a:pt x="0" y="21"/>
                </a:lnTo>
                <a:cubicBezTo>
                  <a:pt x="37" y="0"/>
                  <a:pt x="79" y="0"/>
                  <a:pt x="113" y="21"/>
                </a:cubicBezTo>
                <a:lnTo>
                  <a:pt x="113" y="179"/>
                </a:lnTo>
                <a:cubicBezTo>
                  <a:pt x="79" y="200"/>
                  <a:pt x="34" y="200"/>
                  <a:pt x="0" y="179"/>
                </a:cubicBezTo>
                <a:close/>
              </a:path>
            </a:pathLst>
          </a:custGeom>
          <a:solidFill>
            <a:srgbClr val="00B0F0"/>
          </a:solidFill>
          <a:ln w="26988"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7" name="Line 40"/>
          <p:cNvSpPr>
            <a:spLocks noChangeShapeType="1"/>
          </p:cNvSpPr>
          <p:nvPr/>
        </p:nvSpPr>
        <p:spPr bwMode="auto">
          <a:xfrm>
            <a:off x="4971396" y="3322800"/>
            <a:ext cx="453600" cy="1"/>
          </a:xfrm>
          <a:prstGeom prst="line">
            <a:avLst/>
          </a:prstGeom>
          <a:noFill/>
          <a:ln w="50800" cap="flat">
            <a:solidFill>
              <a:srgbClr val="FF0000"/>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Line 42"/>
          <p:cNvSpPr>
            <a:spLocks noChangeShapeType="1"/>
          </p:cNvSpPr>
          <p:nvPr/>
        </p:nvSpPr>
        <p:spPr bwMode="auto">
          <a:xfrm>
            <a:off x="4278354" y="2015165"/>
            <a:ext cx="454142" cy="0"/>
          </a:xfrm>
          <a:prstGeom prst="line">
            <a:avLst/>
          </a:prstGeom>
          <a:noFill/>
          <a:ln w="55563" cap="flat">
            <a:solidFill>
              <a:srgbClr val="FF0000"/>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1" name="Rectangle 54"/>
          <p:cNvSpPr>
            <a:spLocks noChangeArrowheads="1"/>
          </p:cNvSpPr>
          <p:nvPr/>
        </p:nvSpPr>
        <p:spPr bwMode="auto">
          <a:xfrm>
            <a:off x="3000987" y="2527395"/>
            <a:ext cx="266676" cy="271958"/>
          </a:xfrm>
          <a:prstGeom prst="rect">
            <a:avLst/>
          </a:prstGeom>
          <a:solidFill>
            <a:srgbClr val="00B050"/>
          </a:solidFill>
          <a:ln w="25400">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55" name="Rectangle 58"/>
          <p:cNvSpPr>
            <a:spLocks noChangeArrowheads="1"/>
          </p:cNvSpPr>
          <p:nvPr/>
        </p:nvSpPr>
        <p:spPr bwMode="auto">
          <a:xfrm>
            <a:off x="3000987" y="3187486"/>
            <a:ext cx="266676" cy="266677"/>
          </a:xfrm>
          <a:prstGeom prst="rect">
            <a:avLst/>
          </a:prstGeom>
          <a:solidFill>
            <a:srgbClr val="00B050"/>
          </a:solidFill>
          <a:ln w="25400">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59" name="Rectangle 65"/>
          <p:cNvSpPr>
            <a:spLocks noChangeArrowheads="1"/>
          </p:cNvSpPr>
          <p:nvPr/>
        </p:nvSpPr>
        <p:spPr bwMode="auto">
          <a:xfrm>
            <a:off x="3000987" y="3844937"/>
            <a:ext cx="266676" cy="266677"/>
          </a:xfrm>
          <a:prstGeom prst="rect">
            <a:avLst/>
          </a:prstGeom>
          <a:solidFill>
            <a:srgbClr val="00B050"/>
          </a:solidFill>
          <a:ln w="25400">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49" name="Line 52"/>
          <p:cNvSpPr>
            <a:spLocks noChangeShapeType="1"/>
          </p:cNvSpPr>
          <p:nvPr/>
        </p:nvSpPr>
        <p:spPr bwMode="auto">
          <a:xfrm>
            <a:off x="3267663" y="2015165"/>
            <a:ext cx="827209" cy="0"/>
          </a:xfrm>
          <a:prstGeom prst="line">
            <a:avLst/>
          </a:prstGeom>
          <a:noFill/>
          <a:ln w="44450" cap="flat">
            <a:solidFill>
              <a:srgbClr val="FFFFFF"/>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56"/>
          <p:cNvSpPr>
            <a:spLocks noChangeShapeType="1"/>
          </p:cNvSpPr>
          <p:nvPr/>
        </p:nvSpPr>
        <p:spPr bwMode="auto">
          <a:xfrm>
            <a:off x="3269100" y="2664694"/>
            <a:ext cx="827700" cy="0"/>
          </a:xfrm>
          <a:prstGeom prst="line">
            <a:avLst/>
          </a:prstGeom>
          <a:noFill/>
          <a:ln w="44450" cap="flat">
            <a:solidFill>
              <a:srgbClr val="FFFFFF"/>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60"/>
          <p:cNvSpPr>
            <a:spLocks noChangeShapeType="1"/>
          </p:cNvSpPr>
          <p:nvPr/>
        </p:nvSpPr>
        <p:spPr bwMode="auto">
          <a:xfrm flipV="1">
            <a:off x="3269100" y="3319505"/>
            <a:ext cx="827700" cy="0"/>
          </a:xfrm>
          <a:prstGeom prst="line">
            <a:avLst/>
          </a:prstGeom>
          <a:noFill/>
          <a:ln w="44450" cap="flat">
            <a:solidFill>
              <a:srgbClr val="FFFFFF"/>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67"/>
          <p:cNvSpPr>
            <a:spLocks noChangeShapeType="1"/>
          </p:cNvSpPr>
          <p:nvPr/>
        </p:nvSpPr>
        <p:spPr bwMode="auto">
          <a:xfrm>
            <a:off x="3267662" y="3976955"/>
            <a:ext cx="827700" cy="0"/>
          </a:xfrm>
          <a:prstGeom prst="line">
            <a:avLst/>
          </a:prstGeom>
          <a:noFill/>
          <a:ln w="44450" cap="flat">
            <a:solidFill>
              <a:srgbClr val="FFFFFF"/>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69"/>
          <p:cNvSpPr>
            <a:spLocks noEditPoints="1"/>
          </p:cNvSpPr>
          <p:nvPr/>
        </p:nvSpPr>
        <p:spPr bwMode="auto">
          <a:xfrm>
            <a:off x="2929695" y="5110989"/>
            <a:ext cx="433019" cy="76571"/>
          </a:xfrm>
          <a:custGeom>
            <a:avLst/>
            <a:gdLst>
              <a:gd name="T0" fmla="*/ 25 w 153"/>
              <a:gd name="T1" fmla="*/ 14 h 27"/>
              <a:gd name="T2" fmla="*/ 22 w 153"/>
              <a:gd name="T3" fmla="*/ 25 h 27"/>
              <a:gd name="T4" fmla="*/ 12 w 153"/>
              <a:gd name="T5" fmla="*/ 27 h 27"/>
              <a:gd name="T6" fmla="*/ 2 w 153"/>
              <a:gd name="T7" fmla="*/ 25 h 27"/>
              <a:gd name="T8" fmla="*/ 0 w 153"/>
              <a:gd name="T9" fmla="*/ 14 h 27"/>
              <a:gd name="T10" fmla="*/ 2 w 153"/>
              <a:gd name="T11" fmla="*/ 3 h 27"/>
              <a:gd name="T12" fmla="*/ 13 w 153"/>
              <a:gd name="T13" fmla="*/ 0 h 27"/>
              <a:gd name="T14" fmla="*/ 22 w 153"/>
              <a:gd name="T15" fmla="*/ 3 h 27"/>
              <a:gd name="T16" fmla="*/ 25 w 153"/>
              <a:gd name="T17" fmla="*/ 14 h 27"/>
              <a:gd name="T18" fmla="*/ 89 w 153"/>
              <a:gd name="T19" fmla="*/ 14 h 27"/>
              <a:gd name="T20" fmla="*/ 86 w 153"/>
              <a:gd name="T21" fmla="*/ 25 h 27"/>
              <a:gd name="T22" fmla="*/ 76 w 153"/>
              <a:gd name="T23" fmla="*/ 27 h 27"/>
              <a:gd name="T24" fmla="*/ 66 w 153"/>
              <a:gd name="T25" fmla="*/ 25 h 27"/>
              <a:gd name="T26" fmla="*/ 64 w 153"/>
              <a:gd name="T27" fmla="*/ 14 h 27"/>
              <a:gd name="T28" fmla="*/ 66 w 153"/>
              <a:gd name="T29" fmla="*/ 3 h 27"/>
              <a:gd name="T30" fmla="*/ 77 w 153"/>
              <a:gd name="T31" fmla="*/ 0 h 27"/>
              <a:gd name="T32" fmla="*/ 86 w 153"/>
              <a:gd name="T33" fmla="*/ 3 h 27"/>
              <a:gd name="T34" fmla="*/ 89 w 153"/>
              <a:gd name="T35" fmla="*/ 14 h 27"/>
              <a:gd name="T36" fmla="*/ 153 w 153"/>
              <a:gd name="T37" fmla="*/ 14 h 27"/>
              <a:gd name="T38" fmla="*/ 150 w 153"/>
              <a:gd name="T39" fmla="*/ 25 h 27"/>
              <a:gd name="T40" fmla="*/ 140 w 153"/>
              <a:gd name="T41" fmla="*/ 27 h 27"/>
              <a:gd name="T42" fmla="*/ 130 w 153"/>
              <a:gd name="T43" fmla="*/ 25 h 27"/>
              <a:gd name="T44" fmla="*/ 128 w 153"/>
              <a:gd name="T45" fmla="*/ 14 h 27"/>
              <a:gd name="T46" fmla="*/ 130 w 153"/>
              <a:gd name="T47" fmla="*/ 3 h 27"/>
              <a:gd name="T48" fmla="*/ 141 w 153"/>
              <a:gd name="T49" fmla="*/ 0 h 27"/>
              <a:gd name="T50" fmla="*/ 150 w 153"/>
              <a:gd name="T51" fmla="*/ 3 h 27"/>
              <a:gd name="T52" fmla="*/ 153 w 153"/>
              <a:gd name="T5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27">
                <a:moveTo>
                  <a:pt x="25" y="14"/>
                </a:moveTo>
                <a:cubicBezTo>
                  <a:pt x="25" y="19"/>
                  <a:pt x="24" y="23"/>
                  <a:pt x="22" y="25"/>
                </a:cubicBezTo>
                <a:cubicBezTo>
                  <a:pt x="20" y="26"/>
                  <a:pt x="17" y="27"/>
                  <a:pt x="12" y="27"/>
                </a:cubicBezTo>
                <a:cubicBezTo>
                  <a:pt x="8" y="27"/>
                  <a:pt x="4" y="26"/>
                  <a:pt x="2" y="25"/>
                </a:cubicBezTo>
                <a:cubicBezTo>
                  <a:pt x="1" y="23"/>
                  <a:pt x="0" y="19"/>
                  <a:pt x="0" y="14"/>
                </a:cubicBezTo>
                <a:cubicBezTo>
                  <a:pt x="0" y="8"/>
                  <a:pt x="1" y="5"/>
                  <a:pt x="2" y="3"/>
                </a:cubicBezTo>
                <a:cubicBezTo>
                  <a:pt x="4" y="1"/>
                  <a:pt x="8" y="0"/>
                  <a:pt x="13" y="0"/>
                </a:cubicBezTo>
                <a:cubicBezTo>
                  <a:pt x="17" y="0"/>
                  <a:pt x="21" y="1"/>
                  <a:pt x="22" y="3"/>
                </a:cubicBezTo>
                <a:cubicBezTo>
                  <a:pt x="24" y="5"/>
                  <a:pt x="25" y="8"/>
                  <a:pt x="25" y="14"/>
                </a:cubicBezTo>
                <a:close/>
                <a:moveTo>
                  <a:pt x="89" y="14"/>
                </a:moveTo>
                <a:cubicBezTo>
                  <a:pt x="89" y="19"/>
                  <a:pt x="88" y="23"/>
                  <a:pt x="86" y="25"/>
                </a:cubicBezTo>
                <a:cubicBezTo>
                  <a:pt x="84" y="26"/>
                  <a:pt x="81" y="27"/>
                  <a:pt x="76" y="27"/>
                </a:cubicBezTo>
                <a:cubicBezTo>
                  <a:pt x="72" y="27"/>
                  <a:pt x="68" y="26"/>
                  <a:pt x="66" y="25"/>
                </a:cubicBezTo>
                <a:cubicBezTo>
                  <a:pt x="65" y="23"/>
                  <a:pt x="64" y="19"/>
                  <a:pt x="64" y="14"/>
                </a:cubicBezTo>
                <a:cubicBezTo>
                  <a:pt x="64" y="8"/>
                  <a:pt x="65" y="5"/>
                  <a:pt x="66" y="3"/>
                </a:cubicBezTo>
                <a:cubicBezTo>
                  <a:pt x="68" y="1"/>
                  <a:pt x="72" y="0"/>
                  <a:pt x="77" y="0"/>
                </a:cubicBezTo>
                <a:cubicBezTo>
                  <a:pt x="81" y="0"/>
                  <a:pt x="85" y="1"/>
                  <a:pt x="86" y="3"/>
                </a:cubicBezTo>
                <a:cubicBezTo>
                  <a:pt x="88" y="5"/>
                  <a:pt x="89" y="8"/>
                  <a:pt x="89" y="14"/>
                </a:cubicBezTo>
                <a:close/>
                <a:moveTo>
                  <a:pt x="153" y="14"/>
                </a:moveTo>
                <a:cubicBezTo>
                  <a:pt x="153" y="19"/>
                  <a:pt x="152" y="23"/>
                  <a:pt x="150" y="25"/>
                </a:cubicBezTo>
                <a:cubicBezTo>
                  <a:pt x="148" y="26"/>
                  <a:pt x="145" y="27"/>
                  <a:pt x="140" y="27"/>
                </a:cubicBezTo>
                <a:cubicBezTo>
                  <a:pt x="136" y="27"/>
                  <a:pt x="132" y="26"/>
                  <a:pt x="130" y="25"/>
                </a:cubicBezTo>
                <a:cubicBezTo>
                  <a:pt x="129" y="23"/>
                  <a:pt x="128" y="19"/>
                  <a:pt x="128" y="14"/>
                </a:cubicBezTo>
                <a:cubicBezTo>
                  <a:pt x="128" y="8"/>
                  <a:pt x="129" y="5"/>
                  <a:pt x="130" y="3"/>
                </a:cubicBezTo>
                <a:cubicBezTo>
                  <a:pt x="132" y="1"/>
                  <a:pt x="136" y="0"/>
                  <a:pt x="141" y="0"/>
                </a:cubicBezTo>
                <a:cubicBezTo>
                  <a:pt x="145" y="0"/>
                  <a:pt x="149" y="1"/>
                  <a:pt x="150" y="3"/>
                </a:cubicBezTo>
                <a:cubicBezTo>
                  <a:pt x="152" y="5"/>
                  <a:pt x="153" y="8"/>
                  <a:pt x="153" y="1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0"/>
          <p:cNvSpPr>
            <a:spLocks noEditPoints="1"/>
          </p:cNvSpPr>
          <p:nvPr/>
        </p:nvSpPr>
        <p:spPr bwMode="auto">
          <a:xfrm>
            <a:off x="4339649" y="5117592"/>
            <a:ext cx="438299" cy="76571"/>
          </a:xfrm>
          <a:custGeom>
            <a:avLst/>
            <a:gdLst>
              <a:gd name="T0" fmla="*/ 26 w 154"/>
              <a:gd name="T1" fmla="*/ 14 h 27"/>
              <a:gd name="T2" fmla="*/ 23 w 154"/>
              <a:gd name="T3" fmla="*/ 25 h 27"/>
              <a:gd name="T4" fmla="*/ 13 w 154"/>
              <a:gd name="T5" fmla="*/ 27 h 27"/>
              <a:gd name="T6" fmla="*/ 3 w 154"/>
              <a:gd name="T7" fmla="*/ 25 h 27"/>
              <a:gd name="T8" fmla="*/ 0 w 154"/>
              <a:gd name="T9" fmla="*/ 14 h 27"/>
              <a:gd name="T10" fmla="*/ 3 w 154"/>
              <a:gd name="T11" fmla="*/ 3 h 27"/>
              <a:gd name="T12" fmla="*/ 13 w 154"/>
              <a:gd name="T13" fmla="*/ 0 h 27"/>
              <a:gd name="T14" fmla="*/ 23 w 154"/>
              <a:gd name="T15" fmla="*/ 3 h 27"/>
              <a:gd name="T16" fmla="*/ 26 w 154"/>
              <a:gd name="T17" fmla="*/ 14 h 27"/>
              <a:gd name="T18" fmla="*/ 90 w 154"/>
              <a:gd name="T19" fmla="*/ 14 h 27"/>
              <a:gd name="T20" fmla="*/ 87 w 154"/>
              <a:gd name="T21" fmla="*/ 25 h 27"/>
              <a:gd name="T22" fmla="*/ 77 w 154"/>
              <a:gd name="T23" fmla="*/ 27 h 27"/>
              <a:gd name="T24" fmla="*/ 67 w 154"/>
              <a:gd name="T25" fmla="*/ 25 h 27"/>
              <a:gd name="T26" fmla="*/ 64 w 154"/>
              <a:gd name="T27" fmla="*/ 14 h 27"/>
              <a:gd name="T28" fmla="*/ 67 w 154"/>
              <a:gd name="T29" fmla="*/ 3 h 27"/>
              <a:gd name="T30" fmla="*/ 77 w 154"/>
              <a:gd name="T31" fmla="*/ 0 h 27"/>
              <a:gd name="T32" fmla="*/ 87 w 154"/>
              <a:gd name="T33" fmla="*/ 3 h 27"/>
              <a:gd name="T34" fmla="*/ 90 w 154"/>
              <a:gd name="T35" fmla="*/ 14 h 27"/>
              <a:gd name="T36" fmla="*/ 154 w 154"/>
              <a:gd name="T37" fmla="*/ 14 h 27"/>
              <a:gd name="T38" fmla="*/ 151 w 154"/>
              <a:gd name="T39" fmla="*/ 25 h 27"/>
              <a:gd name="T40" fmla="*/ 141 w 154"/>
              <a:gd name="T41" fmla="*/ 27 h 27"/>
              <a:gd name="T42" fmla="*/ 131 w 154"/>
              <a:gd name="T43" fmla="*/ 25 h 27"/>
              <a:gd name="T44" fmla="*/ 128 w 154"/>
              <a:gd name="T45" fmla="*/ 14 h 27"/>
              <a:gd name="T46" fmla="*/ 131 w 154"/>
              <a:gd name="T47" fmla="*/ 3 h 27"/>
              <a:gd name="T48" fmla="*/ 141 w 154"/>
              <a:gd name="T49" fmla="*/ 0 h 27"/>
              <a:gd name="T50" fmla="*/ 151 w 154"/>
              <a:gd name="T51" fmla="*/ 3 h 27"/>
              <a:gd name="T52" fmla="*/ 154 w 154"/>
              <a:gd name="T5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7">
                <a:moveTo>
                  <a:pt x="26" y="14"/>
                </a:moveTo>
                <a:cubicBezTo>
                  <a:pt x="26" y="19"/>
                  <a:pt x="25" y="23"/>
                  <a:pt x="23" y="25"/>
                </a:cubicBezTo>
                <a:cubicBezTo>
                  <a:pt x="21" y="26"/>
                  <a:pt x="18" y="27"/>
                  <a:pt x="13" y="27"/>
                </a:cubicBezTo>
                <a:cubicBezTo>
                  <a:pt x="8" y="27"/>
                  <a:pt x="5" y="26"/>
                  <a:pt x="3" y="25"/>
                </a:cubicBezTo>
                <a:cubicBezTo>
                  <a:pt x="1" y="23"/>
                  <a:pt x="0" y="19"/>
                  <a:pt x="0" y="14"/>
                </a:cubicBezTo>
                <a:cubicBezTo>
                  <a:pt x="0" y="8"/>
                  <a:pt x="1" y="5"/>
                  <a:pt x="3" y="3"/>
                </a:cubicBezTo>
                <a:cubicBezTo>
                  <a:pt x="5" y="1"/>
                  <a:pt x="8" y="0"/>
                  <a:pt x="13" y="0"/>
                </a:cubicBezTo>
                <a:cubicBezTo>
                  <a:pt x="18" y="0"/>
                  <a:pt x="21" y="1"/>
                  <a:pt x="23" y="3"/>
                </a:cubicBezTo>
                <a:cubicBezTo>
                  <a:pt x="25" y="5"/>
                  <a:pt x="26" y="8"/>
                  <a:pt x="26" y="14"/>
                </a:cubicBezTo>
                <a:close/>
                <a:moveTo>
                  <a:pt x="90" y="14"/>
                </a:moveTo>
                <a:cubicBezTo>
                  <a:pt x="90" y="19"/>
                  <a:pt x="89" y="23"/>
                  <a:pt x="87" y="25"/>
                </a:cubicBezTo>
                <a:cubicBezTo>
                  <a:pt x="85" y="26"/>
                  <a:pt x="82" y="27"/>
                  <a:pt x="77" y="27"/>
                </a:cubicBezTo>
                <a:cubicBezTo>
                  <a:pt x="72" y="27"/>
                  <a:pt x="69" y="26"/>
                  <a:pt x="67" y="25"/>
                </a:cubicBezTo>
                <a:cubicBezTo>
                  <a:pt x="65" y="23"/>
                  <a:pt x="64" y="19"/>
                  <a:pt x="64" y="14"/>
                </a:cubicBezTo>
                <a:cubicBezTo>
                  <a:pt x="64" y="8"/>
                  <a:pt x="65" y="5"/>
                  <a:pt x="67" y="3"/>
                </a:cubicBezTo>
                <a:cubicBezTo>
                  <a:pt x="69" y="1"/>
                  <a:pt x="72" y="0"/>
                  <a:pt x="77" y="0"/>
                </a:cubicBezTo>
                <a:cubicBezTo>
                  <a:pt x="82" y="0"/>
                  <a:pt x="85" y="1"/>
                  <a:pt x="87" y="3"/>
                </a:cubicBezTo>
                <a:cubicBezTo>
                  <a:pt x="89" y="5"/>
                  <a:pt x="90" y="8"/>
                  <a:pt x="90" y="14"/>
                </a:cubicBezTo>
                <a:close/>
                <a:moveTo>
                  <a:pt x="154" y="14"/>
                </a:moveTo>
                <a:cubicBezTo>
                  <a:pt x="154" y="19"/>
                  <a:pt x="153" y="23"/>
                  <a:pt x="151" y="25"/>
                </a:cubicBezTo>
                <a:cubicBezTo>
                  <a:pt x="149" y="26"/>
                  <a:pt x="146" y="27"/>
                  <a:pt x="141" y="27"/>
                </a:cubicBezTo>
                <a:cubicBezTo>
                  <a:pt x="136" y="27"/>
                  <a:pt x="133" y="26"/>
                  <a:pt x="131" y="25"/>
                </a:cubicBezTo>
                <a:cubicBezTo>
                  <a:pt x="129" y="23"/>
                  <a:pt x="128" y="19"/>
                  <a:pt x="128" y="14"/>
                </a:cubicBezTo>
                <a:cubicBezTo>
                  <a:pt x="128" y="8"/>
                  <a:pt x="129" y="5"/>
                  <a:pt x="131" y="3"/>
                </a:cubicBezTo>
                <a:cubicBezTo>
                  <a:pt x="133" y="1"/>
                  <a:pt x="136" y="0"/>
                  <a:pt x="141" y="0"/>
                </a:cubicBezTo>
                <a:cubicBezTo>
                  <a:pt x="146" y="0"/>
                  <a:pt x="149" y="1"/>
                  <a:pt x="151" y="3"/>
                </a:cubicBezTo>
                <a:cubicBezTo>
                  <a:pt x="153" y="5"/>
                  <a:pt x="154" y="8"/>
                  <a:pt x="154" y="1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71"/>
          <p:cNvSpPr/>
          <p:nvPr/>
        </p:nvSpPr>
        <p:spPr>
          <a:xfrm>
            <a:off x="4096800" y="1836526"/>
            <a:ext cx="165996" cy="363467"/>
          </a:xfrm>
          <a:prstGeom prst="rect">
            <a:avLst/>
          </a:prstGeom>
          <a:solidFill>
            <a:srgbClr val="FFC000"/>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flipH="1">
            <a:off x="4097014" y="2500619"/>
            <a:ext cx="165600" cy="363600"/>
          </a:xfrm>
          <a:prstGeom prst="rect">
            <a:avLst/>
          </a:prstGeom>
          <a:solidFill>
            <a:srgbClr val="FFC000"/>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flipH="1">
            <a:off x="4097014" y="3798518"/>
            <a:ext cx="170186" cy="363600"/>
          </a:xfrm>
          <a:prstGeom prst="rect">
            <a:avLst/>
          </a:prstGeom>
          <a:solidFill>
            <a:srgbClr val="00B0F0"/>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1826304" y="2743200"/>
            <a:ext cx="1055358"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rPr>
              <a:t>heads</a:t>
            </a:r>
            <a:endParaRPr lang="en-US" sz="2800" dirty="0">
              <a:solidFill>
                <a:schemeClr val="bg1"/>
              </a:solidFill>
              <a:latin typeface="Calibri" panose="020F0502020204030204" pitchFamily="34" charset="0"/>
            </a:endParaRPr>
          </a:p>
        </p:txBody>
      </p:sp>
      <p:sp>
        <p:nvSpPr>
          <p:cNvPr id="181" name="TextBox 180"/>
          <p:cNvSpPr txBox="1"/>
          <p:nvPr/>
        </p:nvSpPr>
        <p:spPr>
          <a:xfrm>
            <a:off x="82746" y="4449366"/>
            <a:ext cx="2309764"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rPr>
              <a:t>Vertex buffer</a:t>
            </a:r>
            <a:endParaRPr lang="en-US" sz="2800" dirty="0">
              <a:solidFill>
                <a:schemeClr val="bg1"/>
              </a:solidFill>
              <a:latin typeface="Calibri" panose="020F0502020204030204" pitchFamily="34" charset="0"/>
            </a:endParaRPr>
          </a:p>
        </p:txBody>
      </p:sp>
      <p:sp>
        <p:nvSpPr>
          <p:cNvPr id="182" name="TextBox 181"/>
          <p:cNvSpPr txBox="1"/>
          <p:nvPr/>
        </p:nvSpPr>
        <p:spPr>
          <a:xfrm>
            <a:off x="230792" y="1465706"/>
            <a:ext cx="2309764"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rPr>
              <a:t>ID buffer</a:t>
            </a:r>
            <a:endParaRPr lang="en-US" sz="2800" dirty="0">
              <a:solidFill>
                <a:schemeClr val="bg1"/>
              </a:solidFill>
              <a:latin typeface="Calibri" panose="020F0502020204030204" pitchFamily="34" charset="0"/>
            </a:endParaRPr>
          </a:p>
        </p:txBody>
      </p:sp>
      <p:sp>
        <p:nvSpPr>
          <p:cNvPr id="232" name="Rectangle 231"/>
          <p:cNvSpPr/>
          <p:nvPr/>
        </p:nvSpPr>
        <p:spPr>
          <a:xfrm flipH="1">
            <a:off x="4097014" y="3148989"/>
            <a:ext cx="165600" cy="363600"/>
          </a:xfrm>
          <a:prstGeom prst="rect">
            <a:avLst/>
          </a:prstGeom>
          <a:solidFill>
            <a:srgbClr val="FFC000"/>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Line 60"/>
          <p:cNvSpPr>
            <a:spLocks noChangeShapeType="1"/>
          </p:cNvSpPr>
          <p:nvPr/>
        </p:nvSpPr>
        <p:spPr bwMode="auto">
          <a:xfrm flipV="1">
            <a:off x="4279515" y="3322143"/>
            <a:ext cx="521085" cy="2"/>
          </a:xfrm>
          <a:prstGeom prst="line">
            <a:avLst/>
          </a:prstGeom>
          <a:noFill/>
          <a:ln w="44450" cap="flat">
            <a:solidFill>
              <a:srgbClr val="FFFFFF"/>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Rectangle 233"/>
          <p:cNvSpPr/>
          <p:nvPr/>
        </p:nvSpPr>
        <p:spPr>
          <a:xfrm flipH="1">
            <a:off x="4800600" y="3148989"/>
            <a:ext cx="165600" cy="363600"/>
          </a:xfrm>
          <a:prstGeom prst="rect">
            <a:avLst/>
          </a:prstGeom>
          <a:solidFill>
            <a:srgbClr val="00B0F0"/>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Fill Primitives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35</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236" name="Freeform 70"/>
          <p:cNvSpPr>
            <a:spLocks noEditPoints="1"/>
          </p:cNvSpPr>
          <p:nvPr/>
        </p:nvSpPr>
        <p:spPr bwMode="auto">
          <a:xfrm>
            <a:off x="5764124" y="5117592"/>
            <a:ext cx="438299" cy="76571"/>
          </a:xfrm>
          <a:custGeom>
            <a:avLst/>
            <a:gdLst>
              <a:gd name="T0" fmla="*/ 26 w 154"/>
              <a:gd name="T1" fmla="*/ 14 h 27"/>
              <a:gd name="T2" fmla="*/ 23 w 154"/>
              <a:gd name="T3" fmla="*/ 25 h 27"/>
              <a:gd name="T4" fmla="*/ 13 w 154"/>
              <a:gd name="T5" fmla="*/ 27 h 27"/>
              <a:gd name="T6" fmla="*/ 3 w 154"/>
              <a:gd name="T7" fmla="*/ 25 h 27"/>
              <a:gd name="T8" fmla="*/ 0 w 154"/>
              <a:gd name="T9" fmla="*/ 14 h 27"/>
              <a:gd name="T10" fmla="*/ 3 w 154"/>
              <a:gd name="T11" fmla="*/ 3 h 27"/>
              <a:gd name="T12" fmla="*/ 13 w 154"/>
              <a:gd name="T13" fmla="*/ 0 h 27"/>
              <a:gd name="T14" fmla="*/ 23 w 154"/>
              <a:gd name="T15" fmla="*/ 3 h 27"/>
              <a:gd name="T16" fmla="*/ 26 w 154"/>
              <a:gd name="T17" fmla="*/ 14 h 27"/>
              <a:gd name="T18" fmla="*/ 90 w 154"/>
              <a:gd name="T19" fmla="*/ 14 h 27"/>
              <a:gd name="T20" fmla="*/ 87 w 154"/>
              <a:gd name="T21" fmla="*/ 25 h 27"/>
              <a:gd name="T22" fmla="*/ 77 w 154"/>
              <a:gd name="T23" fmla="*/ 27 h 27"/>
              <a:gd name="T24" fmla="*/ 67 w 154"/>
              <a:gd name="T25" fmla="*/ 25 h 27"/>
              <a:gd name="T26" fmla="*/ 64 w 154"/>
              <a:gd name="T27" fmla="*/ 14 h 27"/>
              <a:gd name="T28" fmla="*/ 67 w 154"/>
              <a:gd name="T29" fmla="*/ 3 h 27"/>
              <a:gd name="T30" fmla="*/ 77 w 154"/>
              <a:gd name="T31" fmla="*/ 0 h 27"/>
              <a:gd name="T32" fmla="*/ 87 w 154"/>
              <a:gd name="T33" fmla="*/ 3 h 27"/>
              <a:gd name="T34" fmla="*/ 90 w 154"/>
              <a:gd name="T35" fmla="*/ 14 h 27"/>
              <a:gd name="T36" fmla="*/ 154 w 154"/>
              <a:gd name="T37" fmla="*/ 14 h 27"/>
              <a:gd name="T38" fmla="*/ 151 w 154"/>
              <a:gd name="T39" fmla="*/ 25 h 27"/>
              <a:gd name="T40" fmla="*/ 141 w 154"/>
              <a:gd name="T41" fmla="*/ 27 h 27"/>
              <a:gd name="T42" fmla="*/ 131 w 154"/>
              <a:gd name="T43" fmla="*/ 25 h 27"/>
              <a:gd name="T44" fmla="*/ 128 w 154"/>
              <a:gd name="T45" fmla="*/ 14 h 27"/>
              <a:gd name="T46" fmla="*/ 131 w 154"/>
              <a:gd name="T47" fmla="*/ 3 h 27"/>
              <a:gd name="T48" fmla="*/ 141 w 154"/>
              <a:gd name="T49" fmla="*/ 0 h 27"/>
              <a:gd name="T50" fmla="*/ 151 w 154"/>
              <a:gd name="T51" fmla="*/ 3 h 27"/>
              <a:gd name="T52" fmla="*/ 154 w 154"/>
              <a:gd name="T5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7">
                <a:moveTo>
                  <a:pt x="26" y="14"/>
                </a:moveTo>
                <a:cubicBezTo>
                  <a:pt x="26" y="19"/>
                  <a:pt x="25" y="23"/>
                  <a:pt x="23" y="25"/>
                </a:cubicBezTo>
                <a:cubicBezTo>
                  <a:pt x="21" y="26"/>
                  <a:pt x="18" y="27"/>
                  <a:pt x="13" y="27"/>
                </a:cubicBezTo>
                <a:cubicBezTo>
                  <a:pt x="8" y="27"/>
                  <a:pt x="5" y="26"/>
                  <a:pt x="3" y="25"/>
                </a:cubicBezTo>
                <a:cubicBezTo>
                  <a:pt x="1" y="23"/>
                  <a:pt x="0" y="19"/>
                  <a:pt x="0" y="14"/>
                </a:cubicBezTo>
                <a:cubicBezTo>
                  <a:pt x="0" y="8"/>
                  <a:pt x="1" y="5"/>
                  <a:pt x="3" y="3"/>
                </a:cubicBezTo>
                <a:cubicBezTo>
                  <a:pt x="5" y="1"/>
                  <a:pt x="8" y="0"/>
                  <a:pt x="13" y="0"/>
                </a:cubicBezTo>
                <a:cubicBezTo>
                  <a:pt x="18" y="0"/>
                  <a:pt x="21" y="1"/>
                  <a:pt x="23" y="3"/>
                </a:cubicBezTo>
                <a:cubicBezTo>
                  <a:pt x="25" y="5"/>
                  <a:pt x="26" y="8"/>
                  <a:pt x="26" y="14"/>
                </a:cubicBezTo>
                <a:close/>
                <a:moveTo>
                  <a:pt x="90" y="14"/>
                </a:moveTo>
                <a:cubicBezTo>
                  <a:pt x="90" y="19"/>
                  <a:pt x="89" y="23"/>
                  <a:pt x="87" y="25"/>
                </a:cubicBezTo>
                <a:cubicBezTo>
                  <a:pt x="85" y="26"/>
                  <a:pt x="82" y="27"/>
                  <a:pt x="77" y="27"/>
                </a:cubicBezTo>
                <a:cubicBezTo>
                  <a:pt x="72" y="27"/>
                  <a:pt x="69" y="26"/>
                  <a:pt x="67" y="25"/>
                </a:cubicBezTo>
                <a:cubicBezTo>
                  <a:pt x="65" y="23"/>
                  <a:pt x="64" y="19"/>
                  <a:pt x="64" y="14"/>
                </a:cubicBezTo>
                <a:cubicBezTo>
                  <a:pt x="64" y="8"/>
                  <a:pt x="65" y="5"/>
                  <a:pt x="67" y="3"/>
                </a:cubicBezTo>
                <a:cubicBezTo>
                  <a:pt x="69" y="1"/>
                  <a:pt x="72" y="0"/>
                  <a:pt x="77" y="0"/>
                </a:cubicBezTo>
                <a:cubicBezTo>
                  <a:pt x="82" y="0"/>
                  <a:pt x="85" y="1"/>
                  <a:pt x="87" y="3"/>
                </a:cubicBezTo>
                <a:cubicBezTo>
                  <a:pt x="89" y="5"/>
                  <a:pt x="90" y="8"/>
                  <a:pt x="90" y="14"/>
                </a:cubicBezTo>
                <a:close/>
                <a:moveTo>
                  <a:pt x="154" y="14"/>
                </a:moveTo>
                <a:cubicBezTo>
                  <a:pt x="154" y="19"/>
                  <a:pt x="153" y="23"/>
                  <a:pt x="151" y="25"/>
                </a:cubicBezTo>
                <a:cubicBezTo>
                  <a:pt x="149" y="26"/>
                  <a:pt x="146" y="27"/>
                  <a:pt x="141" y="27"/>
                </a:cubicBezTo>
                <a:cubicBezTo>
                  <a:pt x="136" y="27"/>
                  <a:pt x="133" y="26"/>
                  <a:pt x="131" y="25"/>
                </a:cubicBezTo>
                <a:cubicBezTo>
                  <a:pt x="129" y="23"/>
                  <a:pt x="128" y="19"/>
                  <a:pt x="128" y="14"/>
                </a:cubicBezTo>
                <a:cubicBezTo>
                  <a:pt x="128" y="8"/>
                  <a:pt x="129" y="5"/>
                  <a:pt x="131" y="3"/>
                </a:cubicBezTo>
                <a:cubicBezTo>
                  <a:pt x="133" y="1"/>
                  <a:pt x="136" y="0"/>
                  <a:pt x="141" y="0"/>
                </a:cubicBezTo>
                <a:cubicBezTo>
                  <a:pt x="146" y="0"/>
                  <a:pt x="149" y="1"/>
                  <a:pt x="151" y="3"/>
                </a:cubicBezTo>
                <a:cubicBezTo>
                  <a:pt x="153" y="5"/>
                  <a:pt x="154" y="8"/>
                  <a:pt x="154" y="1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Line 77"/>
          <p:cNvSpPr>
            <a:spLocks noChangeShapeType="1"/>
          </p:cNvSpPr>
          <p:nvPr/>
        </p:nvSpPr>
        <p:spPr bwMode="auto">
          <a:xfrm flipH="1">
            <a:off x="3886200" y="4299079"/>
            <a:ext cx="0" cy="565036"/>
          </a:xfrm>
          <a:prstGeom prst="line">
            <a:avLst/>
          </a:prstGeom>
          <a:solidFill>
            <a:srgbClr val="70AD47"/>
          </a:solidFill>
          <a:ln w="50800" cap="sq">
            <a:solidFill>
              <a:schemeClr val="accent6">
                <a:lumMod val="75000"/>
              </a:schemeClr>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US"/>
          </a:p>
        </p:txBody>
      </p:sp>
      <p:sp>
        <p:nvSpPr>
          <p:cNvPr id="237" name="Line 77"/>
          <p:cNvSpPr>
            <a:spLocks noChangeShapeType="1"/>
          </p:cNvSpPr>
          <p:nvPr/>
        </p:nvSpPr>
        <p:spPr bwMode="auto">
          <a:xfrm flipH="1">
            <a:off x="5198196" y="4299079"/>
            <a:ext cx="0" cy="565036"/>
          </a:xfrm>
          <a:prstGeom prst="line">
            <a:avLst/>
          </a:prstGeom>
          <a:solidFill>
            <a:srgbClr val="70AD47"/>
          </a:solidFill>
          <a:ln w="50800" cap="sq">
            <a:solidFill>
              <a:schemeClr val="accent6">
                <a:lumMod val="75000"/>
              </a:schemeClr>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US"/>
          </a:p>
        </p:txBody>
      </p:sp>
      <p:sp>
        <p:nvSpPr>
          <p:cNvPr id="238" name="Line 42"/>
          <p:cNvSpPr>
            <a:spLocks noChangeShapeType="1"/>
          </p:cNvSpPr>
          <p:nvPr/>
        </p:nvSpPr>
        <p:spPr bwMode="auto">
          <a:xfrm>
            <a:off x="4276800" y="2664000"/>
            <a:ext cx="454142" cy="0"/>
          </a:xfrm>
          <a:prstGeom prst="line">
            <a:avLst/>
          </a:prstGeom>
          <a:noFill/>
          <a:ln w="55563" cap="flat">
            <a:solidFill>
              <a:srgbClr val="FF0000"/>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7456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Final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36</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grpSp>
        <p:nvGrpSpPr>
          <p:cNvPr id="134" name="Group 133"/>
          <p:cNvGrpSpPr/>
          <p:nvPr/>
        </p:nvGrpSpPr>
        <p:grpSpPr>
          <a:xfrm>
            <a:off x="2729610" y="1455071"/>
            <a:ext cx="3913380" cy="4564062"/>
            <a:chOff x="3409950" y="1684338"/>
            <a:chExt cx="2327276" cy="3494088"/>
          </a:xfrm>
        </p:grpSpPr>
        <p:sp>
          <p:nvSpPr>
            <p:cNvPr id="89" name="Line 49"/>
            <p:cNvSpPr>
              <a:spLocks noChangeShapeType="1"/>
            </p:cNvSpPr>
            <p:nvPr/>
          </p:nvSpPr>
          <p:spPr bwMode="auto">
            <a:xfrm>
              <a:off x="3409950" y="1684338"/>
              <a:ext cx="1163638"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50"/>
            <p:cNvSpPr>
              <a:spLocks noChangeShapeType="1"/>
            </p:cNvSpPr>
            <p:nvPr/>
          </p:nvSpPr>
          <p:spPr bwMode="auto">
            <a:xfrm>
              <a:off x="3990975" y="1684338"/>
              <a:ext cx="582613"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51"/>
            <p:cNvSpPr>
              <a:spLocks noChangeShapeType="1"/>
            </p:cNvSpPr>
            <p:nvPr/>
          </p:nvSpPr>
          <p:spPr bwMode="auto">
            <a:xfrm>
              <a:off x="4573588" y="1684338"/>
              <a:ext cx="0"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52"/>
            <p:cNvSpPr>
              <a:spLocks noChangeShapeType="1"/>
            </p:cNvSpPr>
            <p:nvPr/>
          </p:nvSpPr>
          <p:spPr bwMode="auto">
            <a:xfrm flipH="1">
              <a:off x="4573588" y="1684338"/>
              <a:ext cx="582613" cy="3494088"/>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53"/>
            <p:cNvSpPr>
              <a:spLocks noChangeShapeType="1"/>
            </p:cNvSpPr>
            <p:nvPr/>
          </p:nvSpPr>
          <p:spPr bwMode="auto">
            <a:xfrm flipH="1">
              <a:off x="4573588" y="1684338"/>
              <a:ext cx="1163638"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8" name="Group 137"/>
          <p:cNvGrpSpPr/>
          <p:nvPr/>
        </p:nvGrpSpPr>
        <p:grpSpPr>
          <a:xfrm rot="21132942">
            <a:off x="3839824" y="1913316"/>
            <a:ext cx="762382" cy="2743543"/>
            <a:chOff x="1178765" y="1847000"/>
            <a:chExt cx="1094259" cy="3937844"/>
          </a:xfrm>
        </p:grpSpPr>
        <p:sp>
          <p:nvSpPr>
            <p:cNvPr id="200" name="Right Triangle 199"/>
            <p:cNvSpPr/>
            <p:nvPr/>
          </p:nvSpPr>
          <p:spPr>
            <a:xfrm rot="17403007">
              <a:off x="226198" y="3738018"/>
              <a:ext cx="3258582" cy="835070"/>
            </a:xfrm>
            <a:prstGeom prst="rtTriangl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Isosceles Triangle 200"/>
            <p:cNvSpPr/>
            <p:nvPr/>
          </p:nvSpPr>
          <p:spPr>
            <a:xfrm rot="14328291">
              <a:off x="695572" y="2330193"/>
              <a:ext cx="1279332" cy="312946"/>
            </a:xfrm>
            <a:prstGeom prst="triangl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Line 48"/>
          <p:cNvSpPr>
            <a:spLocks noChangeShapeType="1"/>
          </p:cNvSpPr>
          <p:nvPr/>
        </p:nvSpPr>
        <p:spPr bwMode="auto">
          <a:xfrm>
            <a:off x="1752600" y="1455071"/>
            <a:ext cx="2933700" cy="4564062"/>
          </a:xfrm>
          <a:prstGeom prst="line">
            <a:avLst/>
          </a:prstGeom>
          <a:noFill/>
          <a:ln w="25400" cap="rnd">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6"/>
          <p:cNvSpPr>
            <a:spLocks noChangeShapeType="1"/>
          </p:cNvSpPr>
          <p:nvPr/>
        </p:nvSpPr>
        <p:spPr bwMode="auto">
          <a:xfrm flipH="1">
            <a:off x="1752600" y="1455071"/>
            <a:ext cx="5867398" cy="0"/>
          </a:xfrm>
          <a:prstGeom prst="line">
            <a:avLst/>
          </a:prstGeom>
          <a:noFill/>
          <a:ln w="25400" cap="rnd">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7"/>
          <p:cNvSpPr>
            <a:spLocks noChangeShapeType="1"/>
          </p:cNvSpPr>
          <p:nvPr/>
        </p:nvSpPr>
        <p:spPr bwMode="auto">
          <a:xfrm flipH="1">
            <a:off x="4686300" y="1455071"/>
            <a:ext cx="2933700" cy="4564062"/>
          </a:xfrm>
          <a:prstGeom prst="line">
            <a:avLst/>
          </a:prstGeom>
          <a:noFill/>
          <a:ln w="25400" cap="flat">
            <a:solidFill>
              <a:schemeClr val="tx1">
                <a:lumMod val="75000"/>
                <a:lumOff val="2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Tree>
    <p:extLst>
      <p:ext uri="{BB962C8B-B14F-4D97-AF65-F5344CB8AC3E}">
        <p14:creationId xmlns:p14="http://schemas.microsoft.com/office/powerpoint/2010/main" val="41218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Final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37</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grpSp>
        <p:nvGrpSpPr>
          <p:cNvPr id="8" name="Group 7"/>
          <p:cNvGrpSpPr/>
          <p:nvPr/>
        </p:nvGrpSpPr>
        <p:grpSpPr>
          <a:xfrm>
            <a:off x="1752600" y="1455071"/>
            <a:ext cx="5867400" cy="4564062"/>
            <a:chOff x="1752600" y="1455071"/>
            <a:chExt cx="5867400" cy="4564062"/>
          </a:xfrm>
        </p:grpSpPr>
        <p:sp>
          <p:nvSpPr>
            <p:cNvPr id="103" name="Line 63"/>
            <p:cNvSpPr>
              <a:spLocks noChangeShapeType="1"/>
            </p:cNvSpPr>
            <p:nvPr/>
          </p:nvSpPr>
          <p:spPr bwMode="auto">
            <a:xfrm>
              <a:off x="4129200" y="4687731"/>
              <a:ext cx="28587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3575250" y="4267200"/>
              <a:ext cx="517953" cy="361387"/>
              <a:chOff x="2495283" y="2491886"/>
              <a:chExt cx="625902" cy="1119761"/>
            </a:xfrm>
          </p:grpSpPr>
          <p:sp>
            <p:nvSpPr>
              <p:cNvPr id="94" name="Line 54"/>
              <p:cNvSpPr>
                <a:spLocks noChangeShapeType="1"/>
              </p:cNvSpPr>
              <p:nvPr/>
            </p:nvSpPr>
            <p:spPr bwMode="auto">
              <a:xfrm>
                <a:off x="2495283" y="2491886"/>
                <a:ext cx="43503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55"/>
              <p:cNvSpPr>
                <a:spLocks noChangeShapeType="1"/>
              </p:cNvSpPr>
              <p:nvPr/>
            </p:nvSpPr>
            <p:spPr bwMode="auto">
              <a:xfrm>
                <a:off x="2546948" y="2771827"/>
                <a:ext cx="43503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56"/>
              <p:cNvSpPr>
                <a:spLocks noChangeShapeType="1"/>
              </p:cNvSpPr>
              <p:nvPr/>
            </p:nvSpPr>
            <p:spPr bwMode="auto">
              <a:xfrm>
                <a:off x="2620903" y="3051768"/>
                <a:ext cx="413279"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57"/>
              <p:cNvSpPr>
                <a:spLocks noChangeShapeType="1"/>
              </p:cNvSpPr>
              <p:nvPr/>
            </p:nvSpPr>
            <p:spPr bwMode="auto">
              <a:xfrm>
                <a:off x="2686882" y="3331709"/>
                <a:ext cx="395877"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58"/>
              <p:cNvSpPr>
                <a:spLocks noChangeShapeType="1"/>
              </p:cNvSpPr>
              <p:nvPr/>
            </p:nvSpPr>
            <p:spPr bwMode="auto">
              <a:xfrm>
                <a:off x="2751410" y="3611647"/>
                <a:ext cx="369775"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9" name="Line 59"/>
            <p:cNvSpPr>
              <a:spLocks noChangeShapeType="1"/>
            </p:cNvSpPr>
            <p:nvPr/>
          </p:nvSpPr>
          <p:spPr bwMode="auto">
            <a:xfrm>
              <a:off x="2966400" y="1989356"/>
              <a:ext cx="85320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60"/>
            <p:cNvSpPr>
              <a:spLocks noChangeShapeType="1"/>
            </p:cNvSpPr>
            <p:nvPr/>
          </p:nvSpPr>
          <p:spPr bwMode="auto">
            <a:xfrm>
              <a:off x="3279513" y="2695368"/>
              <a:ext cx="691732"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61"/>
            <p:cNvSpPr>
              <a:spLocks noChangeShapeType="1"/>
            </p:cNvSpPr>
            <p:nvPr/>
          </p:nvSpPr>
          <p:spPr bwMode="auto">
            <a:xfrm>
              <a:off x="3546455" y="3334847"/>
              <a:ext cx="568345"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62"/>
            <p:cNvSpPr>
              <a:spLocks noChangeShapeType="1"/>
            </p:cNvSpPr>
            <p:nvPr/>
          </p:nvSpPr>
          <p:spPr bwMode="auto">
            <a:xfrm>
              <a:off x="3849033" y="3981717"/>
              <a:ext cx="399481"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3909427" y="2288673"/>
              <a:ext cx="776873" cy="2366011"/>
              <a:chOff x="3909427" y="1830399"/>
              <a:chExt cx="776873" cy="2824285"/>
            </a:xfrm>
          </p:grpSpPr>
          <p:sp>
            <p:nvSpPr>
              <p:cNvPr id="104" name="Line 64"/>
              <p:cNvSpPr>
                <a:spLocks noChangeShapeType="1"/>
              </p:cNvSpPr>
              <p:nvPr/>
            </p:nvSpPr>
            <p:spPr bwMode="auto">
              <a:xfrm>
                <a:off x="3909427" y="1830399"/>
                <a:ext cx="776873"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65"/>
              <p:cNvSpPr>
                <a:spLocks noChangeShapeType="1"/>
              </p:cNvSpPr>
              <p:nvPr/>
            </p:nvSpPr>
            <p:spPr bwMode="auto">
              <a:xfrm>
                <a:off x="4025581" y="2535433"/>
                <a:ext cx="660718"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66"/>
              <p:cNvSpPr>
                <a:spLocks noChangeShapeType="1"/>
              </p:cNvSpPr>
              <p:nvPr/>
            </p:nvSpPr>
            <p:spPr bwMode="auto">
              <a:xfrm>
                <a:off x="4147204" y="3242541"/>
                <a:ext cx="539096"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67"/>
              <p:cNvSpPr>
                <a:spLocks noChangeShapeType="1"/>
              </p:cNvSpPr>
              <p:nvPr/>
            </p:nvSpPr>
            <p:spPr bwMode="auto">
              <a:xfrm>
                <a:off x="4275000" y="3947575"/>
                <a:ext cx="411299"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68"/>
              <p:cNvSpPr>
                <a:spLocks noChangeShapeType="1"/>
              </p:cNvSpPr>
              <p:nvPr/>
            </p:nvSpPr>
            <p:spPr bwMode="auto">
              <a:xfrm>
                <a:off x="4400670" y="4654684"/>
                <a:ext cx="285629"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p:cNvGrpSpPr/>
            <p:nvPr/>
          </p:nvGrpSpPr>
          <p:grpSpPr>
            <a:xfrm>
              <a:off x="4686300" y="2438401"/>
              <a:ext cx="763200" cy="838200"/>
              <a:chOff x="4686300" y="1871872"/>
              <a:chExt cx="763200" cy="2442737"/>
            </a:xfrm>
          </p:grpSpPr>
          <p:sp>
            <p:nvSpPr>
              <p:cNvPr id="111" name="Line 71"/>
              <p:cNvSpPr>
                <a:spLocks noChangeShapeType="1"/>
              </p:cNvSpPr>
              <p:nvPr/>
            </p:nvSpPr>
            <p:spPr bwMode="auto">
              <a:xfrm>
                <a:off x="4686300" y="3093238"/>
                <a:ext cx="67680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4686300" y="1871872"/>
                <a:ext cx="763200" cy="2442737"/>
                <a:chOff x="4686300" y="1871872"/>
                <a:chExt cx="763200" cy="2442737"/>
              </a:xfrm>
            </p:grpSpPr>
            <p:sp>
              <p:nvSpPr>
                <p:cNvPr id="109" name="Line 69"/>
                <p:cNvSpPr>
                  <a:spLocks noChangeShapeType="1"/>
                </p:cNvSpPr>
                <p:nvPr/>
              </p:nvSpPr>
              <p:spPr bwMode="auto">
                <a:xfrm>
                  <a:off x="4686300" y="1871872"/>
                  <a:ext cx="76320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70"/>
                <p:cNvSpPr>
                  <a:spLocks noChangeShapeType="1"/>
                </p:cNvSpPr>
                <p:nvPr/>
              </p:nvSpPr>
              <p:spPr bwMode="auto">
                <a:xfrm>
                  <a:off x="4686300" y="2481519"/>
                  <a:ext cx="72000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72"/>
                <p:cNvSpPr>
                  <a:spLocks noChangeShapeType="1"/>
                </p:cNvSpPr>
                <p:nvPr/>
              </p:nvSpPr>
              <p:spPr bwMode="auto">
                <a:xfrm>
                  <a:off x="4686300" y="3713256"/>
                  <a:ext cx="624646"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73"/>
                <p:cNvSpPr>
                  <a:spLocks noChangeShapeType="1"/>
                </p:cNvSpPr>
                <p:nvPr/>
              </p:nvSpPr>
              <p:spPr bwMode="auto">
                <a:xfrm>
                  <a:off x="4686300" y="4314609"/>
                  <a:ext cx="586800" cy="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4" name="Group 133"/>
            <p:cNvGrpSpPr/>
            <p:nvPr/>
          </p:nvGrpSpPr>
          <p:grpSpPr>
            <a:xfrm>
              <a:off x="2729610" y="1455071"/>
              <a:ext cx="3913380" cy="4564062"/>
              <a:chOff x="3409950" y="1684338"/>
              <a:chExt cx="2327276" cy="3494088"/>
            </a:xfrm>
          </p:grpSpPr>
          <p:sp>
            <p:nvSpPr>
              <p:cNvPr id="89" name="Line 49"/>
              <p:cNvSpPr>
                <a:spLocks noChangeShapeType="1"/>
              </p:cNvSpPr>
              <p:nvPr/>
            </p:nvSpPr>
            <p:spPr bwMode="auto">
              <a:xfrm>
                <a:off x="3409950" y="1684338"/>
                <a:ext cx="1163638"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50"/>
              <p:cNvSpPr>
                <a:spLocks noChangeShapeType="1"/>
              </p:cNvSpPr>
              <p:nvPr/>
            </p:nvSpPr>
            <p:spPr bwMode="auto">
              <a:xfrm>
                <a:off x="3990975" y="1684338"/>
                <a:ext cx="582613"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51"/>
              <p:cNvSpPr>
                <a:spLocks noChangeShapeType="1"/>
              </p:cNvSpPr>
              <p:nvPr/>
            </p:nvSpPr>
            <p:spPr bwMode="auto">
              <a:xfrm>
                <a:off x="4573588" y="1684338"/>
                <a:ext cx="0"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52"/>
              <p:cNvSpPr>
                <a:spLocks noChangeShapeType="1"/>
              </p:cNvSpPr>
              <p:nvPr/>
            </p:nvSpPr>
            <p:spPr bwMode="auto">
              <a:xfrm flipH="1">
                <a:off x="4573588" y="1684338"/>
                <a:ext cx="582613" cy="3494088"/>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53"/>
              <p:cNvSpPr>
                <a:spLocks noChangeShapeType="1"/>
              </p:cNvSpPr>
              <p:nvPr/>
            </p:nvSpPr>
            <p:spPr bwMode="auto">
              <a:xfrm flipH="1">
                <a:off x="4573588" y="1684338"/>
                <a:ext cx="1163638" cy="3457575"/>
              </a:xfrm>
              <a:prstGeom prst="line">
                <a:avLst/>
              </a:prstGeom>
              <a:noFill/>
              <a:ln w="22225" cap="flat">
                <a:solidFill>
                  <a:schemeClr val="tx1">
                    <a:lumMod val="85000"/>
                    <a:lumOff val="1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8" name="Group 137"/>
            <p:cNvGrpSpPr/>
            <p:nvPr/>
          </p:nvGrpSpPr>
          <p:grpSpPr>
            <a:xfrm rot="21132942">
              <a:off x="3839824" y="1913316"/>
              <a:ext cx="762382" cy="2743543"/>
              <a:chOff x="1178765" y="1847000"/>
              <a:chExt cx="1094259" cy="3937844"/>
            </a:xfrm>
          </p:grpSpPr>
          <p:sp>
            <p:nvSpPr>
              <p:cNvPr id="200" name="Right Triangle 199"/>
              <p:cNvSpPr/>
              <p:nvPr/>
            </p:nvSpPr>
            <p:spPr>
              <a:xfrm rot="17403007">
                <a:off x="226198" y="3738018"/>
                <a:ext cx="3258582" cy="835070"/>
              </a:xfrm>
              <a:prstGeom prst="rtTriangle">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Isosceles Triangle 200"/>
              <p:cNvSpPr/>
              <p:nvPr/>
            </p:nvSpPr>
            <p:spPr>
              <a:xfrm rot="14328291">
                <a:off x="695572" y="2330193"/>
                <a:ext cx="1279332" cy="312946"/>
              </a:xfrm>
              <a:prstGeom prst="triangl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Line 48"/>
            <p:cNvSpPr>
              <a:spLocks noChangeShapeType="1"/>
            </p:cNvSpPr>
            <p:nvPr/>
          </p:nvSpPr>
          <p:spPr bwMode="auto">
            <a:xfrm>
              <a:off x="1752600" y="1455071"/>
              <a:ext cx="2933700" cy="4564062"/>
            </a:xfrm>
            <a:prstGeom prst="line">
              <a:avLst/>
            </a:prstGeom>
            <a:noFill/>
            <a:ln w="25400" cap="rnd">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6"/>
            <p:cNvSpPr>
              <a:spLocks noChangeShapeType="1"/>
            </p:cNvSpPr>
            <p:nvPr/>
          </p:nvSpPr>
          <p:spPr bwMode="auto">
            <a:xfrm flipH="1">
              <a:off x="1752600" y="1455071"/>
              <a:ext cx="5867398" cy="0"/>
            </a:xfrm>
            <a:prstGeom prst="line">
              <a:avLst/>
            </a:prstGeom>
            <a:noFill/>
            <a:ln w="25400" cap="rnd">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7"/>
            <p:cNvSpPr>
              <a:spLocks noChangeShapeType="1"/>
            </p:cNvSpPr>
            <p:nvPr/>
          </p:nvSpPr>
          <p:spPr bwMode="auto">
            <a:xfrm flipH="1">
              <a:off x="4686300" y="1455071"/>
              <a:ext cx="2933700" cy="4564062"/>
            </a:xfrm>
            <a:prstGeom prst="line">
              <a:avLst/>
            </a:prstGeom>
            <a:noFill/>
            <a:ln w="25400" cap="flat">
              <a:solidFill>
                <a:schemeClr val="tx1">
                  <a:lumMod val="75000"/>
                  <a:lumOff val="2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39000" contrast="89000"/>
                    </a14:imgEffect>
                  </a14:imgLayer>
                </a14:imgProps>
              </a:ext>
              <a:ext uri="{28A0092B-C50C-407E-A947-70E740481C1C}">
                <a14:useLocalDpi xmlns:a14="http://schemas.microsoft.com/office/drawing/2010/main" val="0"/>
              </a:ext>
            </a:extLst>
          </a:blip>
          <a:stretch>
            <a:fillRect/>
          </a:stretch>
        </p:blipFill>
        <p:spPr>
          <a:xfrm>
            <a:off x="1731264" y="1447800"/>
            <a:ext cx="5888736" cy="4584192"/>
          </a:xfrm>
          <a:prstGeom prst="rect">
            <a:avLst/>
          </a:prstGeom>
          <a:noFill/>
        </p:spPr>
      </p:pic>
      <p:cxnSp>
        <p:nvCxnSpPr>
          <p:cNvPr id="14" name="Straight Arrow Connector 13"/>
          <p:cNvCxnSpPr/>
          <p:nvPr/>
        </p:nvCxnSpPr>
        <p:spPr>
          <a:xfrm flipV="1">
            <a:off x="1981200" y="3070254"/>
            <a:ext cx="1066800" cy="126458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00514" y="4367633"/>
            <a:ext cx="2223686" cy="369332"/>
          </a:xfrm>
          <a:prstGeom prst="rect">
            <a:avLst/>
          </a:prstGeom>
          <a:noFill/>
        </p:spPr>
        <p:txBody>
          <a:bodyPr wrap="none" rtlCol="0">
            <a:spAutoFit/>
          </a:bodyPr>
          <a:lstStyle/>
          <a:p>
            <a:r>
              <a:rPr lang="en-US" dirty="0" smtClean="0">
                <a:solidFill>
                  <a:schemeClr val="bg1"/>
                </a:solidFill>
              </a:rPr>
              <a:t>Empty space areas</a:t>
            </a:r>
            <a:endParaRPr lang="en-US" dirty="0">
              <a:solidFill>
                <a:schemeClr val="bg1"/>
              </a:solidFill>
            </a:endParaRPr>
          </a:p>
        </p:txBody>
      </p:sp>
      <p:sp>
        <p:nvSpPr>
          <p:cNvPr id="60"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Tree>
    <p:extLst>
      <p:ext uri="{BB962C8B-B14F-4D97-AF65-F5344CB8AC3E}">
        <p14:creationId xmlns:p14="http://schemas.microsoft.com/office/powerpoint/2010/main" val="3565219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Optional: Primary Visibility Pass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38</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grpSp>
        <p:nvGrpSpPr>
          <p:cNvPr id="39" name="Group 38"/>
          <p:cNvGrpSpPr/>
          <p:nvPr/>
        </p:nvGrpSpPr>
        <p:grpSpPr>
          <a:xfrm>
            <a:off x="1178032" y="2935366"/>
            <a:ext cx="6556669" cy="1218538"/>
            <a:chOff x="1981200" y="2557322"/>
            <a:chExt cx="5531909" cy="1028089"/>
          </a:xfrm>
        </p:grpSpPr>
        <p:sp>
          <p:nvSpPr>
            <p:cNvPr id="40" name="Oval 39"/>
            <p:cNvSpPr/>
            <p:nvPr/>
          </p:nvSpPr>
          <p:spPr>
            <a:xfrm>
              <a:off x="1981200"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16705" y="32204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73315"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485020" y="3356811"/>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stCxn id="40" idx="5"/>
              <a:endCxn id="41" idx="2"/>
            </p:cNvCxnSpPr>
            <p:nvPr/>
          </p:nvCxnSpPr>
          <p:spPr>
            <a:xfrm>
              <a:off x="2176322" y="2805975"/>
              <a:ext cx="1140383" cy="52877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6"/>
              <a:endCxn id="42" idx="2"/>
            </p:cNvCxnSpPr>
            <p:nvPr/>
          </p:nvCxnSpPr>
          <p:spPr>
            <a:xfrm flipV="1">
              <a:off x="3545305" y="2725153"/>
              <a:ext cx="1528010" cy="6096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6"/>
              <a:endCxn id="43" idx="2"/>
            </p:cNvCxnSpPr>
            <p:nvPr/>
          </p:nvCxnSpPr>
          <p:spPr>
            <a:xfrm>
              <a:off x="5301915" y="2725153"/>
              <a:ext cx="1183105" cy="7459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3"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48"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a:p>
            <a:pPr marL="0" indent="0">
              <a:buFont typeface="Arial" pitchFamily="34" charset="0"/>
              <a:buNone/>
            </a:pPr>
            <a:endParaRPr lang="en-US" dirty="0">
              <a:solidFill>
                <a:schemeClr val="bg1"/>
              </a:solidFill>
            </a:endParaRPr>
          </a:p>
        </p:txBody>
      </p:sp>
      <p:sp>
        <p:nvSpPr>
          <p:cNvPr id="49"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50"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1"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52"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3"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Tree>
    <p:extLst>
      <p:ext uri="{BB962C8B-B14F-4D97-AF65-F5344CB8AC3E}">
        <p14:creationId xmlns:p14="http://schemas.microsoft.com/office/powerpoint/2010/main" val="865137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Optional: Primary Visibility Pass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39</a:t>
            </a:fld>
            <a:endParaRPr lang="en-US" dirty="0"/>
          </a:p>
        </p:txBody>
      </p:sp>
      <p:sp>
        <p:nvSpPr>
          <p:cNvPr id="19"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grpSp>
        <p:nvGrpSpPr>
          <p:cNvPr id="39" name="Group 38"/>
          <p:cNvGrpSpPr/>
          <p:nvPr/>
        </p:nvGrpSpPr>
        <p:grpSpPr>
          <a:xfrm>
            <a:off x="1178032" y="2935366"/>
            <a:ext cx="6556669" cy="1218538"/>
            <a:chOff x="1981200" y="2557322"/>
            <a:chExt cx="5531909" cy="1028089"/>
          </a:xfrm>
        </p:grpSpPr>
        <p:sp>
          <p:nvSpPr>
            <p:cNvPr id="40" name="Oval 39"/>
            <p:cNvSpPr/>
            <p:nvPr/>
          </p:nvSpPr>
          <p:spPr>
            <a:xfrm>
              <a:off x="1981200" y="26108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16705" y="32204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73315"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485020" y="3356811"/>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stCxn id="40" idx="5"/>
              <a:endCxn id="41" idx="2"/>
            </p:cNvCxnSpPr>
            <p:nvPr/>
          </p:nvCxnSpPr>
          <p:spPr>
            <a:xfrm>
              <a:off x="2176322" y="2805975"/>
              <a:ext cx="1140383" cy="5287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6"/>
              <a:endCxn id="42" idx="2"/>
            </p:cNvCxnSpPr>
            <p:nvPr/>
          </p:nvCxnSpPr>
          <p:spPr>
            <a:xfrm flipV="1">
              <a:off x="3545305" y="2725153"/>
              <a:ext cx="1528010" cy="6096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6"/>
              <a:endCxn id="43" idx="2"/>
            </p:cNvCxnSpPr>
            <p:nvPr/>
          </p:nvCxnSpPr>
          <p:spPr>
            <a:xfrm>
              <a:off x="5301915" y="2725153"/>
              <a:ext cx="1183105" cy="7459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3"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48"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p:txBody>
      </p:sp>
      <p:sp>
        <p:nvSpPr>
          <p:cNvPr id="49"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50"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1"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52"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3"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Tree>
    <p:extLst>
      <p:ext uri="{BB962C8B-B14F-4D97-AF65-F5344CB8AC3E}">
        <p14:creationId xmlns:p14="http://schemas.microsoft.com/office/powerpoint/2010/main" val="314215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Acceleration data structures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Image-based/voxel-based:</a:t>
            </a:r>
            <a:endParaRPr lang="en-US" dirty="0">
              <a:solidFill>
                <a:schemeClr val="bg1"/>
              </a:solidFill>
            </a:endParaRPr>
          </a:p>
          <a:p>
            <a:r>
              <a:rPr lang="en-US" dirty="0" smtClean="0">
                <a:solidFill>
                  <a:srgbClr val="92D050"/>
                </a:solidFill>
              </a:rPr>
              <a:t>Compatible with </a:t>
            </a:r>
            <a:r>
              <a:rPr lang="en-US" dirty="0">
                <a:solidFill>
                  <a:srgbClr val="92D050"/>
                </a:solidFill>
              </a:rPr>
              <a:t>rasterization</a:t>
            </a:r>
          </a:p>
          <a:p>
            <a:r>
              <a:rPr lang="en-US" dirty="0">
                <a:solidFill>
                  <a:srgbClr val="92D050"/>
                </a:solidFill>
              </a:rPr>
              <a:t>Fast construction times -&gt; </a:t>
            </a:r>
            <a:r>
              <a:rPr lang="en-US" dirty="0" smtClean="0">
                <a:solidFill>
                  <a:srgbClr val="92D050"/>
                </a:solidFill>
              </a:rPr>
              <a:t>dynamic environments</a:t>
            </a:r>
            <a:endParaRPr lang="en-US" dirty="0">
              <a:solidFill>
                <a:srgbClr val="92D050"/>
              </a:solidFill>
            </a:endParaRPr>
          </a:p>
          <a:p>
            <a:r>
              <a:rPr lang="en-US" dirty="0" smtClean="0">
                <a:solidFill>
                  <a:srgbClr val="D62A2A"/>
                </a:solidFill>
              </a:rPr>
              <a:t>Suboptimal acceleration structure</a:t>
            </a:r>
          </a:p>
          <a:p>
            <a:r>
              <a:rPr lang="en-US" dirty="0" smtClean="0">
                <a:solidFill>
                  <a:srgbClr val="D62A2A"/>
                </a:solidFill>
              </a:rPr>
              <a:t>Difficulty </a:t>
            </a:r>
            <a:r>
              <a:rPr lang="en-US" dirty="0">
                <a:solidFill>
                  <a:srgbClr val="D62A2A"/>
                </a:solidFill>
              </a:rPr>
              <a:t>to incorporate global </a:t>
            </a:r>
            <a:r>
              <a:rPr lang="en-US" dirty="0" smtClean="0">
                <a:solidFill>
                  <a:srgbClr val="D62A2A"/>
                </a:solidFill>
              </a:rPr>
              <a:t>effects</a:t>
            </a:r>
          </a:p>
          <a:p>
            <a:r>
              <a:rPr lang="en-US" dirty="0" smtClean="0">
                <a:solidFill>
                  <a:srgbClr val="D62A2A"/>
                </a:solidFill>
              </a:rPr>
              <a:t>Quality issues -&gt; approximate solutions</a:t>
            </a:r>
            <a:endParaRPr lang="en-US" dirty="0">
              <a:solidFill>
                <a:srgbClr val="D62A2A"/>
              </a:solidFill>
            </a:endParaRPr>
          </a:p>
          <a:p>
            <a:r>
              <a:rPr lang="en-US" dirty="0">
                <a:solidFill>
                  <a:srgbClr val="D62A2A"/>
                </a:solidFill>
              </a:rPr>
              <a:t>Memory </a:t>
            </a:r>
            <a:r>
              <a:rPr lang="en-US" dirty="0" smtClean="0">
                <a:solidFill>
                  <a:srgbClr val="D62A2A"/>
                </a:solidFill>
              </a:rPr>
              <a:t>issues</a:t>
            </a:r>
          </a:p>
          <a:p>
            <a:pPr marL="0" indent="0">
              <a:buNone/>
            </a:pPr>
            <a:endParaRPr lang="en-US" sz="1800" dirty="0" smtClean="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a:p>
            <a:pPr marL="0" indent="0">
              <a:buNone/>
            </a:pPr>
            <a:endParaRPr lang="en-US" sz="1800" dirty="0" smtClean="0">
              <a:solidFill>
                <a:schemeClr val="bg1"/>
              </a:solidFill>
            </a:endParaRPr>
          </a:p>
          <a:p>
            <a:pPr marL="0" indent="0">
              <a:buNone/>
            </a:pPr>
            <a:r>
              <a:rPr lang="en-US" sz="1800" dirty="0" smtClean="0">
                <a:solidFill>
                  <a:schemeClr val="bg1"/>
                </a:solidFill>
              </a:rPr>
              <a:t>Recently explored</a:t>
            </a:r>
          </a:p>
          <a:p>
            <a:pPr marL="0" indent="0">
              <a:buNone/>
            </a:pPr>
            <a:r>
              <a:rPr lang="en-US" sz="1800" dirty="0" smtClean="0">
                <a:solidFill>
                  <a:schemeClr val="bg1"/>
                </a:solidFill>
              </a:rPr>
              <a:t>[Hu 2014], [</a:t>
            </a:r>
            <a:r>
              <a:rPr lang="en-US" sz="1800" dirty="0" err="1" smtClean="0">
                <a:solidFill>
                  <a:schemeClr val="bg1"/>
                </a:solidFill>
              </a:rPr>
              <a:t>Ganestam</a:t>
            </a:r>
            <a:r>
              <a:rPr lang="en-US" sz="1800" dirty="0" smtClean="0">
                <a:solidFill>
                  <a:schemeClr val="bg1"/>
                </a:solidFill>
              </a:rPr>
              <a:t> 2014], [Vardis 2016]</a:t>
            </a:r>
            <a:endParaRPr lang="en-US" sz="1800" dirty="0">
              <a:solidFill>
                <a:schemeClr val="bg1"/>
              </a:solidFill>
            </a:endParaRPr>
          </a:p>
        </p:txBody>
      </p:sp>
    </p:spTree>
    <p:extLst>
      <p:ext uri="{BB962C8B-B14F-4D97-AF65-F5344CB8AC3E}">
        <p14:creationId xmlns:p14="http://schemas.microsoft.com/office/powerpoint/2010/main" val="349925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1"/>
          <p:cNvSpPr>
            <a:spLocks noGrp="1"/>
          </p:cNvSpPr>
          <p:nvPr>
            <p:ph idx="1"/>
          </p:nvPr>
        </p:nvSpPr>
        <p:spPr>
          <a:xfrm>
            <a:off x="3657600" y="1295401"/>
            <a:ext cx="1828800" cy="457200"/>
          </a:xfrm>
        </p:spPr>
        <p:txBody>
          <a:bodyPr>
            <a:normAutofit/>
          </a:bodyPr>
          <a:lstStyle/>
          <a:p>
            <a:pPr marL="0" indent="0" algn="ctr">
              <a:buNone/>
            </a:pPr>
            <a:r>
              <a:rPr lang="en-US" dirty="0" smtClean="0">
                <a:solidFill>
                  <a:schemeClr val="bg1"/>
                </a:solidFill>
              </a:rPr>
              <a:t>Observation</a:t>
            </a: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p:txBody>
      </p:sp>
      <p:sp>
        <p:nvSpPr>
          <p:cNvPr id="3" name="Title 2"/>
          <p:cNvSpPr>
            <a:spLocks noGrp="1"/>
          </p:cNvSpPr>
          <p:nvPr>
            <p:ph type="title"/>
          </p:nvPr>
        </p:nvSpPr>
        <p:spPr/>
        <p:txBody>
          <a:bodyPr>
            <a:normAutofit/>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40</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grpSp>
        <p:nvGrpSpPr>
          <p:cNvPr id="23" name="Group 22"/>
          <p:cNvGrpSpPr/>
          <p:nvPr/>
        </p:nvGrpSpPr>
        <p:grpSpPr>
          <a:xfrm>
            <a:off x="1178032" y="2935366"/>
            <a:ext cx="6556669" cy="1218538"/>
            <a:chOff x="1981200" y="2557322"/>
            <a:chExt cx="5531909" cy="1028089"/>
          </a:xfrm>
        </p:grpSpPr>
        <p:sp>
          <p:nvSpPr>
            <p:cNvPr id="9" name="Oval 8"/>
            <p:cNvSpPr/>
            <p:nvPr/>
          </p:nvSpPr>
          <p:spPr>
            <a:xfrm>
              <a:off x="1981200"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316705" y="32204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073315"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485020" y="3356811"/>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9" idx="5"/>
              <a:endCxn id="47" idx="2"/>
            </p:cNvCxnSpPr>
            <p:nvPr/>
          </p:nvCxnSpPr>
          <p:spPr>
            <a:xfrm>
              <a:off x="2176322" y="2805975"/>
              <a:ext cx="1140383" cy="52877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6"/>
              <a:endCxn id="48" idx="2"/>
            </p:cNvCxnSpPr>
            <p:nvPr/>
          </p:nvCxnSpPr>
          <p:spPr>
            <a:xfrm flipV="1">
              <a:off x="3545305" y="2725153"/>
              <a:ext cx="1528010" cy="6096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8" idx="6"/>
              <a:endCxn id="49" idx="2"/>
            </p:cNvCxnSpPr>
            <p:nvPr/>
          </p:nvCxnSpPr>
          <p:spPr>
            <a:xfrm>
              <a:off x="5301915" y="2725153"/>
              <a:ext cx="1183105" cy="7459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9"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4"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65"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a:p>
            <a:pPr marL="0" indent="0">
              <a:buFont typeface="Arial" pitchFamily="34" charset="0"/>
              <a:buNone/>
            </a:pPr>
            <a:endParaRPr lang="en-US" dirty="0">
              <a:solidFill>
                <a:schemeClr val="bg1"/>
              </a:solidFill>
            </a:endParaRPr>
          </a:p>
        </p:txBody>
      </p:sp>
      <p:sp>
        <p:nvSpPr>
          <p:cNvPr id="66"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67"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68"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69"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70"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Tree>
    <p:extLst>
      <p:ext uri="{BB962C8B-B14F-4D97-AF65-F5344CB8AC3E}">
        <p14:creationId xmlns:p14="http://schemas.microsoft.com/office/powerpoint/2010/main" val="944638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1"/>
          <p:cNvSpPr>
            <a:spLocks noGrp="1"/>
          </p:cNvSpPr>
          <p:nvPr>
            <p:ph idx="1"/>
          </p:nvPr>
        </p:nvSpPr>
        <p:spPr>
          <a:xfrm>
            <a:off x="2705100" y="1295401"/>
            <a:ext cx="3733800" cy="457200"/>
          </a:xfrm>
        </p:spPr>
        <p:txBody>
          <a:bodyPr>
            <a:normAutofit/>
          </a:bodyPr>
          <a:lstStyle/>
          <a:p>
            <a:pPr marL="0" indent="0" algn="ctr">
              <a:buNone/>
            </a:pPr>
            <a:r>
              <a:rPr lang="en-US" dirty="0" smtClean="0">
                <a:solidFill>
                  <a:schemeClr val="bg1"/>
                </a:solidFill>
              </a:rPr>
              <a:t>If we move iteratively</a:t>
            </a: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p:txBody>
      </p:sp>
      <p:sp>
        <p:nvSpPr>
          <p:cNvPr id="3" name="Title 2"/>
          <p:cNvSpPr>
            <a:spLocks noGrp="1"/>
          </p:cNvSpPr>
          <p:nvPr>
            <p:ph type="title"/>
          </p:nvPr>
        </p:nvSpPr>
        <p:spPr/>
        <p:txBody>
          <a:bodyPr>
            <a:normAutofit/>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41</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4"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8" name="Content Placeholder 1"/>
          <p:cNvSpPr txBox="1">
            <a:spLocks/>
          </p:cNvSpPr>
          <p:nvPr/>
        </p:nvSpPr>
        <p:spPr>
          <a:xfrm>
            <a:off x="880310" y="5217695"/>
            <a:ext cx="7383380" cy="760487"/>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We need to store shading properties only for 3 points</a:t>
            </a:r>
          </a:p>
          <a:p>
            <a:pPr marL="0" indent="0" algn="ctr">
              <a:buFont typeface="Arial" pitchFamily="34" charset="0"/>
              <a:buNone/>
            </a:pPr>
            <a:r>
              <a:rPr lang="en-US" dirty="0" smtClean="0">
                <a:solidFill>
                  <a:schemeClr val="bg1"/>
                </a:solidFill>
              </a:rPr>
              <a:t>per iteration </a:t>
            </a: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a:solidFill>
                <a:schemeClr val="bg1"/>
              </a:solidFill>
            </a:endParaRPr>
          </a:p>
        </p:txBody>
      </p:sp>
      <p:grpSp>
        <p:nvGrpSpPr>
          <p:cNvPr id="19" name="Group 18"/>
          <p:cNvGrpSpPr/>
          <p:nvPr/>
        </p:nvGrpSpPr>
        <p:grpSpPr>
          <a:xfrm>
            <a:off x="1178032" y="2935366"/>
            <a:ext cx="6556669" cy="1218538"/>
            <a:chOff x="1981200" y="2557322"/>
            <a:chExt cx="5531909" cy="1028089"/>
          </a:xfrm>
        </p:grpSpPr>
        <p:sp>
          <p:nvSpPr>
            <p:cNvPr id="21" name="Oval 20"/>
            <p:cNvSpPr/>
            <p:nvPr/>
          </p:nvSpPr>
          <p:spPr>
            <a:xfrm>
              <a:off x="1981200"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316705" y="32204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073315"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485020" y="3356811"/>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1" idx="5"/>
              <a:endCxn id="22" idx="2"/>
            </p:cNvCxnSpPr>
            <p:nvPr/>
          </p:nvCxnSpPr>
          <p:spPr>
            <a:xfrm>
              <a:off x="2176322" y="2805975"/>
              <a:ext cx="1140383" cy="52877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6"/>
              <a:endCxn id="24" idx="2"/>
            </p:cNvCxnSpPr>
            <p:nvPr/>
          </p:nvCxnSpPr>
          <p:spPr>
            <a:xfrm flipV="1">
              <a:off x="3545305" y="2725153"/>
              <a:ext cx="1528010" cy="6096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4" idx="6"/>
              <a:endCxn id="25" idx="2"/>
            </p:cNvCxnSpPr>
            <p:nvPr/>
          </p:nvCxnSpPr>
          <p:spPr>
            <a:xfrm>
              <a:off x="5301915" y="2725153"/>
              <a:ext cx="1183105" cy="7459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0"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31"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2"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33"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4"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5"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a:solidFill>
                <a:schemeClr val="bg1"/>
              </a:solidFill>
            </a:endParaRPr>
          </a:p>
        </p:txBody>
      </p:sp>
    </p:spTree>
    <p:extLst>
      <p:ext uri="{BB962C8B-B14F-4D97-AF65-F5344CB8AC3E}">
        <p14:creationId xmlns:p14="http://schemas.microsoft.com/office/powerpoint/2010/main" val="1677100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1"/>
          <p:cNvSpPr>
            <a:spLocks noGrp="1"/>
          </p:cNvSpPr>
          <p:nvPr>
            <p:ph idx="1"/>
          </p:nvPr>
        </p:nvSpPr>
        <p:spPr>
          <a:xfrm>
            <a:off x="2980667" y="1295401"/>
            <a:ext cx="3182667" cy="457200"/>
          </a:xfrm>
        </p:spPr>
        <p:txBody>
          <a:bodyPr>
            <a:normAutofit/>
          </a:bodyPr>
          <a:lstStyle/>
          <a:p>
            <a:pPr marL="0" indent="0" algn="ctr">
              <a:buNone/>
            </a:pPr>
            <a:r>
              <a:rPr lang="en-US" dirty="0" smtClean="0">
                <a:solidFill>
                  <a:schemeClr val="bg1"/>
                </a:solidFill>
              </a:rPr>
              <a:t>e.g. for point P</a:t>
            </a:r>
            <a:r>
              <a:rPr lang="en-US" baseline="-25000" dirty="0" smtClean="0">
                <a:solidFill>
                  <a:schemeClr val="bg1"/>
                </a:solidFill>
              </a:rPr>
              <a:t>1</a:t>
            </a: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p:txBody>
      </p:sp>
      <p:sp>
        <p:nvSpPr>
          <p:cNvPr id="3" name="Title 2"/>
          <p:cNvSpPr>
            <a:spLocks noGrp="1"/>
          </p:cNvSpPr>
          <p:nvPr>
            <p:ph type="title"/>
          </p:nvPr>
        </p:nvSpPr>
        <p:spPr/>
        <p:txBody>
          <a:bodyPr>
            <a:normAutofit/>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42</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4"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grpSp>
        <p:nvGrpSpPr>
          <p:cNvPr id="24" name="Group 23"/>
          <p:cNvGrpSpPr/>
          <p:nvPr/>
        </p:nvGrpSpPr>
        <p:grpSpPr>
          <a:xfrm>
            <a:off x="1178032" y="2935366"/>
            <a:ext cx="6556669" cy="1218538"/>
            <a:chOff x="1981200" y="2557322"/>
            <a:chExt cx="5531909" cy="1028089"/>
          </a:xfrm>
        </p:grpSpPr>
        <p:sp>
          <p:nvSpPr>
            <p:cNvPr id="25" name="Oval 24"/>
            <p:cNvSpPr/>
            <p:nvPr/>
          </p:nvSpPr>
          <p:spPr>
            <a:xfrm>
              <a:off x="1981200" y="26108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316705" y="32204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073315" y="26108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85020" y="3356811"/>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5" idx="5"/>
              <a:endCxn id="26" idx="2"/>
            </p:cNvCxnSpPr>
            <p:nvPr/>
          </p:nvCxnSpPr>
          <p:spPr>
            <a:xfrm>
              <a:off x="2176322" y="2805975"/>
              <a:ext cx="1140383" cy="5287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6"/>
              <a:endCxn id="27" idx="2"/>
            </p:cNvCxnSpPr>
            <p:nvPr/>
          </p:nvCxnSpPr>
          <p:spPr>
            <a:xfrm flipV="1">
              <a:off x="3545305" y="2725153"/>
              <a:ext cx="1528010" cy="609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7" idx="6"/>
              <a:endCxn id="28" idx="2"/>
            </p:cNvCxnSpPr>
            <p:nvPr/>
          </p:nvCxnSpPr>
          <p:spPr>
            <a:xfrm>
              <a:off x="5301915" y="2725153"/>
              <a:ext cx="1183105" cy="74595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p:txBody>
      </p:sp>
      <p:sp>
        <p:nvSpPr>
          <p:cNvPr id="34"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35"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6"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37"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8"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2" name="Content Placeholder 1"/>
          <p:cNvSpPr txBox="1">
            <a:spLocks/>
          </p:cNvSpPr>
          <p:nvPr/>
        </p:nvSpPr>
        <p:spPr>
          <a:xfrm>
            <a:off x="834910" y="4712370"/>
            <a:ext cx="2895600" cy="457200"/>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Use a shading buffer</a:t>
            </a:r>
            <a:endParaRPr lang="en-US" baseline="-25000" dirty="0" smtClean="0">
              <a:solidFill>
                <a:schemeClr val="bg1"/>
              </a:solidFill>
            </a:endParaRPr>
          </a:p>
        </p:txBody>
      </p:sp>
      <p:sp>
        <p:nvSpPr>
          <p:cNvPr id="53" name="Content Placeholder 1"/>
          <p:cNvSpPr txBox="1">
            <a:spLocks/>
          </p:cNvSpPr>
          <p:nvPr/>
        </p:nvSpPr>
        <p:spPr>
          <a:xfrm>
            <a:off x="834910" y="5257800"/>
            <a:ext cx="968749"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a:solidFill>
                  <a:schemeClr val="bg1"/>
                </a:solidFill>
              </a:rPr>
              <a:t>0</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4" name="Content Placeholder 1"/>
          <p:cNvSpPr txBox="1">
            <a:spLocks/>
          </p:cNvSpPr>
          <p:nvPr/>
        </p:nvSpPr>
        <p:spPr>
          <a:xfrm>
            <a:off x="1803659" y="5257800"/>
            <a:ext cx="968750"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smtClean="0">
                <a:solidFill>
                  <a:schemeClr val="bg1"/>
                </a:solidFill>
              </a:rPr>
              <a:t>1</a:t>
            </a:r>
          </a:p>
          <a:p>
            <a:pPr marL="0" indent="0">
              <a:buFont typeface="Arial" pitchFamily="34" charset="0"/>
              <a:buNone/>
            </a:pPr>
            <a:endParaRPr lang="en-US" dirty="0">
              <a:solidFill>
                <a:schemeClr val="bg1"/>
              </a:solidFill>
            </a:endParaRPr>
          </a:p>
        </p:txBody>
      </p:sp>
      <p:sp>
        <p:nvSpPr>
          <p:cNvPr id="55" name="Content Placeholder 1"/>
          <p:cNvSpPr txBox="1">
            <a:spLocks/>
          </p:cNvSpPr>
          <p:nvPr/>
        </p:nvSpPr>
        <p:spPr>
          <a:xfrm>
            <a:off x="2761761" y="5256707"/>
            <a:ext cx="968749"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Tree>
    <p:extLst>
      <p:ext uri="{BB962C8B-B14F-4D97-AF65-F5344CB8AC3E}">
        <p14:creationId xmlns:p14="http://schemas.microsoft.com/office/powerpoint/2010/main" val="245808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1"/>
          <p:cNvSpPr>
            <a:spLocks noGrp="1"/>
          </p:cNvSpPr>
          <p:nvPr>
            <p:ph idx="1"/>
          </p:nvPr>
        </p:nvSpPr>
        <p:spPr>
          <a:xfrm>
            <a:off x="2980667" y="1295401"/>
            <a:ext cx="3182667" cy="457200"/>
          </a:xfrm>
        </p:spPr>
        <p:txBody>
          <a:bodyPr>
            <a:normAutofit/>
          </a:bodyPr>
          <a:lstStyle/>
          <a:p>
            <a:pPr marL="0" indent="0" algn="ctr">
              <a:buNone/>
            </a:pPr>
            <a:r>
              <a:rPr lang="en-US" dirty="0" smtClean="0">
                <a:solidFill>
                  <a:schemeClr val="bg1"/>
                </a:solidFill>
              </a:rPr>
              <a:t>e.g. for point P</a:t>
            </a:r>
            <a:r>
              <a:rPr lang="en-US" baseline="-25000" dirty="0" smtClean="0">
                <a:solidFill>
                  <a:schemeClr val="bg1"/>
                </a:solidFill>
              </a:rPr>
              <a:t>2</a:t>
            </a:r>
            <a:r>
              <a:rPr lang="en-US" dirty="0" smtClean="0">
                <a:solidFill>
                  <a:schemeClr val="bg1"/>
                </a:solidFill>
              </a:rPr>
              <a:t>, </a:t>
            </a:r>
            <a:r>
              <a:rPr lang="en-US" dirty="0" err="1" smtClean="0">
                <a:solidFill>
                  <a:schemeClr val="bg1"/>
                </a:solidFill>
              </a:rPr>
              <a:t>etc</a:t>
            </a: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p:txBody>
      </p:sp>
      <p:sp>
        <p:nvSpPr>
          <p:cNvPr id="3" name="Title 2"/>
          <p:cNvSpPr>
            <a:spLocks noGrp="1"/>
          </p:cNvSpPr>
          <p:nvPr>
            <p:ph type="title"/>
          </p:nvPr>
        </p:nvSpPr>
        <p:spPr/>
        <p:txBody>
          <a:bodyPr>
            <a:normAutofit/>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43</a:t>
            </a:fld>
            <a:endParaRPr lang="en-US" dirty="0"/>
          </a:p>
        </p:txBody>
      </p:sp>
      <p:sp>
        <p:nvSpPr>
          <p:cNvPr id="2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4"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grpSp>
        <p:nvGrpSpPr>
          <p:cNvPr id="24" name="Group 23"/>
          <p:cNvGrpSpPr/>
          <p:nvPr/>
        </p:nvGrpSpPr>
        <p:grpSpPr>
          <a:xfrm>
            <a:off x="1178032" y="2935366"/>
            <a:ext cx="6556669" cy="1218538"/>
            <a:chOff x="1981200" y="2557322"/>
            <a:chExt cx="5531909" cy="1028089"/>
          </a:xfrm>
        </p:grpSpPr>
        <p:sp>
          <p:nvSpPr>
            <p:cNvPr id="25" name="Oval 24"/>
            <p:cNvSpPr/>
            <p:nvPr/>
          </p:nvSpPr>
          <p:spPr>
            <a:xfrm>
              <a:off x="1981200" y="2610853"/>
              <a:ext cx="228600" cy="228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316705" y="32204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073315" y="2610853"/>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85020" y="3356811"/>
              <a:ext cx="228600" cy="2286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5" idx="5"/>
              <a:endCxn id="26" idx="2"/>
            </p:cNvCxnSpPr>
            <p:nvPr/>
          </p:nvCxnSpPr>
          <p:spPr>
            <a:xfrm>
              <a:off x="2176322" y="2805975"/>
              <a:ext cx="1140383" cy="52877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6"/>
              <a:endCxn id="27" idx="2"/>
            </p:cNvCxnSpPr>
            <p:nvPr/>
          </p:nvCxnSpPr>
          <p:spPr>
            <a:xfrm flipV="1">
              <a:off x="3545305" y="2725153"/>
              <a:ext cx="1528010" cy="609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7" idx="6"/>
              <a:endCxn id="28" idx="2"/>
            </p:cNvCxnSpPr>
            <p:nvPr/>
          </p:nvCxnSpPr>
          <p:spPr>
            <a:xfrm>
              <a:off x="5301915" y="2725153"/>
              <a:ext cx="1183105" cy="7459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6"/>
            </p:cNvCxnSpPr>
            <p:nvPr/>
          </p:nvCxnSpPr>
          <p:spPr>
            <a:xfrm flipV="1">
              <a:off x="6713620" y="2557322"/>
              <a:ext cx="799489" cy="913789"/>
            </a:xfrm>
            <a:prstGeom prst="straightConnector1">
              <a:avLst/>
            </a:prstGeom>
            <a:ln w="254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1"/>
          <p:cNvSpPr txBox="1">
            <a:spLocks/>
          </p:cNvSpPr>
          <p:nvPr/>
        </p:nvSpPr>
        <p:spPr>
          <a:xfrm>
            <a:off x="381000" y="2434391"/>
            <a:ext cx="1828800"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eye</a:t>
            </a:r>
          </a:p>
        </p:txBody>
      </p:sp>
      <p:sp>
        <p:nvSpPr>
          <p:cNvPr id="34" name="Content Placeholder 1"/>
          <p:cNvSpPr txBox="1">
            <a:spLocks/>
          </p:cNvSpPr>
          <p:nvPr/>
        </p:nvSpPr>
        <p:spPr>
          <a:xfrm>
            <a:off x="990600" y="3429001"/>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0</a:t>
            </a:r>
          </a:p>
          <a:p>
            <a:pPr marL="0" indent="0">
              <a:buFont typeface="Arial" pitchFamily="34" charset="0"/>
              <a:buNone/>
            </a:pPr>
            <a:endParaRPr lang="en-US" dirty="0">
              <a:solidFill>
                <a:schemeClr val="bg1"/>
              </a:solidFill>
            </a:endParaRPr>
          </a:p>
        </p:txBody>
      </p:sp>
      <p:sp>
        <p:nvSpPr>
          <p:cNvPr id="35" name="Content Placeholder 1"/>
          <p:cNvSpPr txBox="1">
            <a:spLocks/>
          </p:cNvSpPr>
          <p:nvPr/>
        </p:nvSpPr>
        <p:spPr>
          <a:xfrm>
            <a:off x="2594810" y="4062665"/>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1</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6" name="Content Placeholder 1"/>
          <p:cNvSpPr txBox="1">
            <a:spLocks/>
          </p:cNvSpPr>
          <p:nvPr/>
        </p:nvSpPr>
        <p:spPr>
          <a:xfrm>
            <a:off x="4680284" y="33648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smtClean="0">
                <a:solidFill>
                  <a:schemeClr val="bg1"/>
                </a:solidFill>
              </a:rPr>
              <a:t>2</a:t>
            </a:r>
          </a:p>
          <a:p>
            <a:pPr marL="0" indent="0">
              <a:buFont typeface="Arial" pitchFamily="34" charset="0"/>
              <a:buNone/>
            </a:pPr>
            <a:endParaRPr lang="en-US" dirty="0">
              <a:solidFill>
                <a:schemeClr val="bg1"/>
              </a:solidFill>
            </a:endParaRPr>
          </a:p>
        </p:txBody>
      </p:sp>
      <p:sp>
        <p:nvSpPr>
          <p:cNvPr id="37" name="Content Placeholder 1"/>
          <p:cNvSpPr txBox="1">
            <a:spLocks/>
          </p:cNvSpPr>
          <p:nvPr/>
        </p:nvSpPr>
        <p:spPr>
          <a:xfrm>
            <a:off x="6356684" y="4239128"/>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P</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38" name="Content Placeholder 1"/>
          <p:cNvSpPr txBox="1">
            <a:spLocks/>
          </p:cNvSpPr>
          <p:nvPr/>
        </p:nvSpPr>
        <p:spPr>
          <a:xfrm>
            <a:off x="7591926" y="3060033"/>
            <a:ext cx="61762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P</a:t>
            </a:r>
            <a:r>
              <a:rPr lang="en-US" baseline="-25000" dirty="0" err="1">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grpSp>
        <p:nvGrpSpPr>
          <p:cNvPr id="9" name="Group 8"/>
          <p:cNvGrpSpPr/>
          <p:nvPr/>
        </p:nvGrpSpPr>
        <p:grpSpPr>
          <a:xfrm>
            <a:off x="834910" y="4712370"/>
            <a:ext cx="7474180" cy="1002630"/>
            <a:chOff x="838200" y="4712370"/>
            <a:chExt cx="7474180" cy="1002630"/>
          </a:xfrm>
        </p:grpSpPr>
        <p:sp>
          <p:nvSpPr>
            <p:cNvPr id="42" name="Content Placeholder 1"/>
            <p:cNvSpPr txBox="1">
              <a:spLocks/>
            </p:cNvSpPr>
            <p:nvPr/>
          </p:nvSpPr>
          <p:spPr>
            <a:xfrm>
              <a:off x="838200" y="4712370"/>
              <a:ext cx="2895600" cy="457200"/>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Use a shading buffer</a:t>
              </a:r>
              <a:endParaRPr lang="en-US" baseline="-25000" dirty="0" smtClean="0">
                <a:solidFill>
                  <a:schemeClr val="bg1"/>
                </a:solidFill>
              </a:endParaRPr>
            </a:p>
          </p:txBody>
        </p:sp>
        <p:cxnSp>
          <p:nvCxnSpPr>
            <p:cNvPr id="4" name="Straight Arrow Connector 3"/>
            <p:cNvCxnSpPr>
              <a:stCxn id="51" idx="3"/>
              <a:endCxn id="44" idx="1"/>
            </p:cNvCxnSpPr>
            <p:nvPr/>
          </p:nvCxnSpPr>
          <p:spPr>
            <a:xfrm>
              <a:off x="3733800" y="5485307"/>
              <a:ext cx="1658866" cy="1093"/>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838200" y="5256707"/>
              <a:ext cx="2895600" cy="458293"/>
              <a:chOff x="978568" y="5302301"/>
              <a:chExt cx="2303534" cy="458293"/>
            </a:xfrm>
          </p:grpSpPr>
          <p:sp>
            <p:nvSpPr>
              <p:cNvPr id="49" name="Content Placeholder 1"/>
              <p:cNvSpPr txBox="1">
                <a:spLocks/>
              </p:cNvSpPr>
              <p:nvPr/>
            </p:nvSpPr>
            <p:spPr>
              <a:xfrm>
                <a:off x="978568" y="5303394"/>
                <a:ext cx="770668"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smtClean="0">
                    <a:solidFill>
                      <a:schemeClr val="bg1"/>
                    </a:solidFill>
                  </a:rPr>
                  <a:t>1</a:t>
                </a:r>
              </a:p>
              <a:p>
                <a:pPr marL="0" indent="0">
                  <a:buFont typeface="Arial" pitchFamily="34" charset="0"/>
                  <a:buNone/>
                </a:pPr>
                <a:endParaRPr lang="en-US" dirty="0">
                  <a:solidFill>
                    <a:schemeClr val="bg1"/>
                  </a:solidFill>
                </a:endParaRPr>
              </a:p>
            </p:txBody>
          </p:sp>
          <p:sp>
            <p:nvSpPr>
              <p:cNvPr id="50" name="Content Placeholder 1"/>
              <p:cNvSpPr txBox="1">
                <a:spLocks/>
              </p:cNvSpPr>
              <p:nvPr/>
            </p:nvSpPr>
            <p:spPr>
              <a:xfrm>
                <a:off x="1749236" y="5303394"/>
                <a:ext cx="770669"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a:solidFill>
                      <a:schemeClr val="bg1"/>
                    </a:solidFill>
                  </a:rPr>
                  <a:t>2</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1" name="Content Placeholder 1"/>
              <p:cNvSpPr txBox="1">
                <a:spLocks/>
              </p:cNvSpPr>
              <p:nvPr/>
            </p:nvSpPr>
            <p:spPr>
              <a:xfrm>
                <a:off x="2511434" y="5302301"/>
                <a:ext cx="770668"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a:solidFill>
                      <a:schemeClr val="bg1"/>
                    </a:solidFill>
                  </a:rPr>
                  <a:t>3</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grpSp>
        <p:sp>
          <p:nvSpPr>
            <p:cNvPr id="52" name="Content Placeholder 1"/>
            <p:cNvSpPr txBox="1">
              <a:spLocks/>
            </p:cNvSpPr>
            <p:nvPr/>
          </p:nvSpPr>
          <p:spPr>
            <a:xfrm>
              <a:off x="5668088" y="4712370"/>
              <a:ext cx="2392985"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i</a:t>
              </a:r>
              <a:r>
                <a:rPr lang="en-US" dirty="0" smtClean="0">
                  <a:solidFill>
                    <a:schemeClr val="bg1"/>
                  </a:solidFill>
                </a:rPr>
                <a:t>teration k</a:t>
              </a:r>
              <a:endParaRPr lang="en-US" baseline="-25000" dirty="0" smtClean="0">
                <a:solidFill>
                  <a:schemeClr val="bg1"/>
                </a:solidFill>
              </a:endParaRPr>
            </a:p>
          </p:txBody>
        </p:sp>
        <p:grpSp>
          <p:nvGrpSpPr>
            <p:cNvPr id="53" name="Group 52"/>
            <p:cNvGrpSpPr/>
            <p:nvPr/>
          </p:nvGrpSpPr>
          <p:grpSpPr>
            <a:xfrm>
              <a:off x="5416780" y="5253966"/>
              <a:ext cx="2895600" cy="458294"/>
              <a:chOff x="978568" y="5302300"/>
              <a:chExt cx="2303534" cy="458294"/>
            </a:xfrm>
          </p:grpSpPr>
          <p:sp>
            <p:nvSpPr>
              <p:cNvPr id="54" name="Content Placeholder 1"/>
              <p:cNvSpPr txBox="1">
                <a:spLocks/>
              </p:cNvSpPr>
              <p:nvPr/>
            </p:nvSpPr>
            <p:spPr>
              <a:xfrm>
                <a:off x="978568" y="5303394"/>
                <a:ext cx="770668"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smtClean="0">
                    <a:solidFill>
                      <a:schemeClr val="bg1"/>
                    </a:solidFill>
                  </a:rPr>
                  <a:t>k-1</a:t>
                </a:r>
              </a:p>
              <a:p>
                <a:pPr marL="0" indent="0">
                  <a:buFont typeface="Arial" pitchFamily="34" charset="0"/>
                  <a:buNone/>
                </a:pPr>
                <a:endParaRPr lang="en-US" dirty="0">
                  <a:solidFill>
                    <a:schemeClr val="bg1"/>
                  </a:solidFill>
                </a:endParaRPr>
              </a:p>
            </p:txBody>
          </p:sp>
          <p:sp>
            <p:nvSpPr>
              <p:cNvPr id="55" name="Content Placeholder 1"/>
              <p:cNvSpPr txBox="1">
                <a:spLocks/>
              </p:cNvSpPr>
              <p:nvPr/>
            </p:nvSpPr>
            <p:spPr>
              <a:xfrm>
                <a:off x="1749236" y="5303394"/>
                <a:ext cx="770669" cy="457200"/>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err="1" smtClean="0">
                    <a:solidFill>
                      <a:schemeClr val="bg1"/>
                    </a:solidFill>
                  </a:rPr>
                  <a:t>G</a:t>
                </a:r>
                <a:r>
                  <a:rPr lang="en-US" baseline="-25000" dirty="0" err="1" smtClean="0">
                    <a:solidFill>
                      <a:schemeClr val="bg1"/>
                    </a:solidFill>
                  </a:rPr>
                  <a:t>k</a:t>
                </a:r>
                <a:endParaRPr lang="en-US" baseline="-25000" dirty="0" smtClean="0">
                  <a:solidFill>
                    <a:schemeClr val="bg1"/>
                  </a:solidFill>
                </a:endParaRPr>
              </a:p>
              <a:p>
                <a:pPr marL="0" indent="0">
                  <a:buFont typeface="Arial" pitchFamily="34" charset="0"/>
                  <a:buNone/>
                </a:pPr>
                <a:endParaRPr lang="en-US" dirty="0">
                  <a:solidFill>
                    <a:schemeClr val="bg1"/>
                  </a:solidFill>
                </a:endParaRPr>
              </a:p>
            </p:txBody>
          </p:sp>
          <p:sp>
            <p:nvSpPr>
              <p:cNvPr id="56" name="Content Placeholder 1"/>
              <p:cNvSpPr txBox="1">
                <a:spLocks/>
              </p:cNvSpPr>
              <p:nvPr/>
            </p:nvSpPr>
            <p:spPr>
              <a:xfrm>
                <a:off x="2511434" y="5302300"/>
                <a:ext cx="770668" cy="458293"/>
              </a:xfrm>
              <a:prstGeom prst="rect">
                <a:avLst/>
              </a:prstGeom>
              <a:solidFill>
                <a:srgbClr val="0070C0"/>
              </a:solidFill>
              <a:ln w="25400">
                <a:solidFill>
                  <a:schemeClr val="bg1"/>
                </a:solidFill>
              </a:ln>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G</a:t>
                </a:r>
                <a:r>
                  <a:rPr lang="en-US" baseline="-25000" dirty="0" smtClean="0">
                    <a:solidFill>
                      <a:schemeClr val="bg1"/>
                    </a:solidFill>
                  </a:rPr>
                  <a:t>k+1</a:t>
                </a:r>
              </a:p>
            </p:txBody>
          </p:sp>
        </p:grpSp>
      </p:grpSp>
    </p:spTree>
    <p:extLst>
      <p:ext uri="{BB962C8B-B14F-4D97-AF65-F5344CB8AC3E}">
        <p14:creationId xmlns:p14="http://schemas.microsoft.com/office/powerpoint/2010/main" val="4029320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44</a:t>
            </a:fld>
            <a:endParaRPr lang="en-US" dirty="0"/>
          </a:p>
        </p:txBody>
      </p:sp>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fontScale="85000" lnSpcReduction="10000"/>
          </a:bodyPr>
          <a:lstStyle/>
          <a:p>
            <a:pPr marL="42862" indent="0">
              <a:buNone/>
            </a:pPr>
            <a:r>
              <a:rPr lang="en-US" dirty="0" smtClean="0">
                <a:solidFill>
                  <a:srgbClr val="FFC000"/>
                </a:solidFill>
              </a:rPr>
              <a:t>Step 1</a:t>
            </a:r>
            <a:r>
              <a:rPr lang="en-US" dirty="0" smtClean="0">
                <a:solidFill>
                  <a:schemeClr val="bg1"/>
                </a:solidFill>
              </a:rPr>
              <a:t>: Start at G</a:t>
            </a:r>
            <a:r>
              <a:rPr lang="en-US" baseline="-25000" dirty="0" smtClean="0">
                <a:solidFill>
                  <a:schemeClr val="bg1"/>
                </a:solidFill>
              </a:rPr>
              <a:t>k</a:t>
            </a:r>
            <a:r>
              <a:rPr lang="en-US" dirty="0" smtClean="0">
                <a:solidFill>
                  <a:schemeClr val="bg1"/>
                </a:solidFill>
              </a:rPr>
              <a:t>. For each ray move hierarchically in screen space</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133599"/>
            <a:ext cx="5892800" cy="3521867"/>
          </a:xfrm>
          <a:prstGeom prst="rect">
            <a:avLst/>
          </a:prstGeom>
        </p:spPr>
      </p:pic>
      <p:graphicFrame>
        <p:nvGraphicFramePr>
          <p:cNvPr id="13" name="Diagram 12"/>
          <p:cNvGraphicFramePr/>
          <p:nvPr>
            <p:extLst>
              <p:ext uri="{D42A27DB-BD31-4B8C-83A1-F6EECF244321}">
                <p14:modId xmlns:p14="http://schemas.microsoft.com/office/powerpoint/2010/main" val="1424878777"/>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783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45</a:t>
            </a:fld>
            <a:endParaRPr lang="en-US" dirty="0"/>
          </a:p>
        </p:txBody>
      </p:sp>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fontScale="85000" lnSpcReduction="10000"/>
          </a:bodyPr>
          <a:lstStyle/>
          <a:p>
            <a:pPr marL="42862" indent="0">
              <a:buNone/>
            </a:pPr>
            <a:r>
              <a:rPr lang="en-US" dirty="0">
                <a:solidFill>
                  <a:srgbClr val="FFC000"/>
                </a:solidFill>
              </a:rPr>
              <a:t>Step 1</a:t>
            </a:r>
            <a:r>
              <a:rPr lang="en-US" dirty="0">
                <a:solidFill>
                  <a:schemeClr val="bg1"/>
                </a:solidFill>
              </a:rPr>
              <a:t>: Start at G</a:t>
            </a:r>
            <a:r>
              <a:rPr lang="en-US" baseline="-25000" dirty="0">
                <a:solidFill>
                  <a:schemeClr val="bg1"/>
                </a:solidFill>
              </a:rPr>
              <a:t>k</a:t>
            </a:r>
            <a:r>
              <a:rPr lang="en-US" dirty="0">
                <a:solidFill>
                  <a:schemeClr val="bg1"/>
                </a:solidFill>
              </a:rPr>
              <a:t>. For each ray move hierarchically in screen space</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1" y="2133599"/>
            <a:ext cx="5892797" cy="3521867"/>
          </a:xfrm>
          <a:prstGeom prst="rect">
            <a:avLst/>
          </a:prstGeom>
        </p:spPr>
      </p:pic>
      <p:sp>
        <p:nvSpPr>
          <p:cNvPr id="9" name="Content Placeholder 1"/>
          <p:cNvSpPr txBox="1">
            <a:spLocks/>
          </p:cNvSpPr>
          <p:nvPr/>
        </p:nvSpPr>
        <p:spPr>
          <a:xfrm>
            <a:off x="457200" y="5662863"/>
            <a:ext cx="8001000" cy="60960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sz="1800" dirty="0" smtClean="0">
                <a:solidFill>
                  <a:srgbClr val="FFC000"/>
                </a:solidFill>
              </a:rPr>
              <a:t>Tip</a:t>
            </a:r>
            <a:r>
              <a:rPr lang="en-US" sz="1800" dirty="0" smtClean="0">
                <a:solidFill>
                  <a:schemeClr val="bg1"/>
                </a:solidFill>
              </a:rPr>
              <a:t>: Can use tiling to speed up tracing</a:t>
            </a:r>
          </a:p>
          <a:p>
            <a:pPr marL="42862" indent="0">
              <a:buFont typeface="Arial" pitchFamily="34" charset="0"/>
              <a:buNone/>
            </a:pPr>
            <a:r>
              <a:rPr lang="en-US" sz="1800" dirty="0" smtClean="0">
                <a:solidFill>
                  <a:schemeClr val="bg1"/>
                </a:solidFill>
              </a:rPr>
              <a:t>(which also reduces storage and construction cost – see paper)</a:t>
            </a:r>
          </a:p>
        </p:txBody>
      </p:sp>
      <p:sp>
        <p:nvSpPr>
          <p:cNvPr id="13" name="Content Placeholder 1"/>
          <p:cNvSpPr txBox="1">
            <a:spLocks/>
          </p:cNvSpPr>
          <p:nvPr/>
        </p:nvSpPr>
        <p:spPr>
          <a:xfrm>
            <a:off x="6233694" y="5171909"/>
            <a:ext cx="1367591" cy="52538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dirty="0" smtClean="0">
                <a:solidFill>
                  <a:srgbClr val="FFC000"/>
                </a:solidFill>
              </a:rPr>
              <a:t>1x1 Tile</a:t>
            </a:r>
            <a:endParaRPr lang="en-US" dirty="0" smtClean="0">
              <a:solidFill>
                <a:schemeClr val="bg1"/>
              </a:solidFill>
            </a:endParaRPr>
          </a:p>
        </p:txBody>
      </p:sp>
      <p:graphicFrame>
        <p:nvGraphicFramePr>
          <p:cNvPr id="14" name="Diagram 13"/>
          <p:cNvGraphicFramePr/>
          <p:nvPr>
            <p:extLst>
              <p:ext uri="{D42A27DB-BD31-4B8C-83A1-F6EECF244321}">
                <p14:modId xmlns:p14="http://schemas.microsoft.com/office/powerpoint/2010/main" val="4013836231"/>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327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46</a:t>
            </a:fld>
            <a:endParaRPr lang="en-US" dirty="0"/>
          </a:p>
        </p:txBody>
      </p:sp>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fontScale="85000" lnSpcReduction="10000"/>
          </a:bodyPr>
          <a:lstStyle/>
          <a:p>
            <a:pPr marL="42862" indent="0">
              <a:buNone/>
            </a:pPr>
            <a:r>
              <a:rPr lang="en-US" dirty="0">
                <a:solidFill>
                  <a:srgbClr val="FFC000"/>
                </a:solidFill>
              </a:rPr>
              <a:t>Step 1</a:t>
            </a:r>
            <a:r>
              <a:rPr lang="en-US" dirty="0">
                <a:solidFill>
                  <a:schemeClr val="bg1"/>
                </a:solidFill>
              </a:rPr>
              <a:t>: Start at G</a:t>
            </a:r>
            <a:r>
              <a:rPr lang="en-US" baseline="-25000" dirty="0">
                <a:solidFill>
                  <a:schemeClr val="bg1"/>
                </a:solidFill>
              </a:rPr>
              <a:t>k</a:t>
            </a:r>
            <a:r>
              <a:rPr lang="en-US" dirty="0">
                <a:solidFill>
                  <a:schemeClr val="bg1"/>
                </a:solidFill>
              </a:rPr>
              <a:t>. For each ray move hierarchically in screen space</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1" y="2133599"/>
            <a:ext cx="5892797" cy="3521867"/>
          </a:xfrm>
          <a:prstGeom prst="rect">
            <a:avLst/>
          </a:prstGeom>
        </p:spPr>
      </p:pic>
      <p:sp>
        <p:nvSpPr>
          <p:cNvPr id="9" name="Content Placeholder 1"/>
          <p:cNvSpPr txBox="1">
            <a:spLocks/>
          </p:cNvSpPr>
          <p:nvPr/>
        </p:nvSpPr>
        <p:spPr>
          <a:xfrm>
            <a:off x="457200" y="5662863"/>
            <a:ext cx="8001000" cy="60960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sz="1800" dirty="0" smtClean="0">
                <a:solidFill>
                  <a:srgbClr val="FFC000"/>
                </a:solidFill>
              </a:rPr>
              <a:t>Tip</a:t>
            </a:r>
            <a:r>
              <a:rPr lang="en-US" sz="1800" dirty="0" smtClean="0">
                <a:solidFill>
                  <a:schemeClr val="bg1"/>
                </a:solidFill>
              </a:rPr>
              <a:t>: Can use tiling to speed up tracing</a:t>
            </a:r>
          </a:p>
          <a:p>
            <a:pPr marL="42862" indent="0">
              <a:buFont typeface="Arial" pitchFamily="34" charset="0"/>
              <a:buNone/>
            </a:pPr>
            <a:r>
              <a:rPr lang="en-US" sz="1800" dirty="0" smtClean="0">
                <a:solidFill>
                  <a:schemeClr val="bg1"/>
                </a:solidFill>
              </a:rPr>
              <a:t>(which also reduces storage and construction cost – see paper)</a:t>
            </a:r>
          </a:p>
        </p:txBody>
      </p:sp>
      <p:sp>
        <p:nvSpPr>
          <p:cNvPr id="13" name="Content Placeholder 1"/>
          <p:cNvSpPr txBox="1">
            <a:spLocks/>
          </p:cNvSpPr>
          <p:nvPr/>
        </p:nvSpPr>
        <p:spPr>
          <a:xfrm>
            <a:off x="6233694" y="5171909"/>
            <a:ext cx="1367591" cy="52538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dirty="0" smtClean="0">
                <a:solidFill>
                  <a:srgbClr val="FFC000"/>
                </a:solidFill>
              </a:rPr>
              <a:t>2x2 Tile</a:t>
            </a:r>
            <a:endParaRPr lang="en-US" dirty="0" smtClean="0">
              <a:solidFill>
                <a:schemeClr val="bg1"/>
              </a:solidFill>
            </a:endParaRPr>
          </a:p>
        </p:txBody>
      </p:sp>
      <p:graphicFrame>
        <p:nvGraphicFramePr>
          <p:cNvPr id="14" name="Diagram 13"/>
          <p:cNvGraphicFramePr/>
          <p:nvPr>
            <p:extLst>
              <p:ext uri="{D42A27DB-BD31-4B8C-83A1-F6EECF244321}">
                <p14:modId xmlns:p14="http://schemas.microsoft.com/office/powerpoint/2010/main" val="3888684875"/>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702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47</a:t>
            </a:fld>
            <a:endParaRPr lang="en-US" dirty="0"/>
          </a:p>
        </p:txBody>
      </p:sp>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fontScale="85000" lnSpcReduction="10000"/>
          </a:bodyPr>
          <a:lstStyle/>
          <a:p>
            <a:pPr marL="42862" indent="0">
              <a:buNone/>
            </a:pPr>
            <a:r>
              <a:rPr lang="en-US" dirty="0">
                <a:solidFill>
                  <a:srgbClr val="FFC000"/>
                </a:solidFill>
              </a:rPr>
              <a:t>Step 1</a:t>
            </a:r>
            <a:r>
              <a:rPr lang="en-US" dirty="0">
                <a:solidFill>
                  <a:schemeClr val="bg1"/>
                </a:solidFill>
              </a:rPr>
              <a:t>: Start at G</a:t>
            </a:r>
            <a:r>
              <a:rPr lang="en-US" baseline="-25000" dirty="0">
                <a:solidFill>
                  <a:schemeClr val="bg1"/>
                </a:solidFill>
              </a:rPr>
              <a:t>k</a:t>
            </a:r>
            <a:r>
              <a:rPr lang="en-US" dirty="0">
                <a:solidFill>
                  <a:schemeClr val="bg1"/>
                </a:solidFill>
              </a:rPr>
              <a:t>. For each ray move hierarchically in screen space</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1" y="2133599"/>
            <a:ext cx="5892797" cy="3521866"/>
          </a:xfrm>
          <a:prstGeom prst="rect">
            <a:avLst/>
          </a:prstGeom>
        </p:spPr>
      </p:pic>
      <p:sp>
        <p:nvSpPr>
          <p:cNvPr id="13" name="Content Placeholder 1"/>
          <p:cNvSpPr txBox="1">
            <a:spLocks/>
          </p:cNvSpPr>
          <p:nvPr/>
        </p:nvSpPr>
        <p:spPr>
          <a:xfrm>
            <a:off x="457200" y="5662863"/>
            <a:ext cx="8001000" cy="60960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sz="1800" dirty="0" smtClean="0">
                <a:solidFill>
                  <a:srgbClr val="FFC000"/>
                </a:solidFill>
              </a:rPr>
              <a:t>Tip</a:t>
            </a:r>
            <a:r>
              <a:rPr lang="en-US" sz="1800" dirty="0" smtClean="0">
                <a:solidFill>
                  <a:schemeClr val="bg1"/>
                </a:solidFill>
              </a:rPr>
              <a:t>: Can use tiling to speed up tracing</a:t>
            </a:r>
          </a:p>
          <a:p>
            <a:pPr marL="42862" indent="0">
              <a:buFont typeface="Arial" pitchFamily="34" charset="0"/>
              <a:buNone/>
            </a:pPr>
            <a:r>
              <a:rPr lang="en-US" sz="1800" dirty="0" smtClean="0">
                <a:solidFill>
                  <a:schemeClr val="bg1"/>
                </a:solidFill>
              </a:rPr>
              <a:t>(which also reduces storage and construction cost – see paper)</a:t>
            </a:r>
          </a:p>
        </p:txBody>
      </p:sp>
      <p:sp>
        <p:nvSpPr>
          <p:cNvPr id="14" name="Content Placeholder 1"/>
          <p:cNvSpPr txBox="1">
            <a:spLocks/>
          </p:cNvSpPr>
          <p:nvPr/>
        </p:nvSpPr>
        <p:spPr>
          <a:xfrm>
            <a:off x="6233694" y="5171909"/>
            <a:ext cx="1367591" cy="52538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buFont typeface="Arial" pitchFamily="34" charset="0"/>
              <a:buNone/>
            </a:pPr>
            <a:r>
              <a:rPr lang="en-US" dirty="0" smtClean="0">
                <a:solidFill>
                  <a:srgbClr val="FFC000"/>
                </a:solidFill>
              </a:rPr>
              <a:t>4x4 Tile</a:t>
            </a:r>
            <a:endParaRPr lang="en-US" dirty="0" smtClean="0">
              <a:solidFill>
                <a:schemeClr val="bg1"/>
              </a:solidFill>
            </a:endParaRPr>
          </a:p>
        </p:txBody>
      </p:sp>
      <p:graphicFrame>
        <p:nvGraphicFramePr>
          <p:cNvPr id="20" name="Diagram 19"/>
          <p:cNvGraphicFramePr/>
          <p:nvPr>
            <p:extLst>
              <p:ext uri="{D42A27DB-BD31-4B8C-83A1-F6EECF244321}">
                <p14:modId xmlns:p14="http://schemas.microsoft.com/office/powerpoint/2010/main" val="726280100"/>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2464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48</a:t>
            </a:fld>
            <a:endParaRPr lang="en-US" dirty="0"/>
          </a:p>
        </p:txBody>
      </p:sp>
      <p:graphicFrame>
        <p:nvGraphicFramePr>
          <p:cNvPr id="10" name="Diagram 9"/>
          <p:cNvGraphicFramePr/>
          <p:nvPr>
            <p:extLst>
              <p:ext uri="{D42A27DB-BD31-4B8C-83A1-F6EECF244321}">
                <p14:modId xmlns:p14="http://schemas.microsoft.com/office/powerpoint/2010/main" val="1993318194"/>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a:bodyPr>
          <a:lstStyle/>
          <a:p>
            <a:pPr marL="42862" indent="0">
              <a:buNone/>
            </a:pPr>
            <a:r>
              <a:rPr lang="en-US" dirty="0" smtClean="0">
                <a:solidFill>
                  <a:srgbClr val="FFC000"/>
                </a:solidFill>
              </a:rPr>
              <a:t>Step </a:t>
            </a:r>
            <a:r>
              <a:rPr lang="en-US" dirty="0">
                <a:solidFill>
                  <a:srgbClr val="FFC000"/>
                </a:solidFill>
              </a:rPr>
              <a:t>2</a:t>
            </a:r>
            <a:r>
              <a:rPr lang="en-US" dirty="0" smtClean="0">
                <a:solidFill>
                  <a:schemeClr val="bg1"/>
                </a:solidFill>
              </a:rPr>
              <a:t>: For each tile, check in the depth domain</a:t>
            </a:r>
          </a:p>
        </p:txBody>
      </p:sp>
      <p:sp>
        <p:nvSpPr>
          <p:cNvPr id="126" name="Right Triangle 125"/>
          <p:cNvSpPr/>
          <p:nvPr/>
        </p:nvSpPr>
        <p:spPr>
          <a:xfrm rot="1686519">
            <a:off x="762000" y="3178018"/>
            <a:ext cx="2867416" cy="703875"/>
          </a:xfrm>
          <a:prstGeom prst="r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944430" y="3276600"/>
            <a:ext cx="3072251" cy="1070472"/>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20471195">
            <a:off x="3064706" y="3137236"/>
            <a:ext cx="1109422" cy="271383"/>
          </a:xfrm>
          <a:prstGeom prst="triangl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H="1">
            <a:off x="1716519" y="3272928"/>
            <a:ext cx="2"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7" idx="2"/>
          </p:cNvCxnSpPr>
          <p:nvPr/>
        </p:nvCxnSpPr>
        <p:spPr>
          <a:xfrm flipH="1">
            <a:off x="2480558" y="3276600"/>
            <a:ext cx="1787"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42261" y="3272928"/>
            <a:ext cx="2" cy="103621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153" name="TextBox 3152"/>
          <p:cNvSpPr txBox="1"/>
          <p:nvPr/>
        </p:nvSpPr>
        <p:spPr>
          <a:xfrm>
            <a:off x="828914"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smtClean="0">
                <a:solidFill>
                  <a:schemeClr val="bg1"/>
                </a:solidFill>
              </a:rPr>
              <a:t>i</a:t>
            </a:r>
            <a:endParaRPr lang="en-US" sz="2400" baseline="-25000" dirty="0">
              <a:solidFill>
                <a:schemeClr val="bg1"/>
              </a:solidFill>
            </a:endParaRPr>
          </a:p>
        </p:txBody>
      </p:sp>
      <p:sp>
        <p:nvSpPr>
          <p:cNvPr id="156" name="TextBox 155"/>
          <p:cNvSpPr txBox="1"/>
          <p:nvPr/>
        </p:nvSpPr>
        <p:spPr>
          <a:xfrm>
            <a:off x="4220810"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a:solidFill>
                  <a:schemeClr val="bg1"/>
                </a:solidFill>
              </a:rPr>
              <a:t>j</a:t>
            </a:r>
            <a:endParaRPr lang="en-US" sz="2400" baseline="-25000" dirty="0">
              <a:solidFill>
                <a:schemeClr val="bg1"/>
              </a:solidFill>
            </a:endParaRPr>
          </a:p>
        </p:txBody>
      </p:sp>
      <p:sp>
        <p:nvSpPr>
          <p:cNvPr id="182" name="TextBox 181"/>
          <p:cNvSpPr txBox="1"/>
          <p:nvPr/>
        </p:nvSpPr>
        <p:spPr>
          <a:xfrm>
            <a:off x="3385063" y="2489661"/>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j</a:t>
            </a:r>
            <a:endParaRPr lang="en-US" sz="2400" baseline="-25000" dirty="0">
              <a:solidFill>
                <a:schemeClr val="bg1"/>
              </a:solidFill>
            </a:endParaRPr>
          </a:p>
        </p:txBody>
      </p:sp>
      <p:sp>
        <p:nvSpPr>
          <p:cNvPr id="183" name="TextBox 182"/>
          <p:cNvSpPr txBox="1"/>
          <p:nvPr/>
        </p:nvSpPr>
        <p:spPr>
          <a:xfrm>
            <a:off x="1496630" y="2548629"/>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i</a:t>
            </a:r>
            <a:endParaRPr lang="en-US" sz="2400" baseline="-25000" dirty="0">
              <a:solidFill>
                <a:schemeClr val="bg1"/>
              </a:solidFill>
            </a:endParaRPr>
          </a:p>
        </p:txBody>
      </p:sp>
      <p:sp>
        <p:nvSpPr>
          <p:cNvPr id="69" name="Oval 68"/>
          <p:cNvSpPr/>
          <p:nvPr/>
        </p:nvSpPr>
        <p:spPr>
          <a:xfrm>
            <a:off x="1838357" y="3403946"/>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stCxn id="3153" idx="0"/>
          </p:cNvCxnSpPr>
          <p:nvPr/>
        </p:nvCxnSpPr>
        <p:spPr>
          <a:xfrm flipV="1">
            <a:off x="1031443" y="3518247"/>
            <a:ext cx="931362" cy="1702271"/>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3364099" y="3328355"/>
            <a:ext cx="201600" cy="201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flipH="1" flipV="1">
            <a:off x="3467662" y="3424083"/>
            <a:ext cx="955677" cy="1796435"/>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151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49</a:t>
            </a:fld>
            <a:endParaRPr lang="en-US" dirty="0"/>
          </a:p>
        </p:txBody>
      </p:sp>
      <p:graphicFrame>
        <p:nvGraphicFramePr>
          <p:cNvPr id="10" name="Diagram 9"/>
          <p:cNvGraphicFramePr/>
          <p:nvPr>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a:bodyPr>
          <a:lstStyle/>
          <a:p>
            <a:pPr marL="42862" indent="0">
              <a:buNone/>
            </a:pPr>
            <a:r>
              <a:rPr lang="en-US" dirty="0" smtClean="0">
                <a:solidFill>
                  <a:srgbClr val="FFC000"/>
                </a:solidFill>
              </a:rPr>
              <a:t>Step </a:t>
            </a:r>
            <a:r>
              <a:rPr lang="en-US" dirty="0">
                <a:solidFill>
                  <a:srgbClr val="FFC000"/>
                </a:solidFill>
              </a:rPr>
              <a:t>2</a:t>
            </a:r>
            <a:r>
              <a:rPr lang="en-US" dirty="0" smtClean="0">
                <a:solidFill>
                  <a:schemeClr val="bg1"/>
                </a:solidFill>
              </a:rPr>
              <a:t>: For each tile, check in the depth domain</a:t>
            </a:r>
          </a:p>
        </p:txBody>
      </p:sp>
      <p:sp>
        <p:nvSpPr>
          <p:cNvPr id="126" name="Right Triangle 125"/>
          <p:cNvSpPr/>
          <p:nvPr/>
        </p:nvSpPr>
        <p:spPr>
          <a:xfrm rot="1686519">
            <a:off x="762000" y="3178018"/>
            <a:ext cx="2867416" cy="703875"/>
          </a:xfrm>
          <a:prstGeom prst="r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944430" y="3276600"/>
            <a:ext cx="3072251" cy="1070472"/>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20471195">
            <a:off x="3064706" y="3137236"/>
            <a:ext cx="1109422" cy="271383"/>
          </a:xfrm>
          <a:prstGeom prst="triangl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H="1">
            <a:off x="1716519" y="3272928"/>
            <a:ext cx="2"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7" idx="2"/>
          </p:cNvCxnSpPr>
          <p:nvPr/>
        </p:nvCxnSpPr>
        <p:spPr>
          <a:xfrm flipH="1">
            <a:off x="2480558" y="3276600"/>
            <a:ext cx="1787"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42261" y="3272928"/>
            <a:ext cx="2" cy="103621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153" name="TextBox 3152"/>
          <p:cNvSpPr txBox="1"/>
          <p:nvPr/>
        </p:nvSpPr>
        <p:spPr>
          <a:xfrm>
            <a:off x="828914"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smtClean="0">
                <a:solidFill>
                  <a:schemeClr val="bg1"/>
                </a:solidFill>
              </a:rPr>
              <a:t>i</a:t>
            </a:r>
            <a:endParaRPr lang="en-US" sz="2400" baseline="-25000" dirty="0">
              <a:solidFill>
                <a:schemeClr val="bg1"/>
              </a:solidFill>
            </a:endParaRPr>
          </a:p>
        </p:txBody>
      </p:sp>
      <p:sp>
        <p:nvSpPr>
          <p:cNvPr id="156" name="TextBox 155"/>
          <p:cNvSpPr txBox="1"/>
          <p:nvPr/>
        </p:nvSpPr>
        <p:spPr>
          <a:xfrm>
            <a:off x="4220810"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a:solidFill>
                  <a:schemeClr val="bg1"/>
                </a:solidFill>
              </a:rPr>
              <a:t>j</a:t>
            </a:r>
            <a:endParaRPr lang="en-US" sz="2400" baseline="-25000" dirty="0">
              <a:solidFill>
                <a:schemeClr val="bg1"/>
              </a:solidFill>
            </a:endParaRPr>
          </a:p>
        </p:txBody>
      </p:sp>
      <p:sp>
        <p:nvSpPr>
          <p:cNvPr id="182" name="TextBox 181"/>
          <p:cNvSpPr txBox="1"/>
          <p:nvPr/>
        </p:nvSpPr>
        <p:spPr>
          <a:xfrm>
            <a:off x="3385063" y="2489661"/>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j</a:t>
            </a:r>
            <a:endParaRPr lang="en-US" sz="2400" baseline="-25000" dirty="0">
              <a:solidFill>
                <a:schemeClr val="bg1"/>
              </a:solidFill>
            </a:endParaRPr>
          </a:p>
        </p:txBody>
      </p:sp>
      <p:sp>
        <p:nvSpPr>
          <p:cNvPr id="183" name="TextBox 182"/>
          <p:cNvSpPr txBox="1"/>
          <p:nvPr/>
        </p:nvSpPr>
        <p:spPr>
          <a:xfrm>
            <a:off x="1496630" y="2548629"/>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i</a:t>
            </a:r>
            <a:endParaRPr lang="en-US" sz="2400" baseline="-25000" dirty="0">
              <a:solidFill>
                <a:schemeClr val="bg1"/>
              </a:solidFill>
            </a:endParaRPr>
          </a:p>
        </p:txBody>
      </p:sp>
      <p:sp>
        <p:nvSpPr>
          <p:cNvPr id="189" name="Content Placeholder 1"/>
          <p:cNvSpPr txBox="1">
            <a:spLocks/>
          </p:cNvSpPr>
          <p:nvPr/>
        </p:nvSpPr>
        <p:spPr>
          <a:xfrm>
            <a:off x="457200" y="5662863"/>
            <a:ext cx="8001000" cy="609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lgn="ctr">
              <a:buFont typeface="Arial" pitchFamily="34" charset="0"/>
              <a:buNone/>
            </a:pPr>
            <a:r>
              <a:rPr lang="en-US" dirty="0" smtClean="0">
                <a:solidFill>
                  <a:schemeClr val="bg1"/>
                </a:solidFill>
              </a:rPr>
              <a:t>Only for the buckets intersected by the ray</a:t>
            </a:r>
          </a:p>
        </p:txBody>
      </p:sp>
      <p:sp>
        <p:nvSpPr>
          <p:cNvPr id="67" name="Rectangle 66"/>
          <p:cNvSpPr/>
          <p:nvPr/>
        </p:nvSpPr>
        <p:spPr>
          <a:xfrm>
            <a:off x="3241738" y="3278207"/>
            <a:ext cx="774943" cy="1070472"/>
          </a:xfrm>
          <a:prstGeom prst="rect">
            <a:avLst/>
          </a:prstGeom>
          <a:noFill/>
          <a:ln w="381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43074" y="3271321"/>
            <a:ext cx="773443" cy="1070472"/>
          </a:xfrm>
          <a:prstGeom prst="rect">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41937" y="3272928"/>
            <a:ext cx="1540407" cy="1068865"/>
          </a:xfrm>
          <a:prstGeom prst="rect">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838357" y="3403946"/>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1031443" y="3518247"/>
            <a:ext cx="931362" cy="1702271"/>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364099" y="3328355"/>
            <a:ext cx="201600" cy="201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flipV="1">
            <a:off x="3467662" y="3424083"/>
            <a:ext cx="955677" cy="1796435"/>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065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Acceleration data structures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a:t>
            </a:fld>
            <a:endParaRPr lang="en-US" dirty="0"/>
          </a:p>
        </p:txBody>
      </p:sp>
      <p:sp>
        <p:nvSpPr>
          <p:cNvPr id="7" name="Content Placeholder 1"/>
          <p:cNvSpPr txBox="1">
            <a:spLocks/>
          </p:cNvSpPr>
          <p:nvPr/>
        </p:nvSpPr>
        <p:spPr>
          <a:xfrm>
            <a:off x="457200" y="1295400"/>
            <a:ext cx="8229600" cy="4830765"/>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smtClean="0">
                <a:solidFill>
                  <a:schemeClr val="bg1"/>
                </a:solidFill>
              </a:rPr>
              <a:t>Image-based/voxel-based:</a:t>
            </a:r>
            <a:endParaRPr lang="en-US" dirty="0">
              <a:solidFill>
                <a:schemeClr val="bg1"/>
              </a:solidFill>
            </a:endParaRPr>
          </a:p>
          <a:p>
            <a:r>
              <a:rPr lang="en-US" dirty="0">
                <a:solidFill>
                  <a:srgbClr val="92D050"/>
                </a:solidFill>
              </a:rPr>
              <a:t>Compatible with rasterization</a:t>
            </a:r>
          </a:p>
          <a:p>
            <a:r>
              <a:rPr lang="en-US" dirty="0" smtClean="0">
                <a:solidFill>
                  <a:srgbClr val="92D050"/>
                </a:solidFill>
              </a:rPr>
              <a:t>Fast </a:t>
            </a:r>
            <a:r>
              <a:rPr lang="en-US" dirty="0">
                <a:solidFill>
                  <a:srgbClr val="92D050"/>
                </a:solidFill>
              </a:rPr>
              <a:t>construction times -&gt; </a:t>
            </a:r>
            <a:r>
              <a:rPr lang="en-US" dirty="0" smtClean="0">
                <a:solidFill>
                  <a:srgbClr val="92D050"/>
                </a:solidFill>
              </a:rPr>
              <a:t>dynamic </a:t>
            </a:r>
            <a:r>
              <a:rPr lang="en-US" dirty="0">
                <a:solidFill>
                  <a:srgbClr val="92D050"/>
                </a:solidFill>
              </a:rPr>
              <a:t>environments</a:t>
            </a:r>
          </a:p>
          <a:p>
            <a:r>
              <a:rPr lang="en-US" dirty="0">
                <a:solidFill>
                  <a:srgbClr val="D62A2A"/>
                </a:solidFill>
              </a:rPr>
              <a:t>Suboptimal acceleration structure</a:t>
            </a:r>
          </a:p>
          <a:p>
            <a:r>
              <a:rPr lang="en-US" dirty="0" smtClean="0">
                <a:solidFill>
                  <a:srgbClr val="D62A2A"/>
                </a:solidFill>
              </a:rPr>
              <a:t>Difficulty </a:t>
            </a:r>
            <a:r>
              <a:rPr lang="en-US" dirty="0">
                <a:solidFill>
                  <a:srgbClr val="D62A2A"/>
                </a:solidFill>
              </a:rPr>
              <a:t>to incorporate global </a:t>
            </a:r>
            <a:r>
              <a:rPr lang="en-US" dirty="0" smtClean="0">
                <a:solidFill>
                  <a:srgbClr val="D62A2A"/>
                </a:solidFill>
              </a:rPr>
              <a:t>effects</a:t>
            </a:r>
          </a:p>
          <a:p>
            <a:r>
              <a:rPr lang="en-US" u="sng" dirty="0" smtClean="0">
                <a:solidFill>
                  <a:srgbClr val="D62A2A"/>
                </a:solidFill>
              </a:rPr>
              <a:t>Quality issues -&gt; approximate solutions</a:t>
            </a:r>
            <a:endParaRPr lang="en-US" u="sng" dirty="0">
              <a:solidFill>
                <a:srgbClr val="D62A2A"/>
              </a:solidFill>
            </a:endParaRPr>
          </a:p>
          <a:p>
            <a:r>
              <a:rPr lang="en-US" u="sng" dirty="0">
                <a:solidFill>
                  <a:srgbClr val="D62A2A"/>
                </a:solidFill>
              </a:rPr>
              <a:t>Memory </a:t>
            </a:r>
            <a:r>
              <a:rPr lang="en-US" u="sng" dirty="0" smtClean="0">
                <a:solidFill>
                  <a:srgbClr val="D62A2A"/>
                </a:solidFill>
              </a:rPr>
              <a:t>issues</a:t>
            </a:r>
          </a:p>
          <a:p>
            <a:pPr marL="0" indent="0">
              <a:buNone/>
            </a:pPr>
            <a:endParaRPr lang="en-US" sz="1800" dirty="0" smtClean="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a:p>
            <a:pPr marL="0" indent="0">
              <a:buNone/>
            </a:pPr>
            <a:endParaRPr lang="en-US" sz="1800" dirty="0" smtClean="0">
              <a:solidFill>
                <a:schemeClr val="bg1"/>
              </a:solidFill>
            </a:endParaRPr>
          </a:p>
          <a:p>
            <a:pPr marL="0" indent="0">
              <a:buNone/>
            </a:pPr>
            <a:r>
              <a:rPr lang="en-US" sz="1800" dirty="0" smtClean="0">
                <a:solidFill>
                  <a:schemeClr val="bg1"/>
                </a:solidFill>
              </a:rPr>
              <a:t>Recently </a:t>
            </a:r>
            <a:r>
              <a:rPr lang="en-US" sz="1800" dirty="0">
                <a:solidFill>
                  <a:schemeClr val="bg1"/>
                </a:solidFill>
              </a:rPr>
              <a:t>explored</a:t>
            </a:r>
          </a:p>
          <a:p>
            <a:pPr marL="0" indent="0">
              <a:buNone/>
            </a:pPr>
            <a:r>
              <a:rPr lang="en-US" sz="1800" dirty="0">
                <a:solidFill>
                  <a:schemeClr val="bg1"/>
                </a:solidFill>
              </a:rPr>
              <a:t>[Hu 2014], [</a:t>
            </a:r>
            <a:r>
              <a:rPr lang="en-US" sz="1800" dirty="0" err="1">
                <a:solidFill>
                  <a:schemeClr val="bg1"/>
                </a:solidFill>
              </a:rPr>
              <a:t>Ganestam</a:t>
            </a:r>
            <a:r>
              <a:rPr lang="en-US" sz="1800" dirty="0">
                <a:solidFill>
                  <a:schemeClr val="bg1"/>
                </a:solidFill>
              </a:rPr>
              <a:t> 2014], [Vardis 2016]</a:t>
            </a:r>
          </a:p>
        </p:txBody>
      </p:sp>
      <p:sp>
        <p:nvSpPr>
          <p:cNvPr id="2" name="TextBox 1"/>
          <p:cNvSpPr txBox="1"/>
          <p:nvPr/>
        </p:nvSpPr>
        <p:spPr>
          <a:xfrm>
            <a:off x="5638800" y="4343400"/>
            <a:ext cx="3352800" cy="584775"/>
          </a:xfrm>
          <a:prstGeom prst="rect">
            <a:avLst/>
          </a:prstGeom>
          <a:noFill/>
        </p:spPr>
        <p:txBody>
          <a:bodyPr wrap="square" rtlCol="0">
            <a:spAutoFit/>
          </a:bodyPr>
          <a:lstStyle/>
          <a:p>
            <a:r>
              <a:rPr lang="en-US" sz="3200" dirty="0" smtClean="0">
                <a:solidFill>
                  <a:schemeClr val="bg1"/>
                </a:solidFill>
              </a:rPr>
              <a:t>We focus here!</a:t>
            </a:r>
            <a:endParaRPr lang="en-US" sz="3200" dirty="0">
              <a:solidFill>
                <a:schemeClr val="bg1"/>
              </a:solidFill>
            </a:endParaRPr>
          </a:p>
        </p:txBody>
      </p:sp>
      <p:cxnSp>
        <p:nvCxnSpPr>
          <p:cNvPr id="9" name="Straight Arrow Connector 8"/>
          <p:cNvCxnSpPr/>
          <p:nvPr/>
        </p:nvCxnSpPr>
        <p:spPr>
          <a:xfrm flipH="1" flipV="1">
            <a:off x="3048000" y="3962400"/>
            <a:ext cx="2590800" cy="381000"/>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495800" y="3810000"/>
            <a:ext cx="1143000" cy="533400"/>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953000" y="3276600"/>
            <a:ext cx="685800" cy="1066800"/>
          </a:xfrm>
          <a:prstGeom prst="straightConnector1">
            <a:avLst/>
          </a:prstGeom>
          <a:ln w="50800" cap="sq">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684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50</a:t>
            </a:fld>
            <a:endParaRPr lang="en-US" dirty="0"/>
          </a:p>
        </p:txBody>
      </p:sp>
      <p:graphicFrame>
        <p:nvGraphicFramePr>
          <p:cNvPr id="10" name="Diagram 9"/>
          <p:cNvGraphicFramePr/>
          <p:nvPr>
            <p:extLst>
              <p:ext uri="{D42A27DB-BD31-4B8C-83A1-F6EECF244321}">
                <p14:modId xmlns:p14="http://schemas.microsoft.com/office/powerpoint/2010/main" val="1993318194"/>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001000" cy="609600"/>
          </a:xfrm>
        </p:spPr>
        <p:txBody>
          <a:bodyPr>
            <a:normAutofit/>
          </a:bodyPr>
          <a:lstStyle/>
          <a:p>
            <a:pPr marL="42862" indent="0">
              <a:buNone/>
            </a:pPr>
            <a:r>
              <a:rPr lang="en-US" dirty="0" smtClean="0">
                <a:solidFill>
                  <a:srgbClr val="FFC000"/>
                </a:solidFill>
              </a:rPr>
              <a:t>Step </a:t>
            </a:r>
            <a:r>
              <a:rPr lang="en-US" dirty="0">
                <a:solidFill>
                  <a:srgbClr val="FFC000"/>
                </a:solidFill>
              </a:rPr>
              <a:t>2</a:t>
            </a:r>
            <a:r>
              <a:rPr lang="en-US" dirty="0" smtClean="0">
                <a:solidFill>
                  <a:schemeClr val="bg1"/>
                </a:solidFill>
              </a:rPr>
              <a:t>: For each tile, check in the depth domain</a:t>
            </a:r>
          </a:p>
        </p:txBody>
      </p:sp>
      <p:sp>
        <p:nvSpPr>
          <p:cNvPr id="8" name="Freeform 6"/>
          <p:cNvSpPr>
            <a:spLocks noEditPoints="1"/>
          </p:cNvSpPr>
          <p:nvPr/>
        </p:nvSpPr>
        <p:spPr bwMode="auto">
          <a:xfrm>
            <a:off x="4665759" y="2454101"/>
            <a:ext cx="2152003" cy="2180320"/>
          </a:xfrm>
          <a:custGeom>
            <a:avLst/>
            <a:gdLst>
              <a:gd name="T0" fmla="*/ 13 w 608"/>
              <a:gd name="T1" fmla="*/ 596 h 616"/>
              <a:gd name="T2" fmla="*/ 19 w 608"/>
              <a:gd name="T3" fmla="*/ 94 h 616"/>
              <a:gd name="T4" fmla="*/ 597 w 608"/>
              <a:gd name="T5" fmla="*/ 23 h 616"/>
              <a:gd name="T6" fmla="*/ 591 w 608"/>
              <a:gd name="T7" fmla="*/ 525 h 616"/>
              <a:gd name="T8" fmla="*/ 13 w 608"/>
              <a:gd name="T9" fmla="*/ 596 h 616"/>
              <a:gd name="T10" fmla="*/ 608 w 608"/>
              <a:gd name="T11" fmla="*/ 0 h 616"/>
              <a:gd name="T12" fmla="*/ 8 w 608"/>
              <a:gd name="T13" fmla="*/ 74 h 616"/>
              <a:gd name="T14" fmla="*/ 0 w 608"/>
              <a:gd name="T15" fmla="*/ 616 h 616"/>
              <a:gd name="T16" fmla="*/ 599 w 608"/>
              <a:gd name="T17" fmla="*/ 543 h 616"/>
              <a:gd name="T18" fmla="*/ 608 w 608"/>
              <a:gd name="T1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8" h="616">
                <a:moveTo>
                  <a:pt x="13" y="596"/>
                </a:moveTo>
                <a:lnTo>
                  <a:pt x="19" y="94"/>
                </a:lnTo>
                <a:lnTo>
                  <a:pt x="597" y="23"/>
                </a:lnTo>
                <a:lnTo>
                  <a:pt x="591" y="525"/>
                </a:lnTo>
                <a:lnTo>
                  <a:pt x="13" y="596"/>
                </a:lnTo>
                <a:close/>
                <a:moveTo>
                  <a:pt x="608" y="0"/>
                </a:moveTo>
                <a:lnTo>
                  <a:pt x="8" y="74"/>
                </a:lnTo>
                <a:lnTo>
                  <a:pt x="0" y="616"/>
                </a:lnTo>
                <a:lnTo>
                  <a:pt x="599" y="543"/>
                </a:lnTo>
                <a:lnTo>
                  <a:pt x="608" y="0"/>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4"/>
          <p:cNvSpPr>
            <a:spLocks noChangeArrowheads="1"/>
          </p:cNvSpPr>
          <p:nvPr/>
        </p:nvSpPr>
        <p:spPr bwMode="auto">
          <a:xfrm>
            <a:off x="5571032" y="3372932"/>
            <a:ext cx="84730"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6"/>
          <p:cNvSpPr>
            <a:spLocks noChangeArrowheads="1"/>
          </p:cNvSpPr>
          <p:nvPr/>
        </p:nvSpPr>
        <p:spPr bwMode="auto">
          <a:xfrm>
            <a:off x="5655763" y="3372932"/>
            <a:ext cx="79746"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18"/>
          <p:cNvSpPr>
            <a:spLocks noChangeArrowheads="1"/>
          </p:cNvSpPr>
          <p:nvPr/>
        </p:nvSpPr>
        <p:spPr bwMode="auto">
          <a:xfrm>
            <a:off x="5237096" y="3447694"/>
            <a:ext cx="82237"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0"/>
          <p:cNvSpPr>
            <a:spLocks noChangeArrowheads="1"/>
          </p:cNvSpPr>
          <p:nvPr/>
        </p:nvSpPr>
        <p:spPr bwMode="auto">
          <a:xfrm>
            <a:off x="5324317" y="3447694"/>
            <a:ext cx="82237"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
          <p:cNvSpPr>
            <a:spLocks noChangeArrowheads="1"/>
          </p:cNvSpPr>
          <p:nvPr/>
        </p:nvSpPr>
        <p:spPr bwMode="auto">
          <a:xfrm>
            <a:off x="5491286" y="3447694"/>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29"/>
          <p:cNvSpPr>
            <a:spLocks noChangeArrowheads="1"/>
          </p:cNvSpPr>
          <p:nvPr/>
        </p:nvSpPr>
        <p:spPr bwMode="auto">
          <a:xfrm>
            <a:off x="5406556" y="3447694"/>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31"/>
          <p:cNvSpPr>
            <a:spLocks noChangeArrowheads="1"/>
          </p:cNvSpPr>
          <p:nvPr/>
        </p:nvSpPr>
        <p:spPr bwMode="auto">
          <a:xfrm>
            <a:off x="5735509" y="3298170"/>
            <a:ext cx="82237"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33"/>
          <p:cNvSpPr>
            <a:spLocks noChangeArrowheads="1"/>
          </p:cNvSpPr>
          <p:nvPr/>
        </p:nvSpPr>
        <p:spPr bwMode="auto">
          <a:xfrm>
            <a:off x="5157349" y="3597218"/>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35"/>
          <p:cNvSpPr>
            <a:spLocks noChangeArrowheads="1"/>
          </p:cNvSpPr>
          <p:nvPr/>
        </p:nvSpPr>
        <p:spPr bwMode="auto">
          <a:xfrm>
            <a:off x="5157349" y="3519963"/>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37"/>
          <p:cNvSpPr>
            <a:spLocks noChangeArrowheads="1"/>
          </p:cNvSpPr>
          <p:nvPr/>
        </p:nvSpPr>
        <p:spPr bwMode="auto">
          <a:xfrm>
            <a:off x="5157349" y="3447694"/>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39"/>
          <p:cNvSpPr>
            <a:spLocks noChangeArrowheads="1"/>
          </p:cNvSpPr>
          <p:nvPr/>
        </p:nvSpPr>
        <p:spPr bwMode="auto">
          <a:xfrm>
            <a:off x="5070126" y="3597218"/>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41"/>
          <p:cNvSpPr>
            <a:spLocks noChangeArrowheads="1"/>
          </p:cNvSpPr>
          <p:nvPr/>
        </p:nvSpPr>
        <p:spPr bwMode="auto">
          <a:xfrm>
            <a:off x="5571032" y="3447694"/>
            <a:ext cx="84730"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43"/>
          <p:cNvSpPr>
            <a:spLocks noChangeArrowheads="1"/>
          </p:cNvSpPr>
          <p:nvPr/>
        </p:nvSpPr>
        <p:spPr bwMode="auto">
          <a:xfrm>
            <a:off x="5655763" y="3298170"/>
            <a:ext cx="79746"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49"/>
          <p:cNvSpPr>
            <a:spLocks noChangeArrowheads="1"/>
          </p:cNvSpPr>
          <p:nvPr/>
        </p:nvSpPr>
        <p:spPr bwMode="auto">
          <a:xfrm>
            <a:off x="6238906" y="3602202"/>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51"/>
          <p:cNvSpPr>
            <a:spLocks noChangeArrowheads="1"/>
          </p:cNvSpPr>
          <p:nvPr/>
        </p:nvSpPr>
        <p:spPr bwMode="auto">
          <a:xfrm>
            <a:off x="6238906" y="3524947"/>
            <a:ext cx="79746"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
          <p:cNvSpPr>
            <a:spLocks noChangeArrowheads="1"/>
          </p:cNvSpPr>
          <p:nvPr/>
        </p:nvSpPr>
        <p:spPr bwMode="auto">
          <a:xfrm>
            <a:off x="6156667" y="3524947"/>
            <a:ext cx="82237"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55"/>
          <p:cNvSpPr>
            <a:spLocks noChangeArrowheads="1"/>
          </p:cNvSpPr>
          <p:nvPr/>
        </p:nvSpPr>
        <p:spPr bwMode="auto">
          <a:xfrm>
            <a:off x="6069446" y="3524947"/>
            <a:ext cx="82237"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57"/>
          <p:cNvSpPr>
            <a:spLocks noChangeArrowheads="1"/>
          </p:cNvSpPr>
          <p:nvPr/>
        </p:nvSpPr>
        <p:spPr bwMode="auto">
          <a:xfrm>
            <a:off x="6069446" y="3447694"/>
            <a:ext cx="82237" cy="77255"/>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59"/>
          <p:cNvSpPr>
            <a:spLocks noChangeArrowheads="1"/>
          </p:cNvSpPr>
          <p:nvPr/>
        </p:nvSpPr>
        <p:spPr bwMode="auto">
          <a:xfrm>
            <a:off x="6069446" y="3372932"/>
            <a:ext cx="82237"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61"/>
          <p:cNvSpPr>
            <a:spLocks noChangeArrowheads="1"/>
          </p:cNvSpPr>
          <p:nvPr/>
        </p:nvSpPr>
        <p:spPr bwMode="auto">
          <a:xfrm>
            <a:off x="5989700" y="3372932"/>
            <a:ext cx="79746"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p:cNvSpPr>
            <a:spLocks noChangeArrowheads="1"/>
          </p:cNvSpPr>
          <p:nvPr/>
        </p:nvSpPr>
        <p:spPr bwMode="auto">
          <a:xfrm>
            <a:off x="5989700" y="3298170"/>
            <a:ext cx="79746"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Rectangle 65"/>
          <p:cNvSpPr>
            <a:spLocks noChangeArrowheads="1"/>
          </p:cNvSpPr>
          <p:nvPr/>
        </p:nvSpPr>
        <p:spPr bwMode="auto">
          <a:xfrm>
            <a:off x="5907461" y="3298170"/>
            <a:ext cx="82237" cy="74762"/>
          </a:xfrm>
          <a:prstGeom prst="rect">
            <a:avLst/>
          </a:prstGeom>
          <a:noFill/>
          <a:ln w="1270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115"/>
          <p:cNvSpPr>
            <a:spLocks noChangeShapeType="1"/>
          </p:cNvSpPr>
          <p:nvPr/>
        </p:nvSpPr>
        <p:spPr bwMode="auto">
          <a:xfrm flipH="1">
            <a:off x="5894894" y="2907870"/>
            <a:ext cx="1670119" cy="400481"/>
          </a:xfrm>
          <a:prstGeom prst="line">
            <a:avLst/>
          </a:prstGeom>
          <a:noFill/>
          <a:ln w="19050" cap="flat">
            <a:solidFill>
              <a:schemeClr val="bg1"/>
            </a:solidFill>
            <a:prstDash val="solid"/>
            <a:miter lim="800000"/>
            <a:headEnd type="triangl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Right Triangle 125"/>
          <p:cNvSpPr/>
          <p:nvPr/>
        </p:nvSpPr>
        <p:spPr>
          <a:xfrm rot="1686519">
            <a:off x="762000" y="3178018"/>
            <a:ext cx="2867416" cy="703875"/>
          </a:xfrm>
          <a:prstGeom prst="r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944430" y="3276600"/>
            <a:ext cx="3072251" cy="1070472"/>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20471195">
            <a:off x="3064706" y="3137236"/>
            <a:ext cx="1109422" cy="271383"/>
          </a:xfrm>
          <a:prstGeom prst="triangl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H="1">
            <a:off x="1716519" y="3272928"/>
            <a:ext cx="2"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7" idx="2"/>
          </p:cNvCxnSpPr>
          <p:nvPr/>
        </p:nvCxnSpPr>
        <p:spPr>
          <a:xfrm flipH="1">
            <a:off x="2480558" y="3276600"/>
            <a:ext cx="1787" cy="107047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42261" y="3272928"/>
            <a:ext cx="2" cy="103621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0" name="Straight Arrow Connector 3139"/>
          <p:cNvCxnSpPr>
            <a:stCxn id="122" idx="1"/>
            <a:endCxn id="172" idx="1"/>
          </p:cNvCxnSpPr>
          <p:nvPr/>
        </p:nvCxnSpPr>
        <p:spPr>
          <a:xfrm>
            <a:off x="5894894" y="3308351"/>
            <a:ext cx="1670120" cy="63904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47"/>
          <p:cNvSpPr>
            <a:spLocks noChangeArrowheads="1"/>
          </p:cNvSpPr>
          <p:nvPr/>
        </p:nvSpPr>
        <p:spPr bwMode="auto">
          <a:xfrm>
            <a:off x="6238906" y="3681950"/>
            <a:ext cx="79746" cy="74762"/>
          </a:xfrm>
          <a:prstGeom prst="rect">
            <a:avLst/>
          </a:prstGeom>
          <a:solidFill>
            <a:schemeClr val="bg2">
              <a:lumMod val="50000"/>
            </a:schemeClr>
          </a:solidFill>
          <a:ln w="12700" cap="flat">
            <a:solidFill>
              <a:srgbClr val="00B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2"/>
          <p:cNvSpPr>
            <a:spLocks noChangeArrowheads="1"/>
          </p:cNvSpPr>
          <p:nvPr/>
        </p:nvSpPr>
        <p:spPr bwMode="auto">
          <a:xfrm>
            <a:off x="5070126" y="3674471"/>
            <a:ext cx="79746" cy="79200"/>
          </a:xfrm>
          <a:prstGeom prst="rect">
            <a:avLst/>
          </a:prstGeom>
          <a:solidFill>
            <a:srgbClr val="7030A0"/>
          </a:solidFill>
          <a:ln w="12700" cap="flat">
            <a:solidFill>
              <a:srgbClr val="00B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3" name="TextBox 3152"/>
          <p:cNvSpPr txBox="1"/>
          <p:nvPr/>
        </p:nvSpPr>
        <p:spPr>
          <a:xfrm>
            <a:off x="828914"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smtClean="0">
                <a:solidFill>
                  <a:schemeClr val="bg1"/>
                </a:solidFill>
              </a:rPr>
              <a:t>i</a:t>
            </a:r>
            <a:endParaRPr lang="en-US" sz="2400" baseline="-25000" dirty="0">
              <a:solidFill>
                <a:schemeClr val="bg1"/>
              </a:solidFill>
            </a:endParaRPr>
          </a:p>
        </p:txBody>
      </p:sp>
      <p:sp>
        <p:nvSpPr>
          <p:cNvPr id="156" name="TextBox 155"/>
          <p:cNvSpPr txBox="1"/>
          <p:nvPr/>
        </p:nvSpPr>
        <p:spPr>
          <a:xfrm>
            <a:off x="4220810" y="5220518"/>
            <a:ext cx="405058" cy="461665"/>
          </a:xfrm>
          <a:prstGeom prst="rect">
            <a:avLst/>
          </a:prstGeom>
          <a:noFill/>
        </p:spPr>
        <p:txBody>
          <a:bodyPr wrap="square" rtlCol="0">
            <a:spAutoFit/>
          </a:bodyPr>
          <a:lstStyle/>
          <a:p>
            <a:pPr algn="ctr"/>
            <a:r>
              <a:rPr lang="en-US" sz="2400" dirty="0" err="1" smtClean="0">
                <a:solidFill>
                  <a:schemeClr val="bg1"/>
                </a:solidFill>
              </a:rPr>
              <a:t>r</a:t>
            </a:r>
            <a:r>
              <a:rPr lang="en-US" sz="2400" baseline="-25000" dirty="0" err="1">
                <a:solidFill>
                  <a:schemeClr val="bg1"/>
                </a:solidFill>
              </a:rPr>
              <a:t>j</a:t>
            </a:r>
            <a:endParaRPr lang="en-US" sz="2400" baseline="-25000" dirty="0">
              <a:solidFill>
                <a:schemeClr val="bg1"/>
              </a:solidFill>
            </a:endParaRPr>
          </a:p>
        </p:txBody>
      </p:sp>
      <p:sp>
        <p:nvSpPr>
          <p:cNvPr id="157" name="Oval 156"/>
          <p:cNvSpPr/>
          <p:nvPr/>
        </p:nvSpPr>
        <p:spPr>
          <a:xfrm>
            <a:off x="5812661" y="3279426"/>
            <a:ext cx="102297" cy="10229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a:off x="4934109" y="3657600"/>
            <a:ext cx="460800" cy="461665"/>
          </a:xfrm>
          <a:prstGeom prst="rect">
            <a:avLst/>
          </a:prstGeom>
          <a:noFill/>
        </p:spPr>
        <p:txBody>
          <a:bodyPr wrap="square" rtlCol="0">
            <a:spAutoFit/>
          </a:bodyPr>
          <a:lstStyle/>
          <a:p>
            <a:pPr algn="ctr"/>
            <a:r>
              <a:rPr lang="en-US" sz="2400" dirty="0">
                <a:solidFill>
                  <a:schemeClr val="bg1"/>
                </a:solidFill>
              </a:rPr>
              <a:t>p</a:t>
            </a:r>
            <a:r>
              <a:rPr lang="en-US" sz="2400" baseline="-25000" dirty="0" smtClean="0">
                <a:solidFill>
                  <a:schemeClr val="bg1"/>
                </a:solidFill>
              </a:rPr>
              <a:t>i</a:t>
            </a:r>
            <a:endParaRPr lang="en-US" sz="2400" baseline="-25000" dirty="0">
              <a:solidFill>
                <a:schemeClr val="bg1"/>
              </a:solidFill>
            </a:endParaRPr>
          </a:p>
        </p:txBody>
      </p:sp>
      <p:sp>
        <p:nvSpPr>
          <p:cNvPr id="161" name="TextBox 160"/>
          <p:cNvSpPr txBox="1"/>
          <p:nvPr/>
        </p:nvSpPr>
        <p:spPr>
          <a:xfrm>
            <a:off x="6033011" y="3653135"/>
            <a:ext cx="460800" cy="461665"/>
          </a:xfrm>
          <a:prstGeom prst="rect">
            <a:avLst/>
          </a:prstGeom>
          <a:noFill/>
        </p:spPr>
        <p:txBody>
          <a:bodyPr wrap="square" rtlCol="0">
            <a:spAutoFit/>
          </a:bodyPr>
          <a:lstStyle/>
          <a:p>
            <a:pPr algn="ctr"/>
            <a:r>
              <a:rPr lang="en-US" sz="2400" dirty="0" err="1" smtClean="0">
                <a:solidFill>
                  <a:schemeClr val="bg1"/>
                </a:solidFill>
              </a:rPr>
              <a:t>p</a:t>
            </a:r>
            <a:r>
              <a:rPr lang="en-US" sz="2400" baseline="-25000" dirty="0" err="1">
                <a:solidFill>
                  <a:schemeClr val="bg1"/>
                </a:solidFill>
              </a:rPr>
              <a:t>j</a:t>
            </a:r>
            <a:endParaRPr lang="en-US" sz="2400" baseline="-25000" dirty="0">
              <a:solidFill>
                <a:schemeClr val="bg1"/>
              </a:solidFill>
            </a:endParaRPr>
          </a:p>
        </p:txBody>
      </p:sp>
      <p:sp>
        <p:nvSpPr>
          <p:cNvPr id="162" name="TextBox 161"/>
          <p:cNvSpPr txBox="1"/>
          <p:nvPr/>
        </p:nvSpPr>
        <p:spPr>
          <a:xfrm>
            <a:off x="5601203" y="2743200"/>
            <a:ext cx="570997" cy="461665"/>
          </a:xfrm>
          <a:prstGeom prst="rect">
            <a:avLst/>
          </a:prstGeom>
          <a:noFill/>
        </p:spPr>
        <p:txBody>
          <a:bodyPr wrap="square" rtlCol="0">
            <a:spAutoFit/>
          </a:bodyPr>
          <a:lstStyle/>
          <a:p>
            <a:pPr algn="ctr"/>
            <a:r>
              <a:rPr lang="en-US" sz="2400" dirty="0" err="1" smtClean="0">
                <a:solidFill>
                  <a:schemeClr val="bg1"/>
                </a:solidFill>
              </a:rPr>
              <a:t>p</a:t>
            </a:r>
            <a:r>
              <a:rPr lang="en-US" sz="2400" baseline="-25000" dirty="0" err="1" smtClean="0">
                <a:solidFill>
                  <a:schemeClr val="bg1"/>
                </a:solidFill>
              </a:rPr>
              <a:t>hit</a:t>
            </a:r>
            <a:endParaRPr lang="en-US" sz="2400" baseline="-25000" dirty="0">
              <a:solidFill>
                <a:schemeClr val="bg1"/>
              </a:solidFill>
            </a:endParaRPr>
          </a:p>
        </p:txBody>
      </p:sp>
      <p:grpSp>
        <p:nvGrpSpPr>
          <p:cNvPr id="3163" name="Group 3162"/>
          <p:cNvGrpSpPr/>
          <p:nvPr/>
        </p:nvGrpSpPr>
        <p:grpSpPr>
          <a:xfrm>
            <a:off x="7565014" y="3657598"/>
            <a:ext cx="1150888" cy="579601"/>
            <a:chOff x="7573035" y="3657598"/>
            <a:chExt cx="1150888" cy="579601"/>
          </a:xfrm>
        </p:grpSpPr>
        <p:sp>
          <p:nvSpPr>
            <p:cNvPr id="172" name="TextBox 171"/>
            <p:cNvSpPr txBox="1"/>
            <p:nvPr/>
          </p:nvSpPr>
          <p:spPr>
            <a:xfrm>
              <a:off x="7573035" y="3657599"/>
              <a:ext cx="579600" cy="579600"/>
            </a:xfrm>
            <a:prstGeom prst="rect">
              <a:avLst/>
            </a:prstGeom>
            <a:solidFill>
              <a:schemeClr val="bg2">
                <a:lumMod val="50000"/>
              </a:schemeClr>
            </a:solidFill>
            <a:ln w="25400">
              <a:solidFill>
                <a:schemeClr val="bg1"/>
              </a:solidFill>
            </a:ln>
          </p:spPr>
          <p:txBody>
            <a:bodyPr wrap="square" rtlCol="0">
              <a:spAutoFit/>
            </a:bodyPr>
            <a:lstStyle/>
            <a:p>
              <a:pPr algn="ctr"/>
              <a:r>
                <a:rPr lang="en-US" sz="2400" dirty="0" err="1" smtClean="0">
                  <a:solidFill>
                    <a:schemeClr val="bg1"/>
                  </a:solidFill>
                </a:rPr>
                <a:t>p</a:t>
              </a:r>
              <a:r>
                <a:rPr lang="en-US" sz="2400" baseline="-25000" dirty="0" err="1">
                  <a:solidFill>
                    <a:schemeClr val="bg1"/>
                  </a:solidFill>
                </a:rPr>
                <a:t>j</a:t>
              </a:r>
              <a:endParaRPr lang="en-US" sz="2400" baseline="-25000" dirty="0">
                <a:solidFill>
                  <a:schemeClr val="bg1"/>
                </a:solidFill>
              </a:endParaRPr>
            </a:p>
          </p:txBody>
        </p:sp>
        <p:sp>
          <p:nvSpPr>
            <p:cNvPr id="173" name="TextBox 172"/>
            <p:cNvSpPr txBox="1"/>
            <p:nvPr/>
          </p:nvSpPr>
          <p:spPr>
            <a:xfrm>
              <a:off x="8145379" y="3657598"/>
              <a:ext cx="578544" cy="579600"/>
            </a:xfrm>
            <a:prstGeom prst="rect">
              <a:avLst/>
            </a:prstGeom>
            <a:solidFill>
              <a:srgbClr val="00B0F0"/>
            </a:solidFill>
            <a:ln w="25400">
              <a:solidFill>
                <a:schemeClr val="bg1"/>
              </a:solidFill>
            </a:ln>
          </p:spPr>
          <p:txBody>
            <a:bodyPr wrap="square" rtlCol="0">
              <a:spAutoFit/>
            </a:bodyPr>
            <a:lstStyle/>
            <a:p>
              <a:pPr algn="ctr"/>
              <a:r>
                <a:rPr lang="en-US" sz="2400" dirty="0" err="1" smtClean="0">
                  <a:solidFill>
                    <a:schemeClr val="bg1"/>
                  </a:solidFill>
                </a:rPr>
                <a:t>id</a:t>
              </a:r>
              <a:r>
                <a:rPr lang="en-US" sz="2400" baseline="-25000" dirty="0" err="1" smtClean="0">
                  <a:solidFill>
                    <a:schemeClr val="bg1"/>
                  </a:solidFill>
                </a:rPr>
                <a:t>j</a:t>
              </a:r>
              <a:endParaRPr lang="en-US" sz="2400" baseline="-25000" dirty="0">
                <a:solidFill>
                  <a:schemeClr val="bg1"/>
                </a:solidFill>
              </a:endParaRPr>
            </a:p>
          </p:txBody>
        </p:sp>
      </p:grpSp>
      <p:grpSp>
        <p:nvGrpSpPr>
          <p:cNvPr id="3162" name="Group 3161"/>
          <p:cNvGrpSpPr/>
          <p:nvPr/>
        </p:nvGrpSpPr>
        <p:grpSpPr>
          <a:xfrm>
            <a:off x="7565014" y="2662989"/>
            <a:ext cx="1164865" cy="579601"/>
            <a:chOff x="7556993" y="2662988"/>
            <a:chExt cx="1852208" cy="707887"/>
          </a:xfrm>
        </p:grpSpPr>
        <p:sp>
          <p:nvSpPr>
            <p:cNvPr id="171" name="TextBox 170"/>
            <p:cNvSpPr txBox="1"/>
            <p:nvPr/>
          </p:nvSpPr>
          <p:spPr>
            <a:xfrm>
              <a:off x="7556993" y="2662989"/>
              <a:ext cx="921600" cy="707886"/>
            </a:xfrm>
            <a:prstGeom prst="rect">
              <a:avLst/>
            </a:prstGeom>
            <a:solidFill>
              <a:srgbClr val="7030A0"/>
            </a:solidFill>
            <a:ln w="25400">
              <a:solidFill>
                <a:schemeClr val="bg1"/>
              </a:solidFill>
            </a:ln>
          </p:spPr>
          <p:txBody>
            <a:bodyPr wrap="square" rtlCol="0">
              <a:spAutoFit/>
            </a:bodyPr>
            <a:lstStyle/>
            <a:p>
              <a:pPr algn="ctr"/>
              <a:r>
                <a:rPr lang="en-US" sz="2400" dirty="0">
                  <a:solidFill>
                    <a:schemeClr val="bg1"/>
                  </a:solidFill>
                </a:rPr>
                <a:t>p</a:t>
              </a:r>
              <a:r>
                <a:rPr lang="en-US" sz="2400" baseline="-25000" dirty="0" smtClean="0">
                  <a:solidFill>
                    <a:schemeClr val="bg1"/>
                  </a:solidFill>
                </a:rPr>
                <a:t>i</a:t>
              </a:r>
              <a:endParaRPr lang="en-US" sz="2400" baseline="-25000" dirty="0">
                <a:solidFill>
                  <a:schemeClr val="bg1"/>
                </a:solidFill>
              </a:endParaRPr>
            </a:p>
          </p:txBody>
        </p:sp>
        <p:sp>
          <p:nvSpPr>
            <p:cNvPr id="174" name="TextBox 173"/>
            <p:cNvSpPr txBox="1"/>
            <p:nvPr/>
          </p:nvSpPr>
          <p:spPr>
            <a:xfrm>
              <a:off x="8487601" y="2662988"/>
              <a:ext cx="921600" cy="707886"/>
            </a:xfrm>
            <a:prstGeom prst="rect">
              <a:avLst/>
            </a:prstGeom>
            <a:solidFill>
              <a:srgbClr val="FFC000"/>
            </a:solidFill>
            <a:ln w="25400">
              <a:solidFill>
                <a:schemeClr val="bg1"/>
              </a:solidFill>
            </a:ln>
          </p:spPr>
          <p:txBody>
            <a:bodyPr wrap="square" rtlCol="0">
              <a:spAutoFit/>
            </a:bodyPr>
            <a:lstStyle/>
            <a:p>
              <a:pPr algn="ctr"/>
              <a:r>
                <a:rPr lang="en-US" sz="2400" dirty="0" err="1" smtClean="0">
                  <a:solidFill>
                    <a:schemeClr val="bg1"/>
                  </a:solidFill>
                </a:rPr>
                <a:t>id</a:t>
              </a:r>
              <a:r>
                <a:rPr lang="en-US" sz="2400" baseline="-25000" dirty="0" err="1" smtClean="0">
                  <a:solidFill>
                    <a:schemeClr val="bg1"/>
                  </a:solidFill>
                </a:rPr>
                <a:t>i</a:t>
              </a:r>
              <a:endParaRPr lang="en-US" sz="2400" baseline="-25000" dirty="0">
                <a:solidFill>
                  <a:schemeClr val="bg1"/>
                </a:solidFill>
              </a:endParaRPr>
            </a:p>
          </p:txBody>
        </p:sp>
      </p:grpSp>
      <p:sp>
        <p:nvSpPr>
          <p:cNvPr id="182" name="TextBox 181"/>
          <p:cNvSpPr txBox="1"/>
          <p:nvPr/>
        </p:nvSpPr>
        <p:spPr>
          <a:xfrm>
            <a:off x="3385063" y="2489661"/>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j</a:t>
            </a:r>
            <a:endParaRPr lang="en-US" sz="2400" baseline="-25000" dirty="0">
              <a:solidFill>
                <a:schemeClr val="bg1"/>
              </a:solidFill>
            </a:endParaRPr>
          </a:p>
        </p:txBody>
      </p:sp>
      <p:sp>
        <p:nvSpPr>
          <p:cNvPr id="183" name="TextBox 182"/>
          <p:cNvSpPr txBox="1"/>
          <p:nvPr/>
        </p:nvSpPr>
        <p:spPr>
          <a:xfrm>
            <a:off x="1496630" y="2548629"/>
            <a:ext cx="578544" cy="461665"/>
          </a:xfrm>
          <a:prstGeom prst="rect">
            <a:avLst/>
          </a:prstGeom>
          <a:noFill/>
          <a:ln w="25400">
            <a:noFill/>
          </a:ln>
        </p:spPr>
        <p:txBody>
          <a:bodyPr wrap="square" rtlCol="0">
            <a:spAutoFit/>
          </a:bodyPr>
          <a:lstStyle/>
          <a:p>
            <a:pPr algn="ctr"/>
            <a:r>
              <a:rPr lang="en-US" sz="2400" dirty="0" err="1" smtClean="0">
                <a:solidFill>
                  <a:schemeClr val="bg1"/>
                </a:solidFill>
              </a:rPr>
              <a:t>id</a:t>
            </a:r>
            <a:r>
              <a:rPr lang="en-US" sz="2400" baseline="-25000" dirty="0" err="1">
                <a:solidFill>
                  <a:schemeClr val="bg1"/>
                </a:solidFill>
              </a:rPr>
              <a:t>i</a:t>
            </a:r>
            <a:endParaRPr lang="en-US" sz="2400" baseline="-25000" dirty="0">
              <a:solidFill>
                <a:schemeClr val="bg1"/>
              </a:solidFill>
            </a:endParaRPr>
          </a:p>
        </p:txBody>
      </p:sp>
      <p:cxnSp>
        <p:nvCxnSpPr>
          <p:cNvPr id="3172" name="Straight Arrow Connector 3171"/>
          <p:cNvCxnSpPr/>
          <p:nvPr/>
        </p:nvCxnSpPr>
        <p:spPr>
          <a:xfrm>
            <a:off x="8137358" y="3242589"/>
            <a:ext cx="0" cy="41054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8137358" y="4245221"/>
            <a:ext cx="0" cy="41054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9" name="Content Placeholder 1"/>
          <p:cNvSpPr txBox="1">
            <a:spLocks/>
          </p:cNvSpPr>
          <p:nvPr/>
        </p:nvSpPr>
        <p:spPr>
          <a:xfrm>
            <a:off x="457200" y="5662863"/>
            <a:ext cx="8001000" cy="609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lgn="ctr">
              <a:buFont typeface="Arial" pitchFamily="34" charset="0"/>
              <a:buNone/>
            </a:pPr>
            <a:r>
              <a:rPr lang="en-US" dirty="0" smtClean="0">
                <a:solidFill>
                  <a:schemeClr val="bg1"/>
                </a:solidFill>
              </a:rPr>
              <a:t>and store identified hits in a linked list (at the hit location)</a:t>
            </a:r>
          </a:p>
        </p:txBody>
      </p:sp>
      <p:sp>
        <p:nvSpPr>
          <p:cNvPr id="190" name="TextBox 189"/>
          <p:cNvSpPr txBox="1"/>
          <p:nvPr/>
        </p:nvSpPr>
        <p:spPr>
          <a:xfrm>
            <a:off x="7848600" y="2129135"/>
            <a:ext cx="570997" cy="461665"/>
          </a:xfrm>
          <a:prstGeom prst="rect">
            <a:avLst/>
          </a:prstGeom>
          <a:noFill/>
        </p:spPr>
        <p:txBody>
          <a:bodyPr wrap="square" rtlCol="0">
            <a:spAutoFit/>
          </a:bodyPr>
          <a:lstStyle/>
          <a:p>
            <a:pPr algn="ctr"/>
            <a:r>
              <a:rPr lang="en-US" sz="2400" dirty="0" err="1" smtClean="0">
                <a:solidFill>
                  <a:schemeClr val="bg1"/>
                </a:solidFill>
              </a:rPr>
              <a:t>p</a:t>
            </a:r>
            <a:r>
              <a:rPr lang="en-US" sz="2400" baseline="-25000" dirty="0" err="1" smtClean="0">
                <a:solidFill>
                  <a:schemeClr val="bg1"/>
                </a:solidFill>
              </a:rPr>
              <a:t>hit</a:t>
            </a:r>
            <a:endParaRPr lang="en-US" sz="2400" baseline="-25000" dirty="0">
              <a:solidFill>
                <a:schemeClr val="bg1"/>
              </a:solidFill>
            </a:endParaRPr>
          </a:p>
        </p:txBody>
      </p:sp>
      <p:sp>
        <p:nvSpPr>
          <p:cNvPr id="67" name="Rectangle 66"/>
          <p:cNvSpPr/>
          <p:nvPr/>
        </p:nvSpPr>
        <p:spPr>
          <a:xfrm>
            <a:off x="3241738" y="3278207"/>
            <a:ext cx="774943" cy="1070472"/>
          </a:xfrm>
          <a:prstGeom prst="rect">
            <a:avLst/>
          </a:prstGeom>
          <a:noFill/>
          <a:ln w="381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43074" y="3271321"/>
            <a:ext cx="773443" cy="1070472"/>
          </a:xfrm>
          <a:prstGeom prst="rect">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838357" y="3403946"/>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flipV="1">
            <a:off x="1031443" y="3518247"/>
            <a:ext cx="931362" cy="1702271"/>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3364099" y="3328355"/>
            <a:ext cx="201600" cy="201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p:cNvCxnSpPr/>
          <p:nvPr/>
        </p:nvCxnSpPr>
        <p:spPr>
          <a:xfrm flipH="1" flipV="1">
            <a:off x="3467662" y="3424083"/>
            <a:ext cx="955677" cy="1796435"/>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941937" y="3272928"/>
            <a:ext cx="1540407" cy="1068865"/>
          </a:xfrm>
          <a:prstGeom prst="rect">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379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51</a:t>
            </a:fld>
            <a:endParaRPr lang="en-US" dirty="0"/>
          </a:p>
        </p:txBody>
      </p:sp>
      <p:graphicFrame>
        <p:nvGraphicFramePr>
          <p:cNvPr id="10" name="Diagram 9"/>
          <p:cNvGraphicFramePr/>
          <p:nvPr>
            <p:extLst>
              <p:ext uri="{D42A27DB-BD31-4B8C-83A1-F6EECF244321}">
                <p14:modId xmlns:p14="http://schemas.microsoft.com/office/powerpoint/2010/main" val="2125763800"/>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153400" cy="692738"/>
          </a:xfrm>
        </p:spPr>
        <p:txBody>
          <a:bodyPr>
            <a:normAutofit/>
          </a:bodyPr>
          <a:lstStyle/>
          <a:p>
            <a:pPr marL="42862" indent="0" algn="ctr">
              <a:buNone/>
            </a:pPr>
            <a:r>
              <a:rPr lang="en-US" dirty="0" smtClean="0">
                <a:solidFill>
                  <a:schemeClr val="bg1"/>
                </a:solidFill>
              </a:rPr>
              <a:t>Rasterize at </a:t>
            </a:r>
            <a:r>
              <a:rPr lang="en-US" dirty="0" err="1" smtClean="0">
                <a:solidFill>
                  <a:schemeClr val="bg1"/>
                </a:solidFill>
              </a:rPr>
              <a:t>p</a:t>
            </a:r>
            <a:r>
              <a:rPr lang="en-US" baseline="-25000" dirty="0" err="1" smtClean="0">
                <a:solidFill>
                  <a:schemeClr val="bg1"/>
                </a:solidFill>
              </a:rPr>
              <a:t>hit</a:t>
            </a:r>
            <a:r>
              <a:rPr lang="en-US" dirty="0" smtClean="0">
                <a:solidFill>
                  <a:schemeClr val="bg1"/>
                </a:solidFill>
              </a:rPr>
              <a:t>, fetch properties</a:t>
            </a:r>
            <a:endParaRPr lang="en-US" baseline="-25000" dirty="0" smtClean="0">
              <a:solidFill>
                <a:schemeClr val="bg1"/>
              </a:solidFill>
            </a:endParaRPr>
          </a:p>
        </p:txBody>
      </p:sp>
      <p:sp>
        <p:nvSpPr>
          <p:cNvPr id="8" name="Freeform 6"/>
          <p:cNvSpPr>
            <a:spLocks noEditPoints="1"/>
          </p:cNvSpPr>
          <p:nvPr/>
        </p:nvSpPr>
        <p:spPr bwMode="auto">
          <a:xfrm>
            <a:off x="685800" y="2819400"/>
            <a:ext cx="2152003" cy="2180320"/>
          </a:xfrm>
          <a:custGeom>
            <a:avLst/>
            <a:gdLst>
              <a:gd name="T0" fmla="*/ 13 w 608"/>
              <a:gd name="T1" fmla="*/ 596 h 616"/>
              <a:gd name="T2" fmla="*/ 19 w 608"/>
              <a:gd name="T3" fmla="*/ 94 h 616"/>
              <a:gd name="T4" fmla="*/ 597 w 608"/>
              <a:gd name="T5" fmla="*/ 23 h 616"/>
              <a:gd name="T6" fmla="*/ 591 w 608"/>
              <a:gd name="T7" fmla="*/ 525 h 616"/>
              <a:gd name="T8" fmla="*/ 13 w 608"/>
              <a:gd name="T9" fmla="*/ 596 h 616"/>
              <a:gd name="T10" fmla="*/ 608 w 608"/>
              <a:gd name="T11" fmla="*/ 0 h 616"/>
              <a:gd name="T12" fmla="*/ 8 w 608"/>
              <a:gd name="T13" fmla="*/ 74 h 616"/>
              <a:gd name="T14" fmla="*/ 0 w 608"/>
              <a:gd name="T15" fmla="*/ 616 h 616"/>
              <a:gd name="T16" fmla="*/ 599 w 608"/>
              <a:gd name="T17" fmla="*/ 543 h 616"/>
              <a:gd name="T18" fmla="*/ 608 w 608"/>
              <a:gd name="T1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8" h="616">
                <a:moveTo>
                  <a:pt x="13" y="596"/>
                </a:moveTo>
                <a:lnTo>
                  <a:pt x="19" y="94"/>
                </a:lnTo>
                <a:lnTo>
                  <a:pt x="597" y="23"/>
                </a:lnTo>
                <a:lnTo>
                  <a:pt x="591" y="525"/>
                </a:lnTo>
                <a:lnTo>
                  <a:pt x="13" y="596"/>
                </a:lnTo>
                <a:close/>
                <a:moveTo>
                  <a:pt x="608" y="0"/>
                </a:moveTo>
                <a:lnTo>
                  <a:pt x="8" y="74"/>
                </a:lnTo>
                <a:lnTo>
                  <a:pt x="0" y="616"/>
                </a:lnTo>
                <a:lnTo>
                  <a:pt x="599" y="543"/>
                </a:lnTo>
                <a:lnTo>
                  <a:pt x="608" y="0"/>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Line 115"/>
          <p:cNvSpPr>
            <a:spLocks noChangeShapeType="1"/>
          </p:cNvSpPr>
          <p:nvPr/>
        </p:nvSpPr>
        <p:spPr bwMode="auto">
          <a:xfrm flipH="1">
            <a:off x="1914935" y="3273169"/>
            <a:ext cx="1670119" cy="400481"/>
          </a:xfrm>
          <a:prstGeom prst="line">
            <a:avLst/>
          </a:prstGeom>
          <a:noFill/>
          <a:ln w="25400" cap="flat">
            <a:solidFill>
              <a:schemeClr val="bg1"/>
            </a:solidFill>
            <a:prstDash val="dash"/>
            <a:miter lim="800000"/>
            <a:headEnd type="none"/>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40" name="Straight Arrow Connector 3139"/>
          <p:cNvCxnSpPr>
            <a:stCxn id="122" idx="1"/>
          </p:cNvCxnSpPr>
          <p:nvPr/>
        </p:nvCxnSpPr>
        <p:spPr>
          <a:xfrm>
            <a:off x="1914935" y="3673650"/>
            <a:ext cx="1670120" cy="639048"/>
          </a:xfrm>
          <a:prstGeom prst="straightConnector1">
            <a:avLst/>
          </a:prstGeom>
          <a:ln w="25400">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1832702" y="3644725"/>
            <a:ext cx="102297" cy="10229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1621244" y="3108499"/>
            <a:ext cx="570997" cy="461665"/>
          </a:xfrm>
          <a:prstGeom prst="rect">
            <a:avLst/>
          </a:prstGeom>
          <a:noFill/>
        </p:spPr>
        <p:txBody>
          <a:bodyPr wrap="square" rtlCol="0">
            <a:spAutoFit/>
          </a:bodyPr>
          <a:lstStyle/>
          <a:p>
            <a:pPr algn="ctr"/>
            <a:r>
              <a:rPr lang="en-US" sz="2400" dirty="0" err="1" smtClean="0">
                <a:solidFill>
                  <a:schemeClr val="bg1"/>
                </a:solidFill>
              </a:rPr>
              <a:t>p</a:t>
            </a:r>
            <a:r>
              <a:rPr lang="en-US" sz="2400" baseline="-25000" dirty="0" err="1" smtClean="0">
                <a:solidFill>
                  <a:schemeClr val="bg1"/>
                </a:solidFill>
              </a:rPr>
              <a:t>hit</a:t>
            </a:r>
            <a:endParaRPr lang="en-US" sz="2400" baseline="-25000" dirty="0">
              <a:solidFill>
                <a:schemeClr val="bg1"/>
              </a:solidFill>
            </a:endParaRPr>
          </a:p>
        </p:txBody>
      </p:sp>
      <p:pic>
        <p:nvPicPr>
          <p:cNvPr id="2" name="Picture 1"/>
          <p:cNvPicPr>
            <a:picLocks noChangeAspect="1"/>
          </p:cNvPicPr>
          <p:nvPr/>
        </p:nvPicPr>
        <p:blipFill>
          <a:blip r:embed="rId8"/>
          <a:stretch>
            <a:fillRect/>
          </a:stretch>
        </p:blipFill>
        <p:spPr>
          <a:xfrm>
            <a:off x="6198934" y="2858135"/>
            <a:ext cx="1879231" cy="1637665"/>
          </a:xfrm>
          <a:prstGeom prst="rect">
            <a:avLst/>
          </a:prstGeom>
        </p:spPr>
      </p:pic>
      <p:sp>
        <p:nvSpPr>
          <p:cNvPr id="63" name="Right Triangle 62"/>
          <p:cNvSpPr/>
          <p:nvPr/>
        </p:nvSpPr>
        <p:spPr>
          <a:xfrm rot="1686519">
            <a:off x="3589317" y="3126610"/>
            <a:ext cx="578858" cy="142094"/>
          </a:xfrm>
          <a:prstGeom prst="rtTriangl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p:cNvSpPr/>
          <p:nvPr/>
        </p:nvSpPr>
        <p:spPr>
          <a:xfrm rot="20471195">
            <a:off x="3506487" y="4125468"/>
            <a:ext cx="855109" cy="209174"/>
          </a:xfrm>
          <a:prstGeom prst="triangl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47"/>
          <p:cNvSpPr>
            <a:spLocks noChangeArrowheads="1"/>
          </p:cNvSpPr>
          <p:nvPr/>
        </p:nvSpPr>
        <p:spPr bwMode="auto">
          <a:xfrm>
            <a:off x="7858643" y="3780014"/>
            <a:ext cx="79746" cy="74762"/>
          </a:xfrm>
          <a:prstGeom prst="rect">
            <a:avLst/>
          </a:prstGeom>
          <a:solidFill>
            <a:schemeClr val="bg2">
              <a:lumMod val="50000"/>
            </a:schemeClr>
          </a:solidFill>
          <a:ln w="12700" cap="flat">
            <a:solidFill>
              <a:srgbClr val="00B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12"/>
          <p:cNvSpPr>
            <a:spLocks noChangeArrowheads="1"/>
          </p:cNvSpPr>
          <p:nvPr/>
        </p:nvSpPr>
        <p:spPr bwMode="auto">
          <a:xfrm>
            <a:off x="6842263" y="3772535"/>
            <a:ext cx="79746" cy="79200"/>
          </a:xfrm>
          <a:prstGeom prst="rect">
            <a:avLst/>
          </a:prstGeom>
          <a:solidFill>
            <a:srgbClr val="7030A0"/>
          </a:solidFill>
          <a:ln w="12700" cap="flat">
            <a:solidFill>
              <a:srgbClr val="00B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TextBox 70"/>
          <p:cNvSpPr txBox="1"/>
          <p:nvPr/>
        </p:nvSpPr>
        <p:spPr>
          <a:xfrm>
            <a:off x="7633589" y="3772535"/>
            <a:ext cx="460800" cy="461665"/>
          </a:xfrm>
          <a:prstGeom prst="rect">
            <a:avLst/>
          </a:prstGeom>
          <a:noFill/>
        </p:spPr>
        <p:txBody>
          <a:bodyPr wrap="square" rtlCol="0">
            <a:spAutoFit/>
          </a:bodyPr>
          <a:lstStyle/>
          <a:p>
            <a:pPr algn="ctr"/>
            <a:r>
              <a:rPr lang="en-US" sz="2400" dirty="0" err="1" smtClean="0"/>
              <a:t>p</a:t>
            </a:r>
            <a:r>
              <a:rPr lang="en-US" sz="2400" baseline="-25000" dirty="0" err="1"/>
              <a:t>j</a:t>
            </a:r>
            <a:endParaRPr lang="en-US" sz="2400" baseline="-25000" dirty="0"/>
          </a:p>
        </p:txBody>
      </p:sp>
      <p:sp>
        <p:nvSpPr>
          <p:cNvPr id="73" name="TextBox 72"/>
          <p:cNvSpPr txBox="1"/>
          <p:nvPr/>
        </p:nvSpPr>
        <p:spPr>
          <a:xfrm>
            <a:off x="6692277" y="3844270"/>
            <a:ext cx="460800" cy="461665"/>
          </a:xfrm>
          <a:prstGeom prst="rect">
            <a:avLst/>
          </a:prstGeom>
          <a:noFill/>
        </p:spPr>
        <p:txBody>
          <a:bodyPr wrap="square" rtlCol="0">
            <a:spAutoFit/>
          </a:bodyPr>
          <a:lstStyle/>
          <a:p>
            <a:pPr algn="ctr"/>
            <a:r>
              <a:rPr lang="en-US" sz="2400" dirty="0"/>
              <a:t>p</a:t>
            </a:r>
            <a:r>
              <a:rPr lang="en-US" sz="2400" baseline="-25000" dirty="0" smtClean="0"/>
              <a:t>i</a:t>
            </a:r>
            <a:endParaRPr lang="en-US" sz="2400" baseline="-25000" dirty="0"/>
          </a:p>
        </p:txBody>
      </p:sp>
      <p:cxnSp>
        <p:nvCxnSpPr>
          <p:cNvPr id="5" name="Straight Arrow Connector 4"/>
          <p:cNvCxnSpPr/>
          <p:nvPr/>
        </p:nvCxnSpPr>
        <p:spPr>
          <a:xfrm>
            <a:off x="4167512" y="3200400"/>
            <a:ext cx="2674751" cy="57961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4572000" y="3851735"/>
            <a:ext cx="3200400" cy="33926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8" name="Content Placeholder 1"/>
          <p:cNvSpPr txBox="1">
            <a:spLocks/>
          </p:cNvSpPr>
          <p:nvPr/>
        </p:nvSpPr>
        <p:spPr>
          <a:xfrm>
            <a:off x="457200" y="5662863"/>
            <a:ext cx="8001000" cy="609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lgn="ctr">
              <a:buNone/>
            </a:pPr>
            <a:r>
              <a:rPr lang="en-US" dirty="0" smtClean="0">
                <a:solidFill>
                  <a:schemeClr val="bg1"/>
                </a:solidFill>
              </a:rPr>
              <a:t>and store back </a:t>
            </a:r>
            <a:r>
              <a:rPr lang="en-US" dirty="0">
                <a:solidFill>
                  <a:schemeClr val="bg1"/>
                </a:solidFill>
              </a:rPr>
              <a:t>at </a:t>
            </a:r>
            <a:r>
              <a:rPr lang="en-US" dirty="0" smtClean="0">
                <a:solidFill>
                  <a:schemeClr val="bg1"/>
                </a:solidFill>
              </a:rPr>
              <a:t>the G</a:t>
            </a:r>
            <a:r>
              <a:rPr lang="en-US" baseline="-25000" dirty="0" smtClean="0">
                <a:solidFill>
                  <a:schemeClr val="bg1"/>
                </a:solidFill>
              </a:rPr>
              <a:t>k+1</a:t>
            </a:r>
            <a:r>
              <a:rPr lang="en-US" dirty="0" smtClean="0">
                <a:solidFill>
                  <a:schemeClr val="bg1"/>
                </a:solidFill>
              </a:rPr>
              <a:t>[p</a:t>
            </a:r>
            <a:r>
              <a:rPr lang="en-US" baseline="-25000" dirty="0" smtClean="0">
                <a:solidFill>
                  <a:schemeClr val="bg1"/>
                </a:solidFill>
              </a:rPr>
              <a:t>i</a:t>
            </a:r>
            <a:r>
              <a:rPr lang="en-US" dirty="0" smtClean="0">
                <a:solidFill>
                  <a:schemeClr val="bg1"/>
                </a:solidFill>
              </a:rPr>
              <a:t>]</a:t>
            </a:r>
            <a:r>
              <a:rPr lang="en-US" baseline="-25000" dirty="0" smtClean="0">
                <a:solidFill>
                  <a:schemeClr val="bg1"/>
                </a:solidFill>
              </a:rPr>
              <a:t>,</a:t>
            </a:r>
            <a:r>
              <a:rPr lang="en-US" dirty="0" smtClean="0">
                <a:solidFill>
                  <a:schemeClr val="bg1"/>
                </a:solidFill>
              </a:rPr>
              <a:t> G</a:t>
            </a:r>
            <a:r>
              <a:rPr lang="en-US" baseline="-25000" dirty="0" smtClean="0">
                <a:solidFill>
                  <a:schemeClr val="bg1"/>
                </a:solidFill>
              </a:rPr>
              <a:t>k+1</a:t>
            </a:r>
            <a:r>
              <a:rPr lang="en-US" dirty="0" smtClean="0">
                <a:solidFill>
                  <a:schemeClr val="bg1"/>
                </a:solidFill>
              </a:rPr>
              <a:t>[</a:t>
            </a:r>
            <a:r>
              <a:rPr lang="en-US" dirty="0" err="1" smtClean="0">
                <a:solidFill>
                  <a:schemeClr val="bg1"/>
                </a:solidFill>
              </a:rPr>
              <a:t>p</a:t>
            </a:r>
            <a:r>
              <a:rPr lang="en-US" baseline="-25000" dirty="0" err="1" smtClean="0">
                <a:solidFill>
                  <a:schemeClr val="bg1"/>
                </a:solidFill>
              </a:rPr>
              <a:t>j</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25603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Traversal</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52</a:t>
            </a:fld>
            <a:endParaRPr lang="en-US" dirty="0"/>
          </a:p>
        </p:txBody>
      </p:sp>
      <p:graphicFrame>
        <p:nvGraphicFramePr>
          <p:cNvPr id="10" name="Diagram 9"/>
          <p:cNvGraphicFramePr/>
          <p:nvPr>
            <p:extLst>
              <p:ext uri="{D42A27DB-BD31-4B8C-83A1-F6EECF244321}">
                <p14:modId xmlns:p14="http://schemas.microsoft.com/office/powerpoint/2010/main" val="4034832356"/>
              </p:ext>
            </p:extLst>
          </p:nvPr>
        </p:nvGraphicFramePr>
        <p:xfrm>
          <a:off x="1524000" y="1219200"/>
          <a:ext cx="6096000" cy="43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6" name="Content Placeholder 1"/>
          <p:cNvSpPr>
            <a:spLocks noGrp="1"/>
          </p:cNvSpPr>
          <p:nvPr>
            <p:ph idx="1"/>
          </p:nvPr>
        </p:nvSpPr>
        <p:spPr>
          <a:xfrm>
            <a:off x="457200" y="1676400"/>
            <a:ext cx="8153400" cy="692738"/>
          </a:xfrm>
        </p:spPr>
        <p:txBody>
          <a:bodyPr>
            <a:normAutofit/>
          </a:bodyPr>
          <a:lstStyle/>
          <a:p>
            <a:pPr marL="42862" indent="0" algn="ctr">
              <a:buNone/>
            </a:pPr>
            <a:r>
              <a:rPr lang="en-US" dirty="0" smtClean="0">
                <a:solidFill>
                  <a:schemeClr val="bg1"/>
                </a:solidFill>
              </a:rPr>
              <a:t>Compute illumination for iteration k</a:t>
            </a:r>
            <a:endParaRPr lang="en-US" baseline="-25000" dirty="0" smtClean="0">
              <a:solidFill>
                <a:schemeClr val="bg1"/>
              </a:solidFill>
            </a:endParaRPr>
          </a:p>
        </p:txBody>
      </p:sp>
      <p:sp>
        <p:nvSpPr>
          <p:cNvPr id="88" name="Content Placeholder 1"/>
          <p:cNvSpPr txBox="1">
            <a:spLocks/>
          </p:cNvSpPr>
          <p:nvPr/>
        </p:nvSpPr>
        <p:spPr>
          <a:xfrm>
            <a:off x="457200" y="3876005"/>
            <a:ext cx="8001000" cy="609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2862" indent="0" algn="ctr">
              <a:buNone/>
            </a:pPr>
            <a:r>
              <a:rPr lang="en-US" dirty="0" smtClean="0">
                <a:solidFill>
                  <a:schemeClr val="bg1"/>
                </a:solidFill>
              </a:rPr>
              <a:t>and left shift to prepare for iteration k + 1</a:t>
            </a:r>
            <a:endParaRPr lang="en-US" baseline="-25000" dirty="0">
              <a:solidFill>
                <a:schemeClr val="bg1"/>
              </a:solidFill>
            </a:endParaRPr>
          </a:p>
        </p:txBody>
      </p:sp>
      <p:sp>
        <p:nvSpPr>
          <p:cNvPr id="15" name="Freeform 7"/>
          <p:cNvSpPr>
            <a:spLocks/>
          </p:cNvSpPr>
          <p:nvPr/>
        </p:nvSpPr>
        <p:spPr bwMode="auto">
          <a:xfrm>
            <a:off x="1999950" y="2446850"/>
            <a:ext cx="778126" cy="782815"/>
          </a:xfrm>
          <a:custGeom>
            <a:avLst/>
            <a:gdLst>
              <a:gd name="T0" fmla="*/ 166 w 166"/>
              <a:gd name="T1" fmla="*/ 0 h 167"/>
              <a:gd name="T2" fmla="*/ 2 w 166"/>
              <a:gd name="T3" fmla="*/ 20 h 167"/>
              <a:gd name="T4" fmla="*/ 0 w 166"/>
              <a:gd name="T5" fmla="*/ 167 h 167"/>
              <a:gd name="T6" fmla="*/ 164 w 166"/>
              <a:gd name="T7" fmla="*/ 148 h 167"/>
              <a:gd name="T8" fmla="*/ 166 w 166"/>
              <a:gd name="T9" fmla="*/ 0 h 167"/>
            </a:gdLst>
            <a:ahLst/>
            <a:cxnLst>
              <a:cxn ang="0">
                <a:pos x="T0" y="T1"/>
              </a:cxn>
              <a:cxn ang="0">
                <a:pos x="T2" y="T3"/>
              </a:cxn>
              <a:cxn ang="0">
                <a:pos x="T4" y="T5"/>
              </a:cxn>
              <a:cxn ang="0">
                <a:pos x="T6" y="T7"/>
              </a:cxn>
              <a:cxn ang="0">
                <a:pos x="T8" y="T9"/>
              </a:cxn>
            </a:cxnLst>
            <a:rect l="0" t="0" r="r" b="b"/>
            <a:pathLst>
              <a:path w="166" h="167">
                <a:moveTo>
                  <a:pt x="166" y="0"/>
                </a:moveTo>
                <a:lnTo>
                  <a:pt x="2" y="20"/>
                </a:lnTo>
                <a:lnTo>
                  <a:pt x="0" y="167"/>
                </a:lnTo>
                <a:lnTo>
                  <a:pt x="164" y="148"/>
                </a:lnTo>
                <a:lnTo>
                  <a:pt x="166"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noEditPoints="1"/>
          </p:cNvSpPr>
          <p:nvPr/>
        </p:nvSpPr>
        <p:spPr bwMode="auto">
          <a:xfrm>
            <a:off x="1981200" y="2395289"/>
            <a:ext cx="825001" cy="876565"/>
          </a:xfrm>
          <a:custGeom>
            <a:avLst/>
            <a:gdLst>
              <a:gd name="T0" fmla="*/ 4 w 176"/>
              <a:gd name="T1" fmla="*/ 178 h 187"/>
              <a:gd name="T2" fmla="*/ 6 w 176"/>
              <a:gd name="T3" fmla="*/ 31 h 187"/>
              <a:gd name="T4" fmla="*/ 170 w 176"/>
              <a:gd name="T5" fmla="*/ 11 h 187"/>
              <a:gd name="T6" fmla="*/ 168 w 176"/>
              <a:gd name="T7" fmla="*/ 159 h 187"/>
              <a:gd name="T8" fmla="*/ 4 w 176"/>
              <a:gd name="T9" fmla="*/ 178 h 187"/>
              <a:gd name="T10" fmla="*/ 176 w 176"/>
              <a:gd name="T11" fmla="*/ 0 h 187"/>
              <a:gd name="T12" fmla="*/ 2 w 176"/>
              <a:gd name="T13" fmla="*/ 21 h 187"/>
              <a:gd name="T14" fmla="*/ 0 w 176"/>
              <a:gd name="T15" fmla="*/ 187 h 187"/>
              <a:gd name="T16" fmla="*/ 174 w 176"/>
              <a:gd name="T17" fmla="*/ 167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8"/>
                </a:moveTo>
                <a:lnTo>
                  <a:pt x="6" y="31"/>
                </a:lnTo>
                <a:lnTo>
                  <a:pt x="170" y="11"/>
                </a:lnTo>
                <a:lnTo>
                  <a:pt x="168" y="159"/>
                </a:lnTo>
                <a:lnTo>
                  <a:pt x="4" y="178"/>
                </a:lnTo>
                <a:close/>
                <a:moveTo>
                  <a:pt x="176" y="0"/>
                </a:moveTo>
                <a:lnTo>
                  <a:pt x="2" y="21"/>
                </a:lnTo>
                <a:lnTo>
                  <a:pt x="0" y="187"/>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2107764" y="2484350"/>
            <a:ext cx="782812" cy="787501"/>
          </a:xfrm>
          <a:custGeom>
            <a:avLst/>
            <a:gdLst>
              <a:gd name="T0" fmla="*/ 167 w 167"/>
              <a:gd name="T1" fmla="*/ 0 h 168"/>
              <a:gd name="T2" fmla="*/ 2 w 167"/>
              <a:gd name="T3" fmla="*/ 19 h 168"/>
              <a:gd name="T4" fmla="*/ 0 w 167"/>
              <a:gd name="T5" fmla="*/ 168 h 168"/>
              <a:gd name="T6" fmla="*/ 164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19"/>
                </a:lnTo>
                <a:lnTo>
                  <a:pt x="0" y="168"/>
                </a:lnTo>
                <a:lnTo>
                  <a:pt x="164"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noEditPoints="1"/>
          </p:cNvSpPr>
          <p:nvPr/>
        </p:nvSpPr>
        <p:spPr bwMode="auto">
          <a:xfrm>
            <a:off x="2089014" y="2442164"/>
            <a:ext cx="825001" cy="876565"/>
          </a:xfrm>
          <a:custGeom>
            <a:avLst/>
            <a:gdLst>
              <a:gd name="T0" fmla="*/ 4 w 176"/>
              <a:gd name="T1" fmla="*/ 177 h 187"/>
              <a:gd name="T2" fmla="*/ 6 w 176"/>
              <a:gd name="T3" fmla="*/ 30 h 187"/>
              <a:gd name="T4" fmla="*/ 171 w 176"/>
              <a:gd name="T5" fmla="*/ 11 h 187"/>
              <a:gd name="T6" fmla="*/ 168 w 176"/>
              <a:gd name="T7" fmla="*/ 158 h 187"/>
              <a:gd name="T8" fmla="*/ 4 w 176"/>
              <a:gd name="T9" fmla="*/ 177 h 187"/>
              <a:gd name="T10" fmla="*/ 176 w 176"/>
              <a:gd name="T11" fmla="*/ 0 h 187"/>
              <a:gd name="T12" fmla="*/ 2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1" y="11"/>
                </a:lnTo>
                <a:lnTo>
                  <a:pt x="168" y="158"/>
                </a:lnTo>
                <a:lnTo>
                  <a:pt x="4" y="177"/>
                </a:lnTo>
                <a:close/>
                <a:moveTo>
                  <a:pt x="176" y="0"/>
                </a:moveTo>
                <a:lnTo>
                  <a:pt x="2"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p:nvSpPr>
        <p:spPr bwMode="auto">
          <a:xfrm>
            <a:off x="2206200" y="2521850"/>
            <a:ext cx="782812" cy="787501"/>
          </a:xfrm>
          <a:custGeom>
            <a:avLst/>
            <a:gdLst>
              <a:gd name="T0" fmla="*/ 167 w 167"/>
              <a:gd name="T1" fmla="*/ 0 h 168"/>
              <a:gd name="T2" fmla="*/ 2 w 167"/>
              <a:gd name="T3" fmla="*/ 21 h 168"/>
              <a:gd name="T4" fmla="*/ 0 w 167"/>
              <a:gd name="T5" fmla="*/ 168 h 168"/>
              <a:gd name="T6" fmla="*/ 165 w 167"/>
              <a:gd name="T7" fmla="*/ 149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9"/>
                </a:lnTo>
                <a:lnTo>
                  <a:pt x="167"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noEditPoints="1"/>
          </p:cNvSpPr>
          <p:nvPr/>
        </p:nvSpPr>
        <p:spPr bwMode="auto">
          <a:xfrm>
            <a:off x="2187450" y="2479664"/>
            <a:ext cx="829687" cy="876565"/>
          </a:xfrm>
          <a:custGeom>
            <a:avLst/>
            <a:gdLst>
              <a:gd name="T0" fmla="*/ 4 w 177"/>
              <a:gd name="T1" fmla="*/ 177 h 187"/>
              <a:gd name="T2" fmla="*/ 6 w 177"/>
              <a:gd name="T3" fmla="*/ 30 h 187"/>
              <a:gd name="T4" fmla="*/ 171 w 177"/>
              <a:gd name="T5" fmla="*/ 11 h 187"/>
              <a:gd name="T6" fmla="*/ 169 w 177"/>
              <a:gd name="T7" fmla="*/ 158 h 187"/>
              <a:gd name="T8" fmla="*/ 4 w 177"/>
              <a:gd name="T9" fmla="*/ 177 h 187"/>
              <a:gd name="T10" fmla="*/ 177 w 177"/>
              <a:gd name="T11" fmla="*/ 0 h 187"/>
              <a:gd name="T12" fmla="*/ 2 w 177"/>
              <a:gd name="T13" fmla="*/ 20 h 187"/>
              <a:gd name="T14" fmla="*/ 0 w 177"/>
              <a:gd name="T15" fmla="*/ 187 h 187"/>
              <a:gd name="T16" fmla="*/ 175 w 177"/>
              <a:gd name="T17" fmla="*/ 166 h 187"/>
              <a:gd name="T18" fmla="*/ 177 w 17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87">
                <a:moveTo>
                  <a:pt x="4" y="177"/>
                </a:moveTo>
                <a:lnTo>
                  <a:pt x="6" y="30"/>
                </a:lnTo>
                <a:lnTo>
                  <a:pt x="171" y="11"/>
                </a:lnTo>
                <a:lnTo>
                  <a:pt x="169" y="158"/>
                </a:lnTo>
                <a:lnTo>
                  <a:pt x="4" y="177"/>
                </a:lnTo>
                <a:close/>
                <a:moveTo>
                  <a:pt x="177" y="0"/>
                </a:moveTo>
                <a:lnTo>
                  <a:pt x="2" y="20"/>
                </a:lnTo>
                <a:lnTo>
                  <a:pt x="0" y="187"/>
                </a:lnTo>
                <a:lnTo>
                  <a:pt x="175" y="166"/>
                </a:lnTo>
                <a:lnTo>
                  <a:pt x="177"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2295264" y="2568725"/>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noEditPoints="1"/>
          </p:cNvSpPr>
          <p:nvPr/>
        </p:nvSpPr>
        <p:spPr bwMode="auto">
          <a:xfrm>
            <a:off x="2281200" y="2521850"/>
            <a:ext cx="825001" cy="881251"/>
          </a:xfrm>
          <a:custGeom>
            <a:avLst/>
            <a:gdLst>
              <a:gd name="T0" fmla="*/ 3 w 176"/>
              <a:gd name="T1" fmla="*/ 178 h 188"/>
              <a:gd name="T2" fmla="*/ 5 w 176"/>
              <a:gd name="T3" fmla="*/ 31 h 188"/>
              <a:gd name="T4" fmla="*/ 170 w 176"/>
              <a:gd name="T5" fmla="*/ 11 h 188"/>
              <a:gd name="T6" fmla="*/ 168 w 176"/>
              <a:gd name="T7" fmla="*/ 159 h 188"/>
              <a:gd name="T8" fmla="*/ 3 w 176"/>
              <a:gd name="T9" fmla="*/ 178 h 188"/>
              <a:gd name="T10" fmla="*/ 176 w 176"/>
              <a:gd name="T11" fmla="*/ 0 h 188"/>
              <a:gd name="T12" fmla="*/ 2 w 176"/>
              <a:gd name="T13" fmla="*/ 21 h 188"/>
              <a:gd name="T14" fmla="*/ 0 w 176"/>
              <a:gd name="T15" fmla="*/ 188 h 188"/>
              <a:gd name="T16" fmla="*/ 174 w 176"/>
              <a:gd name="T17" fmla="*/ 167 h 188"/>
              <a:gd name="T18" fmla="*/ 176 w 176"/>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8">
                <a:moveTo>
                  <a:pt x="3" y="178"/>
                </a:moveTo>
                <a:lnTo>
                  <a:pt x="5" y="31"/>
                </a:lnTo>
                <a:lnTo>
                  <a:pt x="170" y="11"/>
                </a:lnTo>
                <a:lnTo>
                  <a:pt x="168" y="159"/>
                </a:lnTo>
                <a:lnTo>
                  <a:pt x="3" y="178"/>
                </a:lnTo>
                <a:close/>
                <a:moveTo>
                  <a:pt x="176" y="0"/>
                </a:moveTo>
                <a:lnTo>
                  <a:pt x="2" y="21"/>
                </a:lnTo>
                <a:lnTo>
                  <a:pt x="0" y="188"/>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4176569" y="2446850"/>
            <a:ext cx="782812" cy="782815"/>
          </a:xfrm>
          <a:custGeom>
            <a:avLst/>
            <a:gdLst>
              <a:gd name="T0" fmla="*/ 167 w 167"/>
              <a:gd name="T1" fmla="*/ 0 h 167"/>
              <a:gd name="T2" fmla="*/ 2 w 167"/>
              <a:gd name="T3" fmla="*/ 20 h 167"/>
              <a:gd name="T4" fmla="*/ 0 w 167"/>
              <a:gd name="T5" fmla="*/ 167 h 167"/>
              <a:gd name="T6" fmla="*/ 164 w 167"/>
              <a:gd name="T7" fmla="*/ 148 h 167"/>
              <a:gd name="T8" fmla="*/ 167 w 167"/>
              <a:gd name="T9" fmla="*/ 0 h 167"/>
            </a:gdLst>
            <a:ahLst/>
            <a:cxnLst>
              <a:cxn ang="0">
                <a:pos x="T0" y="T1"/>
              </a:cxn>
              <a:cxn ang="0">
                <a:pos x="T2" y="T3"/>
              </a:cxn>
              <a:cxn ang="0">
                <a:pos x="T4" y="T5"/>
              </a:cxn>
              <a:cxn ang="0">
                <a:pos x="T6" y="T7"/>
              </a:cxn>
              <a:cxn ang="0">
                <a:pos x="T8" y="T9"/>
              </a:cxn>
            </a:cxnLst>
            <a:rect l="0" t="0" r="r" b="b"/>
            <a:pathLst>
              <a:path w="167" h="167">
                <a:moveTo>
                  <a:pt x="167" y="0"/>
                </a:moveTo>
                <a:lnTo>
                  <a:pt x="2" y="20"/>
                </a:lnTo>
                <a:lnTo>
                  <a:pt x="0" y="167"/>
                </a:lnTo>
                <a:lnTo>
                  <a:pt x="164" y="148"/>
                </a:lnTo>
                <a:lnTo>
                  <a:pt x="167"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noEditPoints="1"/>
          </p:cNvSpPr>
          <p:nvPr/>
        </p:nvSpPr>
        <p:spPr bwMode="auto">
          <a:xfrm>
            <a:off x="4157819" y="2395289"/>
            <a:ext cx="825001" cy="876565"/>
          </a:xfrm>
          <a:custGeom>
            <a:avLst/>
            <a:gdLst>
              <a:gd name="T0" fmla="*/ 4 w 176"/>
              <a:gd name="T1" fmla="*/ 178 h 187"/>
              <a:gd name="T2" fmla="*/ 6 w 176"/>
              <a:gd name="T3" fmla="*/ 31 h 187"/>
              <a:gd name="T4" fmla="*/ 171 w 176"/>
              <a:gd name="T5" fmla="*/ 11 h 187"/>
              <a:gd name="T6" fmla="*/ 168 w 176"/>
              <a:gd name="T7" fmla="*/ 159 h 187"/>
              <a:gd name="T8" fmla="*/ 4 w 176"/>
              <a:gd name="T9" fmla="*/ 178 h 187"/>
              <a:gd name="T10" fmla="*/ 176 w 176"/>
              <a:gd name="T11" fmla="*/ 0 h 187"/>
              <a:gd name="T12" fmla="*/ 2 w 176"/>
              <a:gd name="T13" fmla="*/ 21 h 187"/>
              <a:gd name="T14" fmla="*/ 0 w 176"/>
              <a:gd name="T15" fmla="*/ 187 h 187"/>
              <a:gd name="T16" fmla="*/ 174 w 176"/>
              <a:gd name="T17" fmla="*/ 167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8"/>
                </a:moveTo>
                <a:lnTo>
                  <a:pt x="6" y="31"/>
                </a:lnTo>
                <a:lnTo>
                  <a:pt x="171" y="11"/>
                </a:lnTo>
                <a:lnTo>
                  <a:pt x="168" y="159"/>
                </a:lnTo>
                <a:lnTo>
                  <a:pt x="4" y="178"/>
                </a:lnTo>
                <a:close/>
                <a:moveTo>
                  <a:pt x="176" y="0"/>
                </a:moveTo>
                <a:lnTo>
                  <a:pt x="2" y="21"/>
                </a:lnTo>
                <a:lnTo>
                  <a:pt x="0" y="187"/>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4284383" y="2484350"/>
            <a:ext cx="782812" cy="787501"/>
          </a:xfrm>
          <a:custGeom>
            <a:avLst/>
            <a:gdLst>
              <a:gd name="T0" fmla="*/ 167 w 167"/>
              <a:gd name="T1" fmla="*/ 0 h 168"/>
              <a:gd name="T2" fmla="*/ 2 w 167"/>
              <a:gd name="T3" fmla="*/ 19 h 168"/>
              <a:gd name="T4" fmla="*/ 0 w 167"/>
              <a:gd name="T5" fmla="*/ 168 h 168"/>
              <a:gd name="T6" fmla="*/ 165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19"/>
                </a:lnTo>
                <a:lnTo>
                  <a:pt x="0" y="168"/>
                </a:lnTo>
                <a:lnTo>
                  <a:pt x="165"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noEditPoints="1"/>
          </p:cNvSpPr>
          <p:nvPr/>
        </p:nvSpPr>
        <p:spPr bwMode="auto">
          <a:xfrm>
            <a:off x="4270319" y="2442164"/>
            <a:ext cx="825001" cy="876565"/>
          </a:xfrm>
          <a:custGeom>
            <a:avLst/>
            <a:gdLst>
              <a:gd name="T0" fmla="*/ 3 w 176"/>
              <a:gd name="T1" fmla="*/ 177 h 187"/>
              <a:gd name="T2" fmla="*/ 5 w 176"/>
              <a:gd name="T3" fmla="*/ 30 h 187"/>
              <a:gd name="T4" fmla="*/ 170 w 176"/>
              <a:gd name="T5" fmla="*/ 11 h 187"/>
              <a:gd name="T6" fmla="*/ 168 w 176"/>
              <a:gd name="T7" fmla="*/ 158 h 187"/>
              <a:gd name="T8" fmla="*/ 3 w 176"/>
              <a:gd name="T9" fmla="*/ 177 h 187"/>
              <a:gd name="T10" fmla="*/ 176 w 176"/>
              <a:gd name="T11" fmla="*/ 0 h 187"/>
              <a:gd name="T12" fmla="*/ 1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3" y="177"/>
                </a:moveTo>
                <a:lnTo>
                  <a:pt x="5" y="30"/>
                </a:lnTo>
                <a:lnTo>
                  <a:pt x="170" y="11"/>
                </a:lnTo>
                <a:lnTo>
                  <a:pt x="168" y="158"/>
                </a:lnTo>
                <a:lnTo>
                  <a:pt x="3" y="177"/>
                </a:lnTo>
                <a:close/>
                <a:moveTo>
                  <a:pt x="176" y="0"/>
                </a:moveTo>
                <a:lnTo>
                  <a:pt x="1"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4387508" y="2521850"/>
            <a:ext cx="778126" cy="787501"/>
          </a:xfrm>
          <a:custGeom>
            <a:avLst/>
            <a:gdLst>
              <a:gd name="T0" fmla="*/ 166 w 166"/>
              <a:gd name="T1" fmla="*/ 0 h 168"/>
              <a:gd name="T2" fmla="*/ 2 w 166"/>
              <a:gd name="T3" fmla="*/ 21 h 168"/>
              <a:gd name="T4" fmla="*/ 0 w 166"/>
              <a:gd name="T5" fmla="*/ 168 h 168"/>
              <a:gd name="T6" fmla="*/ 164 w 166"/>
              <a:gd name="T7" fmla="*/ 149 h 168"/>
              <a:gd name="T8" fmla="*/ 166 w 166"/>
              <a:gd name="T9" fmla="*/ 0 h 168"/>
            </a:gdLst>
            <a:ahLst/>
            <a:cxnLst>
              <a:cxn ang="0">
                <a:pos x="T0" y="T1"/>
              </a:cxn>
              <a:cxn ang="0">
                <a:pos x="T2" y="T3"/>
              </a:cxn>
              <a:cxn ang="0">
                <a:pos x="T4" y="T5"/>
              </a:cxn>
              <a:cxn ang="0">
                <a:pos x="T6" y="T7"/>
              </a:cxn>
              <a:cxn ang="0">
                <a:pos x="T8" y="T9"/>
              </a:cxn>
            </a:cxnLst>
            <a:rect l="0" t="0" r="r" b="b"/>
            <a:pathLst>
              <a:path w="166" h="168">
                <a:moveTo>
                  <a:pt x="166" y="0"/>
                </a:moveTo>
                <a:lnTo>
                  <a:pt x="2" y="21"/>
                </a:lnTo>
                <a:lnTo>
                  <a:pt x="0" y="168"/>
                </a:lnTo>
                <a:lnTo>
                  <a:pt x="164" y="149"/>
                </a:lnTo>
                <a:lnTo>
                  <a:pt x="166"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noEditPoints="1"/>
          </p:cNvSpPr>
          <p:nvPr/>
        </p:nvSpPr>
        <p:spPr bwMode="auto">
          <a:xfrm>
            <a:off x="4368758" y="2479664"/>
            <a:ext cx="825001" cy="876565"/>
          </a:xfrm>
          <a:custGeom>
            <a:avLst/>
            <a:gdLst>
              <a:gd name="T0" fmla="*/ 4 w 176"/>
              <a:gd name="T1" fmla="*/ 177 h 187"/>
              <a:gd name="T2" fmla="*/ 6 w 176"/>
              <a:gd name="T3" fmla="*/ 30 h 187"/>
              <a:gd name="T4" fmla="*/ 170 w 176"/>
              <a:gd name="T5" fmla="*/ 11 h 187"/>
              <a:gd name="T6" fmla="*/ 168 w 176"/>
              <a:gd name="T7" fmla="*/ 158 h 187"/>
              <a:gd name="T8" fmla="*/ 4 w 176"/>
              <a:gd name="T9" fmla="*/ 177 h 187"/>
              <a:gd name="T10" fmla="*/ 176 w 176"/>
              <a:gd name="T11" fmla="*/ 0 h 187"/>
              <a:gd name="T12" fmla="*/ 1 w 176"/>
              <a:gd name="T13" fmla="*/ 20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0" y="11"/>
                </a:lnTo>
                <a:lnTo>
                  <a:pt x="168" y="158"/>
                </a:lnTo>
                <a:lnTo>
                  <a:pt x="4" y="177"/>
                </a:lnTo>
                <a:close/>
                <a:moveTo>
                  <a:pt x="176" y="0"/>
                </a:moveTo>
                <a:lnTo>
                  <a:pt x="1" y="20"/>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p:nvSpPr>
        <p:spPr bwMode="auto">
          <a:xfrm>
            <a:off x="4476569" y="2568725"/>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noEditPoints="1"/>
          </p:cNvSpPr>
          <p:nvPr/>
        </p:nvSpPr>
        <p:spPr bwMode="auto">
          <a:xfrm>
            <a:off x="4457822" y="2521850"/>
            <a:ext cx="825001" cy="881251"/>
          </a:xfrm>
          <a:custGeom>
            <a:avLst/>
            <a:gdLst>
              <a:gd name="T0" fmla="*/ 4 w 176"/>
              <a:gd name="T1" fmla="*/ 178 h 188"/>
              <a:gd name="T2" fmla="*/ 6 w 176"/>
              <a:gd name="T3" fmla="*/ 31 h 188"/>
              <a:gd name="T4" fmla="*/ 171 w 176"/>
              <a:gd name="T5" fmla="*/ 11 h 188"/>
              <a:gd name="T6" fmla="*/ 169 w 176"/>
              <a:gd name="T7" fmla="*/ 159 h 188"/>
              <a:gd name="T8" fmla="*/ 4 w 176"/>
              <a:gd name="T9" fmla="*/ 178 h 188"/>
              <a:gd name="T10" fmla="*/ 176 w 176"/>
              <a:gd name="T11" fmla="*/ 0 h 188"/>
              <a:gd name="T12" fmla="*/ 2 w 176"/>
              <a:gd name="T13" fmla="*/ 21 h 188"/>
              <a:gd name="T14" fmla="*/ 0 w 176"/>
              <a:gd name="T15" fmla="*/ 188 h 188"/>
              <a:gd name="T16" fmla="*/ 174 w 176"/>
              <a:gd name="T17" fmla="*/ 167 h 188"/>
              <a:gd name="T18" fmla="*/ 176 w 176"/>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8">
                <a:moveTo>
                  <a:pt x="4" y="178"/>
                </a:moveTo>
                <a:lnTo>
                  <a:pt x="6" y="31"/>
                </a:lnTo>
                <a:lnTo>
                  <a:pt x="171" y="11"/>
                </a:lnTo>
                <a:lnTo>
                  <a:pt x="169" y="159"/>
                </a:lnTo>
                <a:lnTo>
                  <a:pt x="4" y="178"/>
                </a:lnTo>
                <a:close/>
                <a:moveTo>
                  <a:pt x="176" y="0"/>
                </a:moveTo>
                <a:lnTo>
                  <a:pt x="2" y="21"/>
                </a:lnTo>
                <a:lnTo>
                  <a:pt x="0" y="188"/>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p:nvSpPr>
        <p:spPr bwMode="auto">
          <a:xfrm>
            <a:off x="6361358" y="2446850"/>
            <a:ext cx="778126" cy="782815"/>
          </a:xfrm>
          <a:custGeom>
            <a:avLst/>
            <a:gdLst>
              <a:gd name="T0" fmla="*/ 166 w 166"/>
              <a:gd name="T1" fmla="*/ 0 h 167"/>
              <a:gd name="T2" fmla="*/ 2 w 166"/>
              <a:gd name="T3" fmla="*/ 20 h 167"/>
              <a:gd name="T4" fmla="*/ 0 w 166"/>
              <a:gd name="T5" fmla="*/ 167 h 167"/>
              <a:gd name="T6" fmla="*/ 164 w 166"/>
              <a:gd name="T7" fmla="*/ 148 h 167"/>
              <a:gd name="T8" fmla="*/ 166 w 166"/>
              <a:gd name="T9" fmla="*/ 0 h 167"/>
            </a:gdLst>
            <a:ahLst/>
            <a:cxnLst>
              <a:cxn ang="0">
                <a:pos x="T0" y="T1"/>
              </a:cxn>
              <a:cxn ang="0">
                <a:pos x="T2" y="T3"/>
              </a:cxn>
              <a:cxn ang="0">
                <a:pos x="T4" y="T5"/>
              </a:cxn>
              <a:cxn ang="0">
                <a:pos x="T6" y="T7"/>
              </a:cxn>
              <a:cxn ang="0">
                <a:pos x="T8" y="T9"/>
              </a:cxn>
            </a:cxnLst>
            <a:rect l="0" t="0" r="r" b="b"/>
            <a:pathLst>
              <a:path w="166" h="167">
                <a:moveTo>
                  <a:pt x="166" y="0"/>
                </a:moveTo>
                <a:lnTo>
                  <a:pt x="2" y="20"/>
                </a:lnTo>
                <a:lnTo>
                  <a:pt x="0" y="167"/>
                </a:lnTo>
                <a:lnTo>
                  <a:pt x="164" y="148"/>
                </a:lnTo>
                <a:lnTo>
                  <a:pt x="166"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noEditPoints="1"/>
          </p:cNvSpPr>
          <p:nvPr/>
        </p:nvSpPr>
        <p:spPr bwMode="auto">
          <a:xfrm>
            <a:off x="6342605" y="2395286"/>
            <a:ext cx="820312" cy="876565"/>
          </a:xfrm>
          <a:custGeom>
            <a:avLst/>
            <a:gdLst>
              <a:gd name="T0" fmla="*/ 4 w 175"/>
              <a:gd name="T1" fmla="*/ 178 h 187"/>
              <a:gd name="T2" fmla="*/ 6 w 175"/>
              <a:gd name="T3" fmla="*/ 31 h 187"/>
              <a:gd name="T4" fmla="*/ 170 w 175"/>
              <a:gd name="T5" fmla="*/ 11 h 187"/>
              <a:gd name="T6" fmla="*/ 168 w 175"/>
              <a:gd name="T7" fmla="*/ 159 h 187"/>
              <a:gd name="T8" fmla="*/ 4 w 175"/>
              <a:gd name="T9" fmla="*/ 178 h 187"/>
              <a:gd name="T10" fmla="*/ 175 w 175"/>
              <a:gd name="T11" fmla="*/ 0 h 187"/>
              <a:gd name="T12" fmla="*/ 1 w 175"/>
              <a:gd name="T13" fmla="*/ 21 h 187"/>
              <a:gd name="T14" fmla="*/ 0 w 175"/>
              <a:gd name="T15" fmla="*/ 187 h 187"/>
              <a:gd name="T16" fmla="*/ 174 w 175"/>
              <a:gd name="T17" fmla="*/ 167 h 187"/>
              <a:gd name="T18" fmla="*/ 175 w 17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87">
                <a:moveTo>
                  <a:pt x="4" y="178"/>
                </a:moveTo>
                <a:lnTo>
                  <a:pt x="6" y="31"/>
                </a:lnTo>
                <a:lnTo>
                  <a:pt x="170" y="11"/>
                </a:lnTo>
                <a:lnTo>
                  <a:pt x="168" y="159"/>
                </a:lnTo>
                <a:lnTo>
                  <a:pt x="4" y="178"/>
                </a:lnTo>
                <a:close/>
                <a:moveTo>
                  <a:pt x="175" y="0"/>
                </a:moveTo>
                <a:lnTo>
                  <a:pt x="1" y="21"/>
                </a:lnTo>
                <a:lnTo>
                  <a:pt x="0" y="187"/>
                </a:lnTo>
                <a:lnTo>
                  <a:pt x="174" y="167"/>
                </a:lnTo>
                <a:lnTo>
                  <a:pt x="175"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p:nvSpPr>
        <p:spPr bwMode="auto">
          <a:xfrm>
            <a:off x="6464480" y="2484347"/>
            <a:ext cx="782812" cy="787501"/>
          </a:xfrm>
          <a:custGeom>
            <a:avLst/>
            <a:gdLst>
              <a:gd name="T0" fmla="*/ 167 w 167"/>
              <a:gd name="T1" fmla="*/ 0 h 168"/>
              <a:gd name="T2" fmla="*/ 3 w 167"/>
              <a:gd name="T3" fmla="*/ 19 h 168"/>
              <a:gd name="T4" fmla="*/ 0 w 167"/>
              <a:gd name="T5" fmla="*/ 168 h 168"/>
              <a:gd name="T6" fmla="*/ 165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3" y="19"/>
                </a:lnTo>
                <a:lnTo>
                  <a:pt x="0" y="168"/>
                </a:lnTo>
                <a:lnTo>
                  <a:pt x="165"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noEditPoints="1"/>
          </p:cNvSpPr>
          <p:nvPr/>
        </p:nvSpPr>
        <p:spPr bwMode="auto">
          <a:xfrm>
            <a:off x="6450413" y="2442161"/>
            <a:ext cx="825001" cy="876565"/>
          </a:xfrm>
          <a:custGeom>
            <a:avLst/>
            <a:gdLst>
              <a:gd name="T0" fmla="*/ 3 w 176"/>
              <a:gd name="T1" fmla="*/ 177 h 187"/>
              <a:gd name="T2" fmla="*/ 6 w 176"/>
              <a:gd name="T3" fmla="*/ 30 h 187"/>
              <a:gd name="T4" fmla="*/ 170 w 176"/>
              <a:gd name="T5" fmla="*/ 11 h 187"/>
              <a:gd name="T6" fmla="*/ 168 w 176"/>
              <a:gd name="T7" fmla="*/ 158 h 187"/>
              <a:gd name="T8" fmla="*/ 3 w 176"/>
              <a:gd name="T9" fmla="*/ 177 h 187"/>
              <a:gd name="T10" fmla="*/ 176 w 176"/>
              <a:gd name="T11" fmla="*/ 0 h 187"/>
              <a:gd name="T12" fmla="*/ 2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3" y="177"/>
                </a:moveTo>
                <a:lnTo>
                  <a:pt x="6" y="30"/>
                </a:lnTo>
                <a:lnTo>
                  <a:pt x="170" y="11"/>
                </a:lnTo>
                <a:lnTo>
                  <a:pt x="168" y="158"/>
                </a:lnTo>
                <a:lnTo>
                  <a:pt x="3" y="177"/>
                </a:lnTo>
                <a:close/>
                <a:moveTo>
                  <a:pt x="176" y="0"/>
                </a:moveTo>
                <a:lnTo>
                  <a:pt x="2"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p:nvSpPr>
        <p:spPr bwMode="auto">
          <a:xfrm>
            <a:off x="6558227" y="2521847"/>
            <a:ext cx="792187" cy="787501"/>
          </a:xfrm>
          <a:custGeom>
            <a:avLst/>
            <a:gdLst>
              <a:gd name="T0" fmla="*/ 169 w 169"/>
              <a:gd name="T1" fmla="*/ 0 h 168"/>
              <a:gd name="T2" fmla="*/ 2 w 169"/>
              <a:gd name="T3" fmla="*/ 21 h 168"/>
              <a:gd name="T4" fmla="*/ 0 w 169"/>
              <a:gd name="T5" fmla="*/ 168 h 168"/>
              <a:gd name="T6" fmla="*/ 167 w 169"/>
              <a:gd name="T7" fmla="*/ 149 h 168"/>
              <a:gd name="T8" fmla="*/ 169 w 169"/>
              <a:gd name="T9" fmla="*/ 0 h 168"/>
            </a:gdLst>
            <a:ahLst/>
            <a:cxnLst>
              <a:cxn ang="0">
                <a:pos x="T0" y="T1"/>
              </a:cxn>
              <a:cxn ang="0">
                <a:pos x="T2" y="T3"/>
              </a:cxn>
              <a:cxn ang="0">
                <a:pos x="T4" y="T5"/>
              </a:cxn>
              <a:cxn ang="0">
                <a:pos x="T6" y="T7"/>
              </a:cxn>
              <a:cxn ang="0">
                <a:pos x="T8" y="T9"/>
              </a:cxn>
            </a:cxnLst>
            <a:rect l="0" t="0" r="r" b="b"/>
            <a:pathLst>
              <a:path w="169" h="168">
                <a:moveTo>
                  <a:pt x="169" y="0"/>
                </a:moveTo>
                <a:lnTo>
                  <a:pt x="2" y="21"/>
                </a:lnTo>
                <a:lnTo>
                  <a:pt x="0" y="168"/>
                </a:lnTo>
                <a:lnTo>
                  <a:pt x="167" y="149"/>
                </a:lnTo>
                <a:lnTo>
                  <a:pt x="169"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noEditPoints="1"/>
          </p:cNvSpPr>
          <p:nvPr/>
        </p:nvSpPr>
        <p:spPr bwMode="auto">
          <a:xfrm>
            <a:off x="6539474" y="2479661"/>
            <a:ext cx="825001" cy="876565"/>
          </a:xfrm>
          <a:custGeom>
            <a:avLst/>
            <a:gdLst>
              <a:gd name="T0" fmla="*/ 4 w 176"/>
              <a:gd name="T1" fmla="*/ 177 h 187"/>
              <a:gd name="T2" fmla="*/ 6 w 176"/>
              <a:gd name="T3" fmla="*/ 30 h 187"/>
              <a:gd name="T4" fmla="*/ 171 w 176"/>
              <a:gd name="T5" fmla="*/ 11 h 187"/>
              <a:gd name="T6" fmla="*/ 168 w 176"/>
              <a:gd name="T7" fmla="*/ 158 h 187"/>
              <a:gd name="T8" fmla="*/ 4 w 176"/>
              <a:gd name="T9" fmla="*/ 177 h 187"/>
              <a:gd name="T10" fmla="*/ 176 w 176"/>
              <a:gd name="T11" fmla="*/ 0 h 187"/>
              <a:gd name="T12" fmla="*/ 2 w 176"/>
              <a:gd name="T13" fmla="*/ 20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1" y="11"/>
                </a:lnTo>
                <a:lnTo>
                  <a:pt x="168" y="158"/>
                </a:lnTo>
                <a:lnTo>
                  <a:pt x="4" y="177"/>
                </a:lnTo>
                <a:close/>
                <a:moveTo>
                  <a:pt x="176" y="0"/>
                </a:moveTo>
                <a:lnTo>
                  <a:pt x="2" y="20"/>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p:cNvSpPr>
          <p:nvPr/>
        </p:nvSpPr>
        <p:spPr bwMode="auto">
          <a:xfrm>
            <a:off x="6656660" y="2568722"/>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p:nvSpPr>
        <p:spPr bwMode="auto">
          <a:xfrm>
            <a:off x="6637913" y="2521850"/>
            <a:ext cx="829687" cy="881251"/>
          </a:xfrm>
          <a:custGeom>
            <a:avLst/>
            <a:gdLst>
              <a:gd name="T0" fmla="*/ 4 w 177"/>
              <a:gd name="T1" fmla="*/ 178 h 188"/>
              <a:gd name="T2" fmla="*/ 6 w 177"/>
              <a:gd name="T3" fmla="*/ 31 h 188"/>
              <a:gd name="T4" fmla="*/ 171 w 177"/>
              <a:gd name="T5" fmla="*/ 11 h 188"/>
              <a:gd name="T6" fmla="*/ 169 w 177"/>
              <a:gd name="T7" fmla="*/ 159 h 188"/>
              <a:gd name="T8" fmla="*/ 4 w 177"/>
              <a:gd name="T9" fmla="*/ 178 h 188"/>
              <a:gd name="T10" fmla="*/ 177 w 177"/>
              <a:gd name="T11" fmla="*/ 0 h 188"/>
              <a:gd name="T12" fmla="*/ 3 w 177"/>
              <a:gd name="T13" fmla="*/ 21 h 188"/>
              <a:gd name="T14" fmla="*/ 0 w 177"/>
              <a:gd name="T15" fmla="*/ 188 h 188"/>
              <a:gd name="T16" fmla="*/ 175 w 177"/>
              <a:gd name="T17" fmla="*/ 167 h 188"/>
              <a:gd name="T18" fmla="*/ 177 w 177"/>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88">
                <a:moveTo>
                  <a:pt x="4" y="178"/>
                </a:moveTo>
                <a:lnTo>
                  <a:pt x="6" y="31"/>
                </a:lnTo>
                <a:lnTo>
                  <a:pt x="171" y="11"/>
                </a:lnTo>
                <a:lnTo>
                  <a:pt x="169" y="159"/>
                </a:lnTo>
                <a:lnTo>
                  <a:pt x="4" y="178"/>
                </a:lnTo>
                <a:close/>
                <a:moveTo>
                  <a:pt x="177" y="0"/>
                </a:moveTo>
                <a:lnTo>
                  <a:pt x="3" y="21"/>
                </a:lnTo>
                <a:lnTo>
                  <a:pt x="0" y="188"/>
                </a:lnTo>
                <a:lnTo>
                  <a:pt x="175" y="167"/>
                </a:lnTo>
                <a:lnTo>
                  <a:pt x="177"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Content Placeholder 1"/>
          <p:cNvSpPr txBox="1">
            <a:spLocks/>
          </p:cNvSpPr>
          <p:nvPr/>
        </p:nvSpPr>
        <p:spPr>
          <a:xfrm>
            <a:off x="2376490" y="2743200"/>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tx1"/>
                </a:solidFill>
                <a:effectLst/>
              </a:rPr>
              <a:t>G</a:t>
            </a:r>
            <a:r>
              <a:rPr lang="en-US" baseline="-25000" dirty="0" smtClean="0">
                <a:solidFill>
                  <a:schemeClr val="tx1"/>
                </a:solidFill>
                <a:effectLst/>
              </a:rPr>
              <a:t>0</a:t>
            </a:r>
          </a:p>
        </p:txBody>
      </p:sp>
      <p:sp>
        <p:nvSpPr>
          <p:cNvPr id="106" name="Content Placeholder 1"/>
          <p:cNvSpPr txBox="1">
            <a:spLocks/>
          </p:cNvSpPr>
          <p:nvPr/>
        </p:nvSpPr>
        <p:spPr>
          <a:xfrm>
            <a:off x="4555958" y="2743200"/>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a:solidFill>
                  <a:schemeClr val="tx1"/>
                </a:solidFill>
                <a:effectLst/>
              </a:rPr>
              <a:t>G</a:t>
            </a:r>
            <a:r>
              <a:rPr lang="en-US" baseline="-25000" dirty="0" smtClean="0">
                <a:solidFill>
                  <a:schemeClr val="tx1"/>
                </a:solidFill>
                <a:effectLst/>
              </a:rPr>
              <a:t>1</a:t>
            </a:r>
          </a:p>
          <a:p>
            <a:pPr marL="0" indent="0">
              <a:buFont typeface="Arial" pitchFamily="34" charset="0"/>
              <a:buNone/>
            </a:pPr>
            <a:endParaRPr lang="en-US" dirty="0">
              <a:solidFill>
                <a:schemeClr val="tx1"/>
              </a:solidFill>
              <a:effectLst/>
            </a:endParaRPr>
          </a:p>
        </p:txBody>
      </p:sp>
      <p:sp>
        <p:nvSpPr>
          <p:cNvPr id="107" name="Content Placeholder 1"/>
          <p:cNvSpPr txBox="1">
            <a:spLocks/>
          </p:cNvSpPr>
          <p:nvPr/>
        </p:nvSpPr>
        <p:spPr>
          <a:xfrm>
            <a:off x="6765675" y="2743200"/>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a:solidFill>
                  <a:schemeClr val="tx1"/>
                </a:solidFill>
                <a:effectLst/>
              </a:rPr>
              <a:t>G</a:t>
            </a:r>
            <a:r>
              <a:rPr lang="en-US" baseline="-25000" dirty="0" smtClean="0">
                <a:solidFill>
                  <a:schemeClr val="tx1"/>
                </a:solidFill>
                <a:effectLst/>
              </a:rPr>
              <a:t>2</a:t>
            </a:r>
          </a:p>
          <a:p>
            <a:pPr marL="0" indent="0">
              <a:buFont typeface="Arial" pitchFamily="34" charset="0"/>
              <a:buNone/>
            </a:pPr>
            <a:endParaRPr lang="en-US" dirty="0">
              <a:solidFill>
                <a:schemeClr val="tx1"/>
              </a:solidFill>
              <a:effectLst/>
            </a:endParaRPr>
          </a:p>
        </p:txBody>
      </p:sp>
      <p:sp>
        <p:nvSpPr>
          <p:cNvPr id="112" name="Content Placeholder 1"/>
          <p:cNvSpPr txBox="1">
            <a:spLocks/>
          </p:cNvSpPr>
          <p:nvPr/>
        </p:nvSpPr>
        <p:spPr>
          <a:xfrm>
            <a:off x="3320835" y="2724983"/>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a:solidFill>
                  <a:schemeClr val="bg1"/>
                </a:solidFill>
              </a:rPr>
              <a:t>+</a:t>
            </a:r>
            <a:endParaRPr lang="en-US" baseline="-25000" dirty="0" smtClean="0">
              <a:solidFill>
                <a:schemeClr val="bg1"/>
              </a:solidFill>
            </a:endParaRPr>
          </a:p>
        </p:txBody>
      </p:sp>
      <p:sp>
        <p:nvSpPr>
          <p:cNvPr id="113" name="Content Placeholder 1"/>
          <p:cNvSpPr txBox="1">
            <a:spLocks/>
          </p:cNvSpPr>
          <p:nvPr/>
        </p:nvSpPr>
        <p:spPr>
          <a:xfrm>
            <a:off x="5503903" y="2686997"/>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bg1"/>
                </a:solidFill>
              </a:rPr>
              <a:t>+</a:t>
            </a:r>
            <a:endParaRPr lang="en-US" baseline="-25000" dirty="0" smtClean="0">
              <a:solidFill>
                <a:schemeClr val="bg1"/>
              </a:solidFill>
            </a:endParaRPr>
          </a:p>
        </p:txBody>
      </p:sp>
      <p:sp>
        <p:nvSpPr>
          <p:cNvPr id="114" name="Freeform 7"/>
          <p:cNvSpPr>
            <a:spLocks/>
          </p:cNvSpPr>
          <p:nvPr/>
        </p:nvSpPr>
        <p:spPr bwMode="auto">
          <a:xfrm>
            <a:off x="1999950" y="4682549"/>
            <a:ext cx="778126" cy="782815"/>
          </a:xfrm>
          <a:custGeom>
            <a:avLst/>
            <a:gdLst>
              <a:gd name="T0" fmla="*/ 166 w 166"/>
              <a:gd name="T1" fmla="*/ 0 h 167"/>
              <a:gd name="T2" fmla="*/ 2 w 166"/>
              <a:gd name="T3" fmla="*/ 20 h 167"/>
              <a:gd name="T4" fmla="*/ 0 w 166"/>
              <a:gd name="T5" fmla="*/ 167 h 167"/>
              <a:gd name="T6" fmla="*/ 164 w 166"/>
              <a:gd name="T7" fmla="*/ 148 h 167"/>
              <a:gd name="T8" fmla="*/ 166 w 166"/>
              <a:gd name="T9" fmla="*/ 0 h 167"/>
            </a:gdLst>
            <a:ahLst/>
            <a:cxnLst>
              <a:cxn ang="0">
                <a:pos x="T0" y="T1"/>
              </a:cxn>
              <a:cxn ang="0">
                <a:pos x="T2" y="T3"/>
              </a:cxn>
              <a:cxn ang="0">
                <a:pos x="T4" y="T5"/>
              </a:cxn>
              <a:cxn ang="0">
                <a:pos x="T6" y="T7"/>
              </a:cxn>
              <a:cxn ang="0">
                <a:pos x="T8" y="T9"/>
              </a:cxn>
            </a:cxnLst>
            <a:rect l="0" t="0" r="r" b="b"/>
            <a:pathLst>
              <a:path w="166" h="167">
                <a:moveTo>
                  <a:pt x="166" y="0"/>
                </a:moveTo>
                <a:lnTo>
                  <a:pt x="2" y="20"/>
                </a:lnTo>
                <a:lnTo>
                  <a:pt x="0" y="167"/>
                </a:lnTo>
                <a:lnTo>
                  <a:pt x="164" y="148"/>
                </a:lnTo>
                <a:lnTo>
                  <a:pt x="166"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8"/>
          <p:cNvSpPr>
            <a:spLocks noEditPoints="1"/>
          </p:cNvSpPr>
          <p:nvPr/>
        </p:nvSpPr>
        <p:spPr bwMode="auto">
          <a:xfrm>
            <a:off x="1981200" y="4630988"/>
            <a:ext cx="825001" cy="876565"/>
          </a:xfrm>
          <a:custGeom>
            <a:avLst/>
            <a:gdLst>
              <a:gd name="T0" fmla="*/ 4 w 176"/>
              <a:gd name="T1" fmla="*/ 178 h 187"/>
              <a:gd name="T2" fmla="*/ 6 w 176"/>
              <a:gd name="T3" fmla="*/ 31 h 187"/>
              <a:gd name="T4" fmla="*/ 170 w 176"/>
              <a:gd name="T5" fmla="*/ 11 h 187"/>
              <a:gd name="T6" fmla="*/ 168 w 176"/>
              <a:gd name="T7" fmla="*/ 159 h 187"/>
              <a:gd name="T8" fmla="*/ 4 w 176"/>
              <a:gd name="T9" fmla="*/ 178 h 187"/>
              <a:gd name="T10" fmla="*/ 176 w 176"/>
              <a:gd name="T11" fmla="*/ 0 h 187"/>
              <a:gd name="T12" fmla="*/ 2 w 176"/>
              <a:gd name="T13" fmla="*/ 21 h 187"/>
              <a:gd name="T14" fmla="*/ 0 w 176"/>
              <a:gd name="T15" fmla="*/ 187 h 187"/>
              <a:gd name="T16" fmla="*/ 174 w 176"/>
              <a:gd name="T17" fmla="*/ 167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8"/>
                </a:moveTo>
                <a:lnTo>
                  <a:pt x="6" y="31"/>
                </a:lnTo>
                <a:lnTo>
                  <a:pt x="170" y="11"/>
                </a:lnTo>
                <a:lnTo>
                  <a:pt x="168" y="159"/>
                </a:lnTo>
                <a:lnTo>
                  <a:pt x="4" y="178"/>
                </a:lnTo>
                <a:close/>
                <a:moveTo>
                  <a:pt x="176" y="0"/>
                </a:moveTo>
                <a:lnTo>
                  <a:pt x="2" y="21"/>
                </a:lnTo>
                <a:lnTo>
                  <a:pt x="0" y="187"/>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
          <p:cNvSpPr>
            <a:spLocks/>
          </p:cNvSpPr>
          <p:nvPr/>
        </p:nvSpPr>
        <p:spPr bwMode="auto">
          <a:xfrm>
            <a:off x="2107764" y="4720049"/>
            <a:ext cx="782812" cy="787501"/>
          </a:xfrm>
          <a:custGeom>
            <a:avLst/>
            <a:gdLst>
              <a:gd name="T0" fmla="*/ 167 w 167"/>
              <a:gd name="T1" fmla="*/ 0 h 168"/>
              <a:gd name="T2" fmla="*/ 2 w 167"/>
              <a:gd name="T3" fmla="*/ 19 h 168"/>
              <a:gd name="T4" fmla="*/ 0 w 167"/>
              <a:gd name="T5" fmla="*/ 168 h 168"/>
              <a:gd name="T6" fmla="*/ 164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19"/>
                </a:lnTo>
                <a:lnTo>
                  <a:pt x="0" y="168"/>
                </a:lnTo>
                <a:lnTo>
                  <a:pt x="164"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0"/>
          <p:cNvSpPr>
            <a:spLocks noEditPoints="1"/>
          </p:cNvSpPr>
          <p:nvPr/>
        </p:nvSpPr>
        <p:spPr bwMode="auto">
          <a:xfrm>
            <a:off x="2089014" y="4677863"/>
            <a:ext cx="825001" cy="876565"/>
          </a:xfrm>
          <a:custGeom>
            <a:avLst/>
            <a:gdLst>
              <a:gd name="T0" fmla="*/ 4 w 176"/>
              <a:gd name="T1" fmla="*/ 177 h 187"/>
              <a:gd name="T2" fmla="*/ 6 w 176"/>
              <a:gd name="T3" fmla="*/ 30 h 187"/>
              <a:gd name="T4" fmla="*/ 171 w 176"/>
              <a:gd name="T5" fmla="*/ 11 h 187"/>
              <a:gd name="T6" fmla="*/ 168 w 176"/>
              <a:gd name="T7" fmla="*/ 158 h 187"/>
              <a:gd name="T8" fmla="*/ 4 w 176"/>
              <a:gd name="T9" fmla="*/ 177 h 187"/>
              <a:gd name="T10" fmla="*/ 176 w 176"/>
              <a:gd name="T11" fmla="*/ 0 h 187"/>
              <a:gd name="T12" fmla="*/ 2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1" y="11"/>
                </a:lnTo>
                <a:lnTo>
                  <a:pt x="168" y="158"/>
                </a:lnTo>
                <a:lnTo>
                  <a:pt x="4" y="177"/>
                </a:lnTo>
                <a:close/>
                <a:moveTo>
                  <a:pt x="176" y="0"/>
                </a:moveTo>
                <a:lnTo>
                  <a:pt x="2"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
          <p:cNvSpPr>
            <a:spLocks/>
          </p:cNvSpPr>
          <p:nvPr/>
        </p:nvSpPr>
        <p:spPr bwMode="auto">
          <a:xfrm>
            <a:off x="2206200" y="4757549"/>
            <a:ext cx="782812" cy="787501"/>
          </a:xfrm>
          <a:custGeom>
            <a:avLst/>
            <a:gdLst>
              <a:gd name="T0" fmla="*/ 167 w 167"/>
              <a:gd name="T1" fmla="*/ 0 h 168"/>
              <a:gd name="T2" fmla="*/ 2 w 167"/>
              <a:gd name="T3" fmla="*/ 21 h 168"/>
              <a:gd name="T4" fmla="*/ 0 w 167"/>
              <a:gd name="T5" fmla="*/ 168 h 168"/>
              <a:gd name="T6" fmla="*/ 165 w 167"/>
              <a:gd name="T7" fmla="*/ 149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9"/>
                </a:lnTo>
                <a:lnTo>
                  <a:pt x="167"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
          <p:cNvSpPr>
            <a:spLocks noEditPoints="1"/>
          </p:cNvSpPr>
          <p:nvPr/>
        </p:nvSpPr>
        <p:spPr bwMode="auto">
          <a:xfrm>
            <a:off x="2187450" y="4715363"/>
            <a:ext cx="829687" cy="876565"/>
          </a:xfrm>
          <a:custGeom>
            <a:avLst/>
            <a:gdLst>
              <a:gd name="T0" fmla="*/ 4 w 177"/>
              <a:gd name="T1" fmla="*/ 177 h 187"/>
              <a:gd name="T2" fmla="*/ 6 w 177"/>
              <a:gd name="T3" fmla="*/ 30 h 187"/>
              <a:gd name="T4" fmla="*/ 171 w 177"/>
              <a:gd name="T5" fmla="*/ 11 h 187"/>
              <a:gd name="T6" fmla="*/ 169 w 177"/>
              <a:gd name="T7" fmla="*/ 158 h 187"/>
              <a:gd name="T8" fmla="*/ 4 w 177"/>
              <a:gd name="T9" fmla="*/ 177 h 187"/>
              <a:gd name="T10" fmla="*/ 177 w 177"/>
              <a:gd name="T11" fmla="*/ 0 h 187"/>
              <a:gd name="T12" fmla="*/ 2 w 177"/>
              <a:gd name="T13" fmla="*/ 20 h 187"/>
              <a:gd name="T14" fmla="*/ 0 w 177"/>
              <a:gd name="T15" fmla="*/ 187 h 187"/>
              <a:gd name="T16" fmla="*/ 175 w 177"/>
              <a:gd name="T17" fmla="*/ 166 h 187"/>
              <a:gd name="T18" fmla="*/ 177 w 17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87">
                <a:moveTo>
                  <a:pt x="4" y="177"/>
                </a:moveTo>
                <a:lnTo>
                  <a:pt x="6" y="30"/>
                </a:lnTo>
                <a:lnTo>
                  <a:pt x="171" y="11"/>
                </a:lnTo>
                <a:lnTo>
                  <a:pt x="169" y="158"/>
                </a:lnTo>
                <a:lnTo>
                  <a:pt x="4" y="177"/>
                </a:lnTo>
                <a:close/>
                <a:moveTo>
                  <a:pt x="177" y="0"/>
                </a:moveTo>
                <a:lnTo>
                  <a:pt x="2" y="20"/>
                </a:lnTo>
                <a:lnTo>
                  <a:pt x="0" y="187"/>
                </a:lnTo>
                <a:lnTo>
                  <a:pt x="175" y="166"/>
                </a:lnTo>
                <a:lnTo>
                  <a:pt x="177"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3"/>
          <p:cNvSpPr>
            <a:spLocks/>
          </p:cNvSpPr>
          <p:nvPr/>
        </p:nvSpPr>
        <p:spPr bwMode="auto">
          <a:xfrm>
            <a:off x="2295264" y="4804424"/>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4"/>
          <p:cNvSpPr>
            <a:spLocks noEditPoints="1"/>
          </p:cNvSpPr>
          <p:nvPr/>
        </p:nvSpPr>
        <p:spPr bwMode="auto">
          <a:xfrm>
            <a:off x="2281200" y="4757549"/>
            <a:ext cx="825001" cy="881251"/>
          </a:xfrm>
          <a:custGeom>
            <a:avLst/>
            <a:gdLst>
              <a:gd name="T0" fmla="*/ 3 w 176"/>
              <a:gd name="T1" fmla="*/ 178 h 188"/>
              <a:gd name="T2" fmla="*/ 5 w 176"/>
              <a:gd name="T3" fmla="*/ 31 h 188"/>
              <a:gd name="T4" fmla="*/ 170 w 176"/>
              <a:gd name="T5" fmla="*/ 11 h 188"/>
              <a:gd name="T6" fmla="*/ 168 w 176"/>
              <a:gd name="T7" fmla="*/ 159 h 188"/>
              <a:gd name="T8" fmla="*/ 3 w 176"/>
              <a:gd name="T9" fmla="*/ 178 h 188"/>
              <a:gd name="T10" fmla="*/ 176 w 176"/>
              <a:gd name="T11" fmla="*/ 0 h 188"/>
              <a:gd name="T12" fmla="*/ 2 w 176"/>
              <a:gd name="T13" fmla="*/ 21 h 188"/>
              <a:gd name="T14" fmla="*/ 0 w 176"/>
              <a:gd name="T15" fmla="*/ 188 h 188"/>
              <a:gd name="T16" fmla="*/ 174 w 176"/>
              <a:gd name="T17" fmla="*/ 167 h 188"/>
              <a:gd name="T18" fmla="*/ 176 w 176"/>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8">
                <a:moveTo>
                  <a:pt x="3" y="178"/>
                </a:moveTo>
                <a:lnTo>
                  <a:pt x="5" y="31"/>
                </a:lnTo>
                <a:lnTo>
                  <a:pt x="170" y="11"/>
                </a:lnTo>
                <a:lnTo>
                  <a:pt x="168" y="159"/>
                </a:lnTo>
                <a:lnTo>
                  <a:pt x="3" y="178"/>
                </a:lnTo>
                <a:close/>
                <a:moveTo>
                  <a:pt x="176" y="0"/>
                </a:moveTo>
                <a:lnTo>
                  <a:pt x="2" y="21"/>
                </a:lnTo>
                <a:lnTo>
                  <a:pt x="0" y="188"/>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5"/>
          <p:cNvSpPr>
            <a:spLocks/>
          </p:cNvSpPr>
          <p:nvPr/>
        </p:nvSpPr>
        <p:spPr bwMode="auto">
          <a:xfrm>
            <a:off x="4176569" y="4682549"/>
            <a:ext cx="782812" cy="782815"/>
          </a:xfrm>
          <a:custGeom>
            <a:avLst/>
            <a:gdLst>
              <a:gd name="T0" fmla="*/ 167 w 167"/>
              <a:gd name="T1" fmla="*/ 0 h 167"/>
              <a:gd name="T2" fmla="*/ 2 w 167"/>
              <a:gd name="T3" fmla="*/ 20 h 167"/>
              <a:gd name="T4" fmla="*/ 0 w 167"/>
              <a:gd name="T5" fmla="*/ 167 h 167"/>
              <a:gd name="T6" fmla="*/ 164 w 167"/>
              <a:gd name="T7" fmla="*/ 148 h 167"/>
              <a:gd name="T8" fmla="*/ 167 w 167"/>
              <a:gd name="T9" fmla="*/ 0 h 167"/>
            </a:gdLst>
            <a:ahLst/>
            <a:cxnLst>
              <a:cxn ang="0">
                <a:pos x="T0" y="T1"/>
              </a:cxn>
              <a:cxn ang="0">
                <a:pos x="T2" y="T3"/>
              </a:cxn>
              <a:cxn ang="0">
                <a:pos x="T4" y="T5"/>
              </a:cxn>
              <a:cxn ang="0">
                <a:pos x="T6" y="T7"/>
              </a:cxn>
              <a:cxn ang="0">
                <a:pos x="T8" y="T9"/>
              </a:cxn>
            </a:cxnLst>
            <a:rect l="0" t="0" r="r" b="b"/>
            <a:pathLst>
              <a:path w="167" h="167">
                <a:moveTo>
                  <a:pt x="167" y="0"/>
                </a:moveTo>
                <a:lnTo>
                  <a:pt x="2" y="20"/>
                </a:lnTo>
                <a:lnTo>
                  <a:pt x="0" y="167"/>
                </a:lnTo>
                <a:lnTo>
                  <a:pt x="164" y="148"/>
                </a:lnTo>
                <a:lnTo>
                  <a:pt x="167"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6"/>
          <p:cNvSpPr>
            <a:spLocks noEditPoints="1"/>
          </p:cNvSpPr>
          <p:nvPr/>
        </p:nvSpPr>
        <p:spPr bwMode="auto">
          <a:xfrm>
            <a:off x="4157819" y="4630988"/>
            <a:ext cx="825001" cy="876565"/>
          </a:xfrm>
          <a:custGeom>
            <a:avLst/>
            <a:gdLst>
              <a:gd name="T0" fmla="*/ 4 w 176"/>
              <a:gd name="T1" fmla="*/ 178 h 187"/>
              <a:gd name="T2" fmla="*/ 6 w 176"/>
              <a:gd name="T3" fmla="*/ 31 h 187"/>
              <a:gd name="T4" fmla="*/ 171 w 176"/>
              <a:gd name="T5" fmla="*/ 11 h 187"/>
              <a:gd name="T6" fmla="*/ 168 w 176"/>
              <a:gd name="T7" fmla="*/ 159 h 187"/>
              <a:gd name="T8" fmla="*/ 4 w 176"/>
              <a:gd name="T9" fmla="*/ 178 h 187"/>
              <a:gd name="T10" fmla="*/ 176 w 176"/>
              <a:gd name="T11" fmla="*/ 0 h 187"/>
              <a:gd name="T12" fmla="*/ 2 w 176"/>
              <a:gd name="T13" fmla="*/ 21 h 187"/>
              <a:gd name="T14" fmla="*/ 0 w 176"/>
              <a:gd name="T15" fmla="*/ 187 h 187"/>
              <a:gd name="T16" fmla="*/ 174 w 176"/>
              <a:gd name="T17" fmla="*/ 167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8"/>
                </a:moveTo>
                <a:lnTo>
                  <a:pt x="6" y="31"/>
                </a:lnTo>
                <a:lnTo>
                  <a:pt x="171" y="11"/>
                </a:lnTo>
                <a:lnTo>
                  <a:pt x="168" y="159"/>
                </a:lnTo>
                <a:lnTo>
                  <a:pt x="4" y="178"/>
                </a:lnTo>
                <a:close/>
                <a:moveTo>
                  <a:pt x="176" y="0"/>
                </a:moveTo>
                <a:lnTo>
                  <a:pt x="2" y="21"/>
                </a:lnTo>
                <a:lnTo>
                  <a:pt x="0" y="187"/>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
          <p:cNvSpPr>
            <a:spLocks/>
          </p:cNvSpPr>
          <p:nvPr/>
        </p:nvSpPr>
        <p:spPr bwMode="auto">
          <a:xfrm>
            <a:off x="4284383" y="4720049"/>
            <a:ext cx="782812" cy="787501"/>
          </a:xfrm>
          <a:custGeom>
            <a:avLst/>
            <a:gdLst>
              <a:gd name="T0" fmla="*/ 167 w 167"/>
              <a:gd name="T1" fmla="*/ 0 h 168"/>
              <a:gd name="T2" fmla="*/ 2 w 167"/>
              <a:gd name="T3" fmla="*/ 19 h 168"/>
              <a:gd name="T4" fmla="*/ 0 w 167"/>
              <a:gd name="T5" fmla="*/ 168 h 168"/>
              <a:gd name="T6" fmla="*/ 165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19"/>
                </a:lnTo>
                <a:lnTo>
                  <a:pt x="0" y="168"/>
                </a:lnTo>
                <a:lnTo>
                  <a:pt x="165"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8"/>
          <p:cNvSpPr>
            <a:spLocks noEditPoints="1"/>
          </p:cNvSpPr>
          <p:nvPr/>
        </p:nvSpPr>
        <p:spPr bwMode="auto">
          <a:xfrm>
            <a:off x="4270319" y="4677863"/>
            <a:ext cx="825001" cy="876565"/>
          </a:xfrm>
          <a:custGeom>
            <a:avLst/>
            <a:gdLst>
              <a:gd name="T0" fmla="*/ 3 w 176"/>
              <a:gd name="T1" fmla="*/ 177 h 187"/>
              <a:gd name="T2" fmla="*/ 5 w 176"/>
              <a:gd name="T3" fmla="*/ 30 h 187"/>
              <a:gd name="T4" fmla="*/ 170 w 176"/>
              <a:gd name="T5" fmla="*/ 11 h 187"/>
              <a:gd name="T6" fmla="*/ 168 w 176"/>
              <a:gd name="T7" fmla="*/ 158 h 187"/>
              <a:gd name="T8" fmla="*/ 3 w 176"/>
              <a:gd name="T9" fmla="*/ 177 h 187"/>
              <a:gd name="T10" fmla="*/ 176 w 176"/>
              <a:gd name="T11" fmla="*/ 0 h 187"/>
              <a:gd name="T12" fmla="*/ 1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3" y="177"/>
                </a:moveTo>
                <a:lnTo>
                  <a:pt x="5" y="30"/>
                </a:lnTo>
                <a:lnTo>
                  <a:pt x="170" y="11"/>
                </a:lnTo>
                <a:lnTo>
                  <a:pt x="168" y="158"/>
                </a:lnTo>
                <a:lnTo>
                  <a:pt x="3" y="177"/>
                </a:lnTo>
                <a:close/>
                <a:moveTo>
                  <a:pt x="176" y="0"/>
                </a:moveTo>
                <a:lnTo>
                  <a:pt x="1"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9"/>
          <p:cNvSpPr>
            <a:spLocks/>
          </p:cNvSpPr>
          <p:nvPr/>
        </p:nvSpPr>
        <p:spPr bwMode="auto">
          <a:xfrm>
            <a:off x="4387508" y="4757549"/>
            <a:ext cx="778126" cy="787501"/>
          </a:xfrm>
          <a:custGeom>
            <a:avLst/>
            <a:gdLst>
              <a:gd name="T0" fmla="*/ 166 w 166"/>
              <a:gd name="T1" fmla="*/ 0 h 168"/>
              <a:gd name="T2" fmla="*/ 2 w 166"/>
              <a:gd name="T3" fmla="*/ 21 h 168"/>
              <a:gd name="T4" fmla="*/ 0 w 166"/>
              <a:gd name="T5" fmla="*/ 168 h 168"/>
              <a:gd name="T6" fmla="*/ 164 w 166"/>
              <a:gd name="T7" fmla="*/ 149 h 168"/>
              <a:gd name="T8" fmla="*/ 166 w 166"/>
              <a:gd name="T9" fmla="*/ 0 h 168"/>
            </a:gdLst>
            <a:ahLst/>
            <a:cxnLst>
              <a:cxn ang="0">
                <a:pos x="T0" y="T1"/>
              </a:cxn>
              <a:cxn ang="0">
                <a:pos x="T2" y="T3"/>
              </a:cxn>
              <a:cxn ang="0">
                <a:pos x="T4" y="T5"/>
              </a:cxn>
              <a:cxn ang="0">
                <a:pos x="T6" y="T7"/>
              </a:cxn>
              <a:cxn ang="0">
                <a:pos x="T8" y="T9"/>
              </a:cxn>
            </a:cxnLst>
            <a:rect l="0" t="0" r="r" b="b"/>
            <a:pathLst>
              <a:path w="166" h="168">
                <a:moveTo>
                  <a:pt x="166" y="0"/>
                </a:moveTo>
                <a:lnTo>
                  <a:pt x="2" y="21"/>
                </a:lnTo>
                <a:lnTo>
                  <a:pt x="0" y="168"/>
                </a:lnTo>
                <a:lnTo>
                  <a:pt x="164" y="149"/>
                </a:lnTo>
                <a:lnTo>
                  <a:pt x="166"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0"/>
          <p:cNvSpPr>
            <a:spLocks noEditPoints="1"/>
          </p:cNvSpPr>
          <p:nvPr/>
        </p:nvSpPr>
        <p:spPr bwMode="auto">
          <a:xfrm>
            <a:off x="4368758" y="4715363"/>
            <a:ext cx="825001" cy="876565"/>
          </a:xfrm>
          <a:custGeom>
            <a:avLst/>
            <a:gdLst>
              <a:gd name="T0" fmla="*/ 4 w 176"/>
              <a:gd name="T1" fmla="*/ 177 h 187"/>
              <a:gd name="T2" fmla="*/ 6 w 176"/>
              <a:gd name="T3" fmla="*/ 30 h 187"/>
              <a:gd name="T4" fmla="*/ 170 w 176"/>
              <a:gd name="T5" fmla="*/ 11 h 187"/>
              <a:gd name="T6" fmla="*/ 168 w 176"/>
              <a:gd name="T7" fmla="*/ 158 h 187"/>
              <a:gd name="T8" fmla="*/ 4 w 176"/>
              <a:gd name="T9" fmla="*/ 177 h 187"/>
              <a:gd name="T10" fmla="*/ 176 w 176"/>
              <a:gd name="T11" fmla="*/ 0 h 187"/>
              <a:gd name="T12" fmla="*/ 1 w 176"/>
              <a:gd name="T13" fmla="*/ 20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0" y="11"/>
                </a:lnTo>
                <a:lnTo>
                  <a:pt x="168" y="158"/>
                </a:lnTo>
                <a:lnTo>
                  <a:pt x="4" y="177"/>
                </a:lnTo>
                <a:close/>
                <a:moveTo>
                  <a:pt x="176" y="0"/>
                </a:moveTo>
                <a:lnTo>
                  <a:pt x="1" y="20"/>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21"/>
          <p:cNvSpPr>
            <a:spLocks/>
          </p:cNvSpPr>
          <p:nvPr/>
        </p:nvSpPr>
        <p:spPr bwMode="auto">
          <a:xfrm>
            <a:off x="4476569" y="4804424"/>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22"/>
          <p:cNvSpPr>
            <a:spLocks noEditPoints="1"/>
          </p:cNvSpPr>
          <p:nvPr/>
        </p:nvSpPr>
        <p:spPr bwMode="auto">
          <a:xfrm>
            <a:off x="4457822" y="4757549"/>
            <a:ext cx="825001" cy="881251"/>
          </a:xfrm>
          <a:custGeom>
            <a:avLst/>
            <a:gdLst>
              <a:gd name="T0" fmla="*/ 4 w 176"/>
              <a:gd name="T1" fmla="*/ 178 h 188"/>
              <a:gd name="T2" fmla="*/ 6 w 176"/>
              <a:gd name="T3" fmla="*/ 31 h 188"/>
              <a:gd name="T4" fmla="*/ 171 w 176"/>
              <a:gd name="T5" fmla="*/ 11 h 188"/>
              <a:gd name="T6" fmla="*/ 169 w 176"/>
              <a:gd name="T7" fmla="*/ 159 h 188"/>
              <a:gd name="T8" fmla="*/ 4 w 176"/>
              <a:gd name="T9" fmla="*/ 178 h 188"/>
              <a:gd name="T10" fmla="*/ 176 w 176"/>
              <a:gd name="T11" fmla="*/ 0 h 188"/>
              <a:gd name="T12" fmla="*/ 2 w 176"/>
              <a:gd name="T13" fmla="*/ 21 h 188"/>
              <a:gd name="T14" fmla="*/ 0 w 176"/>
              <a:gd name="T15" fmla="*/ 188 h 188"/>
              <a:gd name="T16" fmla="*/ 174 w 176"/>
              <a:gd name="T17" fmla="*/ 167 h 188"/>
              <a:gd name="T18" fmla="*/ 176 w 176"/>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8">
                <a:moveTo>
                  <a:pt x="4" y="178"/>
                </a:moveTo>
                <a:lnTo>
                  <a:pt x="6" y="31"/>
                </a:lnTo>
                <a:lnTo>
                  <a:pt x="171" y="11"/>
                </a:lnTo>
                <a:lnTo>
                  <a:pt x="169" y="159"/>
                </a:lnTo>
                <a:lnTo>
                  <a:pt x="4" y="178"/>
                </a:lnTo>
                <a:close/>
                <a:moveTo>
                  <a:pt x="176" y="0"/>
                </a:moveTo>
                <a:lnTo>
                  <a:pt x="2" y="21"/>
                </a:lnTo>
                <a:lnTo>
                  <a:pt x="0" y="188"/>
                </a:lnTo>
                <a:lnTo>
                  <a:pt x="174" y="167"/>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23"/>
          <p:cNvSpPr>
            <a:spLocks/>
          </p:cNvSpPr>
          <p:nvPr/>
        </p:nvSpPr>
        <p:spPr bwMode="auto">
          <a:xfrm>
            <a:off x="6361358" y="4682549"/>
            <a:ext cx="778126" cy="782815"/>
          </a:xfrm>
          <a:custGeom>
            <a:avLst/>
            <a:gdLst>
              <a:gd name="T0" fmla="*/ 166 w 166"/>
              <a:gd name="T1" fmla="*/ 0 h 167"/>
              <a:gd name="T2" fmla="*/ 2 w 166"/>
              <a:gd name="T3" fmla="*/ 20 h 167"/>
              <a:gd name="T4" fmla="*/ 0 w 166"/>
              <a:gd name="T5" fmla="*/ 167 h 167"/>
              <a:gd name="T6" fmla="*/ 164 w 166"/>
              <a:gd name="T7" fmla="*/ 148 h 167"/>
              <a:gd name="T8" fmla="*/ 166 w 166"/>
              <a:gd name="T9" fmla="*/ 0 h 167"/>
            </a:gdLst>
            <a:ahLst/>
            <a:cxnLst>
              <a:cxn ang="0">
                <a:pos x="T0" y="T1"/>
              </a:cxn>
              <a:cxn ang="0">
                <a:pos x="T2" y="T3"/>
              </a:cxn>
              <a:cxn ang="0">
                <a:pos x="T4" y="T5"/>
              </a:cxn>
              <a:cxn ang="0">
                <a:pos x="T6" y="T7"/>
              </a:cxn>
              <a:cxn ang="0">
                <a:pos x="T8" y="T9"/>
              </a:cxn>
            </a:cxnLst>
            <a:rect l="0" t="0" r="r" b="b"/>
            <a:pathLst>
              <a:path w="166" h="167">
                <a:moveTo>
                  <a:pt x="166" y="0"/>
                </a:moveTo>
                <a:lnTo>
                  <a:pt x="2" y="20"/>
                </a:lnTo>
                <a:lnTo>
                  <a:pt x="0" y="167"/>
                </a:lnTo>
                <a:lnTo>
                  <a:pt x="164" y="148"/>
                </a:lnTo>
                <a:lnTo>
                  <a:pt x="166" y="0"/>
                </a:lnTo>
                <a:close/>
              </a:path>
            </a:pathLst>
          </a:custGeom>
          <a:solidFill>
            <a:srgbClr val="6DC2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24"/>
          <p:cNvSpPr>
            <a:spLocks noEditPoints="1"/>
          </p:cNvSpPr>
          <p:nvPr/>
        </p:nvSpPr>
        <p:spPr bwMode="auto">
          <a:xfrm>
            <a:off x="6342605" y="4630985"/>
            <a:ext cx="820312" cy="876565"/>
          </a:xfrm>
          <a:custGeom>
            <a:avLst/>
            <a:gdLst>
              <a:gd name="T0" fmla="*/ 4 w 175"/>
              <a:gd name="T1" fmla="*/ 178 h 187"/>
              <a:gd name="T2" fmla="*/ 6 w 175"/>
              <a:gd name="T3" fmla="*/ 31 h 187"/>
              <a:gd name="T4" fmla="*/ 170 w 175"/>
              <a:gd name="T5" fmla="*/ 11 h 187"/>
              <a:gd name="T6" fmla="*/ 168 w 175"/>
              <a:gd name="T7" fmla="*/ 159 h 187"/>
              <a:gd name="T8" fmla="*/ 4 w 175"/>
              <a:gd name="T9" fmla="*/ 178 h 187"/>
              <a:gd name="T10" fmla="*/ 175 w 175"/>
              <a:gd name="T11" fmla="*/ 0 h 187"/>
              <a:gd name="T12" fmla="*/ 1 w 175"/>
              <a:gd name="T13" fmla="*/ 21 h 187"/>
              <a:gd name="T14" fmla="*/ 0 w 175"/>
              <a:gd name="T15" fmla="*/ 187 h 187"/>
              <a:gd name="T16" fmla="*/ 174 w 175"/>
              <a:gd name="T17" fmla="*/ 167 h 187"/>
              <a:gd name="T18" fmla="*/ 175 w 17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87">
                <a:moveTo>
                  <a:pt x="4" y="178"/>
                </a:moveTo>
                <a:lnTo>
                  <a:pt x="6" y="31"/>
                </a:lnTo>
                <a:lnTo>
                  <a:pt x="170" y="11"/>
                </a:lnTo>
                <a:lnTo>
                  <a:pt x="168" y="159"/>
                </a:lnTo>
                <a:lnTo>
                  <a:pt x="4" y="178"/>
                </a:lnTo>
                <a:close/>
                <a:moveTo>
                  <a:pt x="175" y="0"/>
                </a:moveTo>
                <a:lnTo>
                  <a:pt x="1" y="21"/>
                </a:lnTo>
                <a:lnTo>
                  <a:pt x="0" y="187"/>
                </a:lnTo>
                <a:lnTo>
                  <a:pt x="174" y="167"/>
                </a:lnTo>
                <a:lnTo>
                  <a:pt x="175"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25"/>
          <p:cNvSpPr>
            <a:spLocks/>
          </p:cNvSpPr>
          <p:nvPr/>
        </p:nvSpPr>
        <p:spPr bwMode="auto">
          <a:xfrm>
            <a:off x="6464480" y="4720046"/>
            <a:ext cx="782812" cy="787501"/>
          </a:xfrm>
          <a:custGeom>
            <a:avLst/>
            <a:gdLst>
              <a:gd name="T0" fmla="*/ 167 w 167"/>
              <a:gd name="T1" fmla="*/ 0 h 168"/>
              <a:gd name="T2" fmla="*/ 3 w 167"/>
              <a:gd name="T3" fmla="*/ 19 h 168"/>
              <a:gd name="T4" fmla="*/ 0 w 167"/>
              <a:gd name="T5" fmla="*/ 168 h 168"/>
              <a:gd name="T6" fmla="*/ 165 w 167"/>
              <a:gd name="T7" fmla="*/ 148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3" y="19"/>
                </a:lnTo>
                <a:lnTo>
                  <a:pt x="0" y="168"/>
                </a:lnTo>
                <a:lnTo>
                  <a:pt x="165" y="148"/>
                </a:lnTo>
                <a:lnTo>
                  <a:pt x="167" y="0"/>
                </a:lnTo>
                <a:close/>
              </a:path>
            </a:pathLst>
          </a:custGeom>
          <a:solidFill>
            <a:srgbClr val="AE9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26"/>
          <p:cNvSpPr>
            <a:spLocks noEditPoints="1"/>
          </p:cNvSpPr>
          <p:nvPr/>
        </p:nvSpPr>
        <p:spPr bwMode="auto">
          <a:xfrm>
            <a:off x="6450413" y="4677860"/>
            <a:ext cx="825001" cy="876565"/>
          </a:xfrm>
          <a:custGeom>
            <a:avLst/>
            <a:gdLst>
              <a:gd name="T0" fmla="*/ 3 w 176"/>
              <a:gd name="T1" fmla="*/ 177 h 187"/>
              <a:gd name="T2" fmla="*/ 6 w 176"/>
              <a:gd name="T3" fmla="*/ 30 h 187"/>
              <a:gd name="T4" fmla="*/ 170 w 176"/>
              <a:gd name="T5" fmla="*/ 11 h 187"/>
              <a:gd name="T6" fmla="*/ 168 w 176"/>
              <a:gd name="T7" fmla="*/ 158 h 187"/>
              <a:gd name="T8" fmla="*/ 3 w 176"/>
              <a:gd name="T9" fmla="*/ 177 h 187"/>
              <a:gd name="T10" fmla="*/ 176 w 176"/>
              <a:gd name="T11" fmla="*/ 0 h 187"/>
              <a:gd name="T12" fmla="*/ 2 w 176"/>
              <a:gd name="T13" fmla="*/ 21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3" y="177"/>
                </a:moveTo>
                <a:lnTo>
                  <a:pt x="6" y="30"/>
                </a:lnTo>
                <a:lnTo>
                  <a:pt x="170" y="11"/>
                </a:lnTo>
                <a:lnTo>
                  <a:pt x="168" y="158"/>
                </a:lnTo>
                <a:lnTo>
                  <a:pt x="3" y="177"/>
                </a:lnTo>
                <a:close/>
                <a:moveTo>
                  <a:pt x="176" y="0"/>
                </a:moveTo>
                <a:lnTo>
                  <a:pt x="2" y="21"/>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27"/>
          <p:cNvSpPr>
            <a:spLocks/>
          </p:cNvSpPr>
          <p:nvPr/>
        </p:nvSpPr>
        <p:spPr bwMode="auto">
          <a:xfrm>
            <a:off x="6558227" y="4757546"/>
            <a:ext cx="792187" cy="787501"/>
          </a:xfrm>
          <a:custGeom>
            <a:avLst/>
            <a:gdLst>
              <a:gd name="T0" fmla="*/ 169 w 169"/>
              <a:gd name="T1" fmla="*/ 0 h 168"/>
              <a:gd name="T2" fmla="*/ 2 w 169"/>
              <a:gd name="T3" fmla="*/ 21 h 168"/>
              <a:gd name="T4" fmla="*/ 0 w 169"/>
              <a:gd name="T5" fmla="*/ 168 h 168"/>
              <a:gd name="T6" fmla="*/ 167 w 169"/>
              <a:gd name="T7" fmla="*/ 149 h 168"/>
              <a:gd name="T8" fmla="*/ 169 w 169"/>
              <a:gd name="T9" fmla="*/ 0 h 168"/>
            </a:gdLst>
            <a:ahLst/>
            <a:cxnLst>
              <a:cxn ang="0">
                <a:pos x="T0" y="T1"/>
              </a:cxn>
              <a:cxn ang="0">
                <a:pos x="T2" y="T3"/>
              </a:cxn>
              <a:cxn ang="0">
                <a:pos x="T4" y="T5"/>
              </a:cxn>
              <a:cxn ang="0">
                <a:pos x="T6" y="T7"/>
              </a:cxn>
              <a:cxn ang="0">
                <a:pos x="T8" y="T9"/>
              </a:cxn>
            </a:cxnLst>
            <a:rect l="0" t="0" r="r" b="b"/>
            <a:pathLst>
              <a:path w="169" h="168">
                <a:moveTo>
                  <a:pt x="169" y="0"/>
                </a:moveTo>
                <a:lnTo>
                  <a:pt x="2" y="21"/>
                </a:lnTo>
                <a:lnTo>
                  <a:pt x="0" y="168"/>
                </a:lnTo>
                <a:lnTo>
                  <a:pt x="167" y="149"/>
                </a:lnTo>
                <a:lnTo>
                  <a:pt x="169" y="0"/>
                </a:lnTo>
                <a:close/>
              </a:path>
            </a:pathLst>
          </a:custGeom>
          <a:solidFill>
            <a:srgbClr val="D9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28"/>
          <p:cNvSpPr>
            <a:spLocks noEditPoints="1"/>
          </p:cNvSpPr>
          <p:nvPr/>
        </p:nvSpPr>
        <p:spPr bwMode="auto">
          <a:xfrm>
            <a:off x="6539474" y="4715360"/>
            <a:ext cx="825001" cy="876565"/>
          </a:xfrm>
          <a:custGeom>
            <a:avLst/>
            <a:gdLst>
              <a:gd name="T0" fmla="*/ 4 w 176"/>
              <a:gd name="T1" fmla="*/ 177 h 187"/>
              <a:gd name="T2" fmla="*/ 6 w 176"/>
              <a:gd name="T3" fmla="*/ 30 h 187"/>
              <a:gd name="T4" fmla="*/ 171 w 176"/>
              <a:gd name="T5" fmla="*/ 11 h 187"/>
              <a:gd name="T6" fmla="*/ 168 w 176"/>
              <a:gd name="T7" fmla="*/ 158 h 187"/>
              <a:gd name="T8" fmla="*/ 4 w 176"/>
              <a:gd name="T9" fmla="*/ 177 h 187"/>
              <a:gd name="T10" fmla="*/ 176 w 176"/>
              <a:gd name="T11" fmla="*/ 0 h 187"/>
              <a:gd name="T12" fmla="*/ 2 w 176"/>
              <a:gd name="T13" fmla="*/ 20 h 187"/>
              <a:gd name="T14" fmla="*/ 0 w 176"/>
              <a:gd name="T15" fmla="*/ 187 h 187"/>
              <a:gd name="T16" fmla="*/ 174 w 176"/>
              <a:gd name="T17" fmla="*/ 166 h 187"/>
              <a:gd name="T18" fmla="*/ 176 w 17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87">
                <a:moveTo>
                  <a:pt x="4" y="177"/>
                </a:moveTo>
                <a:lnTo>
                  <a:pt x="6" y="30"/>
                </a:lnTo>
                <a:lnTo>
                  <a:pt x="171" y="11"/>
                </a:lnTo>
                <a:lnTo>
                  <a:pt x="168" y="158"/>
                </a:lnTo>
                <a:lnTo>
                  <a:pt x="4" y="177"/>
                </a:lnTo>
                <a:close/>
                <a:moveTo>
                  <a:pt x="176" y="0"/>
                </a:moveTo>
                <a:lnTo>
                  <a:pt x="2" y="20"/>
                </a:lnTo>
                <a:lnTo>
                  <a:pt x="0" y="187"/>
                </a:lnTo>
                <a:lnTo>
                  <a:pt x="174" y="166"/>
                </a:lnTo>
                <a:lnTo>
                  <a:pt x="176"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29"/>
          <p:cNvSpPr>
            <a:spLocks/>
          </p:cNvSpPr>
          <p:nvPr/>
        </p:nvSpPr>
        <p:spPr bwMode="auto">
          <a:xfrm>
            <a:off x="6656660" y="4804421"/>
            <a:ext cx="782812" cy="787501"/>
          </a:xfrm>
          <a:custGeom>
            <a:avLst/>
            <a:gdLst>
              <a:gd name="T0" fmla="*/ 167 w 167"/>
              <a:gd name="T1" fmla="*/ 0 h 168"/>
              <a:gd name="T2" fmla="*/ 2 w 167"/>
              <a:gd name="T3" fmla="*/ 21 h 168"/>
              <a:gd name="T4" fmla="*/ 0 w 167"/>
              <a:gd name="T5" fmla="*/ 168 h 168"/>
              <a:gd name="T6" fmla="*/ 165 w 167"/>
              <a:gd name="T7" fmla="*/ 147 h 168"/>
              <a:gd name="T8" fmla="*/ 167 w 167"/>
              <a:gd name="T9" fmla="*/ 0 h 168"/>
            </a:gdLst>
            <a:ahLst/>
            <a:cxnLst>
              <a:cxn ang="0">
                <a:pos x="T0" y="T1"/>
              </a:cxn>
              <a:cxn ang="0">
                <a:pos x="T2" y="T3"/>
              </a:cxn>
              <a:cxn ang="0">
                <a:pos x="T4" y="T5"/>
              </a:cxn>
              <a:cxn ang="0">
                <a:pos x="T6" y="T7"/>
              </a:cxn>
              <a:cxn ang="0">
                <a:pos x="T8" y="T9"/>
              </a:cxn>
            </a:cxnLst>
            <a:rect l="0" t="0" r="r" b="b"/>
            <a:pathLst>
              <a:path w="167" h="168">
                <a:moveTo>
                  <a:pt x="167" y="0"/>
                </a:moveTo>
                <a:lnTo>
                  <a:pt x="2" y="21"/>
                </a:lnTo>
                <a:lnTo>
                  <a:pt x="0" y="168"/>
                </a:lnTo>
                <a:lnTo>
                  <a:pt x="165" y="147"/>
                </a:lnTo>
                <a:lnTo>
                  <a:pt x="167"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0"/>
          <p:cNvSpPr>
            <a:spLocks noEditPoints="1"/>
          </p:cNvSpPr>
          <p:nvPr/>
        </p:nvSpPr>
        <p:spPr bwMode="auto">
          <a:xfrm>
            <a:off x="6637913" y="4757549"/>
            <a:ext cx="829687" cy="881251"/>
          </a:xfrm>
          <a:custGeom>
            <a:avLst/>
            <a:gdLst>
              <a:gd name="T0" fmla="*/ 4 w 177"/>
              <a:gd name="T1" fmla="*/ 178 h 188"/>
              <a:gd name="T2" fmla="*/ 6 w 177"/>
              <a:gd name="T3" fmla="*/ 31 h 188"/>
              <a:gd name="T4" fmla="*/ 171 w 177"/>
              <a:gd name="T5" fmla="*/ 11 h 188"/>
              <a:gd name="T6" fmla="*/ 169 w 177"/>
              <a:gd name="T7" fmla="*/ 159 h 188"/>
              <a:gd name="T8" fmla="*/ 4 w 177"/>
              <a:gd name="T9" fmla="*/ 178 h 188"/>
              <a:gd name="T10" fmla="*/ 177 w 177"/>
              <a:gd name="T11" fmla="*/ 0 h 188"/>
              <a:gd name="T12" fmla="*/ 3 w 177"/>
              <a:gd name="T13" fmla="*/ 21 h 188"/>
              <a:gd name="T14" fmla="*/ 0 w 177"/>
              <a:gd name="T15" fmla="*/ 188 h 188"/>
              <a:gd name="T16" fmla="*/ 175 w 177"/>
              <a:gd name="T17" fmla="*/ 167 h 188"/>
              <a:gd name="T18" fmla="*/ 177 w 177"/>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88">
                <a:moveTo>
                  <a:pt x="4" y="178"/>
                </a:moveTo>
                <a:lnTo>
                  <a:pt x="6" y="31"/>
                </a:lnTo>
                <a:lnTo>
                  <a:pt x="171" y="11"/>
                </a:lnTo>
                <a:lnTo>
                  <a:pt x="169" y="159"/>
                </a:lnTo>
                <a:lnTo>
                  <a:pt x="4" y="178"/>
                </a:lnTo>
                <a:close/>
                <a:moveTo>
                  <a:pt x="177" y="0"/>
                </a:moveTo>
                <a:lnTo>
                  <a:pt x="3" y="21"/>
                </a:lnTo>
                <a:lnTo>
                  <a:pt x="0" y="188"/>
                </a:lnTo>
                <a:lnTo>
                  <a:pt x="175" y="167"/>
                </a:lnTo>
                <a:lnTo>
                  <a:pt x="177" y="0"/>
                </a:lnTo>
                <a:close/>
              </a:path>
            </a:pathLst>
          </a:custGeom>
          <a:solidFill>
            <a:srgbClr val="1E1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Content Placeholder 1"/>
          <p:cNvSpPr txBox="1">
            <a:spLocks/>
          </p:cNvSpPr>
          <p:nvPr/>
        </p:nvSpPr>
        <p:spPr>
          <a:xfrm>
            <a:off x="2376490" y="4978899"/>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tx1"/>
                </a:solidFill>
                <a:effectLst/>
              </a:rPr>
              <a:t>G</a:t>
            </a:r>
            <a:r>
              <a:rPr lang="en-US" baseline="-25000" dirty="0">
                <a:solidFill>
                  <a:schemeClr val="tx1"/>
                </a:solidFill>
                <a:effectLst/>
              </a:rPr>
              <a:t>1</a:t>
            </a:r>
            <a:endParaRPr lang="en-US" baseline="-25000" dirty="0" smtClean="0">
              <a:solidFill>
                <a:schemeClr val="tx1"/>
              </a:solidFill>
              <a:effectLst/>
            </a:endParaRPr>
          </a:p>
        </p:txBody>
      </p:sp>
      <p:sp>
        <p:nvSpPr>
          <p:cNvPr id="140" name="Content Placeholder 1"/>
          <p:cNvSpPr txBox="1">
            <a:spLocks/>
          </p:cNvSpPr>
          <p:nvPr/>
        </p:nvSpPr>
        <p:spPr>
          <a:xfrm>
            <a:off x="4555958" y="4978899"/>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tx1"/>
                </a:solidFill>
                <a:effectLst/>
              </a:rPr>
              <a:t>G</a:t>
            </a:r>
            <a:r>
              <a:rPr lang="en-US" baseline="-25000" dirty="0">
                <a:solidFill>
                  <a:schemeClr val="tx1"/>
                </a:solidFill>
                <a:effectLst/>
              </a:rPr>
              <a:t>2</a:t>
            </a:r>
            <a:endParaRPr lang="en-US" baseline="-25000" dirty="0" smtClean="0">
              <a:solidFill>
                <a:schemeClr val="tx1"/>
              </a:solidFill>
              <a:effectLst/>
            </a:endParaRPr>
          </a:p>
          <a:p>
            <a:pPr marL="0" indent="0">
              <a:buFont typeface="Arial" pitchFamily="34" charset="0"/>
              <a:buNone/>
            </a:pPr>
            <a:endParaRPr lang="en-US" dirty="0">
              <a:solidFill>
                <a:schemeClr val="tx1"/>
              </a:solidFill>
              <a:effectLst/>
            </a:endParaRPr>
          </a:p>
        </p:txBody>
      </p:sp>
      <p:sp>
        <p:nvSpPr>
          <p:cNvPr id="141" name="Content Placeholder 1"/>
          <p:cNvSpPr txBox="1">
            <a:spLocks/>
          </p:cNvSpPr>
          <p:nvPr/>
        </p:nvSpPr>
        <p:spPr>
          <a:xfrm>
            <a:off x="6765675" y="4978899"/>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tx1"/>
                </a:solidFill>
                <a:effectLst/>
              </a:rPr>
              <a:t>G</a:t>
            </a:r>
            <a:r>
              <a:rPr lang="en-US" baseline="-25000" dirty="0">
                <a:solidFill>
                  <a:schemeClr val="tx1"/>
                </a:solidFill>
                <a:effectLst/>
              </a:rPr>
              <a:t>3</a:t>
            </a:r>
            <a:endParaRPr lang="en-US" baseline="-25000" dirty="0" smtClean="0">
              <a:solidFill>
                <a:schemeClr val="tx1"/>
              </a:solidFill>
              <a:effectLst/>
            </a:endParaRPr>
          </a:p>
          <a:p>
            <a:pPr marL="0" indent="0">
              <a:buFont typeface="Arial" pitchFamily="34" charset="0"/>
              <a:buNone/>
            </a:pPr>
            <a:endParaRPr lang="en-US" dirty="0">
              <a:solidFill>
                <a:schemeClr val="tx1"/>
              </a:solidFill>
              <a:effectLst/>
            </a:endParaRPr>
          </a:p>
        </p:txBody>
      </p:sp>
      <p:sp>
        <p:nvSpPr>
          <p:cNvPr id="142" name="Content Placeholder 1"/>
          <p:cNvSpPr txBox="1">
            <a:spLocks/>
          </p:cNvSpPr>
          <p:nvPr/>
        </p:nvSpPr>
        <p:spPr>
          <a:xfrm>
            <a:off x="3320835" y="4960682"/>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baseline="-25000" dirty="0" smtClean="0">
                <a:solidFill>
                  <a:schemeClr val="bg1"/>
                </a:solidFill>
              </a:rPr>
              <a:t>&lt;&lt;</a:t>
            </a:r>
          </a:p>
        </p:txBody>
      </p:sp>
      <p:sp>
        <p:nvSpPr>
          <p:cNvPr id="143" name="Content Placeholder 1"/>
          <p:cNvSpPr txBox="1">
            <a:spLocks/>
          </p:cNvSpPr>
          <p:nvPr/>
        </p:nvSpPr>
        <p:spPr>
          <a:xfrm>
            <a:off x="5503903" y="4922696"/>
            <a:ext cx="617621" cy="457200"/>
          </a:xfrm>
          <a:prstGeom prst="rect">
            <a:avLst/>
          </a:prstGeom>
          <a:noFill/>
          <a:ln w="25400">
            <a:noFill/>
          </a:ln>
          <a:effectLst/>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baseline="-25000" dirty="0" smtClean="0">
                <a:solidFill>
                  <a:schemeClr val="bg1"/>
                </a:solidFill>
              </a:rPr>
              <a:t>&lt;&lt;</a:t>
            </a:r>
          </a:p>
        </p:txBody>
      </p:sp>
    </p:spTree>
    <p:extLst>
      <p:ext uri="{BB962C8B-B14F-4D97-AF65-F5344CB8AC3E}">
        <p14:creationId xmlns:p14="http://schemas.microsoft.com/office/powerpoint/2010/main" val="294383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53</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a:solidFill>
                  <a:schemeClr val="bg1"/>
                </a:solidFill>
              </a:rPr>
              <a:t>Fragment-based tracing: Single </a:t>
            </a:r>
            <a:r>
              <a:rPr lang="en-US" dirty="0" smtClean="0">
                <a:solidFill>
                  <a:schemeClr val="bg1"/>
                </a:solidFill>
              </a:rPr>
              <a:t>view (all layers ~12)</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98" y="1831724"/>
            <a:ext cx="6118803" cy="4123543"/>
          </a:xfrm>
          <a:prstGeom prst="rect">
            <a:avLst/>
          </a:prstGeom>
          <a:ln w="25400">
            <a:solidFill>
              <a:schemeClr val="tx1"/>
            </a:solidFill>
          </a:ln>
        </p:spPr>
      </p:pic>
      <p:sp>
        <p:nvSpPr>
          <p:cNvPr id="34" name="TextBox 33"/>
          <p:cNvSpPr txBox="1"/>
          <p:nvPr/>
        </p:nvSpPr>
        <p:spPr>
          <a:xfrm>
            <a:off x="3371497" y="5955268"/>
            <a:ext cx="2376000" cy="369332"/>
          </a:xfrm>
          <a:prstGeom prst="rect">
            <a:avLst/>
          </a:prstGeom>
          <a:solidFill>
            <a:srgbClr val="FFC000"/>
          </a:solidFill>
          <a:ln w="25400">
            <a:solidFill>
              <a:schemeClr val="tx1"/>
            </a:solidFill>
          </a:ln>
        </p:spPr>
        <p:txBody>
          <a:bodyPr wrap="square" rtlCol="0">
            <a:spAutoFit/>
          </a:bodyPr>
          <a:lstStyle/>
          <a:p>
            <a:pPr algn="ctr"/>
            <a:r>
              <a:rPr lang="en-US" dirty="0" smtClean="0"/>
              <a:t>Construction: 16.5ms</a:t>
            </a:r>
            <a:endParaRPr lang="en-US" dirty="0"/>
          </a:p>
        </p:txBody>
      </p:sp>
      <p:sp>
        <p:nvSpPr>
          <p:cNvPr id="35" name="TextBox 34"/>
          <p:cNvSpPr txBox="1"/>
          <p:nvPr/>
        </p:nvSpPr>
        <p:spPr>
          <a:xfrm>
            <a:off x="5748349" y="5955777"/>
            <a:ext cx="1882800" cy="368313"/>
          </a:xfrm>
          <a:prstGeom prst="rect">
            <a:avLst/>
          </a:prstGeom>
          <a:solidFill>
            <a:srgbClr val="FFC000"/>
          </a:solidFill>
          <a:ln w="25400">
            <a:solidFill>
              <a:schemeClr val="tx1"/>
            </a:solidFill>
          </a:ln>
        </p:spPr>
        <p:txBody>
          <a:bodyPr wrap="square" rtlCol="0">
            <a:spAutoFit/>
          </a:bodyPr>
          <a:lstStyle/>
          <a:p>
            <a:pPr algn="ctr"/>
            <a:r>
              <a:rPr lang="en-US" dirty="0" smtClean="0"/>
              <a:t>Tracing: 15ms</a:t>
            </a:r>
            <a:endParaRPr lang="en-US" dirty="0"/>
          </a:p>
        </p:txBody>
      </p:sp>
      <p:sp>
        <p:nvSpPr>
          <p:cNvPr id="36" name="TextBox 35"/>
          <p:cNvSpPr txBox="1"/>
          <p:nvPr/>
        </p:nvSpPr>
        <p:spPr>
          <a:xfrm>
            <a:off x="1511998" y="5955268"/>
            <a:ext cx="1882800" cy="369332"/>
          </a:xfrm>
          <a:prstGeom prst="rect">
            <a:avLst/>
          </a:prstGeom>
          <a:solidFill>
            <a:srgbClr val="FFC000"/>
          </a:solidFill>
          <a:ln w="25400">
            <a:solidFill>
              <a:schemeClr val="tx1"/>
            </a:solidFill>
          </a:ln>
        </p:spPr>
        <p:txBody>
          <a:bodyPr wrap="square" rtlCol="0">
            <a:spAutoFit/>
          </a:bodyPr>
          <a:lstStyle/>
          <a:p>
            <a:pPr algn="ctr"/>
            <a:r>
              <a:rPr lang="en-US" dirty="0" smtClean="0"/>
              <a:t>Memory: 170MB</a:t>
            </a:r>
            <a:endParaRPr lang="en-US" dirty="0"/>
          </a:p>
        </p:txBody>
      </p:sp>
      <p:sp>
        <p:nvSpPr>
          <p:cNvPr id="37" name="TextBox 36"/>
          <p:cNvSpPr txBox="1"/>
          <p:nvPr/>
        </p:nvSpPr>
        <p:spPr>
          <a:xfrm>
            <a:off x="6100299" y="1462392"/>
            <a:ext cx="1530503" cy="369332"/>
          </a:xfrm>
          <a:prstGeom prst="rect">
            <a:avLst/>
          </a:prstGeom>
          <a:solidFill>
            <a:srgbClr val="FFC000"/>
          </a:solidFill>
          <a:ln w="25400">
            <a:solidFill>
              <a:schemeClr val="tx1"/>
            </a:solidFill>
          </a:ln>
        </p:spPr>
        <p:txBody>
          <a:bodyPr wrap="square" rtlCol="0">
            <a:spAutoFit/>
          </a:bodyPr>
          <a:lstStyle/>
          <a:p>
            <a:pPr algn="ctr"/>
            <a:r>
              <a:rPr lang="en-US" dirty="0" smtClean="0"/>
              <a:t>GTX 980 </a:t>
            </a:r>
            <a:r>
              <a:rPr lang="en-US" dirty="0" err="1" smtClean="0"/>
              <a:t>Ti</a:t>
            </a:r>
            <a:endParaRPr lang="en-US" dirty="0"/>
          </a:p>
        </p:txBody>
      </p:sp>
      <p:sp>
        <p:nvSpPr>
          <p:cNvPr id="38" name="TextBox 37"/>
          <p:cNvSpPr txBox="1"/>
          <p:nvPr/>
        </p:nvSpPr>
        <p:spPr>
          <a:xfrm>
            <a:off x="3041575" y="1462392"/>
            <a:ext cx="3060000" cy="369332"/>
          </a:xfrm>
          <a:prstGeom prst="rect">
            <a:avLst/>
          </a:prstGeom>
          <a:solidFill>
            <a:srgbClr val="FFC000"/>
          </a:solidFill>
          <a:ln w="25400">
            <a:solidFill>
              <a:schemeClr val="tx1"/>
            </a:solidFill>
          </a:ln>
        </p:spPr>
        <p:txBody>
          <a:bodyPr wrap="square" rtlCol="0">
            <a:spAutoFit/>
          </a:bodyPr>
          <a:lstStyle/>
          <a:p>
            <a:pPr algn="ctr"/>
            <a:r>
              <a:rPr lang="en-US" dirty="0" smtClean="0"/>
              <a:t>Tracing times per ray path</a:t>
            </a:r>
            <a:endParaRPr lang="en-US" dirty="0"/>
          </a:p>
        </p:txBody>
      </p:sp>
      <p:sp>
        <p:nvSpPr>
          <p:cNvPr id="39" name="TextBox 38"/>
          <p:cNvSpPr txBox="1"/>
          <p:nvPr/>
        </p:nvSpPr>
        <p:spPr>
          <a:xfrm>
            <a:off x="1512851" y="1462392"/>
            <a:ext cx="1530000" cy="369332"/>
          </a:xfrm>
          <a:prstGeom prst="rect">
            <a:avLst/>
          </a:prstGeom>
          <a:solidFill>
            <a:srgbClr val="FFC000"/>
          </a:solidFill>
          <a:ln w="25400">
            <a:solidFill>
              <a:schemeClr val="tx1"/>
            </a:solidFill>
          </a:ln>
        </p:spPr>
        <p:txBody>
          <a:bodyPr wrap="square" rtlCol="0">
            <a:spAutoFit/>
          </a:bodyPr>
          <a:lstStyle/>
          <a:p>
            <a:pPr algn="ctr"/>
            <a:r>
              <a:rPr lang="en-US" dirty="0" smtClean="0"/>
              <a:t>1024x512</a:t>
            </a:r>
            <a:endParaRPr lang="en-US" dirty="0"/>
          </a:p>
        </p:txBody>
      </p:sp>
    </p:spTree>
    <p:extLst>
      <p:ext uri="{BB962C8B-B14F-4D97-AF65-F5344CB8AC3E}">
        <p14:creationId xmlns:p14="http://schemas.microsoft.com/office/powerpoint/2010/main" val="336724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54</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Primitive-based </a:t>
            </a:r>
            <a:r>
              <a:rPr lang="en-US" dirty="0">
                <a:solidFill>
                  <a:schemeClr val="bg1"/>
                </a:solidFill>
              </a:rPr>
              <a:t>tracing: Single </a:t>
            </a:r>
            <a:r>
              <a:rPr lang="en-US" dirty="0" smtClean="0">
                <a:solidFill>
                  <a:schemeClr val="bg1"/>
                </a:solidFill>
              </a:rPr>
              <a:t>view (all layers ~12)</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98" y="1831724"/>
            <a:ext cx="6118803" cy="4123543"/>
          </a:xfrm>
          <a:prstGeom prst="rect">
            <a:avLst/>
          </a:prstGeom>
          <a:ln w="25400">
            <a:solidFill>
              <a:schemeClr val="tx1"/>
            </a:solidFill>
          </a:ln>
        </p:spPr>
      </p:pic>
      <p:sp>
        <p:nvSpPr>
          <p:cNvPr id="21" name="TextBox 20"/>
          <p:cNvSpPr txBox="1"/>
          <p:nvPr/>
        </p:nvSpPr>
        <p:spPr>
          <a:xfrm>
            <a:off x="3371497" y="5955268"/>
            <a:ext cx="2376000" cy="369332"/>
          </a:xfrm>
          <a:prstGeom prst="rect">
            <a:avLst/>
          </a:prstGeom>
          <a:solidFill>
            <a:srgbClr val="FFC000"/>
          </a:solidFill>
          <a:ln w="25400">
            <a:solidFill>
              <a:schemeClr val="tx1"/>
            </a:solidFill>
          </a:ln>
        </p:spPr>
        <p:txBody>
          <a:bodyPr wrap="square" rtlCol="0">
            <a:spAutoFit/>
          </a:bodyPr>
          <a:lstStyle/>
          <a:p>
            <a:pPr algn="ctr"/>
            <a:r>
              <a:rPr lang="en-US" dirty="0" smtClean="0"/>
              <a:t>Construction: 2.5ms</a:t>
            </a:r>
            <a:endParaRPr lang="en-US" dirty="0"/>
          </a:p>
        </p:txBody>
      </p:sp>
      <p:sp>
        <p:nvSpPr>
          <p:cNvPr id="22" name="TextBox 21"/>
          <p:cNvSpPr txBox="1"/>
          <p:nvPr/>
        </p:nvSpPr>
        <p:spPr>
          <a:xfrm>
            <a:off x="5748349" y="5955777"/>
            <a:ext cx="1882800" cy="368313"/>
          </a:xfrm>
          <a:prstGeom prst="rect">
            <a:avLst/>
          </a:prstGeom>
          <a:solidFill>
            <a:srgbClr val="FFC000"/>
          </a:solidFill>
          <a:ln w="25400">
            <a:solidFill>
              <a:schemeClr val="tx1"/>
            </a:solidFill>
          </a:ln>
        </p:spPr>
        <p:txBody>
          <a:bodyPr wrap="square" rtlCol="0">
            <a:spAutoFit/>
          </a:bodyPr>
          <a:lstStyle/>
          <a:p>
            <a:pPr algn="ctr"/>
            <a:r>
              <a:rPr lang="en-US" dirty="0" smtClean="0"/>
              <a:t>Tracing: 21ms</a:t>
            </a:r>
            <a:endParaRPr lang="en-US" dirty="0"/>
          </a:p>
        </p:txBody>
      </p:sp>
      <p:sp>
        <p:nvSpPr>
          <p:cNvPr id="23" name="TextBox 22"/>
          <p:cNvSpPr txBox="1"/>
          <p:nvPr/>
        </p:nvSpPr>
        <p:spPr>
          <a:xfrm>
            <a:off x="1511998" y="5955268"/>
            <a:ext cx="1882800" cy="369332"/>
          </a:xfrm>
          <a:prstGeom prst="rect">
            <a:avLst/>
          </a:prstGeom>
          <a:solidFill>
            <a:srgbClr val="FFC000"/>
          </a:solidFill>
          <a:ln w="25400">
            <a:solidFill>
              <a:schemeClr val="tx1"/>
            </a:solidFill>
          </a:ln>
        </p:spPr>
        <p:txBody>
          <a:bodyPr wrap="square" rtlCol="0">
            <a:spAutoFit/>
          </a:bodyPr>
          <a:lstStyle/>
          <a:p>
            <a:pPr algn="ctr"/>
            <a:r>
              <a:rPr lang="en-US" dirty="0" smtClean="0"/>
              <a:t>Memory: 123MB</a:t>
            </a:r>
            <a:endParaRPr lang="en-US" dirty="0"/>
          </a:p>
        </p:txBody>
      </p:sp>
      <p:sp>
        <p:nvSpPr>
          <p:cNvPr id="24" name="TextBox 23"/>
          <p:cNvSpPr txBox="1"/>
          <p:nvPr/>
        </p:nvSpPr>
        <p:spPr>
          <a:xfrm>
            <a:off x="6100299" y="1462392"/>
            <a:ext cx="1530503" cy="369332"/>
          </a:xfrm>
          <a:prstGeom prst="rect">
            <a:avLst/>
          </a:prstGeom>
          <a:solidFill>
            <a:srgbClr val="FFC000"/>
          </a:solidFill>
          <a:ln w="25400">
            <a:solidFill>
              <a:schemeClr val="tx1"/>
            </a:solidFill>
          </a:ln>
        </p:spPr>
        <p:txBody>
          <a:bodyPr wrap="square" rtlCol="0">
            <a:spAutoFit/>
          </a:bodyPr>
          <a:lstStyle/>
          <a:p>
            <a:pPr algn="ctr"/>
            <a:r>
              <a:rPr lang="en-US" dirty="0" smtClean="0"/>
              <a:t>GTX 980 </a:t>
            </a:r>
            <a:r>
              <a:rPr lang="en-US" dirty="0" err="1" smtClean="0"/>
              <a:t>Ti</a:t>
            </a:r>
            <a:endParaRPr lang="en-US" dirty="0"/>
          </a:p>
        </p:txBody>
      </p:sp>
      <p:sp>
        <p:nvSpPr>
          <p:cNvPr id="25" name="TextBox 24"/>
          <p:cNvSpPr txBox="1"/>
          <p:nvPr/>
        </p:nvSpPr>
        <p:spPr>
          <a:xfrm>
            <a:off x="3041575" y="1462392"/>
            <a:ext cx="3060000" cy="369332"/>
          </a:xfrm>
          <a:prstGeom prst="rect">
            <a:avLst/>
          </a:prstGeom>
          <a:solidFill>
            <a:srgbClr val="FFC000"/>
          </a:solidFill>
          <a:ln w="25400">
            <a:solidFill>
              <a:schemeClr val="tx1"/>
            </a:solidFill>
          </a:ln>
        </p:spPr>
        <p:txBody>
          <a:bodyPr wrap="square" rtlCol="0">
            <a:spAutoFit/>
          </a:bodyPr>
          <a:lstStyle/>
          <a:p>
            <a:pPr algn="ctr"/>
            <a:r>
              <a:rPr lang="en-US" dirty="0" smtClean="0"/>
              <a:t>Tracing times per ray path</a:t>
            </a:r>
            <a:endParaRPr lang="en-US" dirty="0"/>
          </a:p>
        </p:txBody>
      </p:sp>
      <p:sp>
        <p:nvSpPr>
          <p:cNvPr id="26" name="TextBox 25"/>
          <p:cNvSpPr txBox="1"/>
          <p:nvPr/>
        </p:nvSpPr>
        <p:spPr>
          <a:xfrm>
            <a:off x="1512851" y="1462392"/>
            <a:ext cx="1530000" cy="369332"/>
          </a:xfrm>
          <a:prstGeom prst="rect">
            <a:avLst/>
          </a:prstGeom>
          <a:solidFill>
            <a:srgbClr val="FFC000"/>
          </a:solidFill>
          <a:ln w="25400">
            <a:solidFill>
              <a:schemeClr val="tx1"/>
            </a:solidFill>
          </a:ln>
        </p:spPr>
        <p:txBody>
          <a:bodyPr wrap="square" rtlCol="0">
            <a:spAutoFit/>
          </a:bodyPr>
          <a:lstStyle/>
          <a:p>
            <a:pPr algn="ctr"/>
            <a:r>
              <a:rPr lang="en-US" dirty="0" smtClean="0"/>
              <a:t>1024x512</a:t>
            </a:r>
            <a:endParaRPr lang="en-US" dirty="0"/>
          </a:p>
        </p:txBody>
      </p:sp>
    </p:spTree>
    <p:extLst>
      <p:ext uri="{BB962C8B-B14F-4D97-AF65-F5344CB8AC3E}">
        <p14:creationId xmlns:p14="http://schemas.microsoft.com/office/powerpoint/2010/main" val="317293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55</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a:solidFill>
                  <a:schemeClr val="bg1"/>
                </a:solidFill>
              </a:rPr>
              <a:t>Fragment-based tracing: Entire </a:t>
            </a:r>
            <a:r>
              <a:rPr lang="en-US" dirty="0" smtClean="0">
                <a:solidFill>
                  <a:schemeClr val="bg1"/>
                </a:solidFill>
              </a:rPr>
              <a:t>scene</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98" y="1831724"/>
            <a:ext cx="6118803" cy="4123543"/>
          </a:xfrm>
          <a:prstGeom prst="rect">
            <a:avLst/>
          </a:prstGeom>
          <a:ln w="25400">
            <a:solidFill>
              <a:schemeClr val="tx1"/>
            </a:solidFill>
          </a:ln>
        </p:spPr>
      </p:pic>
      <p:sp>
        <p:nvSpPr>
          <p:cNvPr id="33" name="TextBox 32"/>
          <p:cNvSpPr txBox="1"/>
          <p:nvPr/>
        </p:nvSpPr>
        <p:spPr>
          <a:xfrm>
            <a:off x="3371497" y="5955268"/>
            <a:ext cx="2376000" cy="369332"/>
          </a:xfrm>
          <a:prstGeom prst="rect">
            <a:avLst/>
          </a:prstGeom>
          <a:solidFill>
            <a:srgbClr val="FFC000"/>
          </a:solidFill>
          <a:ln w="25400">
            <a:solidFill>
              <a:schemeClr val="tx1"/>
            </a:solidFill>
          </a:ln>
        </p:spPr>
        <p:txBody>
          <a:bodyPr wrap="square" rtlCol="0">
            <a:spAutoFit/>
          </a:bodyPr>
          <a:lstStyle/>
          <a:p>
            <a:pPr algn="ctr"/>
            <a:r>
              <a:rPr lang="en-US" dirty="0" smtClean="0"/>
              <a:t>Construction: 21ms</a:t>
            </a:r>
            <a:endParaRPr lang="en-US" dirty="0"/>
          </a:p>
        </p:txBody>
      </p:sp>
      <p:sp>
        <p:nvSpPr>
          <p:cNvPr id="34" name="TextBox 33"/>
          <p:cNvSpPr txBox="1"/>
          <p:nvPr/>
        </p:nvSpPr>
        <p:spPr>
          <a:xfrm>
            <a:off x="5748349" y="5955777"/>
            <a:ext cx="1882800" cy="368313"/>
          </a:xfrm>
          <a:prstGeom prst="rect">
            <a:avLst/>
          </a:prstGeom>
          <a:solidFill>
            <a:srgbClr val="FFC000"/>
          </a:solidFill>
          <a:ln w="25400">
            <a:solidFill>
              <a:schemeClr val="tx1"/>
            </a:solidFill>
          </a:ln>
        </p:spPr>
        <p:txBody>
          <a:bodyPr wrap="square" rtlCol="0">
            <a:spAutoFit/>
          </a:bodyPr>
          <a:lstStyle/>
          <a:p>
            <a:pPr algn="ctr"/>
            <a:r>
              <a:rPr lang="en-US" dirty="0" smtClean="0"/>
              <a:t>Tracing: 30ms</a:t>
            </a:r>
            <a:endParaRPr lang="en-US" dirty="0"/>
          </a:p>
        </p:txBody>
      </p:sp>
      <p:sp>
        <p:nvSpPr>
          <p:cNvPr id="35" name="TextBox 34"/>
          <p:cNvSpPr txBox="1"/>
          <p:nvPr/>
        </p:nvSpPr>
        <p:spPr>
          <a:xfrm>
            <a:off x="1511998" y="5955268"/>
            <a:ext cx="1882800" cy="369332"/>
          </a:xfrm>
          <a:prstGeom prst="rect">
            <a:avLst/>
          </a:prstGeom>
          <a:solidFill>
            <a:srgbClr val="FFC000"/>
          </a:solidFill>
          <a:ln w="25400">
            <a:solidFill>
              <a:schemeClr val="tx1"/>
            </a:solidFill>
          </a:ln>
        </p:spPr>
        <p:txBody>
          <a:bodyPr wrap="square" rtlCol="0">
            <a:spAutoFit/>
          </a:bodyPr>
          <a:lstStyle/>
          <a:p>
            <a:pPr algn="ctr"/>
            <a:r>
              <a:rPr lang="en-US" dirty="0" smtClean="0"/>
              <a:t>Memory: 691MB</a:t>
            </a:r>
            <a:endParaRPr lang="en-US" dirty="0"/>
          </a:p>
        </p:txBody>
      </p:sp>
      <p:sp>
        <p:nvSpPr>
          <p:cNvPr id="36" name="TextBox 35"/>
          <p:cNvSpPr txBox="1"/>
          <p:nvPr/>
        </p:nvSpPr>
        <p:spPr>
          <a:xfrm>
            <a:off x="6100299" y="1462392"/>
            <a:ext cx="1530503" cy="369332"/>
          </a:xfrm>
          <a:prstGeom prst="rect">
            <a:avLst/>
          </a:prstGeom>
          <a:solidFill>
            <a:srgbClr val="FFC000"/>
          </a:solidFill>
          <a:ln w="25400">
            <a:solidFill>
              <a:schemeClr val="tx1"/>
            </a:solidFill>
          </a:ln>
        </p:spPr>
        <p:txBody>
          <a:bodyPr wrap="square" rtlCol="0">
            <a:spAutoFit/>
          </a:bodyPr>
          <a:lstStyle/>
          <a:p>
            <a:pPr algn="ctr"/>
            <a:r>
              <a:rPr lang="en-US" dirty="0" smtClean="0"/>
              <a:t>GTX 980 </a:t>
            </a:r>
            <a:r>
              <a:rPr lang="en-US" dirty="0" err="1" smtClean="0"/>
              <a:t>Ti</a:t>
            </a:r>
            <a:endParaRPr lang="en-US" dirty="0"/>
          </a:p>
        </p:txBody>
      </p:sp>
      <p:sp>
        <p:nvSpPr>
          <p:cNvPr id="37" name="TextBox 36"/>
          <p:cNvSpPr txBox="1"/>
          <p:nvPr/>
        </p:nvSpPr>
        <p:spPr>
          <a:xfrm>
            <a:off x="3041575" y="1462392"/>
            <a:ext cx="3060000" cy="369332"/>
          </a:xfrm>
          <a:prstGeom prst="rect">
            <a:avLst/>
          </a:prstGeom>
          <a:solidFill>
            <a:srgbClr val="FFC000"/>
          </a:solidFill>
          <a:ln w="25400">
            <a:solidFill>
              <a:schemeClr val="tx1"/>
            </a:solidFill>
          </a:ln>
        </p:spPr>
        <p:txBody>
          <a:bodyPr wrap="square" rtlCol="0">
            <a:spAutoFit/>
          </a:bodyPr>
          <a:lstStyle/>
          <a:p>
            <a:pPr algn="ctr"/>
            <a:r>
              <a:rPr lang="en-US" dirty="0" smtClean="0"/>
              <a:t>Tracing times per ray path</a:t>
            </a:r>
            <a:endParaRPr lang="en-US" dirty="0"/>
          </a:p>
        </p:txBody>
      </p:sp>
      <p:sp>
        <p:nvSpPr>
          <p:cNvPr id="38" name="TextBox 37"/>
          <p:cNvSpPr txBox="1"/>
          <p:nvPr/>
        </p:nvSpPr>
        <p:spPr>
          <a:xfrm>
            <a:off x="1512851" y="1462392"/>
            <a:ext cx="1530000" cy="369332"/>
          </a:xfrm>
          <a:prstGeom prst="rect">
            <a:avLst/>
          </a:prstGeom>
          <a:solidFill>
            <a:srgbClr val="FFC000"/>
          </a:solidFill>
          <a:ln w="25400">
            <a:solidFill>
              <a:schemeClr val="tx1"/>
            </a:solidFill>
          </a:ln>
        </p:spPr>
        <p:txBody>
          <a:bodyPr wrap="square" rtlCol="0">
            <a:spAutoFit/>
          </a:bodyPr>
          <a:lstStyle/>
          <a:p>
            <a:pPr algn="ctr"/>
            <a:r>
              <a:rPr lang="en-US" dirty="0" smtClean="0"/>
              <a:t>1024x512</a:t>
            </a:r>
            <a:endParaRPr lang="en-US" dirty="0"/>
          </a:p>
        </p:txBody>
      </p:sp>
    </p:spTree>
    <p:extLst>
      <p:ext uri="{BB962C8B-B14F-4D97-AF65-F5344CB8AC3E}">
        <p14:creationId xmlns:p14="http://schemas.microsoft.com/office/powerpoint/2010/main" val="39823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998" y="1831724"/>
            <a:ext cx="6118804" cy="4123543"/>
          </a:xfrm>
          <a:prstGeom prst="rect">
            <a:avLst/>
          </a:prstGeom>
          <a:ln w="25400">
            <a:solidFill>
              <a:schemeClr val="tx1"/>
            </a:solidFill>
          </a:ln>
        </p:spPr>
      </p:pic>
      <p:sp>
        <p:nvSpPr>
          <p:cNvPr id="3" name="Title 2"/>
          <p:cNvSpPr>
            <a:spLocks noGrp="1"/>
          </p:cNvSpPr>
          <p:nvPr>
            <p:ph type="title"/>
          </p:nvPr>
        </p:nvSpPr>
        <p:spPr/>
        <p:txBody>
          <a:bodyPr/>
          <a:lstStyle/>
          <a:p>
            <a:r>
              <a:rPr lang="en-US" dirty="0" smtClean="0"/>
              <a:t>Results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56</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Primitive-based </a:t>
            </a:r>
            <a:r>
              <a:rPr lang="en-US" dirty="0">
                <a:solidFill>
                  <a:schemeClr val="bg1"/>
                </a:solidFill>
              </a:rPr>
              <a:t>tracing: Entire </a:t>
            </a:r>
            <a:r>
              <a:rPr lang="en-US" dirty="0" smtClean="0">
                <a:solidFill>
                  <a:schemeClr val="bg1"/>
                </a:solidFill>
              </a:rPr>
              <a:t>scene</a:t>
            </a:r>
          </a:p>
        </p:txBody>
      </p:sp>
      <p:sp>
        <p:nvSpPr>
          <p:cNvPr id="24" name="TextBox 23"/>
          <p:cNvSpPr txBox="1"/>
          <p:nvPr/>
        </p:nvSpPr>
        <p:spPr>
          <a:xfrm>
            <a:off x="3371497" y="5955268"/>
            <a:ext cx="2376000" cy="369332"/>
          </a:xfrm>
          <a:prstGeom prst="rect">
            <a:avLst/>
          </a:prstGeom>
          <a:solidFill>
            <a:srgbClr val="FFC000"/>
          </a:solidFill>
          <a:ln w="25400">
            <a:solidFill>
              <a:schemeClr val="tx1"/>
            </a:solidFill>
          </a:ln>
        </p:spPr>
        <p:txBody>
          <a:bodyPr wrap="square" rtlCol="0">
            <a:spAutoFit/>
          </a:bodyPr>
          <a:lstStyle/>
          <a:p>
            <a:pPr algn="ctr"/>
            <a:r>
              <a:rPr lang="en-US" dirty="0" smtClean="0"/>
              <a:t>Construction: 6.5ms</a:t>
            </a:r>
            <a:endParaRPr lang="en-US" dirty="0"/>
          </a:p>
        </p:txBody>
      </p:sp>
      <p:sp>
        <p:nvSpPr>
          <p:cNvPr id="25" name="TextBox 24"/>
          <p:cNvSpPr txBox="1"/>
          <p:nvPr/>
        </p:nvSpPr>
        <p:spPr>
          <a:xfrm>
            <a:off x="5748349" y="5955777"/>
            <a:ext cx="1882800" cy="368313"/>
          </a:xfrm>
          <a:prstGeom prst="rect">
            <a:avLst/>
          </a:prstGeom>
          <a:solidFill>
            <a:srgbClr val="FFC000"/>
          </a:solidFill>
          <a:ln w="25400">
            <a:solidFill>
              <a:schemeClr val="tx1"/>
            </a:solidFill>
          </a:ln>
        </p:spPr>
        <p:txBody>
          <a:bodyPr wrap="square" rtlCol="0">
            <a:spAutoFit/>
          </a:bodyPr>
          <a:lstStyle/>
          <a:p>
            <a:pPr algn="ctr"/>
            <a:r>
              <a:rPr lang="en-US" dirty="0" smtClean="0"/>
              <a:t>Tracing: 65ms</a:t>
            </a:r>
            <a:endParaRPr lang="en-US" dirty="0"/>
          </a:p>
        </p:txBody>
      </p:sp>
      <p:sp>
        <p:nvSpPr>
          <p:cNvPr id="26" name="TextBox 25"/>
          <p:cNvSpPr txBox="1"/>
          <p:nvPr/>
        </p:nvSpPr>
        <p:spPr>
          <a:xfrm>
            <a:off x="1511998" y="5955268"/>
            <a:ext cx="1882800" cy="369332"/>
          </a:xfrm>
          <a:prstGeom prst="rect">
            <a:avLst/>
          </a:prstGeom>
          <a:solidFill>
            <a:srgbClr val="FFC000"/>
          </a:solidFill>
          <a:ln w="25400">
            <a:solidFill>
              <a:schemeClr val="tx1"/>
            </a:solidFill>
          </a:ln>
        </p:spPr>
        <p:txBody>
          <a:bodyPr wrap="square" rtlCol="0">
            <a:spAutoFit/>
          </a:bodyPr>
          <a:lstStyle/>
          <a:p>
            <a:pPr algn="ctr"/>
            <a:r>
              <a:rPr lang="en-US" dirty="0" smtClean="0"/>
              <a:t>Memory: 205MB</a:t>
            </a:r>
            <a:endParaRPr lang="en-US" dirty="0"/>
          </a:p>
        </p:txBody>
      </p:sp>
      <p:sp>
        <p:nvSpPr>
          <p:cNvPr id="27" name="TextBox 26"/>
          <p:cNvSpPr txBox="1"/>
          <p:nvPr/>
        </p:nvSpPr>
        <p:spPr>
          <a:xfrm>
            <a:off x="6100299" y="1462392"/>
            <a:ext cx="1530503" cy="369332"/>
          </a:xfrm>
          <a:prstGeom prst="rect">
            <a:avLst/>
          </a:prstGeom>
          <a:solidFill>
            <a:srgbClr val="FFC000"/>
          </a:solidFill>
          <a:ln w="25400">
            <a:solidFill>
              <a:schemeClr val="tx1"/>
            </a:solidFill>
          </a:ln>
        </p:spPr>
        <p:txBody>
          <a:bodyPr wrap="square" rtlCol="0">
            <a:spAutoFit/>
          </a:bodyPr>
          <a:lstStyle/>
          <a:p>
            <a:pPr algn="ctr"/>
            <a:r>
              <a:rPr lang="en-US" dirty="0" smtClean="0"/>
              <a:t>GTX 980 </a:t>
            </a:r>
            <a:r>
              <a:rPr lang="en-US" dirty="0" err="1" smtClean="0"/>
              <a:t>Ti</a:t>
            </a:r>
            <a:endParaRPr lang="en-US" dirty="0"/>
          </a:p>
        </p:txBody>
      </p:sp>
      <p:sp>
        <p:nvSpPr>
          <p:cNvPr id="28" name="TextBox 27"/>
          <p:cNvSpPr txBox="1"/>
          <p:nvPr/>
        </p:nvSpPr>
        <p:spPr>
          <a:xfrm>
            <a:off x="3041575" y="1462392"/>
            <a:ext cx="3060000" cy="369332"/>
          </a:xfrm>
          <a:prstGeom prst="rect">
            <a:avLst/>
          </a:prstGeom>
          <a:solidFill>
            <a:srgbClr val="FFC000"/>
          </a:solidFill>
          <a:ln w="25400">
            <a:solidFill>
              <a:schemeClr val="tx1"/>
            </a:solidFill>
          </a:ln>
        </p:spPr>
        <p:txBody>
          <a:bodyPr wrap="square" rtlCol="0">
            <a:spAutoFit/>
          </a:bodyPr>
          <a:lstStyle/>
          <a:p>
            <a:pPr algn="ctr"/>
            <a:r>
              <a:rPr lang="en-US" dirty="0" smtClean="0"/>
              <a:t>Tracing times per ray path</a:t>
            </a:r>
            <a:endParaRPr lang="en-US" dirty="0"/>
          </a:p>
        </p:txBody>
      </p:sp>
      <p:sp>
        <p:nvSpPr>
          <p:cNvPr id="29" name="TextBox 28"/>
          <p:cNvSpPr txBox="1"/>
          <p:nvPr/>
        </p:nvSpPr>
        <p:spPr>
          <a:xfrm>
            <a:off x="1512851" y="1462392"/>
            <a:ext cx="1530000" cy="369332"/>
          </a:xfrm>
          <a:prstGeom prst="rect">
            <a:avLst/>
          </a:prstGeom>
          <a:solidFill>
            <a:srgbClr val="FFC000"/>
          </a:solidFill>
          <a:ln w="25400">
            <a:solidFill>
              <a:schemeClr val="tx1"/>
            </a:solidFill>
          </a:ln>
        </p:spPr>
        <p:txBody>
          <a:bodyPr wrap="square" rtlCol="0">
            <a:spAutoFit/>
          </a:bodyPr>
          <a:lstStyle/>
          <a:p>
            <a:pPr algn="ctr"/>
            <a:r>
              <a:rPr lang="en-US" dirty="0" smtClean="0"/>
              <a:t>1024x512</a:t>
            </a:r>
            <a:endParaRPr lang="en-US" dirty="0"/>
          </a:p>
        </p:txBody>
      </p:sp>
    </p:spTree>
    <p:extLst>
      <p:ext uri="{BB962C8B-B14F-4D97-AF65-F5344CB8AC3E}">
        <p14:creationId xmlns:p14="http://schemas.microsoft.com/office/powerpoint/2010/main" val="262072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57</a:t>
            </a:fld>
            <a:endParaRPr lang="en-US" dirty="0"/>
          </a:p>
        </p:txBody>
      </p:sp>
      <p:sp>
        <p:nvSpPr>
          <p:cNvPr id="13" name="Content Placeholder 1"/>
          <p:cNvSpPr txBox="1">
            <a:spLocks/>
          </p:cNvSpPr>
          <p:nvPr/>
        </p:nvSpPr>
        <p:spPr>
          <a:xfrm>
            <a:off x="425643" y="1306484"/>
            <a:ext cx="377926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Build (</a:t>
            </a:r>
            <a:r>
              <a:rPr lang="en-US" dirty="0" err="1" smtClean="0">
                <a:solidFill>
                  <a:schemeClr val="bg1"/>
                </a:solidFill>
              </a:rPr>
              <a:t>ms</a:t>
            </a:r>
            <a:r>
              <a:rPr lang="en-US" dirty="0" smtClean="0">
                <a:solidFill>
                  <a:schemeClr val="bg1"/>
                </a:solidFill>
              </a:rPr>
              <a:t>)</a:t>
            </a:r>
          </a:p>
        </p:txBody>
      </p:sp>
      <p:sp>
        <p:nvSpPr>
          <p:cNvPr id="104" name="AutoShape 90"/>
          <p:cNvSpPr>
            <a:spLocks noChangeAspect="1" noChangeArrowheads="1" noTextEdit="1"/>
          </p:cNvSpPr>
          <p:nvPr/>
        </p:nvSpPr>
        <p:spPr bwMode="auto">
          <a:xfrm>
            <a:off x="52389" y="76200"/>
            <a:ext cx="8846632" cy="505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92"/>
          <p:cNvSpPr>
            <a:spLocks noEditPoints="1"/>
          </p:cNvSpPr>
          <p:nvPr/>
        </p:nvSpPr>
        <p:spPr bwMode="auto">
          <a:xfrm>
            <a:off x="436740" y="2012015"/>
            <a:ext cx="3768163" cy="2119820"/>
          </a:xfrm>
          <a:custGeom>
            <a:avLst/>
            <a:gdLst>
              <a:gd name="T0" fmla="*/ 0 w 1829"/>
              <a:gd name="T1" fmla="*/ 541 h 541"/>
              <a:gd name="T2" fmla="*/ 1829 w 1829"/>
              <a:gd name="T3" fmla="*/ 541 h 541"/>
              <a:gd name="T4" fmla="*/ 0 w 1829"/>
              <a:gd name="T5" fmla="*/ 407 h 541"/>
              <a:gd name="T6" fmla="*/ 1829 w 1829"/>
              <a:gd name="T7" fmla="*/ 407 h 541"/>
              <a:gd name="T8" fmla="*/ 0 w 1829"/>
              <a:gd name="T9" fmla="*/ 269 h 541"/>
              <a:gd name="T10" fmla="*/ 1829 w 1829"/>
              <a:gd name="T11" fmla="*/ 269 h 541"/>
              <a:gd name="T12" fmla="*/ 0 w 1829"/>
              <a:gd name="T13" fmla="*/ 133 h 541"/>
              <a:gd name="T14" fmla="*/ 1829 w 1829"/>
              <a:gd name="T15" fmla="*/ 133 h 541"/>
              <a:gd name="T16" fmla="*/ 0 w 1829"/>
              <a:gd name="T17" fmla="*/ 0 h 541"/>
              <a:gd name="T18" fmla="*/ 1829 w 1829"/>
              <a:gd name="T19"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9" h="541">
                <a:moveTo>
                  <a:pt x="0" y="541"/>
                </a:moveTo>
                <a:lnTo>
                  <a:pt x="1829" y="541"/>
                </a:lnTo>
                <a:moveTo>
                  <a:pt x="0" y="407"/>
                </a:moveTo>
                <a:lnTo>
                  <a:pt x="1829" y="407"/>
                </a:lnTo>
                <a:moveTo>
                  <a:pt x="0" y="269"/>
                </a:moveTo>
                <a:lnTo>
                  <a:pt x="1829" y="269"/>
                </a:lnTo>
                <a:moveTo>
                  <a:pt x="0" y="133"/>
                </a:moveTo>
                <a:lnTo>
                  <a:pt x="1829" y="133"/>
                </a:lnTo>
                <a:moveTo>
                  <a:pt x="0" y="0"/>
                </a:moveTo>
                <a:lnTo>
                  <a:pt x="1829" y="0"/>
                </a:lnTo>
              </a:path>
            </a:pathLst>
          </a:custGeom>
          <a:noFill/>
          <a:ln w="12700" cap="flat">
            <a:solidFill>
              <a:srgbClr val="D1D3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93"/>
          <p:cNvSpPr>
            <a:spLocks noChangeShapeType="1"/>
          </p:cNvSpPr>
          <p:nvPr/>
        </p:nvSpPr>
        <p:spPr bwMode="auto">
          <a:xfrm>
            <a:off x="436740" y="4664728"/>
            <a:ext cx="3772283" cy="0"/>
          </a:xfrm>
          <a:prstGeom prst="line">
            <a:avLst/>
          </a:prstGeom>
          <a:noFill/>
          <a:ln w="12700" cap="flat">
            <a:solidFill>
              <a:srgbClr val="D1D3D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Freeform 94"/>
          <p:cNvSpPr>
            <a:spLocks/>
          </p:cNvSpPr>
          <p:nvPr/>
        </p:nvSpPr>
        <p:spPr bwMode="auto">
          <a:xfrm>
            <a:off x="708691" y="4319915"/>
            <a:ext cx="3294309" cy="105795"/>
          </a:xfrm>
          <a:custGeom>
            <a:avLst/>
            <a:gdLst>
              <a:gd name="T0" fmla="*/ 0 w 1599"/>
              <a:gd name="T1" fmla="*/ 27 h 27"/>
              <a:gd name="T2" fmla="*/ 267 w 1599"/>
              <a:gd name="T3" fmla="*/ 22 h 27"/>
              <a:gd name="T4" fmla="*/ 533 w 1599"/>
              <a:gd name="T5" fmla="*/ 18 h 27"/>
              <a:gd name="T6" fmla="*/ 801 w 1599"/>
              <a:gd name="T7" fmla="*/ 12 h 27"/>
              <a:gd name="T8" fmla="*/ 1068 w 1599"/>
              <a:gd name="T9" fmla="*/ 6 h 27"/>
              <a:gd name="T10" fmla="*/ 1334 w 1599"/>
              <a:gd name="T11" fmla="*/ 3 h 27"/>
              <a:gd name="T12" fmla="*/ 1599 w 1599"/>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599" h="27">
                <a:moveTo>
                  <a:pt x="0" y="27"/>
                </a:moveTo>
                <a:lnTo>
                  <a:pt x="267" y="22"/>
                </a:lnTo>
                <a:lnTo>
                  <a:pt x="533" y="18"/>
                </a:lnTo>
                <a:lnTo>
                  <a:pt x="801" y="12"/>
                </a:lnTo>
                <a:lnTo>
                  <a:pt x="1068" y="6"/>
                </a:lnTo>
                <a:lnTo>
                  <a:pt x="1334" y="3"/>
                </a:lnTo>
                <a:lnTo>
                  <a:pt x="1599" y="0"/>
                </a:lnTo>
              </a:path>
            </a:pathLst>
          </a:custGeom>
          <a:noFill/>
          <a:ln w="206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Freeform 96"/>
          <p:cNvSpPr>
            <a:spLocks/>
          </p:cNvSpPr>
          <p:nvPr/>
        </p:nvSpPr>
        <p:spPr bwMode="auto">
          <a:xfrm>
            <a:off x="708691" y="4355180"/>
            <a:ext cx="3294309" cy="105795"/>
          </a:xfrm>
          <a:custGeom>
            <a:avLst/>
            <a:gdLst>
              <a:gd name="T0" fmla="*/ 0 w 1599"/>
              <a:gd name="T1" fmla="*/ 16 h 27"/>
              <a:gd name="T2" fmla="*/ 267 w 1599"/>
              <a:gd name="T3" fmla="*/ 27 h 27"/>
              <a:gd name="T4" fmla="*/ 533 w 1599"/>
              <a:gd name="T5" fmla="*/ 16 h 27"/>
              <a:gd name="T6" fmla="*/ 801 w 1599"/>
              <a:gd name="T7" fmla="*/ 9 h 27"/>
              <a:gd name="T8" fmla="*/ 1068 w 1599"/>
              <a:gd name="T9" fmla="*/ 13 h 27"/>
              <a:gd name="T10" fmla="*/ 1334 w 1599"/>
              <a:gd name="T11" fmla="*/ 3 h 27"/>
              <a:gd name="T12" fmla="*/ 1599 w 1599"/>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599" h="27">
                <a:moveTo>
                  <a:pt x="0" y="16"/>
                </a:moveTo>
                <a:lnTo>
                  <a:pt x="267" y="27"/>
                </a:lnTo>
                <a:lnTo>
                  <a:pt x="533" y="16"/>
                </a:lnTo>
                <a:lnTo>
                  <a:pt x="801" y="9"/>
                </a:lnTo>
                <a:lnTo>
                  <a:pt x="1068" y="13"/>
                </a:lnTo>
                <a:lnTo>
                  <a:pt x="1334" y="3"/>
                </a:lnTo>
                <a:lnTo>
                  <a:pt x="1599" y="0"/>
                </a:lnTo>
              </a:path>
            </a:pathLst>
          </a:custGeom>
          <a:noFill/>
          <a:ln w="20638" cap="rnd">
            <a:solidFill>
              <a:schemeClr val="accent5"/>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Freeform 97"/>
          <p:cNvSpPr>
            <a:spLocks/>
          </p:cNvSpPr>
          <p:nvPr/>
        </p:nvSpPr>
        <p:spPr bwMode="auto">
          <a:xfrm>
            <a:off x="708691" y="2086463"/>
            <a:ext cx="3294309" cy="1238194"/>
          </a:xfrm>
          <a:custGeom>
            <a:avLst/>
            <a:gdLst>
              <a:gd name="T0" fmla="*/ 0 w 1599"/>
              <a:gd name="T1" fmla="*/ 316 h 316"/>
              <a:gd name="T2" fmla="*/ 267 w 1599"/>
              <a:gd name="T3" fmla="*/ 278 h 316"/>
              <a:gd name="T4" fmla="*/ 533 w 1599"/>
              <a:gd name="T5" fmla="*/ 233 h 316"/>
              <a:gd name="T6" fmla="*/ 801 w 1599"/>
              <a:gd name="T7" fmla="*/ 174 h 316"/>
              <a:gd name="T8" fmla="*/ 1068 w 1599"/>
              <a:gd name="T9" fmla="*/ 125 h 316"/>
              <a:gd name="T10" fmla="*/ 1334 w 1599"/>
              <a:gd name="T11" fmla="*/ 67 h 316"/>
              <a:gd name="T12" fmla="*/ 1599 w 1599"/>
              <a:gd name="T13" fmla="*/ 0 h 316"/>
            </a:gdLst>
            <a:ahLst/>
            <a:cxnLst>
              <a:cxn ang="0">
                <a:pos x="T0" y="T1"/>
              </a:cxn>
              <a:cxn ang="0">
                <a:pos x="T2" y="T3"/>
              </a:cxn>
              <a:cxn ang="0">
                <a:pos x="T4" y="T5"/>
              </a:cxn>
              <a:cxn ang="0">
                <a:pos x="T6" y="T7"/>
              </a:cxn>
              <a:cxn ang="0">
                <a:pos x="T8" y="T9"/>
              </a:cxn>
              <a:cxn ang="0">
                <a:pos x="T10" y="T11"/>
              </a:cxn>
              <a:cxn ang="0">
                <a:pos x="T12" y="T13"/>
              </a:cxn>
            </a:cxnLst>
            <a:rect l="0" t="0" r="r" b="b"/>
            <a:pathLst>
              <a:path w="1599" h="316">
                <a:moveTo>
                  <a:pt x="0" y="316"/>
                </a:moveTo>
                <a:lnTo>
                  <a:pt x="267" y="278"/>
                </a:lnTo>
                <a:lnTo>
                  <a:pt x="533" y="233"/>
                </a:lnTo>
                <a:lnTo>
                  <a:pt x="801" y="174"/>
                </a:lnTo>
                <a:lnTo>
                  <a:pt x="1068" y="125"/>
                </a:lnTo>
                <a:lnTo>
                  <a:pt x="1334" y="67"/>
                </a:lnTo>
                <a:lnTo>
                  <a:pt x="1599" y="0"/>
                </a:lnTo>
              </a:path>
            </a:pathLst>
          </a:custGeom>
          <a:noFill/>
          <a:ln w="2063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Freeform 98"/>
          <p:cNvSpPr>
            <a:spLocks/>
          </p:cNvSpPr>
          <p:nvPr/>
        </p:nvSpPr>
        <p:spPr bwMode="auto">
          <a:xfrm>
            <a:off x="708691" y="2627193"/>
            <a:ext cx="3294309" cy="873790"/>
          </a:xfrm>
          <a:custGeom>
            <a:avLst/>
            <a:gdLst>
              <a:gd name="T0" fmla="*/ 0 w 1599"/>
              <a:gd name="T1" fmla="*/ 223 h 223"/>
              <a:gd name="T2" fmla="*/ 267 w 1599"/>
              <a:gd name="T3" fmla="*/ 198 h 223"/>
              <a:gd name="T4" fmla="*/ 533 w 1599"/>
              <a:gd name="T5" fmla="*/ 165 h 223"/>
              <a:gd name="T6" fmla="*/ 801 w 1599"/>
              <a:gd name="T7" fmla="*/ 122 h 223"/>
              <a:gd name="T8" fmla="*/ 1068 w 1599"/>
              <a:gd name="T9" fmla="*/ 92 h 223"/>
              <a:gd name="T10" fmla="*/ 1334 w 1599"/>
              <a:gd name="T11" fmla="*/ 49 h 223"/>
              <a:gd name="T12" fmla="*/ 1599 w 1599"/>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599" h="223">
                <a:moveTo>
                  <a:pt x="0" y="223"/>
                </a:moveTo>
                <a:lnTo>
                  <a:pt x="267" y="198"/>
                </a:lnTo>
                <a:lnTo>
                  <a:pt x="533" y="165"/>
                </a:lnTo>
                <a:lnTo>
                  <a:pt x="801" y="122"/>
                </a:lnTo>
                <a:lnTo>
                  <a:pt x="1068" y="92"/>
                </a:lnTo>
                <a:lnTo>
                  <a:pt x="1334" y="49"/>
                </a:lnTo>
                <a:lnTo>
                  <a:pt x="1599" y="0"/>
                </a:lnTo>
              </a:path>
            </a:pathLst>
          </a:custGeom>
          <a:noFill/>
          <a:ln w="20638" cap="rnd">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Freeform 99"/>
          <p:cNvSpPr>
            <a:spLocks/>
          </p:cNvSpPr>
          <p:nvPr/>
        </p:nvSpPr>
        <p:spPr bwMode="auto">
          <a:xfrm>
            <a:off x="708691" y="2819191"/>
            <a:ext cx="3294309" cy="720975"/>
          </a:xfrm>
          <a:custGeom>
            <a:avLst/>
            <a:gdLst>
              <a:gd name="T0" fmla="*/ 0 w 1599"/>
              <a:gd name="T1" fmla="*/ 184 h 184"/>
              <a:gd name="T2" fmla="*/ 267 w 1599"/>
              <a:gd name="T3" fmla="*/ 165 h 184"/>
              <a:gd name="T4" fmla="*/ 533 w 1599"/>
              <a:gd name="T5" fmla="*/ 138 h 184"/>
              <a:gd name="T6" fmla="*/ 801 w 1599"/>
              <a:gd name="T7" fmla="*/ 104 h 184"/>
              <a:gd name="T8" fmla="*/ 1068 w 1599"/>
              <a:gd name="T9" fmla="*/ 73 h 184"/>
              <a:gd name="T10" fmla="*/ 1334 w 1599"/>
              <a:gd name="T11" fmla="*/ 36 h 184"/>
              <a:gd name="T12" fmla="*/ 1599 w 1599"/>
              <a:gd name="T13" fmla="*/ 0 h 184"/>
            </a:gdLst>
            <a:ahLst/>
            <a:cxnLst>
              <a:cxn ang="0">
                <a:pos x="T0" y="T1"/>
              </a:cxn>
              <a:cxn ang="0">
                <a:pos x="T2" y="T3"/>
              </a:cxn>
              <a:cxn ang="0">
                <a:pos x="T4" y="T5"/>
              </a:cxn>
              <a:cxn ang="0">
                <a:pos x="T6" y="T7"/>
              </a:cxn>
              <a:cxn ang="0">
                <a:pos x="T8" y="T9"/>
              </a:cxn>
              <a:cxn ang="0">
                <a:pos x="T10" y="T11"/>
              </a:cxn>
              <a:cxn ang="0">
                <a:pos x="T12" y="T13"/>
              </a:cxn>
            </a:cxnLst>
            <a:rect l="0" t="0" r="r" b="b"/>
            <a:pathLst>
              <a:path w="1599" h="184">
                <a:moveTo>
                  <a:pt x="0" y="184"/>
                </a:moveTo>
                <a:lnTo>
                  <a:pt x="267" y="165"/>
                </a:lnTo>
                <a:lnTo>
                  <a:pt x="533" y="138"/>
                </a:lnTo>
                <a:lnTo>
                  <a:pt x="801" y="104"/>
                </a:lnTo>
                <a:lnTo>
                  <a:pt x="1068" y="73"/>
                </a:lnTo>
                <a:lnTo>
                  <a:pt x="1334" y="36"/>
                </a:lnTo>
                <a:lnTo>
                  <a:pt x="1599" y="0"/>
                </a:lnTo>
              </a:path>
            </a:pathLst>
          </a:custGeom>
          <a:noFill/>
          <a:ln w="20638" cap="rnd">
            <a:solidFill>
              <a:srgbClr val="00B05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Freeform 100"/>
          <p:cNvSpPr>
            <a:spLocks/>
          </p:cNvSpPr>
          <p:nvPr/>
        </p:nvSpPr>
        <p:spPr bwMode="auto">
          <a:xfrm>
            <a:off x="708691" y="2940659"/>
            <a:ext cx="3294309" cy="658281"/>
          </a:xfrm>
          <a:custGeom>
            <a:avLst/>
            <a:gdLst>
              <a:gd name="T0" fmla="*/ 0 w 1599"/>
              <a:gd name="T1" fmla="*/ 168 h 168"/>
              <a:gd name="T2" fmla="*/ 267 w 1599"/>
              <a:gd name="T3" fmla="*/ 143 h 168"/>
              <a:gd name="T4" fmla="*/ 533 w 1599"/>
              <a:gd name="T5" fmla="*/ 122 h 168"/>
              <a:gd name="T6" fmla="*/ 801 w 1599"/>
              <a:gd name="T7" fmla="*/ 91 h 168"/>
              <a:gd name="T8" fmla="*/ 1068 w 1599"/>
              <a:gd name="T9" fmla="*/ 60 h 168"/>
              <a:gd name="T10" fmla="*/ 1334 w 1599"/>
              <a:gd name="T11" fmla="*/ 30 h 168"/>
              <a:gd name="T12" fmla="*/ 1599 w 1599"/>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1599" h="168">
                <a:moveTo>
                  <a:pt x="0" y="168"/>
                </a:moveTo>
                <a:lnTo>
                  <a:pt x="267" y="143"/>
                </a:lnTo>
                <a:lnTo>
                  <a:pt x="533" y="122"/>
                </a:lnTo>
                <a:lnTo>
                  <a:pt x="801" y="91"/>
                </a:lnTo>
                <a:lnTo>
                  <a:pt x="1068" y="60"/>
                </a:lnTo>
                <a:lnTo>
                  <a:pt x="1334" y="30"/>
                </a:lnTo>
                <a:lnTo>
                  <a:pt x="1599" y="0"/>
                </a:lnTo>
              </a:path>
            </a:pathLst>
          </a:custGeom>
          <a:noFill/>
          <a:ln w="20638"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Freeform 101"/>
          <p:cNvSpPr>
            <a:spLocks/>
          </p:cNvSpPr>
          <p:nvPr/>
        </p:nvSpPr>
        <p:spPr bwMode="auto">
          <a:xfrm>
            <a:off x="708691" y="3481390"/>
            <a:ext cx="3294309" cy="481955"/>
          </a:xfrm>
          <a:custGeom>
            <a:avLst/>
            <a:gdLst>
              <a:gd name="T0" fmla="*/ 0 w 1599"/>
              <a:gd name="T1" fmla="*/ 123 h 123"/>
              <a:gd name="T2" fmla="*/ 267 w 1599"/>
              <a:gd name="T3" fmla="*/ 103 h 123"/>
              <a:gd name="T4" fmla="*/ 533 w 1599"/>
              <a:gd name="T5" fmla="*/ 85 h 123"/>
              <a:gd name="T6" fmla="*/ 801 w 1599"/>
              <a:gd name="T7" fmla="*/ 67 h 123"/>
              <a:gd name="T8" fmla="*/ 1068 w 1599"/>
              <a:gd name="T9" fmla="*/ 45 h 123"/>
              <a:gd name="T10" fmla="*/ 1334 w 1599"/>
              <a:gd name="T11" fmla="*/ 24 h 123"/>
              <a:gd name="T12" fmla="*/ 1599 w 1599"/>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599" h="123">
                <a:moveTo>
                  <a:pt x="0" y="123"/>
                </a:moveTo>
                <a:lnTo>
                  <a:pt x="267" y="103"/>
                </a:lnTo>
                <a:lnTo>
                  <a:pt x="533" y="85"/>
                </a:lnTo>
                <a:lnTo>
                  <a:pt x="801" y="67"/>
                </a:lnTo>
                <a:lnTo>
                  <a:pt x="1068" y="45"/>
                </a:lnTo>
                <a:lnTo>
                  <a:pt x="1334" y="24"/>
                </a:lnTo>
                <a:lnTo>
                  <a:pt x="1599" y="0"/>
                </a:lnTo>
              </a:path>
            </a:pathLst>
          </a:custGeom>
          <a:noFill/>
          <a:ln w="20638" cap="rnd">
            <a:solidFill>
              <a:srgbClr val="FFC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Freeform 102"/>
          <p:cNvSpPr>
            <a:spLocks/>
          </p:cNvSpPr>
          <p:nvPr/>
        </p:nvSpPr>
        <p:spPr bwMode="auto">
          <a:xfrm>
            <a:off x="708691" y="3673390"/>
            <a:ext cx="3294309" cy="403589"/>
          </a:xfrm>
          <a:custGeom>
            <a:avLst/>
            <a:gdLst>
              <a:gd name="T0" fmla="*/ 0 w 1599"/>
              <a:gd name="T1" fmla="*/ 103 h 103"/>
              <a:gd name="T2" fmla="*/ 267 w 1599"/>
              <a:gd name="T3" fmla="*/ 89 h 103"/>
              <a:gd name="T4" fmla="*/ 533 w 1599"/>
              <a:gd name="T5" fmla="*/ 74 h 103"/>
              <a:gd name="T6" fmla="*/ 801 w 1599"/>
              <a:gd name="T7" fmla="*/ 58 h 103"/>
              <a:gd name="T8" fmla="*/ 1068 w 1599"/>
              <a:gd name="T9" fmla="*/ 40 h 103"/>
              <a:gd name="T10" fmla="*/ 1334 w 1599"/>
              <a:gd name="T11" fmla="*/ 18 h 103"/>
              <a:gd name="T12" fmla="*/ 1599 w 1599"/>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1599" h="103">
                <a:moveTo>
                  <a:pt x="0" y="103"/>
                </a:moveTo>
                <a:lnTo>
                  <a:pt x="267" y="89"/>
                </a:lnTo>
                <a:lnTo>
                  <a:pt x="533" y="74"/>
                </a:lnTo>
                <a:lnTo>
                  <a:pt x="801" y="58"/>
                </a:lnTo>
                <a:lnTo>
                  <a:pt x="1068" y="40"/>
                </a:lnTo>
                <a:lnTo>
                  <a:pt x="1334" y="18"/>
                </a:lnTo>
                <a:lnTo>
                  <a:pt x="1599" y="0"/>
                </a:lnTo>
              </a:path>
            </a:pathLst>
          </a:custGeom>
          <a:noFill/>
          <a:ln w="20638" cap="rnd">
            <a:solidFill>
              <a:srgbClr val="FFC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Rectangle 194"/>
          <p:cNvSpPr/>
          <p:nvPr/>
        </p:nvSpPr>
        <p:spPr>
          <a:xfrm>
            <a:off x="0" y="1828799"/>
            <a:ext cx="441146" cy="369332"/>
          </a:xfrm>
          <a:prstGeom prst="rect">
            <a:avLst/>
          </a:prstGeom>
        </p:spPr>
        <p:txBody>
          <a:bodyPr wrap="none">
            <a:spAutoFit/>
          </a:bodyPr>
          <a:lstStyle/>
          <a:p>
            <a:r>
              <a:rPr lang="en-US" dirty="0">
                <a:solidFill>
                  <a:schemeClr val="bg1"/>
                </a:solidFill>
              </a:rPr>
              <a:t>3</a:t>
            </a:r>
            <a:r>
              <a:rPr lang="en-US" dirty="0" smtClean="0">
                <a:solidFill>
                  <a:schemeClr val="bg1"/>
                </a:solidFill>
              </a:rPr>
              <a:t>0</a:t>
            </a:r>
            <a:endParaRPr lang="en-US" dirty="0">
              <a:solidFill>
                <a:schemeClr val="bg1"/>
              </a:solidFill>
            </a:endParaRPr>
          </a:p>
        </p:txBody>
      </p:sp>
      <p:sp>
        <p:nvSpPr>
          <p:cNvPr id="196" name="Rectangle 195"/>
          <p:cNvSpPr/>
          <p:nvPr/>
        </p:nvSpPr>
        <p:spPr>
          <a:xfrm>
            <a:off x="0" y="2362199"/>
            <a:ext cx="441146" cy="369332"/>
          </a:xfrm>
          <a:prstGeom prst="rect">
            <a:avLst/>
          </a:prstGeom>
        </p:spPr>
        <p:txBody>
          <a:bodyPr wrap="none">
            <a:spAutoFit/>
          </a:bodyPr>
          <a:lstStyle/>
          <a:p>
            <a:r>
              <a:rPr lang="en-US" dirty="0" smtClean="0">
                <a:solidFill>
                  <a:schemeClr val="bg1"/>
                </a:solidFill>
              </a:rPr>
              <a:t>25</a:t>
            </a:r>
            <a:endParaRPr lang="en-US" dirty="0">
              <a:solidFill>
                <a:schemeClr val="bg1"/>
              </a:solidFill>
            </a:endParaRPr>
          </a:p>
        </p:txBody>
      </p:sp>
      <p:sp>
        <p:nvSpPr>
          <p:cNvPr id="197" name="Rectangle 196"/>
          <p:cNvSpPr/>
          <p:nvPr/>
        </p:nvSpPr>
        <p:spPr>
          <a:xfrm>
            <a:off x="0" y="2895599"/>
            <a:ext cx="441146" cy="369332"/>
          </a:xfrm>
          <a:prstGeom prst="rect">
            <a:avLst/>
          </a:prstGeom>
        </p:spPr>
        <p:txBody>
          <a:bodyPr wrap="none">
            <a:spAutoFit/>
          </a:bodyPr>
          <a:lstStyle/>
          <a:p>
            <a:r>
              <a:rPr lang="en-US" dirty="0">
                <a:solidFill>
                  <a:schemeClr val="bg1"/>
                </a:solidFill>
              </a:rPr>
              <a:t>2</a:t>
            </a:r>
            <a:r>
              <a:rPr lang="en-US" dirty="0" smtClean="0">
                <a:solidFill>
                  <a:schemeClr val="bg1"/>
                </a:solidFill>
              </a:rPr>
              <a:t>0</a:t>
            </a:r>
            <a:endParaRPr lang="en-US" dirty="0">
              <a:solidFill>
                <a:schemeClr val="bg1"/>
              </a:solidFill>
            </a:endParaRPr>
          </a:p>
        </p:txBody>
      </p:sp>
      <p:sp>
        <p:nvSpPr>
          <p:cNvPr id="198" name="Rectangle 197"/>
          <p:cNvSpPr/>
          <p:nvPr/>
        </p:nvSpPr>
        <p:spPr>
          <a:xfrm>
            <a:off x="0" y="3479235"/>
            <a:ext cx="441146" cy="369332"/>
          </a:xfrm>
          <a:prstGeom prst="rect">
            <a:avLst/>
          </a:prstGeom>
        </p:spPr>
        <p:txBody>
          <a:bodyPr wrap="none">
            <a:spAutoFit/>
          </a:bodyPr>
          <a:lstStyle/>
          <a:p>
            <a:r>
              <a:rPr lang="en-US" dirty="0" smtClean="0">
                <a:solidFill>
                  <a:schemeClr val="bg1"/>
                </a:solidFill>
              </a:rPr>
              <a:t>15</a:t>
            </a:r>
            <a:endParaRPr lang="en-US" dirty="0">
              <a:solidFill>
                <a:schemeClr val="bg1"/>
              </a:solidFill>
            </a:endParaRPr>
          </a:p>
        </p:txBody>
      </p:sp>
      <p:sp>
        <p:nvSpPr>
          <p:cNvPr id="199" name="Rectangle 198"/>
          <p:cNvSpPr/>
          <p:nvPr/>
        </p:nvSpPr>
        <p:spPr>
          <a:xfrm>
            <a:off x="0" y="3962399"/>
            <a:ext cx="441146" cy="369332"/>
          </a:xfrm>
          <a:prstGeom prst="rect">
            <a:avLst/>
          </a:prstGeom>
        </p:spPr>
        <p:txBody>
          <a:bodyPr wrap="none">
            <a:spAutoFit/>
          </a:bodyPr>
          <a:lstStyle/>
          <a:p>
            <a:r>
              <a:rPr lang="en-US" dirty="0">
                <a:solidFill>
                  <a:schemeClr val="bg1"/>
                </a:solidFill>
              </a:rPr>
              <a:t>1</a:t>
            </a:r>
            <a:r>
              <a:rPr lang="en-US" dirty="0" smtClean="0">
                <a:solidFill>
                  <a:schemeClr val="bg1"/>
                </a:solidFill>
              </a:rPr>
              <a:t>0</a:t>
            </a:r>
            <a:endParaRPr lang="en-US" dirty="0">
              <a:solidFill>
                <a:schemeClr val="bg1"/>
              </a:solidFill>
            </a:endParaRPr>
          </a:p>
        </p:txBody>
      </p:sp>
      <p:sp>
        <p:nvSpPr>
          <p:cNvPr id="200" name="Rectangle 199"/>
          <p:cNvSpPr/>
          <p:nvPr/>
        </p:nvSpPr>
        <p:spPr>
          <a:xfrm>
            <a:off x="128240" y="4507467"/>
            <a:ext cx="312906" cy="369332"/>
          </a:xfrm>
          <a:prstGeom prst="rect">
            <a:avLst/>
          </a:prstGeom>
        </p:spPr>
        <p:txBody>
          <a:bodyPr wrap="none">
            <a:spAutoFit/>
          </a:bodyPr>
          <a:lstStyle/>
          <a:p>
            <a:r>
              <a:rPr lang="en-US" dirty="0">
                <a:solidFill>
                  <a:schemeClr val="bg1"/>
                </a:solidFill>
              </a:rPr>
              <a:t>5</a:t>
            </a:r>
          </a:p>
        </p:txBody>
      </p:sp>
      <p:sp>
        <p:nvSpPr>
          <p:cNvPr id="201" name="Rectangle 200"/>
          <p:cNvSpPr/>
          <p:nvPr/>
        </p:nvSpPr>
        <p:spPr>
          <a:xfrm>
            <a:off x="537994" y="4748767"/>
            <a:ext cx="312906" cy="369332"/>
          </a:xfrm>
          <a:prstGeom prst="rect">
            <a:avLst/>
          </a:prstGeom>
        </p:spPr>
        <p:txBody>
          <a:bodyPr wrap="none">
            <a:spAutoFit/>
          </a:bodyPr>
          <a:lstStyle/>
          <a:p>
            <a:r>
              <a:rPr lang="en-US" dirty="0" smtClean="0">
                <a:solidFill>
                  <a:schemeClr val="bg1"/>
                </a:solidFill>
              </a:rPr>
              <a:t>1</a:t>
            </a:r>
            <a:endParaRPr lang="en-US" dirty="0">
              <a:solidFill>
                <a:schemeClr val="bg1"/>
              </a:solidFill>
            </a:endParaRPr>
          </a:p>
        </p:txBody>
      </p:sp>
      <p:sp>
        <p:nvSpPr>
          <p:cNvPr id="202" name="Rectangle 201"/>
          <p:cNvSpPr/>
          <p:nvPr/>
        </p:nvSpPr>
        <p:spPr>
          <a:xfrm>
            <a:off x="1096794" y="4748767"/>
            <a:ext cx="312906" cy="369332"/>
          </a:xfrm>
          <a:prstGeom prst="rect">
            <a:avLst/>
          </a:prstGeom>
        </p:spPr>
        <p:txBody>
          <a:bodyPr wrap="none">
            <a:spAutoFit/>
          </a:bodyPr>
          <a:lstStyle/>
          <a:p>
            <a:r>
              <a:rPr lang="en-US" dirty="0">
                <a:solidFill>
                  <a:schemeClr val="bg1"/>
                </a:solidFill>
              </a:rPr>
              <a:t>8</a:t>
            </a:r>
          </a:p>
        </p:txBody>
      </p:sp>
      <p:sp>
        <p:nvSpPr>
          <p:cNvPr id="203" name="Rectangle 202"/>
          <p:cNvSpPr/>
          <p:nvPr/>
        </p:nvSpPr>
        <p:spPr>
          <a:xfrm>
            <a:off x="1600200" y="4748767"/>
            <a:ext cx="441146" cy="369332"/>
          </a:xfrm>
          <a:prstGeom prst="rect">
            <a:avLst/>
          </a:prstGeom>
        </p:spPr>
        <p:txBody>
          <a:bodyPr wrap="none">
            <a:spAutoFit/>
          </a:bodyPr>
          <a:lstStyle/>
          <a:p>
            <a:r>
              <a:rPr lang="en-US" dirty="0" smtClean="0">
                <a:solidFill>
                  <a:schemeClr val="bg1"/>
                </a:solidFill>
              </a:rPr>
              <a:t>16</a:t>
            </a:r>
            <a:endParaRPr lang="en-US" dirty="0">
              <a:solidFill>
                <a:schemeClr val="bg1"/>
              </a:solidFill>
            </a:endParaRPr>
          </a:p>
        </p:txBody>
      </p:sp>
      <p:sp>
        <p:nvSpPr>
          <p:cNvPr id="204" name="Rectangle 203"/>
          <p:cNvSpPr/>
          <p:nvPr/>
        </p:nvSpPr>
        <p:spPr>
          <a:xfrm>
            <a:off x="2133600" y="4748767"/>
            <a:ext cx="441146" cy="369332"/>
          </a:xfrm>
          <a:prstGeom prst="rect">
            <a:avLst/>
          </a:prstGeom>
        </p:spPr>
        <p:txBody>
          <a:bodyPr wrap="none">
            <a:spAutoFit/>
          </a:bodyPr>
          <a:lstStyle/>
          <a:p>
            <a:r>
              <a:rPr lang="en-US" dirty="0" smtClean="0">
                <a:solidFill>
                  <a:schemeClr val="bg1"/>
                </a:solidFill>
              </a:rPr>
              <a:t>24</a:t>
            </a:r>
            <a:endParaRPr lang="en-US" dirty="0">
              <a:solidFill>
                <a:schemeClr val="bg1"/>
              </a:solidFill>
            </a:endParaRPr>
          </a:p>
        </p:txBody>
      </p:sp>
      <p:sp>
        <p:nvSpPr>
          <p:cNvPr id="205" name="Rectangle 204"/>
          <p:cNvSpPr/>
          <p:nvPr/>
        </p:nvSpPr>
        <p:spPr>
          <a:xfrm>
            <a:off x="2683054" y="4748767"/>
            <a:ext cx="441146" cy="369332"/>
          </a:xfrm>
          <a:prstGeom prst="rect">
            <a:avLst/>
          </a:prstGeom>
        </p:spPr>
        <p:txBody>
          <a:bodyPr wrap="none">
            <a:spAutoFit/>
          </a:bodyPr>
          <a:lstStyle/>
          <a:p>
            <a:r>
              <a:rPr lang="en-US" dirty="0" smtClean="0">
                <a:solidFill>
                  <a:schemeClr val="bg1"/>
                </a:solidFill>
              </a:rPr>
              <a:t>32</a:t>
            </a:r>
            <a:endParaRPr lang="en-US" dirty="0">
              <a:solidFill>
                <a:schemeClr val="bg1"/>
              </a:solidFill>
            </a:endParaRPr>
          </a:p>
        </p:txBody>
      </p:sp>
      <p:sp>
        <p:nvSpPr>
          <p:cNvPr id="206" name="Rectangle 205"/>
          <p:cNvSpPr/>
          <p:nvPr/>
        </p:nvSpPr>
        <p:spPr>
          <a:xfrm>
            <a:off x="3216454" y="4748767"/>
            <a:ext cx="441146" cy="369332"/>
          </a:xfrm>
          <a:prstGeom prst="rect">
            <a:avLst/>
          </a:prstGeom>
        </p:spPr>
        <p:txBody>
          <a:bodyPr wrap="none">
            <a:spAutoFit/>
          </a:bodyPr>
          <a:lstStyle/>
          <a:p>
            <a:r>
              <a:rPr lang="en-US" dirty="0" smtClean="0">
                <a:solidFill>
                  <a:schemeClr val="bg1"/>
                </a:solidFill>
              </a:rPr>
              <a:t>38</a:t>
            </a:r>
            <a:endParaRPr lang="en-US" dirty="0">
              <a:solidFill>
                <a:schemeClr val="bg1"/>
              </a:solidFill>
            </a:endParaRPr>
          </a:p>
        </p:txBody>
      </p:sp>
      <p:sp>
        <p:nvSpPr>
          <p:cNvPr id="207" name="Rectangle 206"/>
          <p:cNvSpPr/>
          <p:nvPr/>
        </p:nvSpPr>
        <p:spPr>
          <a:xfrm>
            <a:off x="3822746" y="4748767"/>
            <a:ext cx="441146" cy="369332"/>
          </a:xfrm>
          <a:prstGeom prst="rect">
            <a:avLst/>
          </a:prstGeom>
        </p:spPr>
        <p:txBody>
          <a:bodyPr wrap="none">
            <a:spAutoFit/>
          </a:bodyPr>
          <a:lstStyle/>
          <a:p>
            <a:r>
              <a:rPr lang="en-US" dirty="0" smtClean="0">
                <a:solidFill>
                  <a:schemeClr val="bg1"/>
                </a:solidFill>
              </a:rPr>
              <a:t>40</a:t>
            </a:r>
            <a:endParaRPr lang="en-US" dirty="0">
              <a:solidFill>
                <a:schemeClr val="bg1"/>
              </a:solidFill>
            </a:endParaRPr>
          </a:p>
        </p:txBody>
      </p:sp>
      <p:sp>
        <p:nvSpPr>
          <p:cNvPr id="208" name="Content Placeholder 1"/>
          <p:cNvSpPr txBox="1">
            <a:spLocks/>
          </p:cNvSpPr>
          <p:nvPr/>
        </p:nvSpPr>
        <p:spPr>
          <a:xfrm>
            <a:off x="436740" y="5105399"/>
            <a:ext cx="3827152"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000" dirty="0" smtClean="0">
                <a:solidFill>
                  <a:schemeClr val="bg1"/>
                </a:solidFill>
              </a:rPr>
              <a:t>Depth Subdivisions</a:t>
            </a:r>
          </a:p>
        </p:txBody>
      </p:sp>
      <p:sp>
        <p:nvSpPr>
          <p:cNvPr id="250" name="Freeform 57"/>
          <p:cNvSpPr>
            <a:spLocks noEditPoints="1"/>
          </p:cNvSpPr>
          <p:nvPr/>
        </p:nvSpPr>
        <p:spPr bwMode="auto">
          <a:xfrm>
            <a:off x="4948181" y="2040563"/>
            <a:ext cx="3755830" cy="2302837"/>
          </a:xfrm>
          <a:custGeom>
            <a:avLst/>
            <a:gdLst>
              <a:gd name="T0" fmla="*/ 0 w 1846"/>
              <a:gd name="T1" fmla="*/ 588 h 588"/>
              <a:gd name="T2" fmla="*/ 1846 w 1846"/>
              <a:gd name="T3" fmla="*/ 588 h 588"/>
              <a:gd name="T4" fmla="*/ 0 w 1846"/>
              <a:gd name="T5" fmla="*/ 506 h 588"/>
              <a:gd name="T6" fmla="*/ 1846 w 1846"/>
              <a:gd name="T7" fmla="*/ 506 h 588"/>
              <a:gd name="T8" fmla="*/ 0 w 1846"/>
              <a:gd name="T9" fmla="*/ 419 h 588"/>
              <a:gd name="T10" fmla="*/ 1846 w 1846"/>
              <a:gd name="T11" fmla="*/ 419 h 588"/>
              <a:gd name="T12" fmla="*/ 0 w 1846"/>
              <a:gd name="T13" fmla="*/ 336 h 588"/>
              <a:gd name="T14" fmla="*/ 1846 w 1846"/>
              <a:gd name="T15" fmla="*/ 336 h 588"/>
              <a:gd name="T16" fmla="*/ 0 w 1846"/>
              <a:gd name="T17" fmla="*/ 250 h 588"/>
              <a:gd name="T18" fmla="*/ 1846 w 1846"/>
              <a:gd name="T19" fmla="*/ 250 h 588"/>
              <a:gd name="T20" fmla="*/ 0 w 1846"/>
              <a:gd name="T21" fmla="*/ 168 h 588"/>
              <a:gd name="T22" fmla="*/ 1846 w 1846"/>
              <a:gd name="T23" fmla="*/ 168 h 588"/>
              <a:gd name="T24" fmla="*/ 0 w 1846"/>
              <a:gd name="T25" fmla="*/ 82 h 588"/>
              <a:gd name="T26" fmla="*/ 1846 w 1846"/>
              <a:gd name="T27" fmla="*/ 82 h 588"/>
              <a:gd name="T28" fmla="*/ 0 w 1846"/>
              <a:gd name="T29" fmla="*/ 0 h 588"/>
              <a:gd name="T30" fmla="*/ 1846 w 1846"/>
              <a:gd name="T31"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6" h="588">
                <a:moveTo>
                  <a:pt x="0" y="588"/>
                </a:moveTo>
                <a:lnTo>
                  <a:pt x="1846" y="588"/>
                </a:lnTo>
                <a:moveTo>
                  <a:pt x="0" y="506"/>
                </a:moveTo>
                <a:lnTo>
                  <a:pt x="1846" y="506"/>
                </a:lnTo>
                <a:moveTo>
                  <a:pt x="0" y="419"/>
                </a:moveTo>
                <a:lnTo>
                  <a:pt x="1846" y="419"/>
                </a:lnTo>
                <a:moveTo>
                  <a:pt x="0" y="336"/>
                </a:moveTo>
                <a:lnTo>
                  <a:pt x="1846" y="336"/>
                </a:lnTo>
                <a:moveTo>
                  <a:pt x="0" y="250"/>
                </a:moveTo>
                <a:lnTo>
                  <a:pt x="1846" y="250"/>
                </a:lnTo>
                <a:moveTo>
                  <a:pt x="0" y="168"/>
                </a:moveTo>
                <a:lnTo>
                  <a:pt x="1846" y="168"/>
                </a:lnTo>
                <a:moveTo>
                  <a:pt x="0" y="82"/>
                </a:moveTo>
                <a:lnTo>
                  <a:pt x="1846" y="82"/>
                </a:lnTo>
                <a:moveTo>
                  <a:pt x="0" y="0"/>
                </a:moveTo>
                <a:lnTo>
                  <a:pt x="1846" y="0"/>
                </a:lnTo>
              </a:path>
            </a:pathLst>
          </a:custGeom>
          <a:noFill/>
          <a:ln w="12700" cap="flat">
            <a:solidFill>
              <a:srgbClr val="D1D3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 name="Line 58"/>
          <p:cNvSpPr>
            <a:spLocks noChangeShapeType="1"/>
          </p:cNvSpPr>
          <p:nvPr/>
        </p:nvSpPr>
        <p:spPr bwMode="auto">
          <a:xfrm>
            <a:off x="4948181" y="4664728"/>
            <a:ext cx="3755830" cy="0"/>
          </a:xfrm>
          <a:prstGeom prst="line">
            <a:avLst/>
          </a:prstGeom>
          <a:noFill/>
          <a:ln w="12700" cap="flat">
            <a:solidFill>
              <a:srgbClr val="D1D3D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2" name="Freeform 59"/>
          <p:cNvSpPr>
            <a:spLocks/>
          </p:cNvSpPr>
          <p:nvPr/>
        </p:nvSpPr>
        <p:spPr bwMode="auto">
          <a:xfrm>
            <a:off x="5210641" y="4034190"/>
            <a:ext cx="3222771" cy="383806"/>
          </a:xfrm>
          <a:custGeom>
            <a:avLst/>
            <a:gdLst>
              <a:gd name="T0" fmla="*/ 0 w 1584"/>
              <a:gd name="T1" fmla="*/ 0 h 98"/>
              <a:gd name="T2" fmla="*/ 267 w 1584"/>
              <a:gd name="T3" fmla="*/ 83 h 98"/>
              <a:gd name="T4" fmla="*/ 530 w 1584"/>
              <a:gd name="T5" fmla="*/ 92 h 98"/>
              <a:gd name="T6" fmla="*/ 792 w 1584"/>
              <a:gd name="T7" fmla="*/ 94 h 98"/>
              <a:gd name="T8" fmla="*/ 1055 w 1584"/>
              <a:gd name="T9" fmla="*/ 94 h 98"/>
              <a:gd name="T10" fmla="*/ 1321 w 1584"/>
              <a:gd name="T11" fmla="*/ 98 h 98"/>
              <a:gd name="T12" fmla="*/ 1584 w 1584"/>
              <a:gd name="T13" fmla="*/ 94 h 98"/>
            </a:gdLst>
            <a:ahLst/>
            <a:cxnLst>
              <a:cxn ang="0">
                <a:pos x="T0" y="T1"/>
              </a:cxn>
              <a:cxn ang="0">
                <a:pos x="T2" y="T3"/>
              </a:cxn>
              <a:cxn ang="0">
                <a:pos x="T4" y="T5"/>
              </a:cxn>
              <a:cxn ang="0">
                <a:pos x="T6" y="T7"/>
              </a:cxn>
              <a:cxn ang="0">
                <a:pos x="T8" y="T9"/>
              </a:cxn>
              <a:cxn ang="0">
                <a:pos x="T10" y="T11"/>
              </a:cxn>
              <a:cxn ang="0">
                <a:pos x="T12" y="T13"/>
              </a:cxn>
            </a:cxnLst>
            <a:rect l="0" t="0" r="r" b="b"/>
            <a:pathLst>
              <a:path w="1584" h="98">
                <a:moveTo>
                  <a:pt x="0" y="0"/>
                </a:moveTo>
                <a:lnTo>
                  <a:pt x="267" y="83"/>
                </a:lnTo>
                <a:lnTo>
                  <a:pt x="530" y="92"/>
                </a:lnTo>
                <a:lnTo>
                  <a:pt x="792" y="94"/>
                </a:lnTo>
                <a:lnTo>
                  <a:pt x="1055" y="94"/>
                </a:lnTo>
                <a:lnTo>
                  <a:pt x="1321" y="98"/>
                </a:lnTo>
                <a:lnTo>
                  <a:pt x="1584" y="94"/>
                </a:lnTo>
              </a:path>
            </a:pathLst>
          </a:custGeom>
          <a:noFill/>
          <a:ln w="206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Freeform 60"/>
          <p:cNvSpPr>
            <a:spLocks/>
          </p:cNvSpPr>
          <p:nvPr/>
        </p:nvSpPr>
        <p:spPr bwMode="auto">
          <a:xfrm>
            <a:off x="5210641" y="3877535"/>
            <a:ext cx="3222771" cy="560045"/>
          </a:xfrm>
          <a:custGeom>
            <a:avLst/>
            <a:gdLst>
              <a:gd name="T0" fmla="*/ 0 w 1584"/>
              <a:gd name="T1" fmla="*/ 0 h 143"/>
              <a:gd name="T2" fmla="*/ 267 w 1584"/>
              <a:gd name="T3" fmla="*/ 116 h 143"/>
              <a:gd name="T4" fmla="*/ 530 w 1584"/>
              <a:gd name="T5" fmla="*/ 134 h 143"/>
              <a:gd name="T6" fmla="*/ 792 w 1584"/>
              <a:gd name="T7" fmla="*/ 141 h 143"/>
              <a:gd name="T8" fmla="*/ 1055 w 1584"/>
              <a:gd name="T9" fmla="*/ 143 h 143"/>
              <a:gd name="T10" fmla="*/ 1584 w 1584"/>
              <a:gd name="T11" fmla="*/ 143 h 143"/>
            </a:gdLst>
            <a:ahLst/>
            <a:cxnLst>
              <a:cxn ang="0">
                <a:pos x="T0" y="T1"/>
              </a:cxn>
              <a:cxn ang="0">
                <a:pos x="T2" y="T3"/>
              </a:cxn>
              <a:cxn ang="0">
                <a:pos x="T4" y="T5"/>
              </a:cxn>
              <a:cxn ang="0">
                <a:pos x="T6" y="T7"/>
              </a:cxn>
              <a:cxn ang="0">
                <a:pos x="T8" y="T9"/>
              </a:cxn>
              <a:cxn ang="0">
                <a:pos x="T10" y="T11"/>
              </a:cxn>
            </a:cxnLst>
            <a:rect l="0" t="0" r="r" b="b"/>
            <a:pathLst>
              <a:path w="1584" h="143">
                <a:moveTo>
                  <a:pt x="0" y="0"/>
                </a:moveTo>
                <a:lnTo>
                  <a:pt x="267" y="116"/>
                </a:lnTo>
                <a:lnTo>
                  <a:pt x="530" y="134"/>
                </a:lnTo>
                <a:lnTo>
                  <a:pt x="792" y="141"/>
                </a:lnTo>
                <a:lnTo>
                  <a:pt x="1055" y="143"/>
                </a:lnTo>
                <a:lnTo>
                  <a:pt x="1584" y="143"/>
                </a:lnTo>
              </a:path>
            </a:pathLst>
          </a:custGeom>
          <a:noFill/>
          <a:ln w="20638" cap="rnd">
            <a:solidFill>
              <a:schemeClr val="accent5"/>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4" name="Freeform 61"/>
          <p:cNvSpPr>
            <a:spLocks/>
          </p:cNvSpPr>
          <p:nvPr/>
        </p:nvSpPr>
        <p:spPr bwMode="auto">
          <a:xfrm>
            <a:off x="5210641" y="3337073"/>
            <a:ext cx="3222771" cy="1065258"/>
          </a:xfrm>
          <a:custGeom>
            <a:avLst/>
            <a:gdLst>
              <a:gd name="T0" fmla="*/ 0 w 1584"/>
              <a:gd name="T1" fmla="*/ 0 h 272"/>
              <a:gd name="T2" fmla="*/ 267 w 1584"/>
              <a:gd name="T3" fmla="*/ 205 h 272"/>
              <a:gd name="T4" fmla="*/ 530 w 1584"/>
              <a:gd name="T5" fmla="*/ 248 h 272"/>
              <a:gd name="T6" fmla="*/ 792 w 1584"/>
              <a:gd name="T7" fmla="*/ 263 h 272"/>
              <a:gd name="T8" fmla="*/ 1055 w 1584"/>
              <a:gd name="T9" fmla="*/ 267 h 272"/>
              <a:gd name="T10" fmla="*/ 1321 w 1584"/>
              <a:gd name="T11" fmla="*/ 270 h 272"/>
              <a:gd name="T12" fmla="*/ 1584 w 1584"/>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1584" h="272">
                <a:moveTo>
                  <a:pt x="0" y="0"/>
                </a:moveTo>
                <a:lnTo>
                  <a:pt x="267" y="205"/>
                </a:lnTo>
                <a:lnTo>
                  <a:pt x="530" y="248"/>
                </a:lnTo>
                <a:lnTo>
                  <a:pt x="792" y="263"/>
                </a:lnTo>
                <a:lnTo>
                  <a:pt x="1055" y="267"/>
                </a:lnTo>
                <a:lnTo>
                  <a:pt x="1321" y="270"/>
                </a:lnTo>
                <a:lnTo>
                  <a:pt x="1584" y="272"/>
                </a:lnTo>
              </a:path>
            </a:pathLst>
          </a:custGeom>
          <a:noFill/>
          <a:ln w="20638" cap="rnd">
            <a:solidFill>
              <a:schemeClr val="accent5"/>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Freeform 62"/>
          <p:cNvSpPr>
            <a:spLocks/>
          </p:cNvSpPr>
          <p:nvPr/>
        </p:nvSpPr>
        <p:spPr bwMode="auto">
          <a:xfrm>
            <a:off x="5391761" y="2029951"/>
            <a:ext cx="3041651" cy="1965075"/>
          </a:xfrm>
          <a:custGeom>
            <a:avLst/>
            <a:gdLst>
              <a:gd name="T0" fmla="*/ 0 w 1584"/>
              <a:gd name="T1" fmla="*/ 0 h 717"/>
              <a:gd name="T2" fmla="*/ 267 w 1584"/>
              <a:gd name="T3" fmla="*/ 641 h 717"/>
              <a:gd name="T4" fmla="*/ 530 w 1584"/>
              <a:gd name="T5" fmla="*/ 693 h 717"/>
              <a:gd name="T6" fmla="*/ 792 w 1584"/>
              <a:gd name="T7" fmla="*/ 708 h 717"/>
              <a:gd name="T8" fmla="*/ 1055 w 1584"/>
              <a:gd name="T9" fmla="*/ 715 h 717"/>
              <a:gd name="T10" fmla="*/ 1321 w 1584"/>
              <a:gd name="T11" fmla="*/ 717 h 717"/>
              <a:gd name="T12" fmla="*/ 1584 w 1584"/>
              <a:gd name="T13" fmla="*/ 717 h 717"/>
              <a:gd name="connsiteX0" fmla="*/ 0 w 9438"/>
              <a:gd name="connsiteY0" fmla="*/ 0 h 6998"/>
              <a:gd name="connsiteX1" fmla="*/ 1124 w 9438"/>
              <a:gd name="connsiteY1" fmla="*/ 5938 h 6998"/>
              <a:gd name="connsiteX2" fmla="*/ 2784 w 9438"/>
              <a:gd name="connsiteY2" fmla="*/ 6663 h 6998"/>
              <a:gd name="connsiteX3" fmla="*/ 4438 w 9438"/>
              <a:gd name="connsiteY3" fmla="*/ 6872 h 6998"/>
              <a:gd name="connsiteX4" fmla="*/ 6098 w 9438"/>
              <a:gd name="connsiteY4" fmla="*/ 6970 h 6998"/>
              <a:gd name="connsiteX5" fmla="*/ 7778 w 9438"/>
              <a:gd name="connsiteY5" fmla="*/ 6998 h 6998"/>
              <a:gd name="connsiteX6" fmla="*/ 9438 w 9438"/>
              <a:gd name="connsiteY6" fmla="*/ 699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8" h="6998">
                <a:moveTo>
                  <a:pt x="0" y="0"/>
                </a:moveTo>
                <a:lnTo>
                  <a:pt x="1124" y="5938"/>
                </a:lnTo>
                <a:lnTo>
                  <a:pt x="2784" y="6663"/>
                </a:lnTo>
                <a:lnTo>
                  <a:pt x="4438" y="6872"/>
                </a:lnTo>
                <a:lnTo>
                  <a:pt x="6098" y="6970"/>
                </a:lnTo>
                <a:lnTo>
                  <a:pt x="7778" y="6998"/>
                </a:lnTo>
                <a:lnTo>
                  <a:pt x="9438" y="6998"/>
                </a:lnTo>
              </a:path>
            </a:pathLst>
          </a:custGeom>
          <a:noFill/>
          <a:ln w="2063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Freeform 63"/>
          <p:cNvSpPr>
            <a:spLocks/>
          </p:cNvSpPr>
          <p:nvPr/>
        </p:nvSpPr>
        <p:spPr bwMode="auto">
          <a:xfrm>
            <a:off x="5543877" y="2038415"/>
            <a:ext cx="2889536" cy="1972277"/>
          </a:xfrm>
          <a:custGeom>
            <a:avLst/>
            <a:gdLst>
              <a:gd name="T0" fmla="*/ 0 w 1584"/>
              <a:gd name="T1" fmla="*/ 0 h 1094"/>
              <a:gd name="T2" fmla="*/ 267 w 1584"/>
              <a:gd name="T3" fmla="*/ 981 h 1094"/>
              <a:gd name="T4" fmla="*/ 530 w 1584"/>
              <a:gd name="T5" fmla="*/ 1054 h 1094"/>
              <a:gd name="T6" fmla="*/ 792 w 1584"/>
              <a:gd name="T7" fmla="*/ 1079 h 1094"/>
              <a:gd name="T8" fmla="*/ 1055 w 1584"/>
              <a:gd name="T9" fmla="*/ 1088 h 1094"/>
              <a:gd name="T10" fmla="*/ 1321 w 1584"/>
              <a:gd name="T11" fmla="*/ 1090 h 1094"/>
              <a:gd name="T12" fmla="*/ 1584 w 1584"/>
              <a:gd name="T13" fmla="*/ 1094 h 1094"/>
              <a:gd name="connsiteX0" fmla="*/ 0 w 8966"/>
              <a:gd name="connsiteY0" fmla="*/ 0 h 4564"/>
              <a:gd name="connsiteX1" fmla="*/ 652 w 8966"/>
              <a:gd name="connsiteY1" fmla="*/ 3531 h 4564"/>
              <a:gd name="connsiteX2" fmla="*/ 2312 w 8966"/>
              <a:gd name="connsiteY2" fmla="*/ 4198 h 4564"/>
              <a:gd name="connsiteX3" fmla="*/ 3966 w 8966"/>
              <a:gd name="connsiteY3" fmla="*/ 4427 h 4564"/>
              <a:gd name="connsiteX4" fmla="*/ 5626 w 8966"/>
              <a:gd name="connsiteY4" fmla="*/ 4509 h 4564"/>
              <a:gd name="connsiteX5" fmla="*/ 7306 w 8966"/>
              <a:gd name="connsiteY5" fmla="*/ 4527 h 4564"/>
              <a:gd name="connsiteX6" fmla="*/ 8966 w 8966"/>
              <a:gd name="connsiteY6" fmla="*/ 4564 h 4564"/>
              <a:gd name="connsiteX0" fmla="*/ 0 w 10033"/>
              <a:gd name="connsiteY0" fmla="*/ 0 h 10244"/>
              <a:gd name="connsiteX1" fmla="*/ 760 w 10033"/>
              <a:gd name="connsiteY1" fmla="*/ 7981 h 10244"/>
              <a:gd name="connsiteX2" fmla="*/ 2612 w 10033"/>
              <a:gd name="connsiteY2" fmla="*/ 9442 h 10244"/>
              <a:gd name="connsiteX3" fmla="*/ 4456 w 10033"/>
              <a:gd name="connsiteY3" fmla="*/ 9944 h 10244"/>
              <a:gd name="connsiteX4" fmla="*/ 6308 w 10033"/>
              <a:gd name="connsiteY4" fmla="*/ 10123 h 10244"/>
              <a:gd name="connsiteX5" fmla="*/ 8182 w 10033"/>
              <a:gd name="connsiteY5" fmla="*/ 10163 h 10244"/>
              <a:gd name="connsiteX6" fmla="*/ 10033 w 10033"/>
              <a:gd name="connsiteY6" fmla="*/ 10244 h 10244"/>
              <a:gd name="connsiteX0" fmla="*/ 0 w 10000"/>
              <a:gd name="connsiteY0" fmla="*/ 0 h 10086"/>
              <a:gd name="connsiteX1" fmla="*/ 727 w 10000"/>
              <a:gd name="connsiteY1" fmla="*/ 7823 h 10086"/>
              <a:gd name="connsiteX2" fmla="*/ 2579 w 10000"/>
              <a:gd name="connsiteY2" fmla="*/ 9284 h 10086"/>
              <a:gd name="connsiteX3" fmla="*/ 4423 w 10000"/>
              <a:gd name="connsiteY3" fmla="*/ 9786 h 10086"/>
              <a:gd name="connsiteX4" fmla="*/ 6275 w 10000"/>
              <a:gd name="connsiteY4" fmla="*/ 9965 h 10086"/>
              <a:gd name="connsiteX5" fmla="*/ 8149 w 10000"/>
              <a:gd name="connsiteY5" fmla="*/ 10005 h 10086"/>
              <a:gd name="connsiteX6" fmla="*/ 10000 w 10000"/>
              <a:gd name="connsiteY6" fmla="*/ 10086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86">
                <a:moveTo>
                  <a:pt x="0" y="0"/>
                </a:moveTo>
                <a:cubicBezTo>
                  <a:pt x="253" y="2660"/>
                  <a:pt x="474" y="5163"/>
                  <a:pt x="727" y="7823"/>
                </a:cubicBezTo>
                <a:lnTo>
                  <a:pt x="2579" y="9284"/>
                </a:lnTo>
                <a:lnTo>
                  <a:pt x="4423" y="9786"/>
                </a:lnTo>
                <a:lnTo>
                  <a:pt x="6275" y="9965"/>
                </a:lnTo>
                <a:lnTo>
                  <a:pt x="8149" y="10005"/>
                </a:lnTo>
                <a:lnTo>
                  <a:pt x="10000" y="10086"/>
                </a:lnTo>
              </a:path>
            </a:pathLst>
          </a:custGeom>
          <a:noFill/>
          <a:ln w="20638" cap="rnd">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64"/>
          <p:cNvSpPr>
            <a:spLocks/>
          </p:cNvSpPr>
          <p:nvPr/>
        </p:nvSpPr>
        <p:spPr bwMode="auto">
          <a:xfrm>
            <a:off x="5682188" y="2028572"/>
            <a:ext cx="2751225" cy="1739304"/>
          </a:xfrm>
          <a:custGeom>
            <a:avLst/>
            <a:gdLst>
              <a:gd name="T0" fmla="*/ 0 w 1584"/>
              <a:gd name="T1" fmla="*/ 0 h 1896"/>
              <a:gd name="T2" fmla="*/ 267 w 1584"/>
              <a:gd name="T3" fmla="*/ 1695 h 1896"/>
              <a:gd name="T4" fmla="*/ 530 w 1584"/>
              <a:gd name="T5" fmla="*/ 1829 h 1896"/>
              <a:gd name="T6" fmla="*/ 792 w 1584"/>
              <a:gd name="T7" fmla="*/ 1872 h 1896"/>
              <a:gd name="T8" fmla="*/ 1055 w 1584"/>
              <a:gd name="T9" fmla="*/ 1887 h 1896"/>
              <a:gd name="T10" fmla="*/ 1321 w 1584"/>
              <a:gd name="T11" fmla="*/ 1894 h 1896"/>
              <a:gd name="T12" fmla="*/ 1584 w 1584"/>
              <a:gd name="T13" fmla="*/ 1896 h 1896"/>
              <a:gd name="connsiteX0" fmla="*/ 0 w 9246"/>
              <a:gd name="connsiteY0" fmla="*/ 0 h 5921"/>
              <a:gd name="connsiteX1" fmla="*/ 932 w 9246"/>
              <a:gd name="connsiteY1" fmla="*/ 4861 h 5921"/>
              <a:gd name="connsiteX2" fmla="*/ 2592 w 9246"/>
              <a:gd name="connsiteY2" fmla="*/ 5568 h 5921"/>
              <a:gd name="connsiteX3" fmla="*/ 4246 w 9246"/>
              <a:gd name="connsiteY3" fmla="*/ 5794 h 5921"/>
              <a:gd name="connsiteX4" fmla="*/ 5906 w 9246"/>
              <a:gd name="connsiteY4" fmla="*/ 5874 h 5921"/>
              <a:gd name="connsiteX5" fmla="*/ 7586 w 9246"/>
              <a:gd name="connsiteY5" fmla="*/ 5910 h 5921"/>
              <a:gd name="connsiteX6" fmla="*/ 9246 w 9246"/>
              <a:gd name="connsiteY6" fmla="*/ 5921 h 5921"/>
              <a:gd name="connsiteX0" fmla="*/ 0 w 9233"/>
              <a:gd name="connsiteY0" fmla="*/ 0 h 3956"/>
              <a:gd name="connsiteX1" fmla="*/ 241 w 9233"/>
              <a:gd name="connsiteY1" fmla="*/ 2166 h 3956"/>
              <a:gd name="connsiteX2" fmla="*/ 2036 w 9233"/>
              <a:gd name="connsiteY2" fmla="*/ 3360 h 3956"/>
              <a:gd name="connsiteX3" fmla="*/ 3825 w 9233"/>
              <a:gd name="connsiteY3" fmla="*/ 3742 h 3956"/>
              <a:gd name="connsiteX4" fmla="*/ 5621 w 9233"/>
              <a:gd name="connsiteY4" fmla="*/ 3877 h 3956"/>
              <a:gd name="connsiteX5" fmla="*/ 7438 w 9233"/>
              <a:gd name="connsiteY5" fmla="*/ 3937 h 3956"/>
              <a:gd name="connsiteX6" fmla="*/ 9233 w 9233"/>
              <a:gd name="connsiteY6" fmla="*/ 3956 h 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3" h="3956">
                <a:moveTo>
                  <a:pt x="0" y="0"/>
                </a:moveTo>
                <a:cubicBezTo>
                  <a:pt x="80" y="722"/>
                  <a:pt x="161" y="1444"/>
                  <a:pt x="241" y="2166"/>
                </a:cubicBezTo>
                <a:lnTo>
                  <a:pt x="2036" y="3360"/>
                </a:lnTo>
                <a:lnTo>
                  <a:pt x="3825" y="3742"/>
                </a:lnTo>
                <a:lnTo>
                  <a:pt x="5621" y="3877"/>
                </a:lnTo>
                <a:lnTo>
                  <a:pt x="7438" y="3937"/>
                </a:lnTo>
                <a:lnTo>
                  <a:pt x="9233" y="3956"/>
                </a:lnTo>
              </a:path>
            </a:pathLst>
          </a:custGeom>
          <a:noFill/>
          <a:ln w="20638" cap="rnd">
            <a:solidFill>
              <a:srgbClr val="00B05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65"/>
          <p:cNvSpPr>
            <a:spLocks/>
          </p:cNvSpPr>
          <p:nvPr/>
        </p:nvSpPr>
        <p:spPr bwMode="auto">
          <a:xfrm>
            <a:off x="5329561" y="2035946"/>
            <a:ext cx="3103851" cy="1974746"/>
          </a:xfrm>
          <a:custGeom>
            <a:avLst/>
            <a:gdLst>
              <a:gd name="T0" fmla="*/ 0 w 1584"/>
              <a:gd name="T1" fmla="*/ 0 h 610"/>
              <a:gd name="T2" fmla="*/ 267 w 1584"/>
              <a:gd name="T3" fmla="*/ 506 h 610"/>
              <a:gd name="T4" fmla="*/ 530 w 1584"/>
              <a:gd name="T5" fmla="*/ 570 h 610"/>
              <a:gd name="T6" fmla="*/ 792 w 1584"/>
              <a:gd name="T7" fmla="*/ 592 h 610"/>
              <a:gd name="T8" fmla="*/ 1055 w 1584"/>
              <a:gd name="T9" fmla="*/ 604 h 610"/>
              <a:gd name="T10" fmla="*/ 1321 w 1584"/>
              <a:gd name="T11" fmla="*/ 606 h 610"/>
              <a:gd name="T12" fmla="*/ 1584 w 1584"/>
              <a:gd name="T13" fmla="*/ 610 h 610"/>
              <a:gd name="connsiteX0" fmla="*/ 0 w 9631"/>
              <a:gd name="connsiteY0" fmla="*/ 0 h 8266"/>
              <a:gd name="connsiteX1" fmla="*/ 1317 w 9631"/>
              <a:gd name="connsiteY1" fmla="*/ 6561 h 8266"/>
              <a:gd name="connsiteX2" fmla="*/ 2977 w 9631"/>
              <a:gd name="connsiteY2" fmla="*/ 7610 h 8266"/>
              <a:gd name="connsiteX3" fmla="*/ 4631 w 9631"/>
              <a:gd name="connsiteY3" fmla="*/ 7971 h 8266"/>
              <a:gd name="connsiteX4" fmla="*/ 6291 w 9631"/>
              <a:gd name="connsiteY4" fmla="*/ 8168 h 8266"/>
              <a:gd name="connsiteX5" fmla="*/ 7971 w 9631"/>
              <a:gd name="connsiteY5" fmla="*/ 8200 h 8266"/>
              <a:gd name="connsiteX6" fmla="*/ 9631 w 9631"/>
              <a:gd name="connsiteY6" fmla="*/ 8266 h 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1" h="8266">
                <a:moveTo>
                  <a:pt x="0" y="0"/>
                </a:moveTo>
                <a:lnTo>
                  <a:pt x="1317" y="6561"/>
                </a:lnTo>
                <a:lnTo>
                  <a:pt x="2977" y="7610"/>
                </a:lnTo>
                <a:lnTo>
                  <a:pt x="4631" y="7971"/>
                </a:lnTo>
                <a:lnTo>
                  <a:pt x="6291" y="8168"/>
                </a:lnTo>
                <a:lnTo>
                  <a:pt x="7971" y="8200"/>
                </a:lnTo>
                <a:lnTo>
                  <a:pt x="9631" y="8266"/>
                </a:lnTo>
              </a:path>
            </a:pathLst>
          </a:custGeom>
          <a:noFill/>
          <a:ln w="20638"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Freeform 66"/>
          <p:cNvSpPr>
            <a:spLocks/>
          </p:cNvSpPr>
          <p:nvPr/>
        </p:nvSpPr>
        <p:spPr bwMode="auto">
          <a:xfrm>
            <a:off x="5334487" y="2033916"/>
            <a:ext cx="3098925" cy="2062936"/>
          </a:xfrm>
          <a:custGeom>
            <a:avLst/>
            <a:gdLst>
              <a:gd name="T0" fmla="*/ 0 w 1584"/>
              <a:gd name="T1" fmla="*/ 0 h 641"/>
              <a:gd name="T2" fmla="*/ 267 w 1584"/>
              <a:gd name="T3" fmla="*/ 521 h 641"/>
              <a:gd name="T4" fmla="*/ 530 w 1584"/>
              <a:gd name="T5" fmla="*/ 594 h 641"/>
              <a:gd name="T6" fmla="*/ 792 w 1584"/>
              <a:gd name="T7" fmla="*/ 619 h 641"/>
              <a:gd name="T8" fmla="*/ 1055 w 1584"/>
              <a:gd name="T9" fmla="*/ 631 h 641"/>
              <a:gd name="T10" fmla="*/ 1321 w 1584"/>
              <a:gd name="T11" fmla="*/ 637 h 641"/>
              <a:gd name="T12" fmla="*/ 1584 w 1584"/>
              <a:gd name="T13" fmla="*/ 641 h 641"/>
              <a:gd name="connsiteX0" fmla="*/ 0 w 9586"/>
              <a:gd name="connsiteY0" fmla="*/ 0 h 8293"/>
              <a:gd name="connsiteX1" fmla="*/ 1272 w 9586"/>
              <a:gd name="connsiteY1" fmla="*/ 6421 h 8293"/>
              <a:gd name="connsiteX2" fmla="*/ 2932 w 9586"/>
              <a:gd name="connsiteY2" fmla="*/ 7560 h 8293"/>
              <a:gd name="connsiteX3" fmla="*/ 4586 w 9586"/>
              <a:gd name="connsiteY3" fmla="*/ 7950 h 8293"/>
              <a:gd name="connsiteX4" fmla="*/ 6246 w 9586"/>
              <a:gd name="connsiteY4" fmla="*/ 8137 h 8293"/>
              <a:gd name="connsiteX5" fmla="*/ 7926 w 9586"/>
              <a:gd name="connsiteY5" fmla="*/ 8231 h 8293"/>
              <a:gd name="connsiteX6" fmla="*/ 9586 w 9586"/>
              <a:gd name="connsiteY6" fmla="*/ 8293 h 8293"/>
              <a:gd name="connsiteX0" fmla="*/ 0 w 10046"/>
              <a:gd name="connsiteY0" fmla="*/ 0 h 10046"/>
              <a:gd name="connsiteX1" fmla="*/ 1373 w 10046"/>
              <a:gd name="connsiteY1" fmla="*/ 7789 h 10046"/>
              <a:gd name="connsiteX2" fmla="*/ 3105 w 10046"/>
              <a:gd name="connsiteY2" fmla="*/ 9162 h 10046"/>
              <a:gd name="connsiteX3" fmla="*/ 4830 w 10046"/>
              <a:gd name="connsiteY3" fmla="*/ 9632 h 10046"/>
              <a:gd name="connsiteX4" fmla="*/ 6562 w 10046"/>
              <a:gd name="connsiteY4" fmla="*/ 9858 h 10046"/>
              <a:gd name="connsiteX5" fmla="*/ 8314 w 10046"/>
              <a:gd name="connsiteY5" fmla="*/ 9971 h 10046"/>
              <a:gd name="connsiteX6" fmla="*/ 10046 w 10046"/>
              <a:gd name="connsiteY6" fmla="*/ 10046 h 10046"/>
              <a:gd name="connsiteX0" fmla="*/ 0 w 10031"/>
              <a:gd name="connsiteY0" fmla="*/ 0 h 9909"/>
              <a:gd name="connsiteX1" fmla="*/ 1358 w 10031"/>
              <a:gd name="connsiteY1" fmla="*/ 7652 h 9909"/>
              <a:gd name="connsiteX2" fmla="*/ 3090 w 10031"/>
              <a:gd name="connsiteY2" fmla="*/ 9025 h 9909"/>
              <a:gd name="connsiteX3" fmla="*/ 4815 w 10031"/>
              <a:gd name="connsiteY3" fmla="*/ 9495 h 9909"/>
              <a:gd name="connsiteX4" fmla="*/ 6547 w 10031"/>
              <a:gd name="connsiteY4" fmla="*/ 9721 h 9909"/>
              <a:gd name="connsiteX5" fmla="*/ 8299 w 10031"/>
              <a:gd name="connsiteY5" fmla="*/ 9834 h 9909"/>
              <a:gd name="connsiteX6" fmla="*/ 10031 w 10031"/>
              <a:gd name="connsiteY6" fmla="*/ 9909 h 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1" h="9909">
                <a:moveTo>
                  <a:pt x="0" y="0"/>
                </a:moveTo>
                <a:lnTo>
                  <a:pt x="1358" y="7652"/>
                </a:lnTo>
                <a:lnTo>
                  <a:pt x="3090" y="9025"/>
                </a:lnTo>
                <a:lnTo>
                  <a:pt x="4815" y="9495"/>
                </a:lnTo>
                <a:lnTo>
                  <a:pt x="6547" y="9721"/>
                </a:lnTo>
                <a:lnTo>
                  <a:pt x="8299" y="9834"/>
                </a:lnTo>
                <a:lnTo>
                  <a:pt x="10031" y="9909"/>
                </a:lnTo>
              </a:path>
            </a:pathLst>
          </a:custGeom>
          <a:noFill/>
          <a:ln w="20638" cap="rnd">
            <a:solidFill>
              <a:srgbClr val="FFC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67"/>
          <p:cNvSpPr>
            <a:spLocks/>
          </p:cNvSpPr>
          <p:nvPr/>
        </p:nvSpPr>
        <p:spPr bwMode="auto">
          <a:xfrm>
            <a:off x="5510681" y="2033464"/>
            <a:ext cx="2922731" cy="1926316"/>
          </a:xfrm>
          <a:custGeom>
            <a:avLst/>
            <a:gdLst>
              <a:gd name="T0" fmla="*/ 0 w 1584"/>
              <a:gd name="T1" fmla="*/ 0 h 909"/>
              <a:gd name="T2" fmla="*/ 267 w 1584"/>
              <a:gd name="T3" fmla="*/ 744 h 909"/>
              <a:gd name="T4" fmla="*/ 530 w 1584"/>
              <a:gd name="T5" fmla="*/ 845 h 909"/>
              <a:gd name="T6" fmla="*/ 792 w 1584"/>
              <a:gd name="T7" fmla="*/ 882 h 909"/>
              <a:gd name="T8" fmla="*/ 1055 w 1584"/>
              <a:gd name="T9" fmla="*/ 897 h 909"/>
              <a:gd name="T10" fmla="*/ 1321 w 1584"/>
              <a:gd name="T11" fmla="*/ 907 h 909"/>
              <a:gd name="T12" fmla="*/ 1584 w 1584"/>
              <a:gd name="T13" fmla="*/ 909 h 909"/>
              <a:gd name="connsiteX0" fmla="*/ 0 w 9069"/>
              <a:gd name="connsiteY0" fmla="*/ 0 h 5411"/>
              <a:gd name="connsiteX1" fmla="*/ 755 w 9069"/>
              <a:gd name="connsiteY1" fmla="*/ 3596 h 5411"/>
              <a:gd name="connsiteX2" fmla="*/ 2415 w 9069"/>
              <a:gd name="connsiteY2" fmla="*/ 4707 h 5411"/>
              <a:gd name="connsiteX3" fmla="*/ 4069 w 9069"/>
              <a:gd name="connsiteY3" fmla="*/ 5114 h 5411"/>
              <a:gd name="connsiteX4" fmla="*/ 5729 w 9069"/>
              <a:gd name="connsiteY4" fmla="*/ 5279 h 5411"/>
              <a:gd name="connsiteX5" fmla="*/ 7409 w 9069"/>
              <a:gd name="connsiteY5" fmla="*/ 5389 h 5411"/>
              <a:gd name="connsiteX6" fmla="*/ 9069 w 9069"/>
              <a:gd name="connsiteY6" fmla="*/ 5411 h 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9" h="5411">
                <a:moveTo>
                  <a:pt x="0" y="0"/>
                </a:moveTo>
                <a:lnTo>
                  <a:pt x="755" y="3596"/>
                </a:lnTo>
                <a:lnTo>
                  <a:pt x="2415" y="4707"/>
                </a:lnTo>
                <a:lnTo>
                  <a:pt x="4069" y="5114"/>
                </a:lnTo>
                <a:lnTo>
                  <a:pt x="5729" y="5279"/>
                </a:lnTo>
                <a:lnTo>
                  <a:pt x="7409" y="5389"/>
                </a:lnTo>
                <a:lnTo>
                  <a:pt x="9069" y="5411"/>
                </a:lnTo>
              </a:path>
            </a:pathLst>
          </a:custGeom>
          <a:noFill/>
          <a:ln w="20638" cap="rnd">
            <a:solidFill>
              <a:srgbClr val="FFC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6" name="Rectangle 255"/>
          <p:cNvSpPr/>
          <p:nvPr/>
        </p:nvSpPr>
        <p:spPr>
          <a:xfrm>
            <a:off x="4370867" y="1869325"/>
            <a:ext cx="569387" cy="369332"/>
          </a:xfrm>
          <a:prstGeom prst="rect">
            <a:avLst/>
          </a:prstGeom>
        </p:spPr>
        <p:txBody>
          <a:bodyPr wrap="none">
            <a:spAutoFit/>
          </a:bodyPr>
          <a:lstStyle/>
          <a:p>
            <a:r>
              <a:rPr lang="en-US" dirty="0" smtClean="0">
                <a:solidFill>
                  <a:schemeClr val="bg1"/>
                </a:solidFill>
              </a:rPr>
              <a:t>400</a:t>
            </a:r>
            <a:endParaRPr lang="en-US" dirty="0">
              <a:solidFill>
                <a:schemeClr val="bg1"/>
              </a:solidFill>
            </a:endParaRPr>
          </a:p>
        </p:txBody>
      </p:sp>
      <p:sp>
        <p:nvSpPr>
          <p:cNvPr id="257" name="Rectangle 256"/>
          <p:cNvSpPr/>
          <p:nvPr/>
        </p:nvSpPr>
        <p:spPr>
          <a:xfrm>
            <a:off x="4370867" y="2536957"/>
            <a:ext cx="569387" cy="369332"/>
          </a:xfrm>
          <a:prstGeom prst="rect">
            <a:avLst/>
          </a:prstGeom>
        </p:spPr>
        <p:txBody>
          <a:bodyPr wrap="none">
            <a:spAutoFit/>
          </a:bodyPr>
          <a:lstStyle/>
          <a:p>
            <a:r>
              <a:rPr lang="en-US" dirty="0" smtClean="0">
                <a:solidFill>
                  <a:schemeClr val="bg1"/>
                </a:solidFill>
              </a:rPr>
              <a:t>300</a:t>
            </a:r>
            <a:endParaRPr lang="en-US" dirty="0">
              <a:solidFill>
                <a:schemeClr val="bg1"/>
              </a:solidFill>
            </a:endParaRPr>
          </a:p>
        </p:txBody>
      </p:sp>
      <p:sp>
        <p:nvSpPr>
          <p:cNvPr id="258" name="Rectangle 257"/>
          <p:cNvSpPr/>
          <p:nvPr/>
        </p:nvSpPr>
        <p:spPr>
          <a:xfrm>
            <a:off x="4370867" y="3176393"/>
            <a:ext cx="569387" cy="369332"/>
          </a:xfrm>
          <a:prstGeom prst="rect">
            <a:avLst/>
          </a:prstGeom>
        </p:spPr>
        <p:txBody>
          <a:bodyPr wrap="none">
            <a:spAutoFit/>
          </a:bodyPr>
          <a:lstStyle/>
          <a:p>
            <a:r>
              <a:rPr lang="en-US" dirty="0" smtClean="0">
                <a:solidFill>
                  <a:schemeClr val="bg1"/>
                </a:solidFill>
              </a:rPr>
              <a:t>200</a:t>
            </a:r>
            <a:endParaRPr lang="en-US" dirty="0">
              <a:solidFill>
                <a:schemeClr val="bg1"/>
              </a:solidFill>
            </a:endParaRPr>
          </a:p>
        </p:txBody>
      </p:sp>
      <p:sp>
        <p:nvSpPr>
          <p:cNvPr id="260" name="Rectangle 259"/>
          <p:cNvSpPr/>
          <p:nvPr/>
        </p:nvSpPr>
        <p:spPr>
          <a:xfrm>
            <a:off x="4370867" y="3810000"/>
            <a:ext cx="569387" cy="369332"/>
          </a:xfrm>
          <a:prstGeom prst="rect">
            <a:avLst/>
          </a:prstGeom>
        </p:spPr>
        <p:txBody>
          <a:bodyPr wrap="none">
            <a:spAutoFit/>
          </a:bodyPr>
          <a:lstStyle/>
          <a:p>
            <a:r>
              <a:rPr lang="en-US" dirty="0" smtClean="0">
                <a:solidFill>
                  <a:schemeClr val="bg1"/>
                </a:solidFill>
              </a:rPr>
              <a:t>100</a:t>
            </a:r>
            <a:endParaRPr lang="en-US" dirty="0">
              <a:solidFill>
                <a:schemeClr val="bg1"/>
              </a:solidFill>
            </a:endParaRPr>
          </a:p>
        </p:txBody>
      </p:sp>
      <p:sp>
        <p:nvSpPr>
          <p:cNvPr id="261" name="Rectangle 260"/>
          <p:cNvSpPr/>
          <p:nvPr/>
        </p:nvSpPr>
        <p:spPr>
          <a:xfrm>
            <a:off x="4627348" y="4507468"/>
            <a:ext cx="312906" cy="369332"/>
          </a:xfrm>
          <a:prstGeom prst="rect">
            <a:avLst/>
          </a:prstGeom>
        </p:spPr>
        <p:txBody>
          <a:bodyPr wrap="none">
            <a:spAutoFit/>
          </a:bodyPr>
          <a:lstStyle/>
          <a:p>
            <a:r>
              <a:rPr lang="en-US" dirty="0" smtClean="0">
                <a:solidFill>
                  <a:schemeClr val="bg1"/>
                </a:solidFill>
              </a:rPr>
              <a:t>0</a:t>
            </a:r>
            <a:endParaRPr lang="en-US" dirty="0">
              <a:solidFill>
                <a:schemeClr val="bg1"/>
              </a:solidFill>
            </a:endParaRPr>
          </a:p>
        </p:txBody>
      </p:sp>
      <p:sp>
        <p:nvSpPr>
          <p:cNvPr id="262" name="Rectangle 261"/>
          <p:cNvSpPr/>
          <p:nvPr/>
        </p:nvSpPr>
        <p:spPr>
          <a:xfrm>
            <a:off x="5037102" y="4748768"/>
            <a:ext cx="312906" cy="369332"/>
          </a:xfrm>
          <a:prstGeom prst="rect">
            <a:avLst/>
          </a:prstGeom>
        </p:spPr>
        <p:txBody>
          <a:bodyPr wrap="none">
            <a:spAutoFit/>
          </a:bodyPr>
          <a:lstStyle/>
          <a:p>
            <a:r>
              <a:rPr lang="en-US" dirty="0" smtClean="0">
                <a:solidFill>
                  <a:schemeClr val="bg1"/>
                </a:solidFill>
              </a:rPr>
              <a:t>1</a:t>
            </a:r>
            <a:endParaRPr lang="en-US" dirty="0">
              <a:solidFill>
                <a:schemeClr val="bg1"/>
              </a:solidFill>
            </a:endParaRPr>
          </a:p>
        </p:txBody>
      </p:sp>
      <p:sp>
        <p:nvSpPr>
          <p:cNvPr id="263" name="Rectangle 262"/>
          <p:cNvSpPr/>
          <p:nvPr/>
        </p:nvSpPr>
        <p:spPr>
          <a:xfrm>
            <a:off x="5595902" y="4748768"/>
            <a:ext cx="312906" cy="369332"/>
          </a:xfrm>
          <a:prstGeom prst="rect">
            <a:avLst/>
          </a:prstGeom>
        </p:spPr>
        <p:txBody>
          <a:bodyPr wrap="none">
            <a:spAutoFit/>
          </a:bodyPr>
          <a:lstStyle/>
          <a:p>
            <a:r>
              <a:rPr lang="en-US" dirty="0">
                <a:solidFill>
                  <a:schemeClr val="bg1"/>
                </a:solidFill>
              </a:rPr>
              <a:t>8</a:t>
            </a:r>
          </a:p>
        </p:txBody>
      </p:sp>
      <p:sp>
        <p:nvSpPr>
          <p:cNvPr id="264" name="Rectangle 263"/>
          <p:cNvSpPr/>
          <p:nvPr/>
        </p:nvSpPr>
        <p:spPr>
          <a:xfrm>
            <a:off x="6099308" y="4748768"/>
            <a:ext cx="441146" cy="369332"/>
          </a:xfrm>
          <a:prstGeom prst="rect">
            <a:avLst/>
          </a:prstGeom>
        </p:spPr>
        <p:txBody>
          <a:bodyPr wrap="none">
            <a:spAutoFit/>
          </a:bodyPr>
          <a:lstStyle/>
          <a:p>
            <a:r>
              <a:rPr lang="en-US" dirty="0" smtClean="0">
                <a:solidFill>
                  <a:schemeClr val="bg1"/>
                </a:solidFill>
              </a:rPr>
              <a:t>16</a:t>
            </a:r>
            <a:endParaRPr lang="en-US" dirty="0">
              <a:solidFill>
                <a:schemeClr val="bg1"/>
              </a:solidFill>
            </a:endParaRPr>
          </a:p>
        </p:txBody>
      </p:sp>
      <p:sp>
        <p:nvSpPr>
          <p:cNvPr id="265" name="Rectangle 264"/>
          <p:cNvSpPr/>
          <p:nvPr/>
        </p:nvSpPr>
        <p:spPr>
          <a:xfrm>
            <a:off x="6632708" y="4748768"/>
            <a:ext cx="441146" cy="369332"/>
          </a:xfrm>
          <a:prstGeom prst="rect">
            <a:avLst/>
          </a:prstGeom>
        </p:spPr>
        <p:txBody>
          <a:bodyPr wrap="none">
            <a:spAutoFit/>
          </a:bodyPr>
          <a:lstStyle/>
          <a:p>
            <a:r>
              <a:rPr lang="en-US" dirty="0" smtClean="0">
                <a:solidFill>
                  <a:schemeClr val="bg1"/>
                </a:solidFill>
              </a:rPr>
              <a:t>24</a:t>
            </a:r>
            <a:endParaRPr lang="en-US" dirty="0">
              <a:solidFill>
                <a:schemeClr val="bg1"/>
              </a:solidFill>
            </a:endParaRPr>
          </a:p>
        </p:txBody>
      </p:sp>
      <p:sp>
        <p:nvSpPr>
          <p:cNvPr id="266" name="Rectangle 265"/>
          <p:cNvSpPr/>
          <p:nvPr/>
        </p:nvSpPr>
        <p:spPr>
          <a:xfrm>
            <a:off x="7182162" y="4748768"/>
            <a:ext cx="441146" cy="369332"/>
          </a:xfrm>
          <a:prstGeom prst="rect">
            <a:avLst/>
          </a:prstGeom>
        </p:spPr>
        <p:txBody>
          <a:bodyPr wrap="none">
            <a:spAutoFit/>
          </a:bodyPr>
          <a:lstStyle/>
          <a:p>
            <a:r>
              <a:rPr lang="en-US" dirty="0" smtClean="0">
                <a:solidFill>
                  <a:schemeClr val="bg1"/>
                </a:solidFill>
              </a:rPr>
              <a:t>32</a:t>
            </a:r>
            <a:endParaRPr lang="en-US" dirty="0">
              <a:solidFill>
                <a:schemeClr val="bg1"/>
              </a:solidFill>
            </a:endParaRPr>
          </a:p>
        </p:txBody>
      </p:sp>
      <p:sp>
        <p:nvSpPr>
          <p:cNvPr id="267" name="Rectangle 266"/>
          <p:cNvSpPr/>
          <p:nvPr/>
        </p:nvSpPr>
        <p:spPr>
          <a:xfrm>
            <a:off x="7715562" y="4748768"/>
            <a:ext cx="441146" cy="369332"/>
          </a:xfrm>
          <a:prstGeom prst="rect">
            <a:avLst/>
          </a:prstGeom>
        </p:spPr>
        <p:txBody>
          <a:bodyPr wrap="none">
            <a:spAutoFit/>
          </a:bodyPr>
          <a:lstStyle/>
          <a:p>
            <a:r>
              <a:rPr lang="en-US" dirty="0" smtClean="0">
                <a:solidFill>
                  <a:schemeClr val="bg1"/>
                </a:solidFill>
              </a:rPr>
              <a:t>38</a:t>
            </a:r>
            <a:endParaRPr lang="en-US" dirty="0">
              <a:solidFill>
                <a:schemeClr val="bg1"/>
              </a:solidFill>
            </a:endParaRPr>
          </a:p>
        </p:txBody>
      </p:sp>
      <p:sp>
        <p:nvSpPr>
          <p:cNvPr id="268" name="Rectangle 267"/>
          <p:cNvSpPr/>
          <p:nvPr/>
        </p:nvSpPr>
        <p:spPr>
          <a:xfrm>
            <a:off x="8321854" y="4748768"/>
            <a:ext cx="441146" cy="369332"/>
          </a:xfrm>
          <a:prstGeom prst="rect">
            <a:avLst/>
          </a:prstGeom>
        </p:spPr>
        <p:txBody>
          <a:bodyPr wrap="none">
            <a:spAutoFit/>
          </a:bodyPr>
          <a:lstStyle/>
          <a:p>
            <a:r>
              <a:rPr lang="en-US" dirty="0" smtClean="0">
                <a:solidFill>
                  <a:schemeClr val="bg1"/>
                </a:solidFill>
              </a:rPr>
              <a:t>40</a:t>
            </a:r>
            <a:endParaRPr lang="en-US" dirty="0">
              <a:solidFill>
                <a:schemeClr val="bg1"/>
              </a:solidFill>
            </a:endParaRPr>
          </a:p>
        </p:txBody>
      </p:sp>
      <p:sp>
        <p:nvSpPr>
          <p:cNvPr id="269" name="Content Placeholder 1"/>
          <p:cNvSpPr txBox="1">
            <a:spLocks/>
          </p:cNvSpPr>
          <p:nvPr/>
        </p:nvSpPr>
        <p:spPr>
          <a:xfrm>
            <a:off x="4935848" y="5105400"/>
            <a:ext cx="3827152"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sz="2000" dirty="0" smtClean="0">
                <a:solidFill>
                  <a:schemeClr val="bg1"/>
                </a:solidFill>
              </a:rPr>
              <a:t>Depth Subdivisions</a:t>
            </a:r>
          </a:p>
        </p:txBody>
      </p:sp>
      <p:sp>
        <p:nvSpPr>
          <p:cNvPr id="108" name="Freeform 95"/>
          <p:cNvSpPr>
            <a:spLocks/>
          </p:cNvSpPr>
          <p:nvPr/>
        </p:nvSpPr>
        <p:spPr bwMode="auto">
          <a:xfrm>
            <a:off x="708691" y="4366934"/>
            <a:ext cx="3294309" cy="94041"/>
          </a:xfrm>
          <a:custGeom>
            <a:avLst/>
            <a:gdLst>
              <a:gd name="T0" fmla="*/ 0 w 1599"/>
              <a:gd name="T1" fmla="*/ 24 h 24"/>
              <a:gd name="T2" fmla="*/ 267 w 1599"/>
              <a:gd name="T3" fmla="*/ 19 h 24"/>
              <a:gd name="T4" fmla="*/ 533 w 1599"/>
              <a:gd name="T5" fmla="*/ 19 h 24"/>
              <a:gd name="T6" fmla="*/ 801 w 1599"/>
              <a:gd name="T7" fmla="*/ 6 h 24"/>
              <a:gd name="T8" fmla="*/ 1068 w 1599"/>
              <a:gd name="T9" fmla="*/ 10 h 24"/>
              <a:gd name="T10" fmla="*/ 1334 w 1599"/>
              <a:gd name="T11" fmla="*/ 3 h 24"/>
              <a:gd name="T12" fmla="*/ 1599 w 159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599" h="24">
                <a:moveTo>
                  <a:pt x="0" y="24"/>
                </a:moveTo>
                <a:lnTo>
                  <a:pt x="267" y="19"/>
                </a:lnTo>
                <a:lnTo>
                  <a:pt x="533" y="19"/>
                </a:lnTo>
                <a:lnTo>
                  <a:pt x="801" y="6"/>
                </a:lnTo>
                <a:lnTo>
                  <a:pt x="1068" y="10"/>
                </a:lnTo>
                <a:lnTo>
                  <a:pt x="1334" y="3"/>
                </a:lnTo>
                <a:lnTo>
                  <a:pt x="1599" y="0"/>
                </a:lnTo>
              </a:path>
            </a:pathLst>
          </a:custGeom>
          <a:noFill/>
          <a:ln w="20638" cap="rnd">
            <a:solidFill>
              <a:schemeClr val="accent5"/>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0" name="Content Placeholder 1"/>
          <p:cNvSpPr txBox="1">
            <a:spLocks/>
          </p:cNvSpPr>
          <p:nvPr/>
        </p:nvSpPr>
        <p:spPr>
          <a:xfrm>
            <a:off x="4948181" y="1306484"/>
            <a:ext cx="3738619"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Traversal (</a:t>
            </a:r>
            <a:r>
              <a:rPr lang="en-US" dirty="0" err="1" smtClean="0">
                <a:solidFill>
                  <a:schemeClr val="bg1"/>
                </a:solidFill>
              </a:rPr>
              <a:t>ms</a:t>
            </a:r>
            <a:r>
              <a:rPr lang="en-US" dirty="0" smtClean="0">
                <a:solidFill>
                  <a:schemeClr val="bg1"/>
                </a:solidFill>
              </a:rPr>
              <a:t>)</a:t>
            </a:r>
          </a:p>
        </p:txBody>
      </p:sp>
      <p:sp>
        <p:nvSpPr>
          <p:cNvPr id="271" name="Line 130"/>
          <p:cNvSpPr>
            <a:spLocks noChangeShapeType="1"/>
          </p:cNvSpPr>
          <p:nvPr/>
        </p:nvSpPr>
        <p:spPr bwMode="auto">
          <a:xfrm>
            <a:off x="6195565" y="5835134"/>
            <a:ext cx="384038" cy="0"/>
          </a:xfrm>
          <a:prstGeom prst="line">
            <a:avLst/>
          </a:prstGeom>
          <a:noFill/>
          <a:ln w="34925" cap="rnd">
            <a:solidFill>
              <a:srgbClr val="FFFFFF"/>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Rectangle 271"/>
          <p:cNvSpPr/>
          <p:nvPr/>
        </p:nvSpPr>
        <p:spPr>
          <a:xfrm>
            <a:off x="8054037" y="5650467"/>
            <a:ext cx="556563" cy="369332"/>
          </a:xfrm>
          <a:prstGeom prst="rect">
            <a:avLst/>
          </a:prstGeom>
        </p:spPr>
        <p:txBody>
          <a:bodyPr wrap="none">
            <a:spAutoFit/>
          </a:bodyPr>
          <a:lstStyle/>
          <a:p>
            <a:r>
              <a:rPr lang="en-US" dirty="0" smtClean="0">
                <a:solidFill>
                  <a:schemeClr val="bg1"/>
                </a:solidFill>
              </a:rPr>
              <a:t>4x4</a:t>
            </a:r>
            <a:endParaRPr lang="en-US" dirty="0">
              <a:solidFill>
                <a:schemeClr val="bg1"/>
              </a:solidFill>
            </a:endParaRPr>
          </a:p>
        </p:txBody>
      </p:sp>
      <p:sp>
        <p:nvSpPr>
          <p:cNvPr id="273" name="Rectangle 272"/>
          <p:cNvSpPr/>
          <p:nvPr/>
        </p:nvSpPr>
        <p:spPr>
          <a:xfrm>
            <a:off x="6705600" y="5650468"/>
            <a:ext cx="556563" cy="369332"/>
          </a:xfrm>
          <a:prstGeom prst="rect">
            <a:avLst/>
          </a:prstGeom>
        </p:spPr>
        <p:txBody>
          <a:bodyPr wrap="none">
            <a:spAutoFit/>
          </a:bodyPr>
          <a:lstStyle/>
          <a:p>
            <a:r>
              <a:rPr lang="en-US" dirty="0" smtClean="0">
                <a:solidFill>
                  <a:schemeClr val="bg1"/>
                </a:solidFill>
              </a:rPr>
              <a:t>2x2</a:t>
            </a:r>
            <a:endParaRPr lang="en-US" dirty="0">
              <a:solidFill>
                <a:schemeClr val="bg1"/>
              </a:solidFill>
            </a:endParaRPr>
          </a:p>
        </p:txBody>
      </p:sp>
      <p:sp>
        <p:nvSpPr>
          <p:cNvPr id="274" name="Rectangle 273"/>
          <p:cNvSpPr/>
          <p:nvPr/>
        </p:nvSpPr>
        <p:spPr>
          <a:xfrm>
            <a:off x="4114800" y="5650468"/>
            <a:ext cx="543739" cy="369332"/>
          </a:xfrm>
          <a:prstGeom prst="rect">
            <a:avLst/>
          </a:prstGeom>
        </p:spPr>
        <p:txBody>
          <a:bodyPr wrap="none">
            <a:spAutoFit/>
          </a:bodyPr>
          <a:lstStyle/>
          <a:p>
            <a:r>
              <a:rPr lang="en-US" dirty="0" smtClean="0">
                <a:solidFill>
                  <a:schemeClr val="bg1"/>
                </a:solidFill>
              </a:rPr>
              <a:t>Dirt</a:t>
            </a:r>
            <a:endParaRPr lang="en-US" dirty="0">
              <a:solidFill>
                <a:schemeClr val="bg1"/>
              </a:solidFill>
            </a:endParaRPr>
          </a:p>
        </p:txBody>
      </p:sp>
      <p:sp>
        <p:nvSpPr>
          <p:cNvPr id="275" name="Rectangle 274"/>
          <p:cNvSpPr/>
          <p:nvPr/>
        </p:nvSpPr>
        <p:spPr>
          <a:xfrm>
            <a:off x="2438400" y="5650468"/>
            <a:ext cx="966931" cy="369332"/>
          </a:xfrm>
          <a:prstGeom prst="rect">
            <a:avLst/>
          </a:prstGeom>
        </p:spPr>
        <p:txBody>
          <a:bodyPr wrap="none">
            <a:spAutoFit/>
          </a:bodyPr>
          <a:lstStyle/>
          <a:p>
            <a:r>
              <a:rPr lang="en-US" dirty="0" err="1" smtClean="0">
                <a:solidFill>
                  <a:schemeClr val="bg1"/>
                </a:solidFill>
              </a:rPr>
              <a:t>Sponza</a:t>
            </a:r>
            <a:endParaRPr lang="en-US" dirty="0">
              <a:solidFill>
                <a:schemeClr val="bg1"/>
              </a:solidFill>
            </a:endParaRPr>
          </a:p>
        </p:txBody>
      </p:sp>
      <p:sp>
        <p:nvSpPr>
          <p:cNvPr id="276" name="Rectangle 275"/>
          <p:cNvSpPr/>
          <p:nvPr/>
        </p:nvSpPr>
        <p:spPr>
          <a:xfrm>
            <a:off x="990600" y="5650468"/>
            <a:ext cx="723275" cy="369332"/>
          </a:xfrm>
          <a:prstGeom prst="rect">
            <a:avLst/>
          </a:prstGeom>
        </p:spPr>
        <p:txBody>
          <a:bodyPr wrap="none">
            <a:spAutoFit/>
          </a:bodyPr>
          <a:lstStyle/>
          <a:p>
            <a:r>
              <a:rPr lang="en-US" dirty="0" smtClean="0">
                <a:solidFill>
                  <a:schemeClr val="bg1"/>
                </a:solidFill>
              </a:rPr>
              <a:t>Cloth</a:t>
            </a:r>
            <a:endParaRPr lang="en-US" dirty="0">
              <a:solidFill>
                <a:schemeClr val="bg1"/>
              </a:solidFill>
            </a:endParaRPr>
          </a:p>
        </p:txBody>
      </p:sp>
      <p:sp>
        <p:nvSpPr>
          <p:cNvPr id="277" name="Line 5"/>
          <p:cNvSpPr>
            <a:spLocks noChangeShapeType="1"/>
          </p:cNvSpPr>
          <p:nvPr/>
        </p:nvSpPr>
        <p:spPr bwMode="auto">
          <a:xfrm>
            <a:off x="3607652" y="5835134"/>
            <a:ext cx="375309" cy="0"/>
          </a:xfrm>
          <a:prstGeom prst="line">
            <a:avLst/>
          </a:prstGeom>
          <a:noFill/>
          <a:ln w="30163" cap="rnd">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7"/>
          <p:cNvSpPr>
            <a:spLocks noChangeShapeType="1"/>
          </p:cNvSpPr>
          <p:nvPr/>
        </p:nvSpPr>
        <p:spPr bwMode="auto">
          <a:xfrm>
            <a:off x="1903206" y="5835134"/>
            <a:ext cx="377405" cy="0"/>
          </a:xfrm>
          <a:prstGeom prst="line">
            <a:avLst/>
          </a:prstGeom>
          <a:noFill/>
          <a:ln w="30163" cap="rnd">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9"/>
          <p:cNvSpPr>
            <a:spLocks noChangeShapeType="1"/>
          </p:cNvSpPr>
          <p:nvPr/>
        </p:nvSpPr>
        <p:spPr bwMode="auto">
          <a:xfrm>
            <a:off x="425643" y="5835134"/>
            <a:ext cx="394178" cy="0"/>
          </a:xfrm>
          <a:prstGeom prst="line">
            <a:avLst/>
          </a:prstGeom>
          <a:noFill/>
          <a:ln w="30163" cap="rnd">
            <a:solidFill>
              <a:schemeClr val="accent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Line 11"/>
          <p:cNvSpPr>
            <a:spLocks noChangeShapeType="1"/>
          </p:cNvSpPr>
          <p:nvPr/>
        </p:nvSpPr>
        <p:spPr bwMode="auto">
          <a:xfrm>
            <a:off x="7496276" y="5835134"/>
            <a:ext cx="392082" cy="0"/>
          </a:xfrm>
          <a:prstGeom prst="line">
            <a:avLst/>
          </a:prstGeom>
          <a:noFill/>
          <a:ln w="30163" cap="rnd">
            <a:solidFill>
              <a:srgbClr val="FFFFFF"/>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Rectangle 280"/>
          <p:cNvSpPr/>
          <p:nvPr/>
        </p:nvSpPr>
        <p:spPr>
          <a:xfrm>
            <a:off x="5410200" y="5650468"/>
            <a:ext cx="556563" cy="369332"/>
          </a:xfrm>
          <a:prstGeom prst="rect">
            <a:avLst/>
          </a:prstGeom>
        </p:spPr>
        <p:txBody>
          <a:bodyPr wrap="none">
            <a:spAutoFit/>
          </a:bodyPr>
          <a:lstStyle/>
          <a:p>
            <a:r>
              <a:rPr lang="en-US" dirty="0" smtClean="0">
                <a:solidFill>
                  <a:schemeClr val="bg1"/>
                </a:solidFill>
              </a:rPr>
              <a:t>1x1</a:t>
            </a:r>
            <a:endParaRPr lang="en-US" dirty="0">
              <a:solidFill>
                <a:schemeClr val="bg1"/>
              </a:solidFill>
            </a:endParaRPr>
          </a:p>
        </p:txBody>
      </p:sp>
      <p:sp>
        <p:nvSpPr>
          <p:cNvPr id="282" name="Line 11"/>
          <p:cNvSpPr>
            <a:spLocks noChangeShapeType="1"/>
          </p:cNvSpPr>
          <p:nvPr/>
        </p:nvSpPr>
        <p:spPr bwMode="auto">
          <a:xfrm>
            <a:off x="4886810" y="5835134"/>
            <a:ext cx="392082" cy="0"/>
          </a:xfrm>
          <a:prstGeom prst="line">
            <a:avLst/>
          </a:prstGeom>
          <a:noFill/>
          <a:ln w="3016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0059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01" y="1989972"/>
            <a:ext cx="8137199" cy="3953628"/>
          </a:xfrm>
          <a:prstGeom prst="rect">
            <a:avLst/>
          </a:prstGeom>
          <a:ln w="25400">
            <a:solidFill>
              <a:schemeClr val="tx1"/>
            </a:solidFill>
          </a:ln>
        </p:spPr>
      </p:pic>
      <p:sp>
        <p:nvSpPr>
          <p:cNvPr id="3" name="Title 2"/>
          <p:cNvSpPr>
            <a:spLocks noGrp="1"/>
          </p:cNvSpPr>
          <p:nvPr>
            <p:ph type="title"/>
          </p:nvPr>
        </p:nvSpPr>
        <p:spPr/>
        <p:txBody>
          <a:bodyPr/>
          <a:lstStyle/>
          <a:p>
            <a:r>
              <a:rPr lang="en-US" dirty="0" smtClean="0"/>
              <a:t>Results - </a:t>
            </a:r>
            <a:r>
              <a:rPr lang="en-US" dirty="0" err="1" smtClean="0"/>
              <a:t>Optix</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58</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Primitive-based (top) vs </a:t>
            </a:r>
            <a:r>
              <a:rPr lang="en-US" dirty="0" err="1" smtClean="0">
                <a:solidFill>
                  <a:schemeClr val="bg1"/>
                </a:solidFill>
              </a:rPr>
              <a:t>OptiX</a:t>
            </a:r>
            <a:r>
              <a:rPr lang="en-US" dirty="0" smtClean="0">
                <a:solidFill>
                  <a:schemeClr val="bg1"/>
                </a:solidFill>
              </a:rPr>
              <a:t> (bottom)</a:t>
            </a:r>
          </a:p>
        </p:txBody>
      </p:sp>
      <p:sp>
        <p:nvSpPr>
          <p:cNvPr id="29" name="TextBox 28"/>
          <p:cNvSpPr txBox="1"/>
          <p:nvPr/>
        </p:nvSpPr>
        <p:spPr>
          <a:xfrm>
            <a:off x="532800" y="1608316"/>
            <a:ext cx="2728800" cy="369332"/>
          </a:xfrm>
          <a:prstGeom prst="rect">
            <a:avLst/>
          </a:prstGeom>
          <a:solidFill>
            <a:srgbClr val="FFC000"/>
          </a:solidFill>
          <a:ln w="25400">
            <a:solidFill>
              <a:schemeClr val="tx1"/>
            </a:solidFill>
          </a:ln>
        </p:spPr>
        <p:txBody>
          <a:bodyPr wrap="square" rtlCol="0">
            <a:spAutoFit/>
          </a:bodyPr>
          <a:lstStyle/>
          <a:p>
            <a:pPr algn="ctr"/>
            <a:r>
              <a:rPr lang="en-US" dirty="0" smtClean="0"/>
              <a:t>Direct + Visibility</a:t>
            </a:r>
            <a:endParaRPr lang="en-US" dirty="0"/>
          </a:p>
        </p:txBody>
      </p:sp>
      <p:sp>
        <p:nvSpPr>
          <p:cNvPr id="17" name="TextBox 16"/>
          <p:cNvSpPr txBox="1"/>
          <p:nvPr/>
        </p:nvSpPr>
        <p:spPr>
          <a:xfrm>
            <a:off x="3256799" y="1608316"/>
            <a:ext cx="2714737" cy="369332"/>
          </a:xfrm>
          <a:prstGeom prst="rect">
            <a:avLst/>
          </a:prstGeom>
          <a:solidFill>
            <a:srgbClr val="FFC000"/>
          </a:solidFill>
          <a:ln w="25400">
            <a:solidFill>
              <a:schemeClr val="tx1"/>
            </a:solidFill>
          </a:ln>
        </p:spPr>
        <p:txBody>
          <a:bodyPr wrap="square" rtlCol="0">
            <a:spAutoFit/>
          </a:bodyPr>
          <a:lstStyle/>
          <a:p>
            <a:pPr algn="ctr"/>
            <a:r>
              <a:rPr lang="en-US" dirty="0" smtClean="0"/>
              <a:t>Direct + Indirect (No Vis)</a:t>
            </a:r>
            <a:endParaRPr lang="en-US" dirty="0"/>
          </a:p>
        </p:txBody>
      </p:sp>
      <p:sp>
        <p:nvSpPr>
          <p:cNvPr id="18" name="TextBox 17"/>
          <p:cNvSpPr txBox="1"/>
          <p:nvPr/>
        </p:nvSpPr>
        <p:spPr>
          <a:xfrm>
            <a:off x="5971536" y="1608316"/>
            <a:ext cx="2728798" cy="369332"/>
          </a:xfrm>
          <a:prstGeom prst="rect">
            <a:avLst/>
          </a:prstGeom>
          <a:solidFill>
            <a:srgbClr val="FFC000"/>
          </a:solidFill>
          <a:ln w="25400">
            <a:solidFill>
              <a:schemeClr val="tx1"/>
            </a:solidFill>
          </a:ln>
        </p:spPr>
        <p:txBody>
          <a:bodyPr wrap="square" rtlCol="0">
            <a:spAutoFit/>
          </a:bodyPr>
          <a:lstStyle/>
          <a:p>
            <a:pPr algn="ctr"/>
            <a:r>
              <a:rPr lang="en-US" dirty="0" smtClean="0"/>
              <a:t>Direct + Indirect + 2 Vis</a:t>
            </a:r>
            <a:endParaRPr lang="en-US" dirty="0"/>
          </a:p>
        </p:txBody>
      </p:sp>
    </p:spTree>
    <p:extLst>
      <p:ext uri="{BB962C8B-B14F-4D97-AF65-F5344CB8AC3E}">
        <p14:creationId xmlns:p14="http://schemas.microsoft.com/office/powerpoint/2010/main" val="262319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 - </a:t>
            </a:r>
            <a:r>
              <a:rPr lang="en-US" dirty="0" err="1" smtClean="0"/>
              <a:t>Optix</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59</a:t>
            </a:fld>
            <a:endParaRPr lang="en-US" dirty="0"/>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a:solidFill>
                  <a:schemeClr val="bg1"/>
                </a:solidFill>
              </a:rPr>
              <a:t>Time (</a:t>
            </a:r>
            <a:r>
              <a:rPr lang="en-US" dirty="0" err="1">
                <a:solidFill>
                  <a:schemeClr val="bg1"/>
                </a:solidFill>
              </a:rPr>
              <a:t>ms</a:t>
            </a:r>
            <a:r>
              <a:rPr lang="en-US" dirty="0">
                <a:solidFill>
                  <a:schemeClr val="bg1"/>
                </a:solidFill>
              </a:rPr>
              <a:t>) vs Image Size (</a:t>
            </a:r>
            <a:r>
              <a:rPr lang="en-US" dirty="0" err="1">
                <a:solidFill>
                  <a:schemeClr val="bg1"/>
                </a:solidFill>
              </a:rPr>
              <a:t>MPixels</a:t>
            </a:r>
            <a:r>
              <a:rPr lang="en-US" dirty="0">
                <a:solidFill>
                  <a:schemeClr val="bg1"/>
                </a:solidFill>
              </a:rPr>
              <a:t>)</a:t>
            </a:r>
          </a:p>
        </p:txBody>
      </p:sp>
      <p:grpSp>
        <p:nvGrpSpPr>
          <p:cNvPr id="8" name="Group 7"/>
          <p:cNvGrpSpPr/>
          <p:nvPr/>
        </p:nvGrpSpPr>
        <p:grpSpPr>
          <a:xfrm>
            <a:off x="214139" y="1801491"/>
            <a:ext cx="8730908" cy="4430720"/>
            <a:chOff x="214139" y="1801491"/>
            <a:chExt cx="8730908" cy="4430720"/>
          </a:xfrm>
        </p:grpSpPr>
        <p:sp>
          <p:nvSpPr>
            <p:cNvPr id="29" name="TextBox 28"/>
            <p:cNvSpPr txBox="1"/>
            <p:nvPr/>
          </p:nvSpPr>
          <p:spPr>
            <a:xfrm>
              <a:off x="739431" y="1801491"/>
              <a:ext cx="2728800" cy="369332"/>
            </a:xfrm>
            <a:prstGeom prst="rect">
              <a:avLst/>
            </a:prstGeom>
            <a:solidFill>
              <a:srgbClr val="FFC000"/>
            </a:solidFill>
            <a:ln w="25400">
              <a:solidFill>
                <a:schemeClr val="tx1"/>
              </a:solidFill>
            </a:ln>
          </p:spPr>
          <p:txBody>
            <a:bodyPr wrap="square" rtlCol="0">
              <a:spAutoFit/>
            </a:bodyPr>
            <a:lstStyle/>
            <a:p>
              <a:pPr algn="ctr"/>
              <a:r>
                <a:rPr lang="en-US" dirty="0" smtClean="0"/>
                <a:t>Direct + Visibility</a:t>
              </a:r>
              <a:endParaRPr lang="en-US" dirty="0"/>
            </a:p>
          </p:txBody>
        </p:sp>
        <p:sp>
          <p:nvSpPr>
            <p:cNvPr id="17" name="TextBox 16"/>
            <p:cNvSpPr txBox="1"/>
            <p:nvPr/>
          </p:nvSpPr>
          <p:spPr>
            <a:xfrm>
              <a:off x="3463430" y="1801491"/>
              <a:ext cx="2714737" cy="369332"/>
            </a:xfrm>
            <a:prstGeom prst="rect">
              <a:avLst/>
            </a:prstGeom>
            <a:solidFill>
              <a:srgbClr val="FFC000"/>
            </a:solidFill>
            <a:ln w="25400">
              <a:solidFill>
                <a:schemeClr val="tx1"/>
              </a:solidFill>
            </a:ln>
          </p:spPr>
          <p:txBody>
            <a:bodyPr wrap="square" rtlCol="0">
              <a:spAutoFit/>
            </a:bodyPr>
            <a:lstStyle/>
            <a:p>
              <a:pPr algn="ctr"/>
              <a:r>
                <a:rPr lang="en-US" dirty="0" smtClean="0"/>
                <a:t>Direct + Indirect (No Vis)</a:t>
              </a:r>
              <a:endParaRPr lang="en-US" dirty="0"/>
            </a:p>
          </p:txBody>
        </p:sp>
        <p:sp>
          <p:nvSpPr>
            <p:cNvPr id="18" name="TextBox 17"/>
            <p:cNvSpPr txBox="1"/>
            <p:nvPr/>
          </p:nvSpPr>
          <p:spPr>
            <a:xfrm>
              <a:off x="6178167" y="1801491"/>
              <a:ext cx="2728798" cy="369332"/>
            </a:xfrm>
            <a:prstGeom prst="rect">
              <a:avLst/>
            </a:prstGeom>
            <a:solidFill>
              <a:srgbClr val="FFC000"/>
            </a:solidFill>
            <a:ln w="25400">
              <a:solidFill>
                <a:schemeClr val="tx1"/>
              </a:solidFill>
            </a:ln>
          </p:spPr>
          <p:txBody>
            <a:bodyPr wrap="square" rtlCol="0">
              <a:spAutoFit/>
            </a:bodyPr>
            <a:lstStyle/>
            <a:p>
              <a:pPr algn="ctr"/>
              <a:r>
                <a:rPr lang="en-US" dirty="0" smtClean="0"/>
                <a:t>Direct + Indirect + 2 Vis</a:t>
              </a:r>
              <a:endParaRPr lang="en-US" dirty="0"/>
            </a:p>
          </p:txBody>
        </p:sp>
        <p:grpSp>
          <p:nvGrpSpPr>
            <p:cNvPr id="7" name="Group 6"/>
            <p:cNvGrpSpPr/>
            <p:nvPr/>
          </p:nvGrpSpPr>
          <p:grpSpPr>
            <a:xfrm>
              <a:off x="747517" y="4979780"/>
              <a:ext cx="2749230" cy="369332"/>
              <a:chOff x="747517" y="4979780"/>
              <a:chExt cx="2749230" cy="369332"/>
            </a:xfrm>
          </p:grpSpPr>
          <p:sp>
            <p:nvSpPr>
              <p:cNvPr id="155" name="Rectangle 154"/>
              <p:cNvSpPr/>
              <p:nvPr/>
            </p:nvSpPr>
            <p:spPr>
              <a:xfrm>
                <a:off x="3183841" y="4979780"/>
                <a:ext cx="312906" cy="369332"/>
              </a:xfrm>
              <a:prstGeom prst="rect">
                <a:avLst/>
              </a:prstGeom>
            </p:spPr>
            <p:txBody>
              <a:bodyPr wrap="none">
                <a:spAutoFit/>
              </a:bodyPr>
              <a:lstStyle/>
              <a:p>
                <a:r>
                  <a:rPr lang="en-US" dirty="0" smtClean="0">
                    <a:solidFill>
                      <a:schemeClr val="bg1"/>
                    </a:solidFill>
                  </a:rPr>
                  <a:t>2</a:t>
                </a:r>
                <a:endParaRPr lang="en-US" dirty="0">
                  <a:solidFill>
                    <a:schemeClr val="bg1"/>
                  </a:solidFill>
                </a:endParaRPr>
              </a:p>
            </p:txBody>
          </p:sp>
          <p:sp>
            <p:nvSpPr>
              <p:cNvPr id="154" name="Rectangle 153"/>
              <p:cNvSpPr/>
              <p:nvPr/>
            </p:nvSpPr>
            <p:spPr>
              <a:xfrm>
                <a:off x="1930300" y="4979780"/>
                <a:ext cx="312906" cy="369332"/>
              </a:xfrm>
              <a:prstGeom prst="rect">
                <a:avLst/>
              </a:prstGeom>
            </p:spPr>
            <p:txBody>
              <a:bodyPr wrap="none">
                <a:spAutoFit/>
              </a:bodyPr>
              <a:lstStyle/>
              <a:p>
                <a:r>
                  <a:rPr lang="en-US" dirty="0" smtClean="0">
                    <a:solidFill>
                      <a:schemeClr val="bg1"/>
                    </a:solidFill>
                  </a:rPr>
                  <a:t>1</a:t>
                </a:r>
                <a:endParaRPr lang="en-US" dirty="0">
                  <a:solidFill>
                    <a:schemeClr val="bg1"/>
                  </a:solidFill>
                </a:endParaRPr>
              </a:p>
            </p:txBody>
          </p:sp>
          <p:sp>
            <p:nvSpPr>
              <p:cNvPr id="153" name="Rectangle 152"/>
              <p:cNvSpPr/>
              <p:nvPr/>
            </p:nvSpPr>
            <p:spPr>
              <a:xfrm>
                <a:off x="747517" y="4979780"/>
                <a:ext cx="761747" cy="369332"/>
              </a:xfrm>
              <a:prstGeom prst="rect">
                <a:avLst/>
              </a:prstGeom>
            </p:spPr>
            <p:txBody>
              <a:bodyPr wrap="none">
                <a:spAutoFit/>
              </a:bodyPr>
              <a:lstStyle/>
              <a:p>
                <a:r>
                  <a:rPr lang="en-US" dirty="0" smtClean="0">
                    <a:solidFill>
                      <a:schemeClr val="bg1"/>
                    </a:solidFill>
                  </a:rPr>
                  <a:t>0.125</a:t>
                </a:r>
                <a:endParaRPr lang="en-US" dirty="0">
                  <a:solidFill>
                    <a:schemeClr val="bg1"/>
                  </a:solidFill>
                </a:endParaRPr>
              </a:p>
            </p:txBody>
          </p:sp>
        </p:grpSp>
        <p:sp>
          <p:nvSpPr>
            <p:cNvPr id="274" name="Line 130"/>
            <p:cNvSpPr>
              <a:spLocks noChangeShapeType="1"/>
            </p:cNvSpPr>
            <p:nvPr/>
          </p:nvSpPr>
          <p:spPr bwMode="auto">
            <a:xfrm>
              <a:off x="5718570" y="6047545"/>
              <a:ext cx="384038" cy="0"/>
            </a:xfrm>
            <a:prstGeom prst="line">
              <a:avLst/>
            </a:prstGeom>
            <a:noFill/>
            <a:ln w="34925" cap="rnd">
              <a:solidFill>
                <a:srgbClr val="26A9E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Line 130"/>
            <p:cNvSpPr>
              <a:spLocks noChangeShapeType="1"/>
            </p:cNvSpPr>
            <p:nvPr/>
          </p:nvSpPr>
          <p:spPr bwMode="auto">
            <a:xfrm>
              <a:off x="5718570" y="5571588"/>
              <a:ext cx="384038" cy="0"/>
            </a:xfrm>
            <a:prstGeom prst="line">
              <a:avLst/>
            </a:prstGeom>
            <a:noFill/>
            <a:ln w="34925" cap="rnd">
              <a:solidFill>
                <a:srgbClr val="FFFFFF"/>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1"/>
            <p:cNvSpPr/>
            <p:nvPr/>
          </p:nvSpPr>
          <p:spPr>
            <a:xfrm>
              <a:off x="6230810" y="5862879"/>
              <a:ext cx="2538672" cy="369332"/>
            </a:xfrm>
            <a:prstGeom prst="rect">
              <a:avLst/>
            </a:prstGeom>
          </p:spPr>
          <p:txBody>
            <a:bodyPr wrap="square">
              <a:spAutoFit/>
            </a:bodyPr>
            <a:lstStyle/>
            <a:p>
              <a:r>
                <a:rPr lang="en-US" dirty="0" smtClean="0">
                  <a:solidFill>
                    <a:schemeClr val="bg1"/>
                  </a:solidFill>
                </a:rPr>
                <a:t>Uses shadow map</a:t>
              </a:r>
              <a:endParaRPr lang="en-US" dirty="0">
                <a:solidFill>
                  <a:schemeClr val="bg1"/>
                </a:solidFill>
              </a:endParaRPr>
            </a:p>
          </p:txBody>
        </p:sp>
        <p:sp>
          <p:nvSpPr>
            <p:cNvPr id="151" name="Rectangle 150"/>
            <p:cNvSpPr/>
            <p:nvPr/>
          </p:nvSpPr>
          <p:spPr>
            <a:xfrm>
              <a:off x="8068413" y="5386922"/>
              <a:ext cx="672043" cy="369332"/>
            </a:xfrm>
            <a:prstGeom prst="rect">
              <a:avLst/>
            </a:prstGeom>
          </p:spPr>
          <p:txBody>
            <a:bodyPr wrap="none">
              <a:spAutoFit/>
            </a:bodyPr>
            <a:lstStyle/>
            <a:p>
              <a:r>
                <a:rPr lang="en-US" dirty="0" smtClean="0">
                  <a:solidFill>
                    <a:schemeClr val="bg1"/>
                  </a:solidFill>
                </a:rPr>
                <a:t>Total</a:t>
              </a:r>
              <a:endParaRPr lang="en-US" dirty="0">
                <a:solidFill>
                  <a:schemeClr val="bg1"/>
                </a:solidFill>
              </a:endParaRPr>
            </a:p>
          </p:txBody>
        </p:sp>
        <p:sp>
          <p:nvSpPr>
            <p:cNvPr id="150" name="Rectangle 149"/>
            <p:cNvSpPr/>
            <p:nvPr/>
          </p:nvSpPr>
          <p:spPr>
            <a:xfrm>
              <a:off x="6230810" y="5386922"/>
              <a:ext cx="697627" cy="369332"/>
            </a:xfrm>
            <a:prstGeom prst="rect">
              <a:avLst/>
            </a:prstGeom>
          </p:spPr>
          <p:txBody>
            <a:bodyPr wrap="none">
              <a:spAutoFit/>
            </a:bodyPr>
            <a:lstStyle/>
            <a:p>
              <a:r>
                <a:rPr lang="en-US" dirty="0" smtClean="0">
                  <a:solidFill>
                    <a:schemeClr val="bg1"/>
                  </a:solidFill>
                </a:rPr>
                <a:t>Build</a:t>
              </a:r>
              <a:endParaRPr lang="en-US" dirty="0">
                <a:solidFill>
                  <a:schemeClr val="bg1"/>
                </a:solidFill>
              </a:endParaRPr>
            </a:p>
          </p:txBody>
        </p:sp>
        <p:sp>
          <p:nvSpPr>
            <p:cNvPr id="149" name="Rectangle 148"/>
            <p:cNvSpPr/>
            <p:nvPr/>
          </p:nvSpPr>
          <p:spPr>
            <a:xfrm>
              <a:off x="4283767" y="5386922"/>
              <a:ext cx="954107" cy="369332"/>
            </a:xfrm>
            <a:prstGeom prst="rect">
              <a:avLst/>
            </a:prstGeom>
          </p:spPr>
          <p:txBody>
            <a:bodyPr wrap="none">
              <a:spAutoFit/>
            </a:bodyPr>
            <a:lstStyle/>
            <a:p>
              <a:r>
                <a:rPr lang="en-US" dirty="0" smtClean="0">
                  <a:solidFill>
                    <a:schemeClr val="bg1"/>
                  </a:solidFill>
                </a:rPr>
                <a:t>HLBVH</a:t>
              </a:r>
              <a:endParaRPr lang="en-US" dirty="0">
                <a:solidFill>
                  <a:schemeClr val="bg1"/>
                </a:solidFill>
              </a:endParaRPr>
            </a:p>
          </p:txBody>
        </p:sp>
        <p:sp>
          <p:nvSpPr>
            <p:cNvPr id="148" name="Rectangle 147"/>
            <p:cNvSpPr/>
            <p:nvPr/>
          </p:nvSpPr>
          <p:spPr>
            <a:xfrm>
              <a:off x="2450677" y="5386922"/>
              <a:ext cx="966931" cy="369332"/>
            </a:xfrm>
            <a:prstGeom prst="rect">
              <a:avLst/>
            </a:prstGeom>
          </p:spPr>
          <p:txBody>
            <a:bodyPr wrap="none">
              <a:spAutoFit/>
            </a:bodyPr>
            <a:lstStyle/>
            <a:p>
              <a:r>
                <a:rPr lang="en-US" dirty="0" smtClean="0">
                  <a:solidFill>
                    <a:schemeClr val="bg1"/>
                  </a:solidFill>
                </a:rPr>
                <a:t>TRBVH</a:t>
              </a:r>
              <a:endParaRPr lang="en-US" dirty="0">
                <a:solidFill>
                  <a:schemeClr val="bg1"/>
                </a:solidFill>
              </a:endParaRPr>
            </a:p>
          </p:txBody>
        </p:sp>
        <p:sp>
          <p:nvSpPr>
            <p:cNvPr id="147" name="Rectangle 146"/>
            <p:cNvSpPr/>
            <p:nvPr/>
          </p:nvSpPr>
          <p:spPr>
            <a:xfrm>
              <a:off x="953429" y="5386922"/>
              <a:ext cx="719108" cy="369332"/>
            </a:xfrm>
            <a:prstGeom prst="rect">
              <a:avLst/>
            </a:prstGeom>
          </p:spPr>
          <p:txBody>
            <a:bodyPr wrap="none">
              <a:spAutoFit/>
            </a:bodyPr>
            <a:lstStyle/>
            <a:p>
              <a:r>
                <a:rPr lang="en-US" dirty="0" smtClean="0">
                  <a:solidFill>
                    <a:schemeClr val="bg1"/>
                  </a:solidFill>
                </a:rPr>
                <a:t>DIRT</a:t>
              </a:r>
              <a:endParaRPr lang="en-US" dirty="0">
                <a:solidFill>
                  <a:schemeClr val="bg1"/>
                </a:solidFill>
              </a:endParaRPr>
            </a:p>
          </p:txBody>
        </p:sp>
        <p:sp>
          <p:nvSpPr>
            <p:cNvPr id="12" name="Line 5"/>
            <p:cNvSpPr>
              <a:spLocks noChangeShapeType="1"/>
            </p:cNvSpPr>
            <p:nvPr/>
          </p:nvSpPr>
          <p:spPr bwMode="auto">
            <a:xfrm>
              <a:off x="3769460" y="5571588"/>
              <a:ext cx="375309" cy="0"/>
            </a:xfrm>
            <a:prstGeom prst="line">
              <a:avLst/>
            </a:prstGeom>
            <a:noFill/>
            <a:ln w="30163" cap="rnd">
              <a:solidFill>
                <a:srgbClr val="FAAF4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7"/>
            <p:cNvSpPr>
              <a:spLocks noChangeShapeType="1"/>
            </p:cNvSpPr>
            <p:nvPr/>
          </p:nvSpPr>
          <p:spPr bwMode="auto">
            <a:xfrm>
              <a:off x="1939453" y="5571588"/>
              <a:ext cx="377405" cy="0"/>
            </a:xfrm>
            <a:prstGeom prst="line">
              <a:avLst/>
            </a:prstGeom>
            <a:noFill/>
            <a:ln w="30163" cap="rnd">
              <a:solidFill>
                <a:srgbClr val="29B4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9"/>
            <p:cNvSpPr>
              <a:spLocks noChangeShapeType="1"/>
            </p:cNvSpPr>
            <p:nvPr/>
          </p:nvSpPr>
          <p:spPr bwMode="auto">
            <a:xfrm>
              <a:off x="425643" y="5571588"/>
              <a:ext cx="394178" cy="0"/>
            </a:xfrm>
            <a:prstGeom prst="line">
              <a:avLst/>
            </a:prstGeom>
            <a:noFill/>
            <a:ln w="30163" cap="rnd">
              <a:solidFill>
                <a:srgbClr val="26A9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1"/>
            <p:cNvSpPr>
              <a:spLocks noChangeShapeType="1"/>
            </p:cNvSpPr>
            <p:nvPr/>
          </p:nvSpPr>
          <p:spPr bwMode="auto">
            <a:xfrm>
              <a:off x="7572857" y="5571588"/>
              <a:ext cx="392082" cy="0"/>
            </a:xfrm>
            <a:prstGeom prst="line">
              <a:avLst/>
            </a:prstGeom>
            <a:noFill/>
            <a:ln w="3016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p:cNvSpPr>
              <a:spLocks noChangeShapeType="1"/>
            </p:cNvSpPr>
            <p:nvPr/>
          </p:nvSpPr>
          <p:spPr bwMode="auto">
            <a:xfrm>
              <a:off x="977634" y="4915115"/>
              <a:ext cx="0" cy="7265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p:cNvSpPr>
              <a:spLocks noChangeShapeType="1"/>
            </p:cNvSpPr>
            <p:nvPr/>
          </p:nvSpPr>
          <p:spPr bwMode="auto">
            <a:xfrm>
              <a:off x="2093073" y="4915115"/>
              <a:ext cx="0" cy="7265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
            <p:cNvSpPr>
              <a:spLocks noChangeShapeType="1"/>
            </p:cNvSpPr>
            <p:nvPr/>
          </p:nvSpPr>
          <p:spPr bwMode="auto">
            <a:xfrm>
              <a:off x="3372054" y="4915115"/>
              <a:ext cx="0" cy="7265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p:cNvSpPr>
              <a:spLocks noChangeShapeType="1"/>
            </p:cNvSpPr>
            <p:nvPr/>
          </p:nvSpPr>
          <p:spPr bwMode="auto">
            <a:xfrm>
              <a:off x="3669785"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p:cNvSpPr>
              <a:spLocks noChangeShapeType="1"/>
            </p:cNvSpPr>
            <p:nvPr/>
          </p:nvSpPr>
          <p:spPr bwMode="auto">
            <a:xfrm>
              <a:off x="4787320"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0"/>
            <p:cNvSpPr>
              <a:spLocks noChangeShapeType="1"/>
            </p:cNvSpPr>
            <p:nvPr/>
          </p:nvSpPr>
          <p:spPr bwMode="auto">
            <a:xfrm>
              <a:off x="6064205"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36"/>
            <p:cNvSpPr>
              <a:spLocks noChangeShapeType="1"/>
            </p:cNvSpPr>
            <p:nvPr/>
          </p:nvSpPr>
          <p:spPr bwMode="auto">
            <a:xfrm>
              <a:off x="6414351"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7"/>
            <p:cNvSpPr>
              <a:spLocks noChangeShapeType="1"/>
            </p:cNvSpPr>
            <p:nvPr/>
          </p:nvSpPr>
          <p:spPr bwMode="auto">
            <a:xfrm>
              <a:off x="7533985"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38"/>
            <p:cNvSpPr>
              <a:spLocks noChangeShapeType="1"/>
            </p:cNvSpPr>
            <p:nvPr/>
          </p:nvSpPr>
          <p:spPr bwMode="auto">
            <a:xfrm>
              <a:off x="8810870" y="4921927"/>
              <a:ext cx="0" cy="7037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48"/>
            <p:cNvSpPr>
              <a:spLocks noChangeShapeType="1"/>
            </p:cNvSpPr>
            <p:nvPr/>
          </p:nvSpPr>
          <p:spPr bwMode="auto">
            <a:xfrm flipV="1">
              <a:off x="3520918" y="2451834"/>
              <a:ext cx="0" cy="245419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49"/>
            <p:cNvSpPr>
              <a:spLocks noEditPoints="1"/>
            </p:cNvSpPr>
            <p:nvPr/>
          </p:nvSpPr>
          <p:spPr bwMode="auto">
            <a:xfrm>
              <a:off x="3520918" y="2451834"/>
              <a:ext cx="2555866" cy="2045545"/>
            </a:xfrm>
            <a:custGeom>
              <a:avLst/>
              <a:gdLst>
                <a:gd name="T0" fmla="*/ 0 w 1219"/>
                <a:gd name="T1" fmla="*/ 901 h 901"/>
                <a:gd name="T2" fmla="*/ 1219 w 1219"/>
                <a:gd name="T3" fmla="*/ 901 h 901"/>
                <a:gd name="T4" fmla="*/ 0 w 1219"/>
                <a:gd name="T5" fmla="*/ 721 h 901"/>
                <a:gd name="T6" fmla="*/ 1219 w 1219"/>
                <a:gd name="T7" fmla="*/ 721 h 901"/>
                <a:gd name="T8" fmla="*/ 0 w 1219"/>
                <a:gd name="T9" fmla="*/ 540 h 901"/>
                <a:gd name="T10" fmla="*/ 1219 w 1219"/>
                <a:gd name="T11" fmla="*/ 540 h 901"/>
                <a:gd name="T12" fmla="*/ 0 w 1219"/>
                <a:gd name="T13" fmla="*/ 360 h 901"/>
                <a:gd name="T14" fmla="*/ 1219 w 1219"/>
                <a:gd name="T15" fmla="*/ 360 h 901"/>
                <a:gd name="T16" fmla="*/ 0 w 1219"/>
                <a:gd name="T17" fmla="*/ 180 h 901"/>
                <a:gd name="T18" fmla="*/ 1219 w 1219"/>
                <a:gd name="T19" fmla="*/ 180 h 901"/>
                <a:gd name="T20" fmla="*/ 0 w 1219"/>
                <a:gd name="T21" fmla="*/ 0 h 901"/>
                <a:gd name="T22" fmla="*/ 1219 w 1219"/>
                <a:gd name="T2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9" h="901">
                  <a:moveTo>
                    <a:pt x="0" y="901"/>
                  </a:moveTo>
                  <a:lnTo>
                    <a:pt x="1219" y="901"/>
                  </a:lnTo>
                  <a:moveTo>
                    <a:pt x="0" y="721"/>
                  </a:moveTo>
                  <a:lnTo>
                    <a:pt x="1219" y="721"/>
                  </a:lnTo>
                  <a:moveTo>
                    <a:pt x="0" y="540"/>
                  </a:moveTo>
                  <a:lnTo>
                    <a:pt x="1219" y="540"/>
                  </a:lnTo>
                  <a:moveTo>
                    <a:pt x="0" y="360"/>
                  </a:moveTo>
                  <a:lnTo>
                    <a:pt x="1219" y="360"/>
                  </a:lnTo>
                  <a:moveTo>
                    <a:pt x="0" y="180"/>
                  </a:moveTo>
                  <a:lnTo>
                    <a:pt x="1219" y="180"/>
                  </a:lnTo>
                  <a:moveTo>
                    <a:pt x="0" y="0"/>
                  </a:moveTo>
                  <a:lnTo>
                    <a:pt x="1219"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0"/>
            <p:cNvSpPr>
              <a:spLocks noChangeShapeType="1"/>
            </p:cNvSpPr>
            <p:nvPr/>
          </p:nvSpPr>
          <p:spPr bwMode="auto">
            <a:xfrm flipV="1">
              <a:off x="3520918" y="2451834"/>
              <a:ext cx="0" cy="245419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1"/>
            <p:cNvSpPr>
              <a:spLocks noChangeShapeType="1"/>
            </p:cNvSpPr>
            <p:nvPr/>
          </p:nvSpPr>
          <p:spPr bwMode="auto">
            <a:xfrm>
              <a:off x="3520918" y="4906033"/>
              <a:ext cx="2555866"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52"/>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53"/>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54"/>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55"/>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56"/>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57"/>
            <p:cNvSpPr>
              <a:spLocks noChangeArrowheads="1"/>
            </p:cNvSpPr>
            <p:nvPr/>
          </p:nvSpPr>
          <p:spPr bwMode="auto">
            <a:xfrm>
              <a:off x="352091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70"/>
            <p:cNvSpPr>
              <a:spLocks noEditPoints="1"/>
            </p:cNvSpPr>
            <p:nvPr/>
          </p:nvSpPr>
          <p:spPr bwMode="auto">
            <a:xfrm>
              <a:off x="816188" y="2451834"/>
              <a:ext cx="2555866" cy="2045545"/>
            </a:xfrm>
            <a:custGeom>
              <a:avLst/>
              <a:gdLst>
                <a:gd name="T0" fmla="*/ 0 w 1219"/>
                <a:gd name="T1" fmla="*/ 901 h 901"/>
                <a:gd name="T2" fmla="*/ 1219 w 1219"/>
                <a:gd name="T3" fmla="*/ 901 h 901"/>
                <a:gd name="T4" fmla="*/ 0 w 1219"/>
                <a:gd name="T5" fmla="*/ 721 h 901"/>
                <a:gd name="T6" fmla="*/ 1219 w 1219"/>
                <a:gd name="T7" fmla="*/ 721 h 901"/>
                <a:gd name="T8" fmla="*/ 0 w 1219"/>
                <a:gd name="T9" fmla="*/ 540 h 901"/>
                <a:gd name="T10" fmla="*/ 1219 w 1219"/>
                <a:gd name="T11" fmla="*/ 540 h 901"/>
                <a:gd name="T12" fmla="*/ 0 w 1219"/>
                <a:gd name="T13" fmla="*/ 360 h 901"/>
                <a:gd name="T14" fmla="*/ 1219 w 1219"/>
                <a:gd name="T15" fmla="*/ 360 h 901"/>
                <a:gd name="T16" fmla="*/ 0 w 1219"/>
                <a:gd name="T17" fmla="*/ 180 h 901"/>
                <a:gd name="T18" fmla="*/ 1219 w 1219"/>
                <a:gd name="T19" fmla="*/ 180 h 901"/>
                <a:gd name="T20" fmla="*/ 0 w 1219"/>
                <a:gd name="T21" fmla="*/ 0 h 901"/>
                <a:gd name="T22" fmla="*/ 1219 w 1219"/>
                <a:gd name="T2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9" h="901">
                  <a:moveTo>
                    <a:pt x="0" y="901"/>
                  </a:moveTo>
                  <a:lnTo>
                    <a:pt x="1219" y="901"/>
                  </a:lnTo>
                  <a:moveTo>
                    <a:pt x="0" y="721"/>
                  </a:moveTo>
                  <a:lnTo>
                    <a:pt x="1219" y="721"/>
                  </a:lnTo>
                  <a:moveTo>
                    <a:pt x="0" y="540"/>
                  </a:moveTo>
                  <a:lnTo>
                    <a:pt x="1219" y="540"/>
                  </a:lnTo>
                  <a:moveTo>
                    <a:pt x="0" y="360"/>
                  </a:moveTo>
                  <a:lnTo>
                    <a:pt x="1219" y="360"/>
                  </a:lnTo>
                  <a:moveTo>
                    <a:pt x="0" y="180"/>
                  </a:moveTo>
                  <a:lnTo>
                    <a:pt x="1219" y="180"/>
                  </a:lnTo>
                  <a:moveTo>
                    <a:pt x="0" y="0"/>
                  </a:moveTo>
                  <a:lnTo>
                    <a:pt x="1219"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71"/>
            <p:cNvSpPr>
              <a:spLocks noChangeShapeType="1"/>
            </p:cNvSpPr>
            <p:nvPr/>
          </p:nvSpPr>
          <p:spPr bwMode="auto">
            <a:xfrm>
              <a:off x="816188" y="4906033"/>
              <a:ext cx="2555866"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Rectangle 72"/>
            <p:cNvSpPr>
              <a:spLocks noChangeArrowheads="1"/>
            </p:cNvSpPr>
            <p:nvPr/>
          </p:nvSpPr>
          <p:spPr bwMode="auto">
            <a:xfrm>
              <a:off x="81618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73"/>
            <p:cNvSpPr>
              <a:spLocks noChangeArrowheads="1"/>
            </p:cNvSpPr>
            <p:nvPr/>
          </p:nvSpPr>
          <p:spPr bwMode="auto">
            <a:xfrm>
              <a:off x="81618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Rectangle 74"/>
            <p:cNvSpPr>
              <a:spLocks noChangeArrowheads="1"/>
            </p:cNvSpPr>
            <p:nvPr/>
          </p:nvSpPr>
          <p:spPr bwMode="auto">
            <a:xfrm>
              <a:off x="81618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75"/>
            <p:cNvSpPr>
              <a:spLocks noChangeArrowheads="1"/>
            </p:cNvSpPr>
            <p:nvPr/>
          </p:nvSpPr>
          <p:spPr bwMode="auto">
            <a:xfrm>
              <a:off x="816188"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88"/>
            <p:cNvSpPr>
              <a:spLocks noChangeShapeType="1"/>
            </p:cNvSpPr>
            <p:nvPr/>
          </p:nvSpPr>
          <p:spPr bwMode="auto">
            <a:xfrm flipV="1">
              <a:off x="6244520" y="2451834"/>
              <a:ext cx="0" cy="2454199"/>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89"/>
            <p:cNvSpPr>
              <a:spLocks noEditPoints="1"/>
            </p:cNvSpPr>
            <p:nvPr/>
          </p:nvSpPr>
          <p:spPr bwMode="auto">
            <a:xfrm>
              <a:off x="6257101" y="2451834"/>
              <a:ext cx="2553769" cy="2045545"/>
            </a:xfrm>
            <a:custGeom>
              <a:avLst/>
              <a:gdLst>
                <a:gd name="T0" fmla="*/ 0 w 1218"/>
                <a:gd name="T1" fmla="*/ 901 h 901"/>
                <a:gd name="T2" fmla="*/ 1218 w 1218"/>
                <a:gd name="T3" fmla="*/ 901 h 901"/>
                <a:gd name="T4" fmla="*/ 0 w 1218"/>
                <a:gd name="T5" fmla="*/ 721 h 901"/>
                <a:gd name="T6" fmla="*/ 1218 w 1218"/>
                <a:gd name="T7" fmla="*/ 721 h 901"/>
                <a:gd name="T8" fmla="*/ 0 w 1218"/>
                <a:gd name="T9" fmla="*/ 540 h 901"/>
                <a:gd name="T10" fmla="*/ 1218 w 1218"/>
                <a:gd name="T11" fmla="*/ 540 h 901"/>
                <a:gd name="T12" fmla="*/ 0 w 1218"/>
                <a:gd name="T13" fmla="*/ 360 h 901"/>
                <a:gd name="T14" fmla="*/ 1218 w 1218"/>
                <a:gd name="T15" fmla="*/ 360 h 901"/>
                <a:gd name="T16" fmla="*/ 0 w 1218"/>
                <a:gd name="T17" fmla="*/ 180 h 901"/>
                <a:gd name="T18" fmla="*/ 1218 w 1218"/>
                <a:gd name="T19" fmla="*/ 180 h 901"/>
                <a:gd name="T20" fmla="*/ 0 w 1218"/>
                <a:gd name="T21" fmla="*/ 0 h 901"/>
                <a:gd name="T22" fmla="*/ 1218 w 1218"/>
                <a:gd name="T2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8" h="901">
                  <a:moveTo>
                    <a:pt x="0" y="901"/>
                  </a:moveTo>
                  <a:lnTo>
                    <a:pt x="1218" y="901"/>
                  </a:lnTo>
                  <a:moveTo>
                    <a:pt x="0" y="721"/>
                  </a:moveTo>
                  <a:lnTo>
                    <a:pt x="1218" y="721"/>
                  </a:lnTo>
                  <a:moveTo>
                    <a:pt x="0" y="540"/>
                  </a:moveTo>
                  <a:lnTo>
                    <a:pt x="1218" y="540"/>
                  </a:lnTo>
                  <a:moveTo>
                    <a:pt x="0" y="360"/>
                  </a:moveTo>
                  <a:lnTo>
                    <a:pt x="1218" y="360"/>
                  </a:lnTo>
                  <a:moveTo>
                    <a:pt x="0" y="180"/>
                  </a:moveTo>
                  <a:lnTo>
                    <a:pt x="1218" y="180"/>
                  </a:lnTo>
                  <a:moveTo>
                    <a:pt x="0" y="0"/>
                  </a:moveTo>
                  <a:lnTo>
                    <a:pt x="1218"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90"/>
            <p:cNvSpPr>
              <a:spLocks noChangeShapeType="1"/>
            </p:cNvSpPr>
            <p:nvPr/>
          </p:nvSpPr>
          <p:spPr bwMode="auto">
            <a:xfrm>
              <a:off x="6257101" y="4906033"/>
              <a:ext cx="2549575"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1"/>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Rectangle 92"/>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Rectangle 93"/>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94"/>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Rectangle 95"/>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Rectangle 96"/>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97"/>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Rectangle 98"/>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99"/>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00"/>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1"/>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2"/>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03"/>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04"/>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05"/>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06"/>
            <p:cNvSpPr>
              <a:spLocks noChangeArrowheads="1"/>
            </p:cNvSpPr>
            <p:nvPr/>
          </p:nvSpPr>
          <p:spPr bwMode="auto">
            <a:xfrm>
              <a:off x="6257101" y="2451834"/>
              <a:ext cx="2566350" cy="2463280"/>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07"/>
            <p:cNvSpPr>
              <a:spLocks/>
            </p:cNvSpPr>
            <p:nvPr/>
          </p:nvSpPr>
          <p:spPr bwMode="auto">
            <a:xfrm>
              <a:off x="6414351" y="2801461"/>
              <a:ext cx="2392324" cy="633415"/>
            </a:xfrm>
            <a:custGeom>
              <a:avLst/>
              <a:gdLst>
                <a:gd name="T0" fmla="*/ 0 w 1141"/>
                <a:gd name="T1" fmla="*/ 279 h 279"/>
                <a:gd name="T2" fmla="*/ 75 w 1141"/>
                <a:gd name="T3" fmla="*/ 266 h 279"/>
                <a:gd name="T4" fmla="*/ 229 w 1141"/>
                <a:gd name="T5" fmla="*/ 216 h 279"/>
                <a:gd name="T6" fmla="*/ 534 w 1141"/>
                <a:gd name="T7" fmla="*/ 109 h 279"/>
                <a:gd name="T8" fmla="*/ 1141 w 1141"/>
                <a:gd name="T9" fmla="*/ 0 h 279"/>
              </a:gdLst>
              <a:ahLst/>
              <a:cxnLst>
                <a:cxn ang="0">
                  <a:pos x="T0" y="T1"/>
                </a:cxn>
                <a:cxn ang="0">
                  <a:pos x="T2" y="T3"/>
                </a:cxn>
                <a:cxn ang="0">
                  <a:pos x="T4" y="T5"/>
                </a:cxn>
                <a:cxn ang="0">
                  <a:pos x="T6" y="T7"/>
                </a:cxn>
                <a:cxn ang="0">
                  <a:pos x="T8" y="T9"/>
                </a:cxn>
              </a:cxnLst>
              <a:rect l="0" t="0" r="r" b="b"/>
              <a:pathLst>
                <a:path w="1141" h="279">
                  <a:moveTo>
                    <a:pt x="0" y="279"/>
                  </a:moveTo>
                  <a:lnTo>
                    <a:pt x="75" y="266"/>
                  </a:lnTo>
                  <a:lnTo>
                    <a:pt x="229" y="216"/>
                  </a:lnTo>
                  <a:lnTo>
                    <a:pt x="534" y="109"/>
                  </a:lnTo>
                  <a:lnTo>
                    <a:pt x="1141" y="0"/>
                  </a:lnTo>
                </a:path>
              </a:pathLst>
            </a:custGeom>
            <a:noFill/>
            <a:ln w="127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08"/>
            <p:cNvSpPr>
              <a:spLocks/>
            </p:cNvSpPr>
            <p:nvPr/>
          </p:nvSpPr>
          <p:spPr bwMode="auto">
            <a:xfrm>
              <a:off x="6414351" y="3575634"/>
              <a:ext cx="2392324" cy="372330"/>
            </a:xfrm>
            <a:custGeom>
              <a:avLst/>
              <a:gdLst>
                <a:gd name="T0" fmla="*/ 0 w 1141"/>
                <a:gd name="T1" fmla="*/ 164 h 164"/>
                <a:gd name="T2" fmla="*/ 75 w 1141"/>
                <a:gd name="T3" fmla="*/ 150 h 164"/>
                <a:gd name="T4" fmla="*/ 229 w 1141"/>
                <a:gd name="T5" fmla="*/ 122 h 164"/>
                <a:gd name="T6" fmla="*/ 534 w 1141"/>
                <a:gd name="T7" fmla="*/ 83 h 164"/>
                <a:gd name="T8" fmla="*/ 1141 w 1141"/>
                <a:gd name="T9" fmla="*/ 0 h 164"/>
              </a:gdLst>
              <a:ahLst/>
              <a:cxnLst>
                <a:cxn ang="0">
                  <a:pos x="T0" y="T1"/>
                </a:cxn>
                <a:cxn ang="0">
                  <a:pos x="T2" y="T3"/>
                </a:cxn>
                <a:cxn ang="0">
                  <a:pos x="T4" y="T5"/>
                </a:cxn>
                <a:cxn ang="0">
                  <a:pos x="T6" y="T7"/>
                </a:cxn>
                <a:cxn ang="0">
                  <a:pos x="T8" y="T9"/>
                </a:cxn>
              </a:cxnLst>
              <a:rect l="0" t="0" r="r" b="b"/>
              <a:pathLst>
                <a:path w="1141" h="164">
                  <a:moveTo>
                    <a:pt x="0" y="164"/>
                  </a:moveTo>
                  <a:lnTo>
                    <a:pt x="75" y="150"/>
                  </a:lnTo>
                  <a:lnTo>
                    <a:pt x="229" y="122"/>
                  </a:lnTo>
                  <a:lnTo>
                    <a:pt x="534" y="83"/>
                  </a:lnTo>
                  <a:lnTo>
                    <a:pt x="1141" y="0"/>
                  </a:lnTo>
                </a:path>
              </a:pathLst>
            </a:custGeom>
            <a:noFill/>
            <a:ln w="127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4"/>
            <p:cNvSpPr>
              <a:spLocks/>
            </p:cNvSpPr>
            <p:nvPr/>
          </p:nvSpPr>
          <p:spPr bwMode="auto">
            <a:xfrm>
              <a:off x="6414351" y="2801461"/>
              <a:ext cx="2392324" cy="633415"/>
            </a:xfrm>
            <a:custGeom>
              <a:avLst/>
              <a:gdLst>
                <a:gd name="T0" fmla="*/ 0 w 1141"/>
                <a:gd name="T1" fmla="*/ 279 h 279"/>
                <a:gd name="T2" fmla="*/ 75 w 1141"/>
                <a:gd name="T3" fmla="*/ 266 h 279"/>
                <a:gd name="T4" fmla="*/ 229 w 1141"/>
                <a:gd name="T5" fmla="*/ 216 h 279"/>
                <a:gd name="T6" fmla="*/ 534 w 1141"/>
                <a:gd name="T7" fmla="*/ 109 h 279"/>
                <a:gd name="T8" fmla="*/ 1141 w 1141"/>
                <a:gd name="T9" fmla="*/ 0 h 279"/>
              </a:gdLst>
              <a:ahLst/>
              <a:cxnLst>
                <a:cxn ang="0">
                  <a:pos x="T0" y="T1"/>
                </a:cxn>
                <a:cxn ang="0">
                  <a:pos x="T2" y="T3"/>
                </a:cxn>
                <a:cxn ang="0">
                  <a:pos x="T4" y="T5"/>
                </a:cxn>
                <a:cxn ang="0">
                  <a:pos x="T6" y="T7"/>
                </a:cxn>
                <a:cxn ang="0">
                  <a:pos x="T8" y="T9"/>
                </a:cxn>
              </a:cxnLst>
              <a:rect l="0" t="0" r="r" b="b"/>
              <a:pathLst>
                <a:path w="1141" h="279">
                  <a:moveTo>
                    <a:pt x="0" y="279"/>
                  </a:moveTo>
                  <a:lnTo>
                    <a:pt x="75" y="266"/>
                  </a:lnTo>
                  <a:lnTo>
                    <a:pt x="229" y="216"/>
                  </a:lnTo>
                  <a:lnTo>
                    <a:pt x="534" y="109"/>
                  </a:lnTo>
                  <a:lnTo>
                    <a:pt x="1141" y="0"/>
                  </a:lnTo>
                </a:path>
              </a:pathLst>
            </a:custGeom>
            <a:noFill/>
            <a:ln w="127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115"/>
            <p:cNvSpPr>
              <a:spLocks/>
            </p:cNvSpPr>
            <p:nvPr/>
          </p:nvSpPr>
          <p:spPr bwMode="auto">
            <a:xfrm>
              <a:off x="6414351" y="3575634"/>
              <a:ext cx="2392324" cy="372330"/>
            </a:xfrm>
            <a:custGeom>
              <a:avLst/>
              <a:gdLst>
                <a:gd name="T0" fmla="*/ 0 w 1141"/>
                <a:gd name="T1" fmla="*/ 164 h 164"/>
                <a:gd name="T2" fmla="*/ 75 w 1141"/>
                <a:gd name="T3" fmla="*/ 150 h 164"/>
                <a:gd name="T4" fmla="*/ 229 w 1141"/>
                <a:gd name="T5" fmla="*/ 122 h 164"/>
                <a:gd name="T6" fmla="*/ 534 w 1141"/>
                <a:gd name="T7" fmla="*/ 83 h 164"/>
                <a:gd name="T8" fmla="*/ 1141 w 1141"/>
                <a:gd name="T9" fmla="*/ 0 h 164"/>
              </a:gdLst>
              <a:ahLst/>
              <a:cxnLst>
                <a:cxn ang="0">
                  <a:pos x="T0" y="T1"/>
                </a:cxn>
                <a:cxn ang="0">
                  <a:pos x="T2" y="T3"/>
                </a:cxn>
                <a:cxn ang="0">
                  <a:pos x="T4" y="T5"/>
                </a:cxn>
                <a:cxn ang="0">
                  <a:pos x="T6" y="T7"/>
                </a:cxn>
                <a:cxn ang="0">
                  <a:pos x="T8" y="T9"/>
                </a:cxn>
              </a:cxnLst>
              <a:rect l="0" t="0" r="r" b="b"/>
              <a:pathLst>
                <a:path w="1141" h="164">
                  <a:moveTo>
                    <a:pt x="0" y="164"/>
                  </a:moveTo>
                  <a:lnTo>
                    <a:pt x="75" y="150"/>
                  </a:lnTo>
                  <a:lnTo>
                    <a:pt x="229" y="122"/>
                  </a:lnTo>
                  <a:lnTo>
                    <a:pt x="534" y="83"/>
                  </a:lnTo>
                  <a:lnTo>
                    <a:pt x="1141" y="0"/>
                  </a:lnTo>
                </a:path>
              </a:pathLst>
            </a:custGeom>
            <a:noFill/>
            <a:ln w="127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39"/>
            <p:cNvSpPr/>
            <p:nvPr/>
          </p:nvSpPr>
          <p:spPr>
            <a:xfrm>
              <a:off x="214139" y="2209800"/>
              <a:ext cx="569387" cy="369332"/>
            </a:xfrm>
            <a:prstGeom prst="rect">
              <a:avLst/>
            </a:prstGeom>
          </p:spPr>
          <p:txBody>
            <a:bodyPr wrap="none">
              <a:spAutoFit/>
            </a:bodyPr>
            <a:lstStyle/>
            <a:p>
              <a:r>
                <a:rPr lang="en-US" dirty="0" smtClean="0">
                  <a:solidFill>
                    <a:schemeClr val="bg1"/>
                  </a:solidFill>
                </a:rPr>
                <a:t>300</a:t>
              </a:r>
              <a:endParaRPr lang="en-US" dirty="0">
                <a:solidFill>
                  <a:schemeClr val="bg1"/>
                </a:solidFill>
              </a:endParaRPr>
            </a:p>
          </p:txBody>
        </p:sp>
        <p:sp>
          <p:nvSpPr>
            <p:cNvPr id="141" name="Rectangle 140"/>
            <p:cNvSpPr/>
            <p:nvPr/>
          </p:nvSpPr>
          <p:spPr>
            <a:xfrm>
              <a:off x="214139" y="2639786"/>
              <a:ext cx="569387" cy="369332"/>
            </a:xfrm>
            <a:prstGeom prst="rect">
              <a:avLst/>
            </a:prstGeom>
          </p:spPr>
          <p:txBody>
            <a:bodyPr wrap="none">
              <a:spAutoFit/>
            </a:bodyPr>
            <a:lstStyle/>
            <a:p>
              <a:r>
                <a:rPr lang="en-US" dirty="0" smtClean="0">
                  <a:solidFill>
                    <a:schemeClr val="bg1"/>
                  </a:solidFill>
                </a:rPr>
                <a:t>250</a:t>
              </a:r>
              <a:endParaRPr lang="en-US" dirty="0">
                <a:solidFill>
                  <a:schemeClr val="bg1"/>
                </a:solidFill>
              </a:endParaRPr>
            </a:p>
          </p:txBody>
        </p:sp>
        <p:sp>
          <p:nvSpPr>
            <p:cNvPr id="142" name="Rectangle 141"/>
            <p:cNvSpPr/>
            <p:nvPr/>
          </p:nvSpPr>
          <p:spPr>
            <a:xfrm>
              <a:off x="214139" y="3052225"/>
              <a:ext cx="569387" cy="369332"/>
            </a:xfrm>
            <a:prstGeom prst="rect">
              <a:avLst/>
            </a:prstGeom>
          </p:spPr>
          <p:txBody>
            <a:bodyPr wrap="none">
              <a:spAutoFit/>
            </a:bodyPr>
            <a:lstStyle/>
            <a:p>
              <a:r>
                <a:rPr lang="en-US" dirty="0" smtClean="0">
                  <a:solidFill>
                    <a:schemeClr val="bg1"/>
                  </a:solidFill>
                </a:rPr>
                <a:t>200</a:t>
              </a:r>
              <a:endParaRPr lang="en-US" dirty="0">
                <a:solidFill>
                  <a:schemeClr val="bg1"/>
                </a:solidFill>
              </a:endParaRPr>
            </a:p>
          </p:txBody>
        </p:sp>
        <p:sp>
          <p:nvSpPr>
            <p:cNvPr id="143" name="Rectangle 142"/>
            <p:cNvSpPr/>
            <p:nvPr/>
          </p:nvSpPr>
          <p:spPr>
            <a:xfrm>
              <a:off x="214139" y="3487991"/>
              <a:ext cx="569387" cy="369332"/>
            </a:xfrm>
            <a:prstGeom prst="rect">
              <a:avLst/>
            </a:prstGeom>
          </p:spPr>
          <p:txBody>
            <a:bodyPr wrap="none">
              <a:spAutoFit/>
            </a:bodyPr>
            <a:lstStyle/>
            <a:p>
              <a:r>
                <a:rPr lang="en-US" dirty="0" smtClean="0">
                  <a:solidFill>
                    <a:schemeClr val="bg1"/>
                  </a:solidFill>
                </a:rPr>
                <a:t>150</a:t>
              </a:r>
              <a:endParaRPr lang="en-US" dirty="0">
                <a:solidFill>
                  <a:schemeClr val="bg1"/>
                </a:solidFill>
              </a:endParaRPr>
            </a:p>
          </p:txBody>
        </p:sp>
        <p:sp>
          <p:nvSpPr>
            <p:cNvPr id="144" name="Rectangle 143"/>
            <p:cNvSpPr/>
            <p:nvPr/>
          </p:nvSpPr>
          <p:spPr>
            <a:xfrm>
              <a:off x="214139" y="3900429"/>
              <a:ext cx="569387" cy="369332"/>
            </a:xfrm>
            <a:prstGeom prst="rect">
              <a:avLst/>
            </a:prstGeom>
          </p:spPr>
          <p:txBody>
            <a:bodyPr wrap="none">
              <a:spAutoFit/>
            </a:bodyPr>
            <a:lstStyle/>
            <a:p>
              <a:r>
                <a:rPr lang="en-US" dirty="0" smtClean="0">
                  <a:solidFill>
                    <a:schemeClr val="bg1"/>
                  </a:solidFill>
                </a:rPr>
                <a:t>100</a:t>
              </a:r>
              <a:endParaRPr lang="en-US" dirty="0">
                <a:solidFill>
                  <a:schemeClr val="bg1"/>
                </a:solidFill>
              </a:endParaRPr>
            </a:p>
          </p:txBody>
        </p:sp>
        <p:sp>
          <p:nvSpPr>
            <p:cNvPr id="145" name="Rectangle 144"/>
            <p:cNvSpPr/>
            <p:nvPr/>
          </p:nvSpPr>
          <p:spPr>
            <a:xfrm>
              <a:off x="358432" y="4334223"/>
              <a:ext cx="441146" cy="369332"/>
            </a:xfrm>
            <a:prstGeom prst="rect">
              <a:avLst/>
            </a:prstGeom>
          </p:spPr>
          <p:txBody>
            <a:bodyPr wrap="none">
              <a:spAutoFit/>
            </a:bodyPr>
            <a:lstStyle/>
            <a:p>
              <a:r>
                <a:rPr lang="en-US" dirty="0">
                  <a:solidFill>
                    <a:schemeClr val="bg1"/>
                  </a:solidFill>
                </a:rPr>
                <a:t>5</a:t>
              </a:r>
              <a:r>
                <a:rPr lang="en-US" dirty="0" smtClean="0">
                  <a:solidFill>
                    <a:schemeClr val="bg1"/>
                  </a:solidFill>
                </a:rPr>
                <a:t>0</a:t>
              </a:r>
              <a:endParaRPr lang="en-US" dirty="0">
                <a:solidFill>
                  <a:schemeClr val="bg1"/>
                </a:solidFill>
              </a:endParaRPr>
            </a:p>
          </p:txBody>
        </p:sp>
        <p:sp>
          <p:nvSpPr>
            <p:cNvPr id="146" name="Rectangle 145"/>
            <p:cNvSpPr/>
            <p:nvPr/>
          </p:nvSpPr>
          <p:spPr>
            <a:xfrm>
              <a:off x="502724" y="4751306"/>
              <a:ext cx="312906" cy="369332"/>
            </a:xfrm>
            <a:prstGeom prst="rect">
              <a:avLst/>
            </a:prstGeom>
          </p:spPr>
          <p:txBody>
            <a:bodyPr wrap="none">
              <a:spAutoFit/>
            </a:bodyPr>
            <a:lstStyle/>
            <a:p>
              <a:r>
                <a:rPr lang="en-US" dirty="0" smtClean="0">
                  <a:solidFill>
                    <a:schemeClr val="bg1"/>
                  </a:solidFill>
                </a:rPr>
                <a:t>0</a:t>
              </a:r>
              <a:endParaRPr lang="en-US" dirty="0">
                <a:solidFill>
                  <a:schemeClr val="bg1"/>
                </a:solidFill>
              </a:endParaRPr>
            </a:p>
          </p:txBody>
        </p:sp>
        <p:sp>
          <p:nvSpPr>
            <p:cNvPr id="162" name="Rectangle 161"/>
            <p:cNvSpPr/>
            <p:nvPr/>
          </p:nvSpPr>
          <p:spPr>
            <a:xfrm>
              <a:off x="7061610" y="2375931"/>
              <a:ext cx="704039" cy="369332"/>
            </a:xfrm>
            <a:prstGeom prst="rect">
              <a:avLst/>
            </a:prstGeom>
          </p:spPr>
          <p:txBody>
            <a:bodyPr wrap="none">
              <a:spAutoFit/>
            </a:bodyPr>
            <a:lstStyle/>
            <a:p>
              <a:r>
                <a:rPr lang="en-US" dirty="0" smtClean="0">
                  <a:solidFill>
                    <a:schemeClr val="bg1"/>
                  </a:solidFill>
                </a:rPr>
                <a:t>~550</a:t>
              </a:r>
              <a:endParaRPr lang="en-US" dirty="0">
                <a:solidFill>
                  <a:schemeClr val="bg1"/>
                </a:solidFill>
              </a:endParaRPr>
            </a:p>
          </p:txBody>
        </p:sp>
        <p:grpSp>
          <p:nvGrpSpPr>
            <p:cNvPr id="273" name="Group 272"/>
            <p:cNvGrpSpPr/>
            <p:nvPr/>
          </p:nvGrpSpPr>
          <p:grpSpPr>
            <a:xfrm>
              <a:off x="994697" y="2451834"/>
              <a:ext cx="7798296" cy="2382947"/>
              <a:chOff x="1447800" y="2920915"/>
              <a:chExt cx="6930726" cy="1955886"/>
            </a:xfrm>
          </p:grpSpPr>
          <p:cxnSp>
            <p:nvCxnSpPr>
              <p:cNvPr id="132" name="Straight Connector 131"/>
              <p:cNvCxnSpPr/>
              <p:nvPr/>
            </p:nvCxnSpPr>
            <p:spPr>
              <a:xfrm flipV="1">
                <a:off x="6264511" y="4473152"/>
                <a:ext cx="139757" cy="270197"/>
              </a:xfrm>
              <a:prstGeom prst="line">
                <a:avLst/>
              </a:prstGeom>
              <a:ln w="25400">
                <a:solidFill>
                  <a:srgbClr val="26A9E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6404268" y="4106056"/>
                <a:ext cx="286969" cy="367096"/>
              </a:xfrm>
              <a:prstGeom prst="line">
                <a:avLst/>
              </a:prstGeom>
              <a:ln w="25400">
                <a:solidFill>
                  <a:srgbClr val="26A9E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6691237" y="3591749"/>
                <a:ext cx="568346" cy="514307"/>
              </a:xfrm>
              <a:prstGeom prst="line">
                <a:avLst/>
              </a:prstGeom>
              <a:ln w="25400">
                <a:solidFill>
                  <a:srgbClr val="26A9E0"/>
                </a:solidFill>
              </a:ln>
            </p:spPr>
            <p:style>
              <a:lnRef idx="1">
                <a:schemeClr val="accent1"/>
              </a:lnRef>
              <a:fillRef idx="0">
                <a:schemeClr val="accent1"/>
              </a:fillRef>
              <a:effectRef idx="0">
                <a:schemeClr val="accent1"/>
              </a:effectRef>
              <a:fontRef idx="minor">
                <a:schemeClr val="tx1"/>
              </a:fontRef>
            </p:style>
          </p:cxnSp>
          <p:grpSp>
            <p:nvGrpSpPr>
              <p:cNvPr id="272" name="Group 271"/>
              <p:cNvGrpSpPr/>
              <p:nvPr/>
            </p:nvGrpSpPr>
            <p:grpSpPr>
              <a:xfrm>
                <a:off x="6283026" y="2920915"/>
                <a:ext cx="2095500" cy="1940736"/>
                <a:chOff x="6283026" y="2920915"/>
                <a:chExt cx="2095500" cy="1940736"/>
              </a:xfrm>
            </p:grpSpPr>
            <p:grpSp>
              <p:nvGrpSpPr>
                <p:cNvPr id="271" name="Group 270"/>
                <p:cNvGrpSpPr/>
                <p:nvPr/>
              </p:nvGrpSpPr>
              <p:grpSpPr>
                <a:xfrm>
                  <a:off x="6283026" y="3058808"/>
                  <a:ext cx="2095500" cy="1802843"/>
                  <a:chOff x="-3970084" y="2979421"/>
                  <a:chExt cx="2095500" cy="1765300"/>
                </a:xfrm>
              </p:grpSpPr>
              <p:sp>
                <p:nvSpPr>
                  <p:cNvPr id="256" name="Freeform 212"/>
                  <p:cNvSpPr>
                    <a:spLocks/>
                  </p:cNvSpPr>
                  <p:nvPr/>
                </p:nvSpPr>
                <p:spPr bwMode="auto">
                  <a:xfrm>
                    <a:off x="-3970084" y="3114358"/>
                    <a:ext cx="2095500" cy="514350"/>
                  </a:xfrm>
                  <a:custGeom>
                    <a:avLst/>
                    <a:gdLst>
                      <a:gd name="T0" fmla="*/ 0 w 1320"/>
                      <a:gd name="T1" fmla="*/ 324 h 324"/>
                      <a:gd name="T2" fmla="*/ 86 w 1320"/>
                      <a:gd name="T3" fmla="*/ 309 h 324"/>
                      <a:gd name="T4" fmla="*/ 264 w 1320"/>
                      <a:gd name="T5" fmla="*/ 250 h 324"/>
                      <a:gd name="T6" fmla="*/ 617 w 1320"/>
                      <a:gd name="T7" fmla="*/ 126 h 324"/>
                      <a:gd name="T8" fmla="*/ 1320 w 1320"/>
                      <a:gd name="T9" fmla="*/ 0 h 324"/>
                    </a:gdLst>
                    <a:ahLst/>
                    <a:cxnLst>
                      <a:cxn ang="0">
                        <a:pos x="T0" y="T1"/>
                      </a:cxn>
                      <a:cxn ang="0">
                        <a:pos x="T2" y="T3"/>
                      </a:cxn>
                      <a:cxn ang="0">
                        <a:pos x="T4" y="T5"/>
                      </a:cxn>
                      <a:cxn ang="0">
                        <a:pos x="T6" y="T7"/>
                      </a:cxn>
                      <a:cxn ang="0">
                        <a:pos x="T8" y="T9"/>
                      </a:cxn>
                    </a:cxnLst>
                    <a:rect l="0" t="0" r="r" b="b"/>
                    <a:pathLst>
                      <a:path w="1320" h="324">
                        <a:moveTo>
                          <a:pt x="0" y="324"/>
                        </a:moveTo>
                        <a:lnTo>
                          <a:pt x="86" y="309"/>
                        </a:lnTo>
                        <a:lnTo>
                          <a:pt x="264" y="250"/>
                        </a:lnTo>
                        <a:lnTo>
                          <a:pt x="617" y="126"/>
                        </a:lnTo>
                        <a:lnTo>
                          <a:pt x="1320" y="0"/>
                        </a:lnTo>
                      </a:path>
                    </a:pathLst>
                  </a:custGeom>
                  <a:noFill/>
                  <a:ln w="254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213"/>
                  <p:cNvSpPr>
                    <a:spLocks/>
                  </p:cNvSpPr>
                  <p:nvPr/>
                </p:nvSpPr>
                <p:spPr bwMode="auto">
                  <a:xfrm>
                    <a:off x="-3970084" y="3741421"/>
                    <a:ext cx="2095500" cy="300038"/>
                  </a:xfrm>
                  <a:custGeom>
                    <a:avLst/>
                    <a:gdLst>
                      <a:gd name="T0" fmla="*/ 0 w 1320"/>
                      <a:gd name="T1" fmla="*/ 189 h 189"/>
                      <a:gd name="T2" fmla="*/ 86 w 1320"/>
                      <a:gd name="T3" fmla="*/ 174 h 189"/>
                      <a:gd name="T4" fmla="*/ 264 w 1320"/>
                      <a:gd name="T5" fmla="*/ 141 h 189"/>
                      <a:gd name="T6" fmla="*/ 617 w 1320"/>
                      <a:gd name="T7" fmla="*/ 96 h 189"/>
                      <a:gd name="T8" fmla="*/ 1320 w 1320"/>
                      <a:gd name="T9" fmla="*/ 0 h 189"/>
                    </a:gdLst>
                    <a:ahLst/>
                    <a:cxnLst>
                      <a:cxn ang="0">
                        <a:pos x="T0" y="T1"/>
                      </a:cxn>
                      <a:cxn ang="0">
                        <a:pos x="T2" y="T3"/>
                      </a:cxn>
                      <a:cxn ang="0">
                        <a:pos x="T4" y="T5"/>
                      </a:cxn>
                      <a:cxn ang="0">
                        <a:pos x="T6" y="T7"/>
                      </a:cxn>
                      <a:cxn ang="0">
                        <a:pos x="T8" y="T9"/>
                      </a:cxn>
                    </a:cxnLst>
                    <a:rect l="0" t="0" r="r" b="b"/>
                    <a:pathLst>
                      <a:path w="1320" h="189">
                        <a:moveTo>
                          <a:pt x="0" y="189"/>
                        </a:moveTo>
                        <a:lnTo>
                          <a:pt x="86" y="174"/>
                        </a:lnTo>
                        <a:lnTo>
                          <a:pt x="264" y="141"/>
                        </a:lnTo>
                        <a:lnTo>
                          <a:pt x="617" y="96"/>
                        </a:lnTo>
                        <a:lnTo>
                          <a:pt x="1320" y="0"/>
                        </a:lnTo>
                      </a:path>
                    </a:pathLst>
                  </a:custGeom>
                  <a:noFill/>
                  <a:ln w="254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Freeform 214"/>
                  <p:cNvSpPr>
                    <a:spLocks/>
                  </p:cNvSpPr>
                  <p:nvPr/>
                </p:nvSpPr>
                <p:spPr bwMode="auto">
                  <a:xfrm>
                    <a:off x="-3970084" y="4644708"/>
                    <a:ext cx="2095500" cy="100013"/>
                  </a:xfrm>
                  <a:custGeom>
                    <a:avLst/>
                    <a:gdLst>
                      <a:gd name="T0" fmla="*/ 0 w 1320"/>
                      <a:gd name="T1" fmla="*/ 63 h 63"/>
                      <a:gd name="T2" fmla="*/ 86 w 1320"/>
                      <a:gd name="T3" fmla="*/ 48 h 63"/>
                      <a:gd name="T4" fmla="*/ 264 w 1320"/>
                      <a:gd name="T5" fmla="*/ 52 h 63"/>
                      <a:gd name="T6" fmla="*/ 617 w 1320"/>
                      <a:gd name="T7" fmla="*/ 59 h 63"/>
                      <a:gd name="T8" fmla="*/ 1320 w 1320"/>
                      <a:gd name="T9" fmla="*/ 0 h 63"/>
                    </a:gdLst>
                    <a:ahLst/>
                    <a:cxnLst>
                      <a:cxn ang="0">
                        <a:pos x="T0" y="T1"/>
                      </a:cxn>
                      <a:cxn ang="0">
                        <a:pos x="T2" y="T3"/>
                      </a:cxn>
                      <a:cxn ang="0">
                        <a:pos x="T4" y="T5"/>
                      </a:cxn>
                      <a:cxn ang="0">
                        <a:pos x="T6" y="T7"/>
                      </a:cxn>
                      <a:cxn ang="0">
                        <a:pos x="T8" y="T9"/>
                      </a:cxn>
                    </a:cxnLst>
                    <a:rect l="0" t="0" r="r" b="b"/>
                    <a:pathLst>
                      <a:path w="1320" h="63">
                        <a:moveTo>
                          <a:pt x="0" y="63"/>
                        </a:moveTo>
                        <a:lnTo>
                          <a:pt x="86" y="48"/>
                        </a:lnTo>
                        <a:lnTo>
                          <a:pt x="264" y="52"/>
                        </a:lnTo>
                        <a:lnTo>
                          <a:pt x="617" y="59"/>
                        </a:lnTo>
                        <a:lnTo>
                          <a:pt x="1320" y="0"/>
                        </a:lnTo>
                      </a:path>
                    </a:pathLst>
                  </a:custGeom>
                  <a:noFill/>
                  <a:ln w="25400" cap="rnd">
                    <a:solidFill>
                      <a:srgbClr val="26A9E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215"/>
                  <p:cNvSpPr>
                    <a:spLocks noChangeShapeType="1"/>
                  </p:cNvSpPr>
                  <p:nvPr/>
                </p:nvSpPr>
                <p:spPr bwMode="auto">
                  <a:xfrm>
                    <a:off x="-3970084" y="3687446"/>
                    <a:ext cx="2095500" cy="0"/>
                  </a:xfrm>
                  <a:prstGeom prst="line">
                    <a:avLst/>
                  </a:prstGeom>
                  <a:noFill/>
                  <a:ln w="25400" cap="rnd">
                    <a:solidFill>
                      <a:srgbClr val="FAAF4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216"/>
                  <p:cNvSpPr>
                    <a:spLocks noChangeShapeType="1"/>
                  </p:cNvSpPr>
                  <p:nvPr/>
                </p:nvSpPr>
                <p:spPr bwMode="auto">
                  <a:xfrm>
                    <a:off x="-3970084" y="4066858"/>
                    <a:ext cx="2095500" cy="0"/>
                  </a:xfrm>
                  <a:prstGeom prst="line">
                    <a:avLst/>
                  </a:prstGeom>
                  <a:noFill/>
                  <a:ln w="25400" cap="rnd">
                    <a:solidFill>
                      <a:srgbClr val="29B473"/>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218"/>
                  <p:cNvSpPr>
                    <a:spLocks/>
                  </p:cNvSpPr>
                  <p:nvPr/>
                </p:nvSpPr>
                <p:spPr bwMode="auto">
                  <a:xfrm>
                    <a:off x="-3970084" y="2979421"/>
                    <a:ext cx="2095500" cy="1665288"/>
                  </a:xfrm>
                  <a:custGeom>
                    <a:avLst/>
                    <a:gdLst>
                      <a:gd name="T0" fmla="*/ 0 w 1320"/>
                      <a:gd name="T1" fmla="*/ 1049 h 1049"/>
                      <a:gd name="T2" fmla="*/ 86 w 1320"/>
                      <a:gd name="T3" fmla="*/ 982 h 1049"/>
                      <a:gd name="T4" fmla="*/ 264 w 1320"/>
                      <a:gd name="T5" fmla="*/ 878 h 1049"/>
                      <a:gd name="T6" fmla="*/ 617 w 1320"/>
                      <a:gd name="T7" fmla="*/ 685 h 1049"/>
                      <a:gd name="T8" fmla="*/ 1320 w 1320"/>
                      <a:gd name="T9" fmla="*/ 0 h 1049"/>
                    </a:gdLst>
                    <a:ahLst/>
                    <a:cxnLst>
                      <a:cxn ang="0">
                        <a:pos x="T0" y="T1"/>
                      </a:cxn>
                      <a:cxn ang="0">
                        <a:pos x="T2" y="T3"/>
                      </a:cxn>
                      <a:cxn ang="0">
                        <a:pos x="T4" y="T5"/>
                      </a:cxn>
                      <a:cxn ang="0">
                        <a:pos x="T6" y="T7"/>
                      </a:cxn>
                      <a:cxn ang="0">
                        <a:pos x="T8" y="T9"/>
                      </a:cxn>
                    </a:cxnLst>
                    <a:rect l="0" t="0" r="r" b="b"/>
                    <a:pathLst>
                      <a:path w="1320" h="1049">
                        <a:moveTo>
                          <a:pt x="0" y="1049"/>
                        </a:moveTo>
                        <a:lnTo>
                          <a:pt x="86" y="982"/>
                        </a:lnTo>
                        <a:lnTo>
                          <a:pt x="264" y="878"/>
                        </a:lnTo>
                        <a:lnTo>
                          <a:pt x="617" y="685"/>
                        </a:lnTo>
                        <a:lnTo>
                          <a:pt x="1320" y="0"/>
                        </a:lnTo>
                      </a:path>
                    </a:pathLst>
                  </a:custGeom>
                  <a:noFill/>
                  <a:ln w="25400" cap="rnd">
                    <a:solidFill>
                      <a:srgbClr val="26A9E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219"/>
                  <p:cNvSpPr>
                    <a:spLocks/>
                  </p:cNvSpPr>
                  <p:nvPr/>
                </p:nvSpPr>
                <p:spPr bwMode="auto">
                  <a:xfrm>
                    <a:off x="-3970084" y="3114358"/>
                    <a:ext cx="2095500" cy="514350"/>
                  </a:xfrm>
                  <a:custGeom>
                    <a:avLst/>
                    <a:gdLst>
                      <a:gd name="T0" fmla="*/ 0 w 1320"/>
                      <a:gd name="T1" fmla="*/ 324 h 324"/>
                      <a:gd name="T2" fmla="*/ 86 w 1320"/>
                      <a:gd name="T3" fmla="*/ 309 h 324"/>
                      <a:gd name="T4" fmla="*/ 264 w 1320"/>
                      <a:gd name="T5" fmla="*/ 250 h 324"/>
                      <a:gd name="T6" fmla="*/ 617 w 1320"/>
                      <a:gd name="T7" fmla="*/ 126 h 324"/>
                      <a:gd name="T8" fmla="*/ 1320 w 1320"/>
                      <a:gd name="T9" fmla="*/ 0 h 324"/>
                    </a:gdLst>
                    <a:ahLst/>
                    <a:cxnLst>
                      <a:cxn ang="0">
                        <a:pos x="T0" y="T1"/>
                      </a:cxn>
                      <a:cxn ang="0">
                        <a:pos x="T2" y="T3"/>
                      </a:cxn>
                      <a:cxn ang="0">
                        <a:pos x="T4" y="T5"/>
                      </a:cxn>
                      <a:cxn ang="0">
                        <a:pos x="T6" y="T7"/>
                      </a:cxn>
                      <a:cxn ang="0">
                        <a:pos x="T8" y="T9"/>
                      </a:cxn>
                    </a:cxnLst>
                    <a:rect l="0" t="0" r="r" b="b"/>
                    <a:pathLst>
                      <a:path w="1320" h="324">
                        <a:moveTo>
                          <a:pt x="0" y="324"/>
                        </a:moveTo>
                        <a:lnTo>
                          <a:pt x="86" y="309"/>
                        </a:lnTo>
                        <a:lnTo>
                          <a:pt x="264" y="250"/>
                        </a:lnTo>
                        <a:lnTo>
                          <a:pt x="617" y="126"/>
                        </a:lnTo>
                        <a:lnTo>
                          <a:pt x="1320" y="0"/>
                        </a:lnTo>
                      </a:path>
                    </a:pathLst>
                  </a:custGeom>
                  <a:noFill/>
                  <a:ln w="254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Freeform 220"/>
                  <p:cNvSpPr>
                    <a:spLocks/>
                  </p:cNvSpPr>
                  <p:nvPr/>
                </p:nvSpPr>
                <p:spPr bwMode="auto">
                  <a:xfrm>
                    <a:off x="-3970084" y="3741421"/>
                    <a:ext cx="2095500" cy="300038"/>
                  </a:xfrm>
                  <a:custGeom>
                    <a:avLst/>
                    <a:gdLst>
                      <a:gd name="T0" fmla="*/ 0 w 1320"/>
                      <a:gd name="T1" fmla="*/ 189 h 189"/>
                      <a:gd name="T2" fmla="*/ 86 w 1320"/>
                      <a:gd name="T3" fmla="*/ 174 h 189"/>
                      <a:gd name="T4" fmla="*/ 264 w 1320"/>
                      <a:gd name="T5" fmla="*/ 141 h 189"/>
                      <a:gd name="T6" fmla="*/ 617 w 1320"/>
                      <a:gd name="T7" fmla="*/ 96 h 189"/>
                      <a:gd name="T8" fmla="*/ 1320 w 1320"/>
                      <a:gd name="T9" fmla="*/ 0 h 189"/>
                    </a:gdLst>
                    <a:ahLst/>
                    <a:cxnLst>
                      <a:cxn ang="0">
                        <a:pos x="T0" y="T1"/>
                      </a:cxn>
                      <a:cxn ang="0">
                        <a:pos x="T2" y="T3"/>
                      </a:cxn>
                      <a:cxn ang="0">
                        <a:pos x="T4" y="T5"/>
                      </a:cxn>
                      <a:cxn ang="0">
                        <a:pos x="T6" y="T7"/>
                      </a:cxn>
                      <a:cxn ang="0">
                        <a:pos x="T8" y="T9"/>
                      </a:cxn>
                    </a:cxnLst>
                    <a:rect l="0" t="0" r="r" b="b"/>
                    <a:pathLst>
                      <a:path w="1320" h="189">
                        <a:moveTo>
                          <a:pt x="0" y="189"/>
                        </a:moveTo>
                        <a:lnTo>
                          <a:pt x="86" y="174"/>
                        </a:lnTo>
                        <a:lnTo>
                          <a:pt x="264" y="141"/>
                        </a:lnTo>
                        <a:lnTo>
                          <a:pt x="617" y="96"/>
                        </a:lnTo>
                        <a:lnTo>
                          <a:pt x="1320" y="0"/>
                        </a:lnTo>
                      </a:path>
                    </a:pathLst>
                  </a:custGeom>
                  <a:noFill/>
                  <a:ln w="254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38" name="Straight Connector 137"/>
                <p:cNvCxnSpPr/>
                <p:nvPr/>
              </p:nvCxnSpPr>
              <p:spPr>
                <a:xfrm flipV="1">
                  <a:off x="7259583" y="2920915"/>
                  <a:ext cx="300012" cy="670834"/>
                </a:xfrm>
                <a:prstGeom prst="line">
                  <a:avLst/>
                </a:prstGeom>
                <a:ln w="25400">
                  <a:solidFill>
                    <a:srgbClr val="26A9E0"/>
                  </a:solidFill>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p:nvGrpSpPr>
            <p:grpSpPr>
              <a:xfrm>
                <a:off x="1447800" y="3621783"/>
                <a:ext cx="2097088" cy="1235076"/>
                <a:chOff x="-8732584" y="3517583"/>
                <a:chExt cx="2097088" cy="1235076"/>
              </a:xfrm>
            </p:grpSpPr>
            <p:sp>
              <p:nvSpPr>
                <p:cNvPr id="231" name="Freeform 187"/>
                <p:cNvSpPr>
                  <a:spLocks/>
                </p:cNvSpPr>
                <p:nvPr/>
              </p:nvSpPr>
              <p:spPr bwMode="auto">
                <a:xfrm>
                  <a:off x="-8732584" y="3517583"/>
                  <a:ext cx="2097088" cy="158750"/>
                </a:xfrm>
                <a:custGeom>
                  <a:avLst/>
                  <a:gdLst>
                    <a:gd name="T0" fmla="*/ 0 w 1321"/>
                    <a:gd name="T1" fmla="*/ 100 h 100"/>
                    <a:gd name="T2" fmla="*/ 87 w 1321"/>
                    <a:gd name="T3" fmla="*/ 94 h 100"/>
                    <a:gd name="T4" fmla="*/ 265 w 1321"/>
                    <a:gd name="T5" fmla="*/ 74 h 100"/>
                    <a:gd name="T6" fmla="*/ 616 w 1321"/>
                    <a:gd name="T7" fmla="*/ 31 h 100"/>
                    <a:gd name="T8" fmla="*/ 1321 w 1321"/>
                    <a:gd name="T9" fmla="*/ 0 h 100"/>
                  </a:gdLst>
                  <a:ahLst/>
                  <a:cxnLst>
                    <a:cxn ang="0">
                      <a:pos x="T0" y="T1"/>
                    </a:cxn>
                    <a:cxn ang="0">
                      <a:pos x="T2" y="T3"/>
                    </a:cxn>
                    <a:cxn ang="0">
                      <a:pos x="T4" y="T5"/>
                    </a:cxn>
                    <a:cxn ang="0">
                      <a:pos x="T6" y="T7"/>
                    </a:cxn>
                    <a:cxn ang="0">
                      <a:pos x="T8" y="T9"/>
                    </a:cxn>
                  </a:cxnLst>
                  <a:rect l="0" t="0" r="r" b="b"/>
                  <a:pathLst>
                    <a:path w="1321" h="100">
                      <a:moveTo>
                        <a:pt x="0" y="100"/>
                      </a:moveTo>
                      <a:lnTo>
                        <a:pt x="87" y="94"/>
                      </a:lnTo>
                      <a:lnTo>
                        <a:pt x="265" y="74"/>
                      </a:lnTo>
                      <a:lnTo>
                        <a:pt x="616" y="31"/>
                      </a:lnTo>
                      <a:lnTo>
                        <a:pt x="1321" y="0"/>
                      </a:lnTo>
                    </a:path>
                  </a:pathLst>
                </a:custGeom>
                <a:noFill/>
                <a:ln w="254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188"/>
                <p:cNvSpPr>
                  <a:spLocks/>
                </p:cNvSpPr>
                <p:nvPr/>
              </p:nvSpPr>
              <p:spPr bwMode="auto">
                <a:xfrm>
                  <a:off x="-8732584" y="3965258"/>
                  <a:ext cx="2097088" cy="96838"/>
                </a:xfrm>
                <a:custGeom>
                  <a:avLst/>
                  <a:gdLst>
                    <a:gd name="T0" fmla="*/ 0 w 1321"/>
                    <a:gd name="T1" fmla="*/ 61 h 61"/>
                    <a:gd name="T2" fmla="*/ 87 w 1321"/>
                    <a:gd name="T3" fmla="*/ 53 h 61"/>
                    <a:gd name="T4" fmla="*/ 265 w 1321"/>
                    <a:gd name="T5" fmla="*/ 42 h 61"/>
                    <a:gd name="T6" fmla="*/ 616 w 1321"/>
                    <a:gd name="T7" fmla="*/ 31 h 61"/>
                    <a:gd name="T8" fmla="*/ 1321 w 1321"/>
                    <a:gd name="T9" fmla="*/ 0 h 61"/>
                  </a:gdLst>
                  <a:ahLst/>
                  <a:cxnLst>
                    <a:cxn ang="0">
                      <a:pos x="T0" y="T1"/>
                    </a:cxn>
                    <a:cxn ang="0">
                      <a:pos x="T2" y="T3"/>
                    </a:cxn>
                    <a:cxn ang="0">
                      <a:pos x="T4" y="T5"/>
                    </a:cxn>
                    <a:cxn ang="0">
                      <a:pos x="T6" y="T7"/>
                    </a:cxn>
                    <a:cxn ang="0">
                      <a:pos x="T8" y="T9"/>
                    </a:cxn>
                  </a:cxnLst>
                  <a:rect l="0" t="0" r="r" b="b"/>
                  <a:pathLst>
                    <a:path w="1321" h="61">
                      <a:moveTo>
                        <a:pt x="0" y="61"/>
                      </a:moveTo>
                      <a:lnTo>
                        <a:pt x="87" y="53"/>
                      </a:lnTo>
                      <a:lnTo>
                        <a:pt x="265" y="42"/>
                      </a:lnTo>
                      <a:lnTo>
                        <a:pt x="616" y="31"/>
                      </a:lnTo>
                      <a:lnTo>
                        <a:pt x="1321" y="0"/>
                      </a:lnTo>
                    </a:path>
                  </a:pathLst>
                </a:custGeom>
                <a:noFill/>
                <a:ln w="254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89"/>
                <p:cNvSpPr>
                  <a:spLocks/>
                </p:cNvSpPr>
                <p:nvPr/>
              </p:nvSpPr>
              <p:spPr bwMode="auto">
                <a:xfrm>
                  <a:off x="-8732584" y="4652646"/>
                  <a:ext cx="2097088" cy="100013"/>
                </a:xfrm>
                <a:custGeom>
                  <a:avLst/>
                  <a:gdLst>
                    <a:gd name="T0" fmla="*/ 0 w 1321"/>
                    <a:gd name="T1" fmla="*/ 63 h 63"/>
                    <a:gd name="T2" fmla="*/ 87 w 1321"/>
                    <a:gd name="T3" fmla="*/ 47 h 63"/>
                    <a:gd name="T4" fmla="*/ 265 w 1321"/>
                    <a:gd name="T5" fmla="*/ 52 h 63"/>
                    <a:gd name="T6" fmla="*/ 616 w 1321"/>
                    <a:gd name="T7" fmla="*/ 56 h 63"/>
                    <a:gd name="T8" fmla="*/ 1321 w 1321"/>
                    <a:gd name="T9" fmla="*/ 0 h 63"/>
                  </a:gdLst>
                  <a:ahLst/>
                  <a:cxnLst>
                    <a:cxn ang="0">
                      <a:pos x="T0" y="T1"/>
                    </a:cxn>
                    <a:cxn ang="0">
                      <a:pos x="T2" y="T3"/>
                    </a:cxn>
                    <a:cxn ang="0">
                      <a:pos x="T4" y="T5"/>
                    </a:cxn>
                    <a:cxn ang="0">
                      <a:pos x="T6" y="T7"/>
                    </a:cxn>
                    <a:cxn ang="0">
                      <a:pos x="T8" y="T9"/>
                    </a:cxn>
                  </a:cxnLst>
                  <a:rect l="0" t="0" r="r" b="b"/>
                  <a:pathLst>
                    <a:path w="1321" h="63">
                      <a:moveTo>
                        <a:pt x="0" y="63"/>
                      </a:moveTo>
                      <a:lnTo>
                        <a:pt x="87" y="47"/>
                      </a:lnTo>
                      <a:lnTo>
                        <a:pt x="265" y="52"/>
                      </a:lnTo>
                      <a:lnTo>
                        <a:pt x="616" y="56"/>
                      </a:lnTo>
                      <a:lnTo>
                        <a:pt x="1321" y="0"/>
                      </a:lnTo>
                    </a:path>
                  </a:pathLst>
                </a:custGeom>
                <a:noFill/>
                <a:ln w="25400" cap="rnd">
                  <a:solidFill>
                    <a:srgbClr val="26A9E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Line 190"/>
                <p:cNvSpPr>
                  <a:spLocks noChangeShapeType="1"/>
                </p:cNvSpPr>
                <p:nvPr/>
              </p:nvSpPr>
              <p:spPr bwMode="auto">
                <a:xfrm>
                  <a:off x="-8732584" y="3690621"/>
                  <a:ext cx="2097088" cy="0"/>
                </a:xfrm>
                <a:prstGeom prst="line">
                  <a:avLst/>
                </a:prstGeom>
                <a:noFill/>
                <a:ln w="25400" cap="rnd">
                  <a:solidFill>
                    <a:srgbClr val="FAAF4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191"/>
                <p:cNvSpPr>
                  <a:spLocks noChangeShapeType="1"/>
                </p:cNvSpPr>
                <p:nvPr/>
              </p:nvSpPr>
              <p:spPr bwMode="auto">
                <a:xfrm>
                  <a:off x="-8732584" y="4073208"/>
                  <a:ext cx="2097088" cy="0"/>
                </a:xfrm>
                <a:prstGeom prst="line">
                  <a:avLst/>
                </a:prstGeom>
                <a:noFill/>
                <a:ln w="25400" cap="rnd">
                  <a:solidFill>
                    <a:srgbClr val="29B473"/>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192"/>
                <p:cNvSpPr>
                  <a:spLocks/>
                </p:cNvSpPr>
                <p:nvPr/>
              </p:nvSpPr>
              <p:spPr bwMode="auto">
                <a:xfrm>
                  <a:off x="-8732584" y="4285933"/>
                  <a:ext cx="2097088" cy="441325"/>
                </a:xfrm>
                <a:custGeom>
                  <a:avLst/>
                  <a:gdLst>
                    <a:gd name="T0" fmla="*/ 0 w 1321"/>
                    <a:gd name="T1" fmla="*/ 278 h 278"/>
                    <a:gd name="T2" fmla="*/ 87 w 1321"/>
                    <a:gd name="T3" fmla="*/ 246 h 278"/>
                    <a:gd name="T4" fmla="*/ 265 w 1321"/>
                    <a:gd name="T5" fmla="*/ 226 h 278"/>
                    <a:gd name="T6" fmla="*/ 616 w 1321"/>
                    <a:gd name="T7" fmla="*/ 179 h 278"/>
                    <a:gd name="T8" fmla="*/ 1321 w 1321"/>
                    <a:gd name="T9" fmla="*/ 0 h 278"/>
                  </a:gdLst>
                  <a:ahLst/>
                  <a:cxnLst>
                    <a:cxn ang="0">
                      <a:pos x="T0" y="T1"/>
                    </a:cxn>
                    <a:cxn ang="0">
                      <a:pos x="T2" y="T3"/>
                    </a:cxn>
                    <a:cxn ang="0">
                      <a:pos x="T4" y="T5"/>
                    </a:cxn>
                    <a:cxn ang="0">
                      <a:pos x="T6" y="T7"/>
                    </a:cxn>
                    <a:cxn ang="0">
                      <a:pos x="T8" y="T9"/>
                    </a:cxn>
                  </a:cxnLst>
                  <a:rect l="0" t="0" r="r" b="b"/>
                  <a:pathLst>
                    <a:path w="1321" h="278">
                      <a:moveTo>
                        <a:pt x="0" y="278"/>
                      </a:moveTo>
                      <a:lnTo>
                        <a:pt x="87" y="246"/>
                      </a:lnTo>
                      <a:lnTo>
                        <a:pt x="265" y="226"/>
                      </a:lnTo>
                      <a:lnTo>
                        <a:pt x="616" y="179"/>
                      </a:lnTo>
                      <a:lnTo>
                        <a:pt x="1321" y="0"/>
                      </a:lnTo>
                    </a:path>
                  </a:pathLst>
                </a:custGeom>
                <a:noFill/>
                <a:ln w="25400" cap="rnd">
                  <a:solidFill>
                    <a:srgbClr val="26A9E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0" name="Group 269"/>
              <p:cNvGrpSpPr/>
              <p:nvPr/>
            </p:nvGrpSpPr>
            <p:grpSpPr>
              <a:xfrm>
                <a:off x="3833399" y="3045765"/>
                <a:ext cx="2100263" cy="1831036"/>
                <a:chOff x="-6367209" y="2955608"/>
                <a:chExt cx="2100263" cy="1797051"/>
              </a:xfrm>
            </p:grpSpPr>
            <p:sp>
              <p:nvSpPr>
                <p:cNvPr id="219" name="Freeform 175"/>
                <p:cNvSpPr>
                  <a:spLocks/>
                </p:cNvSpPr>
                <p:nvPr/>
              </p:nvSpPr>
              <p:spPr bwMode="auto">
                <a:xfrm>
                  <a:off x="-6367209" y="3311208"/>
                  <a:ext cx="2100263" cy="338138"/>
                </a:xfrm>
                <a:custGeom>
                  <a:avLst/>
                  <a:gdLst>
                    <a:gd name="T0" fmla="*/ 0 w 1323"/>
                    <a:gd name="T1" fmla="*/ 213 h 213"/>
                    <a:gd name="T2" fmla="*/ 89 w 1323"/>
                    <a:gd name="T3" fmla="*/ 213 h 213"/>
                    <a:gd name="T4" fmla="*/ 267 w 1323"/>
                    <a:gd name="T5" fmla="*/ 167 h 213"/>
                    <a:gd name="T6" fmla="*/ 618 w 1323"/>
                    <a:gd name="T7" fmla="*/ 100 h 213"/>
                    <a:gd name="T8" fmla="*/ 1323 w 1323"/>
                    <a:gd name="T9" fmla="*/ 0 h 213"/>
                  </a:gdLst>
                  <a:ahLst/>
                  <a:cxnLst>
                    <a:cxn ang="0">
                      <a:pos x="T0" y="T1"/>
                    </a:cxn>
                    <a:cxn ang="0">
                      <a:pos x="T2" y="T3"/>
                    </a:cxn>
                    <a:cxn ang="0">
                      <a:pos x="T4" y="T5"/>
                    </a:cxn>
                    <a:cxn ang="0">
                      <a:pos x="T6" y="T7"/>
                    </a:cxn>
                    <a:cxn ang="0">
                      <a:pos x="T8" y="T9"/>
                    </a:cxn>
                  </a:cxnLst>
                  <a:rect l="0" t="0" r="r" b="b"/>
                  <a:pathLst>
                    <a:path w="1323" h="213">
                      <a:moveTo>
                        <a:pt x="0" y="213"/>
                      </a:moveTo>
                      <a:lnTo>
                        <a:pt x="89" y="213"/>
                      </a:lnTo>
                      <a:lnTo>
                        <a:pt x="267" y="167"/>
                      </a:lnTo>
                      <a:lnTo>
                        <a:pt x="618" y="100"/>
                      </a:lnTo>
                      <a:lnTo>
                        <a:pt x="1323" y="0"/>
                      </a:lnTo>
                    </a:path>
                  </a:pathLst>
                </a:custGeom>
                <a:noFill/>
                <a:ln w="254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176"/>
                <p:cNvSpPr>
                  <a:spLocks/>
                </p:cNvSpPr>
                <p:nvPr/>
              </p:nvSpPr>
              <p:spPr bwMode="auto">
                <a:xfrm>
                  <a:off x="-6367209" y="3890646"/>
                  <a:ext cx="2100263" cy="158750"/>
                </a:xfrm>
                <a:custGeom>
                  <a:avLst/>
                  <a:gdLst>
                    <a:gd name="T0" fmla="*/ 0 w 1323"/>
                    <a:gd name="T1" fmla="*/ 100 h 100"/>
                    <a:gd name="T2" fmla="*/ 89 w 1323"/>
                    <a:gd name="T3" fmla="*/ 93 h 100"/>
                    <a:gd name="T4" fmla="*/ 267 w 1323"/>
                    <a:gd name="T5" fmla="*/ 78 h 100"/>
                    <a:gd name="T6" fmla="*/ 618 w 1323"/>
                    <a:gd name="T7" fmla="*/ 63 h 100"/>
                    <a:gd name="T8" fmla="*/ 1323 w 1323"/>
                    <a:gd name="T9" fmla="*/ 0 h 100"/>
                  </a:gdLst>
                  <a:ahLst/>
                  <a:cxnLst>
                    <a:cxn ang="0">
                      <a:pos x="T0" y="T1"/>
                    </a:cxn>
                    <a:cxn ang="0">
                      <a:pos x="T2" y="T3"/>
                    </a:cxn>
                    <a:cxn ang="0">
                      <a:pos x="T4" y="T5"/>
                    </a:cxn>
                    <a:cxn ang="0">
                      <a:pos x="T6" y="T7"/>
                    </a:cxn>
                    <a:cxn ang="0">
                      <a:pos x="T8" y="T9"/>
                    </a:cxn>
                  </a:cxnLst>
                  <a:rect l="0" t="0" r="r" b="b"/>
                  <a:pathLst>
                    <a:path w="1323" h="100">
                      <a:moveTo>
                        <a:pt x="0" y="100"/>
                      </a:moveTo>
                      <a:lnTo>
                        <a:pt x="89" y="93"/>
                      </a:lnTo>
                      <a:lnTo>
                        <a:pt x="267" y="78"/>
                      </a:lnTo>
                      <a:lnTo>
                        <a:pt x="618" y="63"/>
                      </a:lnTo>
                      <a:lnTo>
                        <a:pt x="1323" y="0"/>
                      </a:lnTo>
                    </a:path>
                  </a:pathLst>
                </a:custGeom>
                <a:noFill/>
                <a:ln w="254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177"/>
                <p:cNvSpPr>
                  <a:spLocks noChangeShapeType="1"/>
                </p:cNvSpPr>
                <p:nvPr/>
              </p:nvSpPr>
              <p:spPr bwMode="auto">
                <a:xfrm>
                  <a:off x="-6367209" y="3690621"/>
                  <a:ext cx="2100263" cy="0"/>
                </a:xfrm>
                <a:prstGeom prst="line">
                  <a:avLst/>
                </a:prstGeom>
                <a:noFill/>
                <a:ln w="25400" cap="rnd">
                  <a:solidFill>
                    <a:srgbClr val="FAAF4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178"/>
                <p:cNvSpPr>
                  <a:spLocks noChangeShapeType="1"/>
                </p:cNvSpPr>
                <p:nvPr/>
              </p:nvSpPr>
              <p:spPr bwMode="auto">
                <a:xfrm>
                  <a:off x="-6367209" y="4073208"/>
                  <a:ext cx="2100263" cy="0"/>
                </a:xfrm>
                <a:prstGeom prst="line">
                  <a:avLst/>
                </a:prstGeom>
                <a:noFill/>
                <a:ln w="25400" cap="rnd">
                  <a:solidFill>
                    <a:srgbClr val="29B473"/>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79"/>
                <p:cNvSpPr>
                  <a:spLocks/>
                </p:cNvSpPr>
                <p:nvPr/>
              </p:nvSpPr>
              <p:spPr bwMode="auto">
                <a:xfrm>
                  <a:off x="-6367209" y="2955608"/>
                  <a:ext cx="2100263" cy="1689099"/>
                </a:xfrm>
                <a:custGeom>
                  <a:avLst/>
                  <a:gdLst>
                    <a:gd name="T0" fmla="*/ 0 w 1323"/>
                    <a:gd name="T1" fmla="*/ 1064 h 1064"/>
                    <a:gd name="T2" fmla="*/ 89 w 1323"/>
                    <a:gd name="T3" fmla="*/ 1001 h 1064"/>
                    <a:gd name="T4" fmla="*/ 267 w 1323"/>
                    <a:gd name="T5" fmla="*/ 908 h 1064"/>
                    <a:gd name="T6" fmla="*/ 618 w 1323"/>
                    <a:gd name="T7" fmla="*/ 704 h 1064"/>
                    <a:gd name="T8" fmla="*/ 1323 w 1323"/>
                    <a:gd name="T9" fmla="*/ 0 h 1064"/>
                  </a:gdLst>
                  <a:ahLst/>
                  <a:cxnLst>
                    <a:cxn ang="0">
                      <a:pos x="T0" y="T1"/>
                    </a:cxn>
                    <a:cxn ang="0">
                      <a:pos x="T2" y="T3"/>
                    </a:cxn>
                    <a:cxn ang="0">
                      <a:pos x="T4" y="T5"/>
                    </a:cxn>
                    <a:cxn ang="0">
                      <a:pos x="T6" y="T7"/>
                    </a:cxn>
                    <a:cxn ang="0">
                      <a:pos x="T8" y="T9"/>
                    </a:cxn>
                  </a:cxnLst>
                  <a:rect l="0" t="0" r="r" b="b"/>
                  <a:pathLst>
                    <a:path w="1323" h="1064">
                      <a:moveTo>
                        <a:pt x="0" y="1064"/>
                      </a:moveTo>
                      <a:lnTo>
                        <a:pt x="89" y="1001"/>
                      </a:lnTo>
                      <a:lnTo>
                        <a:pt x="267" y="908"/>
                      </a:lnTo>
                      <a:lnTo>
                        <a:pt x="618" y="704"/>
                      </a:lnTo>
                      <a:lnTo>
                        <a:pt x="1323" y="0"/>
                      </a:lnTo>
                    </a:path>
                  </a:pathLst>
                </a:custGeom>
                <a:noFill/>
                <a:ln w="25400" cap="rnd">
                  <a:solidFill>
                    <a:srgbClr val="26A9E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180"/>
                <p:cNvSpPr>
                  <a:spLocks/>
                </p:cNvSpPr>
                <p:nvPr/>
              </p:nvSpPr>
              <p:spPr bwMode="auto">
                <a:xfrm>
                  <a:off x="-6367209" y="4652646"/>
                  <a:ext cx="2100263" cy="100013"/>
                </a:xfrm>
                <a:custGeom>
                  <a:avLst/>
                  <a:gdLst>
                    <a:gd name="T0" fmla="*/ 0 w 1323"/>
                    <a:gd name="T1" fmla="*/ 63 h 63"/>
                    <a:gd name="T2" fmla="*/ 89 w 1323"/>
                    <a:gd name="T3" fmla="*/ 47 h 63"/>
                    <a:gd name="T4" fmla="*/ 267 w 1323"/>
                    <a:gd name="T5" fmla="*/ 52 h 63"/>
                    <a:gd name="T6" fmla="*/ 618 w 1323"/>
                    <a:gd name="T7" fmla="*/ 56 h 63"/>
                    <a:gd name="T8" fmla="*/ 1323 w 1323"/>
                    <a:gd name="T9" fmla="*/ 0 h 63"/>
                  </a:gdLst>
                  <a:ahLst/>
                  <a:cxnLst>
                    <a:cxn ang="0">
                      <a:pos x="T0" y="T1"/>
                    </a:cxn>
                    <a:cxn ang="0">
                      <a:pos x="T2" y="T3"/>
                    </a:cxn>
                    <a:cxn ang="0">
                      <a:pos x="T4" y="T5"/>
                    </a:cxn>
                    <a:cxn ang="0">
                      <a:pos x="T6" y="T7"/>
                    </a:cxn>
                    <a:cxn ang="0">
                      <a:pos x="T8" y="T9"/>
                    </a:cxn>
                  </a:cxnLst>
                  <a:rect l="0" t="0" r="r" b="b"/>
                  <a:pathLst>
                    <a:path w="1323" h="63">
                      <a:moveTo>
                        <a:pt x="0" y="63"/>
                      </a:moveTo>
                      <a:lnTo>
                        <a:pt x="89" y="47"/>
                      </a:lnTo>
                      <a:lnTo>
                        <a:pt x="267" y="52"/>
                      </a:lnTo>
                      <a:lnTo>
                        <a:pt x="618" y="56"/>
                      </a:lnTo>
                      <a:lnTo>
                        <a:pt x="1323" y="0"/>
                      </a:lnTo>
                    </a:path>
                  </a:pathLst>
                </a:custGeom>
                <a:noFill/>
                <a:ln w="25400" cap="rnd">
                  <a:solidFill>
                    <a:srgbClr val="26A9E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0" name="Group 119"/>
            <p:cNvGrpSpPr/>
            <p:nvPr/>
          </p:nvGrpSpPr>
          <p:grpSpPr>
            <a:xfrm>
              <a:off x="3446183" y="4979780"/>
              <a:ext cx="2749230" cy="369332"/>
              <a:chOff x="747517" y="4979780"/>
              <a:chExt cx="2749230" cy="369332"/>
            </a:xfrm>
          </p:grpSpPr>
          <p:sp>
            <p:nvSpPr>
              <p:cNvPr id="121" name="Rectangle 120"/>
              <p:cNvSpPr/>
              <p:nvPr/>
            </p:nvSpPr>
            <p:spPr>
              <a:xfrm>
                <a:off x="3183841" y="4979780"/>
                <a:ext cx="312906" cy="369332"/>
              </a:xfrm>
              <a:prstGeom prst="rect">
                <a:avLst/>
              </a:prstGeom>
            </p:spPr>
            <p:txBody>
              <a:bodyPr wrap="none">
                <a:spAutoFit/>
              </a:bodyPr>
              <a:lstStyle/>
              <a:p>
                <a:r>
                  <a:rPr lang="en-US" dirty="0" smtClean="0">
                    <a:solidFill>
                      <a:schemeClr val="bg1"/>
                    </a:solidFill>
                  </a:rPr>
                  <a:t>2</a:t>
                </a:r>
                <a:endParaRPr lang="en-US" dirty="0">
                  <a:solidFill>
                    <a:schemeClr val="bg1"/>
                  </a:solidFill>
                </a:endParaRPr>
              </a:p>
            </p:txBody>
          </p:sp>
          <p:sp>
            <p:nvSpPr>
              <p:cNvPr id="122" name="Rectangle 121"/>
              <p:cNvSpPr/>
              <p:nvPr/>
            </p:nvSpPr>
            <p:spPr>
              <a:xfrm>
                <a:off x="1930300" y="4979780"/>
                <a:ext cx="312906" cy="369332"/>
              </a:xfrm>
              <a:prstGeom prst="rect">
                <a:avLst/>
              </a:prstGeom>
            </p:spPr>
            <p:txBody>
              <a:bodyPr wrap="none">
                <a:spAutoFit/>
              </a:bodyPr>
              <a:lstStyle/>
              <a:p>
                <a:r>
                  <a:rPr lang="en-US" dirty="0" smtClean="0">
                    <a:solidFill>
                      <a:schemeClr val="bg1"/>
                    </a:solidFill>
                  </a:rPr>
                  <a:t>1</a:t>
                </a:r>
                <a:endParaRPr lang="en-US" dirty="0">
                  <a:solidFill>
                    <a:schemeClr val="bg1"/>
                  </a:solidFill>
                </a:endParaRPr>
              </a:p>
            </p:txBody>
          </p:sp>
          <p:sp>
            <p:nvSpPr>
              <p:cNvPr id="123" name="Rectangle 122"/>
              <p:cNvSpPr/>
              <p:nvPr/>
            </p:nvSpPr>
            <p:spPr>
              <a:xfrm>
                <a:off x="747517" y="4979780"/>
                <a:ext cx="761747" cy="369332"/>
              </a:xfrm>
              <a:prstGeom prst="rect">
                <a:avLst/>
              </a:prstGeom>
            </p:spPr>
            <p:txBody>
              <a:bodyPr wrap="none">
                <a:spAutoFit/>
              </a:bodyPr>
              <a:lstStyle/>
              <a:p>
                <a:r>
                  <a:rPr lang="en-US" dirty="0" smtClean="0">
                    <a:solidFill>
                      <a:schemeClr val="bg1"/>
                    </a:solidFill>
                  </a:rPr>
                  <a:t>0.125</a:t>
                </a:r>
                <a:endParaRPr lang="en-US" dirty="0">
                  <a:solidFill>
                    <a:schemeClr val="bg1"/>
                  </a:solidFill>
                </a:endParaRPr>
              </a:p>
            </p:txBody>
          </p:sp>
        </p:grpSp>
        <p:grpSp>
          <p:nvGrpSpPr>
            <p:cNvPr id="124" name="Group 123"/>
            <p:cNvGrpSpPr/>
            <p:nvPr/>
          </p:nvGrpSpPr>
          <p:grpSpPr>
            <a:xfrm>
              <a:off x="6195817" y="4979024"/>
              <a:ext cx="2749230" cy="369332"/>
              <a:chOff x="747517" y="4979780"/>
              <a:chExt cx="2749230" cy="369332"/>
            </a:xfrm>
          </p:grpSpPr>
          <p:sp>
            <p:nvSpPr>
              <p:cNvPr id="127" name="Rectangle 126"/>
              <p:cNvSpPr/>
              <p:nvPr/>
            </p:nvSpPr>
            <p:spPr>
              <a:xfrm>
                <a:off x="3183841" y="4979780"/>
                <a:ext cx="312906" cy="369332"/>
              </a:xfrm>
              <a:prstGeom prst="rect">
                <a:avLst/>
              </a:prstGeom>
            </p:spPr>
            <p:txBody>
              <a:bodyPr wrap="none">
                <a:spAutoFit/>
              </a:bodyPr>
              <a:lstStyle/>
              <a:p>
                <a:r>
                  <a:rPr lang="en-US" dirty="0" smtClean="0">
                    <a:solidFill>
                      <a:schemeClr val="bg1"/>
                    </a:solidFill>
                  </a:rPr>
                  <a:t>2</a:t>
                </a:r>
                <a:endParaRPr lang="en-US" dirty="0">
                  <a:solidFill>
                    <a:schemeClr val="bg1"/>
                  </a:solidFill>
                </a:endParaRPr>
              </a:p>
            </p:txBody>
          </p:sp>
          <p:sp>
            <p:nvSpPr>
              <p:cNvPr id="128" name="Rectangle 127"/>
              <p:cNvSpPr/>
              <p:nvPr/>
            </p:nvSpPr>
            <p:spPr>
              <a:xfrm>
                <a:off x="1930300" y="4979780"/>
                <a:ext cx="312906" cy="369332"/>
              </a:xfrm>
              <a:prstGeom prst="rect">
                <a:avLst/>
              </a:prstGeom>
            </p:spPr>
            <p:txBody>
              <a:bodyPr wrap="none">
                <a:spAutoFit/>
              </a:bodyPr>
              <a:lstStyle/>
              <a:p>
                <a:r>
                  <a:rPr lang="en-US" dirty="0" smtClean="0">
                    <a:solidFill>
                      <a:schemeClr val="bg1"/>
                    </a:solidFill>
                  </a:rPr>
                  <a:t>1</a:t>
                </a:r>
                <a:endParaRPr lang="en-US" dirty="0">
                  <a:solidFill>
                    <a:schemeClr val="bg1"/>
                  </a:solidFill>
                </a:endParaRPr>
              </a:p>
            </p:txBody>
          </p:sp>
          <p:sp>
            <p:nvSpPr>
              <p:cNvPr id="129" name="Rectangle 128"/>
              <p:cNvSpPr/>
              <p:nvPr/>
            </p:nvSpPr>
            <p:spPr>
              <a:xfrm>
                <a:off x="747517" y="4979780"/>
                <a:ext cx="761747" cy="369332"/>
              </a:xfrm>
              <a:prstGeom prst="rect">
                <a:avLst/>
              </a:prstGeom>
            </p:spPr>
            <p:txBody>
              <a:bodyPr wrap="none">
                <a:spAutoFit/>
              </a:bodyPr>
              <a:lstStyle/>
              <a:p>
                <a:r>
                  <a:rPr lang="en-US" dirty="0" smtClean="0">
                    <a:solidFill>
                      <a:schemeClr val="bg1"/>
                    </a:solidFill>
                  </a:rPr>
                  <a:t>0.125</a:t>
                </a:r>
                <a:endParaRPr lang="en-US" dirty="0">
                  <a:solidFill>
                    <a:schemeClr val="bg1"/>
                  </a:solidFill>
                </a:endParaRPr>
              </a:p>
            </p:txBody>
          </p:sp>
        </p:grpSp>
      </p:grpSp>
    </p:spTree>
    <p:extLst>
      <p:ext uri="{BB962C8B-B14F-4D97-AF65-F5344CB8AC3E}">
        <p14:creationId xmlns:p14="http://schemas.microsoft.com/office/powerpoint/2010/main" val="2826302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Image-based methods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6</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02" y="1462392"/>
            <a:ext cx="6116596" cy="4328808"/>
          </a:xfrm>
          <a:prstGeom prst="rect">
            <a:avLst/>
          </a:prstGeom>
        </p:spPr>
      </p:pic>
      <p:sp>
        <p:nvSpPr>
          <p:cNvPr id="11" name="Rectangle 10"/>
          <p:cNvSpPr/>
          <p:nvPr/>
        </p:nvSpPr>
        <p:spPr>
          <a:xfrm>
            <a:off x="1181100" y="5882328"/>
            <a:ext cx="6781800" cy="289872"/>
          </a:xfrm>
          <a:prstGeom prst="rect">
            <a:avLst/>
          </a:prstGeom>
          <a:solidFill>
            <a:schemeClr val="tx1">
              <a:lumMod val="75000"/>
              <a:lumOff val="25000"/>
            </a:schemeClr>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2" name="Rectangle 11"/>
          <p:cNvSpPr/>
          <p:nvPr/>
        </p:nvSpPr>
        <p:spPr>
          <a:xfrm>
            <a:off x="1181100" y="5882328"/>
            <a:ext cx="833554" cy="289872"/>
          </a:xfrm>
          <a:prstGeom prst="rect">
            <a:avLst/>
          </a:prstGeom>
          <a:solidFill>
            <a:srgbClr val="92D050"/>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Single layer</a:t>
            </a:r>
          </a:p>
        </p:txBody>
      </p:sp>
    </p:spTree>
    <p:extLst>
      <p:ext uri="{BB962C8B-B14F-4D97-AF65-F5344CB8AC3E}">
        <p14:creationId xmlns:p14="http://schemas.microsoft.com/office/powerpoint/2010/main" val="904925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 - Memory</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latin typeface="+mj-lt"/>
              </a:rPr>
              <a:pPr/>
              <a:t>60</a:t>
            </a:fld>
            <a:endParaRPr lang="en-US" dirty="0">
              <a:latin typeface="+mj-lt"/>
            </a:endParaRPr>
          </a:p>
        </p:txBody>
      </p:sp>
      <p:sp>
        <p:nvSpPr>
          <p:cNvPr id="12"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3"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80"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Memory Size (GB) vs Fragments</a:t>
            </a:r>
            <a:endParaRPr lang="en-US" dirty="0">
              <a:solidFill>
                <a:schemeClr val="bg1"/>
              </a:solidFill>
            </a:endParaRPr>
          </a:p>
        </p:txBody>
      </p:sp>
      <p:grpSp>
        <p:nvGrpSpPr>
          <p:cNvPr id="101" name="Group 100"/>
          <p:cNvGrpSpPr/>
          <p:nvPr/>
        </p:nvGrpSpPr>
        <p:grpSpPr>
          <a:xfrm>
            <a:off x="2486076" y="5562600"/>
            <a:ext cx="4171849" cy="369332"/>
            <a:chOff x="2076551" y="5879068"/>
            <a:chExt cx="4171849" cy="369332"/>
          </a:xfrm>
        </p:grpSpPr>
        <p:grpSp>
          <p:nvGrpSpPr>
            <p:cNvPr id="95" name="Group 94"/>
            <p:cNvGrpSpPr/>
            <p:nvPr/>
          </p:nvGrpSpPr>
          <p:grpSpPr>
            <a:xfrm>
              <a:off x="2076551" y="5879068"/>
              <a:ext cx="2662648" cy="369332"/>
              <a:chOff x="692758" y="5616328"/>
              <a:chExt cx="2662648" cy="369332"/>
            </a:xfrm>
          </p:grpSpPr>
          <p:sp>
            <p:nvSpPr>
              <p:cNvPr id="32" name="Line 21"/>
              <p:cNvSpPr>
                <a:spLocks noChangeShapeType="1"/>
              </p:cNvSpPr>
              <p:nvPr/>
            </p:nvSpPr>
            <p:spPr bwMode="auto">
              <a:xfrm>
                <a:off x="692758" y="5800994"/>
                <a:ext cx="493712" cy="0"/>
              </a:xfrm>
              <a:prstGeom prst="line">
                <a:avLst/>
              </a:prstGeom>
              <a:noFill/>
              <a:ln w="50800" cap="rnd">
                <a:solidFill>
                  <a:srgbClr val="FFFFFF"/>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Rectangle 81"/>
              <p:cNvSpPr/>
              <p:nvPr/>
            </p:nvSpPr>
            <p:spPr>
              <a:xfrm>
                <a:off x="1264256" y="5616328"/>
                <a:ext cx="2091150" cy="369332"/>
              </a:xfrm>
              <a:prstGeom prst="rect">
                <a:avLst/>
              </a:prstGeom>
            </p:spPr>
            <p:txBody>
              <a:bodyPr wrap="none">
                <a:spAutoFit/>
              </a:bodyPr>
              <a:lstStyle/>
              <a:p>
                <a:r>
                  <a:rPr lang="en-US" dirty="0" smtClean="0">
                    <a:solidFill>
                      <a:schemeClr val="bg1"/>
                    </a:solidFill>
                  </a:rPr>
                  <a:t>[Vardis et al. 2016]</a:t>
                </a:r>
                <a:endParaRPr lang="en-US" dirty="0">
                  <a:solidFill>
                    <a:schemeClr val="bg1"/>
                  </a:solidFill>
                </a:endParaRPr>
              </a:p>
            </p:txBody>
          </p:sp>
        </p:grpSp>
        <p:grpSp>
          <p:nvGrpSpPr>
            <p:cNvPr id="94" name="Group 93"/>
            <p:cNvGrpSpPr/>
            <p:nvPr/>
          </p:nvGrpSpPr>
          <p:grpSpPr>
            <a:xfrm>
              <a:off x="4957794" y="5879068"/>
              <a:ext cx="1290606" cy="369332"/>
              <a:chOff x="654658" y="5978476"/>
              <a:chExt cx="1290606" cy="369332"/>
            </a:xfrm>
          </p:grpSpPr>
          <p:sp>
            <p:nvSpPr>
              <p:cNvPr id="34" name="Line 23"/>
              <p:cNvSpPr>
                <a:spLocks noChangeShapeType="1"/>
              </p:cNvSpPr>
              <p:nvPr/>
            </p:nvSpPr>
            <p:spPr bwMode="auto">
              <a:xfrm>
                <a:off x="654658" y="6163142"/>
                <a:ext cx="493712" cy="0"/>
              </a:xfrm>
              <a:prstGeom prst="line">
                <a:avLst/>
              </a:prstGeom>
              <a:noFill/>
              <a:ln w="508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p:nvPr/>
            </p:nvSpPr>
            <p:spPr>
              <a:xfrm>
                <a:off x="1226156" y="5978476"/>
                <a:ext cx="719108" cy="369332"/>
              </a:xfrm>
              <a:prstGeom prst="rect">
                <a:avLst/>
              </a:prstGeom>
            </p:spPr>
            <p:txBody>
              <a:bodyPr wrap="none">
                <a:spAutoFit/>
              </a:bodyPr>
              <a:lstStyle/>
              <a:p>
                <a:r>
                  <a:rPr lang="en-US" dirty="0" smtClean="0">
                    <a:solidFill>
                      <a:schemeClr val="bg1"/>
                    </a:solidFill>
                  </a:rPr>
                  <a:t>DIRT</a:t>
                </a:r>
                <a:endParaRPr lang="en-US" dirty="0">
                  <a:solidFill>
                    <a:schemeClr val="bg1"/>
                  </a:solidFill>
                </a:endParaRPr>
              </a:p>
            </p:txBody>
          </p:sp>
        </p:grpSp>
      </p:grpSp>
      <p:grpSp>
        <p:nvGrpSpPr>
          <p:cNvPr id="100" name="Group 99"/>
          <p:cNvGrpSpPr/>
          <p:nvPr/>
        </p:nvGrpSpPr>
        <p:grpSpPr>
          <a:xfrm>
            <a:off x="1587695" y="5943600"/>
            <a:ext cx="5968611" cy="369332"/>
            <a:chOff x="1270389" y="5511922"/>
            <a:chExt cx="5968611" cy="369332"/>
          </a:xfrm>
        </p:grpSpPr>
        <p:grpSp>
          <p:nvGrpSpPr>
            <p:cNvPr id="96" name="Group 95"/>
            <p:cNvGrpSpPr/>
            <p:nvPr/>
          </p:nvGrpSpPr>
          <p:grpSpPr>
            <a:xfrm>
              <a:off x="1270389" y="5511922"/>
              <a:ext cx="1679494" cy="369332"/>
              <a:chOff x="3736309" y="5609144"/>
              <a:chExt cx="1679494" cy="369332"/>
            </a:xfrm>
          </p:grpSpPr>
          <p:sp>
            <p:nvSpPr>
              <p:cNvPr id="10" name="Line 5"/>
              <p:cNvSpPr>
                <a:spLocks noChangeShapeType="1"/>
              </p:cNvSpPr>
              <p:nvPr/>
            </p:nvSpPr>
            <p:spPr bwMode="auto">
              <a:xfrm>
                <a:off x="3736309" y="5793810"/>
                <a:ext cx="493712" cy="0"/>
              </a:xfrm>
              <a:prstGeom prst="line">
                <a:avLst/>
              </a:prstGeom>
              <a:noFill/>
              <a:ln w="50800" cap="rnd">
                <a:solidFill>
                  <a:srgbClr val="FAAF4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83"/>
              <p:cNvSpPr/>
              <p:nvPr/>
            </p:nvSpPr>
            <p:spPr>
              <a:xfrm>
                <a:off x="4307807" y="5609144"/>
                <a:ext cx="1107996" cy="369332"/>
              </a:xfrm>
              <a:prstGeom prst="rect">
                <a:avLst/>
              </a:prstGeom>
            </p:spPr>
            <p:txBody>
              <a:bodyPr wrap="none">
                <a:spAutoFit/>
              </a:bodyPr>
              <a:lstStyle/>
              <a:p>
                <a:r>
                  <a:rPr lang="en-US" dirty="0" smtClean="0">
                    <a:solidFill>
                      <a:schemeClr val="bg1"/>
                    </a:solidFill>
                  </a:rPr>
                  <a:t>512X512</a:t>
                </a:r>
                <a:endParaRPr lang="en-US" dirty="0">
                  <a:solidFill>
                    <a:schemeClr val="bg1"/>
                  </a:solidFill>
                </a:endParaRPr>
              </a:p>
            </p:txBody>
          </p:sp>
        </p:grpSp>
        <p:grpSp>
          <p:nvGrpSpPr>
            <p:cNvPr id="98" name="Group 97"/>
            <p:cNvGrpSpPr/>
            <p:nvPr/>
          </p:nvGrpSpPr>
          <p:grpSpPr>
            <a:xfrm>
              <a:off x="3196939" y="5511922"/>
              <a:ext cx="1897502" cy="369332"/>
              <a:chOff x="5527678" y="5604669"/>
              <a:chExt cx="1897502" cy="369332"/>
            </a:xfrm>
          </p:grpSpPr>
          <p:sp>
            <p:nvSpPr>
              <p:cNvPr id="23" name="Line 12"/>
              <p:cNvSpPr>
                <a:spLocks noChangeShapeType="1"/>
              </p:cNvSpPr>
              <p:nvPr/>
            </p:nvSpPr>
            <p:spPr bwMode="auto">
              <a:xfrm>
                <a:off x="5527678" y="5789335"/>
                <a:ext cx="493712" cy="0"/>
              </a:xfrm>
              <a:prstGeom prst="line">
                <a:avLst/>
              </a:prstGeom>
              <a:noFill/>
              <a:ln w="50800" cap="rnd">
                <a:solidFill>
                  <a:srgbClr val="29B473"/>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Rectangle 84"/>
              <p:cNvSpPr/>
              <p:nvPr/>
            </p:nvSpPr>
            <p:spPr>
              <a:xfrm>
                <a:off x="6099176" y="5604669"/>
                <a:ext cx="1326004" cy="369332"/>
              </a:xfrm>
              <a:prstGeom prst="rect">
                <a:avLst/>
              </a:prstGeom>
            </p:spPr>
            <p:txBody>
              <a:bodyPr wrap="none">
                <a:spAutoFit/>
              </a:bodyPr>
              <a:lstStyle/>
              <a:p>
                <a:r>
                  <a:rPr lang="en-US" dirty="0" smtClean="0">
                    <a:solidFill>
                      <a:schemeClr val="bg1"/>
                    </a:solidFill>
                  </a:rPr>
                  <a:t>1024x1024</a:t>
                </a:r>
                <a:endParaRPr lang="en-US" dirty="0">
                  <a:solidFill>
                    <a:schemeClr val="bg1"/>
                  </a:solidFill>
                </a:endParaRPr>
              </a:p>
            </p:txBody>
          </p:sp>
        </p:grpSp>
        <p:grpSp>
          <p:nvGrpSpPr>
            <p:cNvPr id="97" name="Group 96"/>
            <p:cNvGrpSpPr/>
            <p:nvPr/>
          </p:nvGrpSpPr>
          <p:grpSpPr>
            <a:xfrm>
              <a:off x="5341498" y="5511922"/>
              <a:ext cx="1897502" cy="369332"/>
              <a:chOff x="3694419" y="6036748"/>
              <a:chExt cx="1897502" cy="369332"/>
            </a:xfrm>
          </p:grpSpPr>
          <p:sp>
            <p:nvSpPr>
              <p:cNvPr id="27" name="Line 16"/>
              <p:cNvSpPr>
                <a:spLocks noChangeShapeType="1"/>
              </p:cNvSpPr>
              <p:nvPr/>
            </p:nvSpPr>
            <p:spPr bwMode="auto">
              <a:xfrm>
                <a:off x="3694419" y="6221414"/>
                <a:ext cx="493712" cy="0"/>
              </a:xfrm>
              <a:prstGeom prst="line">
                <a:avLst/>
              </a:prstGeom>
              <a:noFill/>
              <a:ln w="50800" cap="rnd">
                <a:solidFill>
                  <a:srgbClr val="26A9E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85"/>
              <p:cNvSpPr/>
              <p:nvPr/>
            </p:nvSpPr>
            <p:spPr>
              <a:xfrm>
                <a:off x="4265917" y="6036748"/>
                <a:ext cx="1326004" cy="369332"/>
              </a:xfrm>
              <a:prstGeom prst="rect">
                <a:avLst/>
              </a:prstGeom>
            </p:spPr>
            <p:txBody>
              <a:bodyPr wrap="none">
                <a:spAutoFit/>
              </a:bodyPr>
              <a:lstStyle/>
              <a:p>
                <a:r>
                  <a:rPr lang="en-US" dirty="0" smtClean="0">
                    <a:solidFill>
                      <a:schemeClr val="bg1"/>
                    </a:solidFill>
                  </a:rPr>
                  <a:t>1920x1080</a:t>
                </a:r>
                <a:endParaRPr lang="en-US" dirty="0">
                  <a:solidFill>
                    <a:schemeClr val="bg1"/>
                  </a:solidFill>
                </a:endParaRPr>
              </a:p>
            </p:txBody>
          </p:sp>
        </p:grpSp>
      </p:grpSp>
      <p:grpSp>
        <p:nvGrpSpPr>
          <p:cNvPr id="99" name="Group 98"/>
          <p:cNvGrpSpPr/>
          <p:nvPr/>
        </p:nvGrpSpPr>
        <p:grpSpPr>
          <a:xfrm>
            <a:off x="1066800" y="1752600"/>
            <a:ext cx="7010400" cy="3676690"/>
            <a:chOff x="1479544" y="1881697"/>
            <a:chExt cx="4736359" cy="3516835"/>
          </a:xfrm>
        </p:grpSpPr>
        <p:sp>
          <p:nvSpPr>
            <p:cNvPr id="40" name="Freeform 29"/>
            <p:cNvSpPr>
              <a:spLocks noEditPoints="1"/>
            </p:cNvSpPr>
            <p:nvPr/>
          </p:nvSpPr>
          <p:spPr bwMode="auto">
            <a:xfrm>
              <a:off x="1884363" y="2082800"/>
              <a:ext cx="4214813" cy="2355850"/>
            </a:xfrm>
            <a:custGeom>
              <a:avLst/>
              <a:gdLst>
                <a:gd name="T0" fmla="*/ 0 w 2655"/>
                <a:gd name="T1" fmla="*/ 1484 h 1484"/>
                <a:gd name="T2" fmla="*/ 2655 w 2655"/>
                <a:gd name="T3" fmla="*/ 1484 h 1484"/>
                <a:gd name="T4" fmla="*/ 0 w 2655"/>
                <a:gd name="T5" fmla="*/ 1178 h 1484"/>
                <a:gd name="T6" fmla="*/ 2655 w 2655"/>
                <a:gd name="T7" fmla="*/ 1178 h 1484"/>
                <a:gd name="T8" fmla="*/ 0 w 2655"/>
                <a:gd name="T9" fmla="*/ 889 h 1484"/>
                <a:gd name="T10" fmla="*/ 2655 w 2655"/>
                <a:gd name="T11" fmla="*/ 889 h 1484"/>
                <a:gd name="T12" fmla="*/ 0 w 2655"/>
                <a:gd name="T13" fmla="*/ 597 h 1484"/>
                <a:gd name="T14" fmla="*/ 2655 w 2655"/>
                <a:gd name="T15" fmla="*/ 597 h 1484"/>
                <a:gd name="T16" fmla="*/ 0 w 2655"/>
                <a:gd name="T17" fmla="*/ 292 h 1484"/>
                <a:gd name="T18" fmla="*/ 2655 w 2655"/>
                <a:gd name="T19" fmla="*/ 292 h 1484"/>
                <a:gd name="T20" fmla="*/ 0 w 2655"/>
                <a:gd name="T21" fmla="*/ 0 h 1484"/>
                <a:gd name="T22" fmla="*/ 2655 w 2655"/>
                <a:gd name="T23" fmla="*/ 0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5" h="1484">
                  <a:moveTo>
                    <a:pt x="0" y="1484"/>
                  </a:moveTo>
                  <a:lnTo>
                    <a:pt x="2655" y="1484"/>
                  </a:lnTo>
                  <a:moveTo>
                    <a:pt x="0" y="1178"/>
                  </a:moveTo>
                  <a:lnTo>
                    <a:pt x="2655" y="1178"/>
                  </a:lnTo>
                  <a:moveTo>
                    <a:pt x="0" y="889"/>
                  </a:moveTo>
                  <a:lnTo>
                    <a:pt x="2655" y="889"/>
                  </a:lnTo>
                  <a:moveTo>
                    <a:pt x="0" y="597"/>
                  </a:moveTo>
                  <a:lnTo>
                    <a:pt x="2655" y="597"/>
                  </a:lnTo>
                  <a:moveTo>
                    <a:pt x="0" y="292"/>
                  </a:moveTo>
                  <a:lnTo>
                    <a:pt x="2655" y="292"/>
                  </a:lnTo>
                  <a:moveTo>
                    <a:pt x="0" y="0"/>
                  </a:moveTo>
                  <a:lnTo>
                    <a:pt x="2655"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0"/>
            <p:cNvSpPr>
              <a:spLocks noChangeShapeType="1"/>
            </p:cNvSpPr>
            <p:nvPr/>
          </p:nvSpPr>
          <p:spPr bwMode="auto">
            <a:xfrm>
              <a:off x="1884363" y="4900613"/>
              <a:ext cx="4217988"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56"/>
            <p:cNvSpPr>
              <a:spLocks/>
            </p:cNvSpPr>
            <p:nvPr/>
          </p:nvSpPr>
          <p:spPr bwMode="auto">
            <a:xfrm>
              <a:off x="2025650" y="2284413"/>
              <a:ext cx="3922713" cy="2528888"/>
            </a:xfrm>
            <a:custGeom>
              <a:avLst/>
              <a:gdLst>
                <a:gd name="T0" fmla="*/ 0 w 2471"/>
                <a:gd name="T1" fmla="*/ 1593 h 1593"/>
                <a:gd name="T2" fmla="*/ 248 w 2471"/>
                <a:gd name="T3" fmla="*/ 1470 h 1593"/>
                <a:gd name="T4" fmla="*/ 497 w 2471"/>
                <a:gd name="T5" fmla="*/ 1301 h 1593"/>
                <a:gd name="T6" fmla="*/ 745 w 2471"/>
                <a:gd name="T7" fmla="*/ 1134 h 1593"/>
                <a:gd name="T8" fmla="*/ 992 w 2471"/>
                <a:gd name="T9" fmla="*/ 979 h 1593"/>
                <a:gd name="T10" fmla="*/ 1242 w 2471"/>
                <a:gd name="T11" fmla="*/ 813 h 1593"/>
                <a:gd name="T12" fmla="*/ 1489 w 2471"/>
                <a:gd name="T13" fmla="*/ 644 h 1593"/>
                <a:gd name="T14" fmla="*/ 1736 w 2471"/>
                <a:gd name="T15" fmla="*/ 491 h 1593"/>
                <a:gd name="T16" fmla="*/ 1984 w 2471"/>
                <a:gd name="T17" fmla="*/ 322 h 1593"/>
                <a:gd name="T18" fmla="*/ 2224 w 2471"/>
                <a:gd name="T19" fmla="*/ 153 h 1593"/>
                <a:gd name="T20" fmla="*/ 2471 w 2471"/>
                <a:gd name="T21" fmla="*/ 0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1" h="1593">
                  <a:moveTo>
                    <a:pt x="0" y="1593"/>
                  </a:moveTo>
                  <a:lnTo>
                    <a:pt x="248" y="1470"/>
                  </a:lnTo>
                  <a:lnTo>
                    <a:pt x="497" y="1301"/>
                  </a:lnTo>
                  <a:lnTo>
                    <a:pt x="745" y="1134"/>
                  </a:lnTo>
                  <a:lnTo>
                    <a:pt x="992" y="979"/>
                  </a:lnTo>
                  <a:lnTo>
                    <a:pt x="1242" y="813"/>
                  </a:lnTo>
                  <a:lnTo>
                    <a:pt x="1489" y="644"/>
                  </a:lnTo>
                  <a:lnTo>
                    <a:pt x="1736" y="491"/>
                  </a:lnTo>
                  <a:lnTo>
                    <a:pt x="1984" y="322"/>
                  </a:lnTo>
                  <a:lnTo>
                    <a:pt x="2224" y="153"/>
                  </a:lnTo>
                  <a:lnTo>
                    <a:pt x="2471" y="0"/>
                  </a:lnTo>
                </a:path>
              </a:pathLst>
            </a:custGeom>
            <a:noFill/>
            <a:ln w="50800" cap="rnd">
              <a:solidFill>
                <a:srgbClr val="FAAF4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57"/>
            <p:cNvSpPr>
              <a:spLocks/>
            </p:cNvSpPr>
            <p:nvPr/>
          </p:nvSpPr>
          <p:spPr bwMode="auto">
            <a:xfrm>
              <a:off x="2025650" y="2236788"/>
              <a:ext cx="3922713" cy="2528888"/>
            </a:xfrm>
            <a:custGeom>
              <a:avLst/>
              <a:gdLst>
                <a:gd name="T0" fmla="*/ 0 w 2471"/>
                <a:gd name="T1" fmla="*/ 1593 h 1593"/>
                <a:gd name="T2" fmla="*/ 248 w 2471"/>
                <a:gd name="T3" fmla="*/ 1470 h 1593"/>
                <a:gd name="T4" fmla="*/ 497 w 2471"/>
                <a:gd name="T5" fmla="*/ 1301 h 1593"/>
                <a:gd name="T6" fmla="*/ 745 w 2471"/>
                <a:gd name="T7" fmla="*/ 1132 h 1593"/>
                <a:gd name="T8" fmla="*/ 992 w 2471"/>
                <a:gd name="T9" fmla="*/ 979 h 1593"/>
                <a:gd name="T10" fmla="*/ 1242 w 2471"/>
                <a:gd name="T11" fmla="*/ 810 h 1593"/>
                <a:gd name="T12" fmla="*/ 1489 w 2471"/>
                <a:gd name="T13" fmla="*/ 644 h 1593"/>
                <a:gd name="T14" fmla="*/ 1736 w 2471"/>
                <a:gd name="T15" fmla="*/ 491 h 1593"/>
                <a:gd name="T16" fmla="*/ 1984 w 2471"/>
                <a:gd name="T17" fmla="*/ 322 h 1593"/>
                <a:gd name="T18" fmla="*/ 2224 w 2471"/>
                <a:gd name="T19" fmla="*/ 153 h 1593"/>
                <a:gd name="T20" fmla="*/ 2471 w 2471"/>
                <a:gd name="T21" fmla="*/ 0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1" h="1593">
                  <a:moveTo>
                    <a:pt x="0" y="1593"/>
                  </a:moveTo>
                  <a:lnTo>
                    <a:pt x="248" y="1470"/>
                  </a:lnTo>
                  <a:lnTo>
                    <a:pt x="497" y="1301"/>
                  </a:lnTo>
                  <a:lnTo>
                    <a:pt x="745" y="1132"/>
                  </a:lnTo>
                  <a:lnTo>
                    <a:pt x="992" y="979"/>
                  </a:lnTo>
                  <a:lnTo>
                    <a:pt x="1242" y="810"/>
                  </a:lnTo>
                  <a:lnTo>
                    <a:pt x="1489" y="644"/>
                  </a:lnTo>
                  <a:lnTo>
                    <a:pt x="1736" y="491"/>
                  </a:lnTo>
                  <a:lnTo>
                    <a:pt x="1984" y="322"/>
                  </a:lnTo>
                  <a:lnTo>
                    <a:pt x="2224" y="153"/>
                  </a:lnTo>
                  <a:lnTo>
                    <a:pt x="2471" y="0"/>
                  </a:lnTo>
                </a:path>
              </a:pathLst>
            </a:custGeom>
            <a:noFill/>
            <a:ln w="50800" cap="rnd">
              <a:solidFill>
                <a:srgbClr val="29B473"/>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58"/>
            <p:cNvSpPr>
              <a:spLocks/>
            </p:cNvSpPr>
            <p:nvPr/>
          </p:nvSpPr>
          <p:spPr bwMode="auto">
            <a:xfrm>
              <a:off x="2025650" y="2163763"/>
              <a:ext cx="3922713" cy="2527300"/>
            </a:xfrm>
            <a:custGeom>
              <a:avLst/>
              <a:gdLst>
                <a:gd name="T0" fmla="*/ 0 w 2471"/>
                <a:gd name="T1" fmla="*/ 1592 h 1592"/>
                <a:gd name="T2" fmla="*/ 248 w 2471"/>
                <a:gd name="T3" fmla="*/ 1470 h 1592"/>
                <a:gd name="T4" fmla="*/ 497 w 2471"/>
                <a:gd name="T5" fmla="*/ 1301 h 1592"/>
                <a:gd name="T6" fmla="*/ 745 w 2471"/>
                <a:gd name="T7" fmla="*/ 1148 h 1592"/>
                <a:gd name="T8" fmla="*/ 992 w 2471"/>
                <a:gd name="T9" fmla="*/ 979 h 1592"/>
                <a:gd name="T10" fmla="*/ 1242 w 2471"/>
                <a:gd name="T11" fmla="*/ 812 h 1592"/>
                <a:gd name="T12" fmla="*/ 1489 w 2471"/>
                <a:gd name="T13" fmla="*/ 643 h 1592"/>
                <a:gd name="T14" fmla="*/ 1736 w 2471"/>
                <a:gd name="T15" fmla="*/ 491 h 1592"/>
                <a:gd name="T16" fmla="*/ 1984 w 2471"/>
                <a:gd name="T17" fmla="*/ 322 h 1592"/>
                <a:gd name="T18" fmla="*/ 2224 w 2471"/>
                <a:gd name="T19" fmla="*/ 152 h 1592"/>
                <a:gd name="T20" fmla="*/ 2471 w 2471"/>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1" h="1592">
                  <a:moveTo>
                    <a:pt x="0" y="1592"/>
                  </a:moveTo>
                  <a:lnTo>
                    <a:pt x="248" y="1470"/>
                  </a:lnTo>
                  <a:lnTo>
                    <a:pt x="497" y="1301"/>
                  </a:lnTo>
                  <a:lnTo>
                    <a:pt x="745" y="1148"/>
                  </a:lnTo>
                  <a:lnTo>
                    <a:pt x="992" y="979"/>
                  </a:lnTo>
                  <a:lnTo>
                    <a:pt x="1242" y="812"/>
                  </a:lnTo>
                  <a:lnTo>
                    <a:pt x="1489" y="643"/>
                  </a:lnTo>
                  <a:lnTo>
                    <a:pt x="1736" y="491"/>
                  </a:lnTo>
                  <a:lnTo>
                    <a:pt x="1984" y="322"/>
                  </a:lnTo>
                  <a:lnTo>
                    <a:pt x="2224" y="152"/>
                  </a:lnTo>
                  <a:lnTo>
                    <a:pt x="2471" y="0"/>
                  </a:lnTo>
                </a:path>
              </a:pathLst>
            </a:custGeom>
            <a:noFill/>
            <a:ln w="50800" cap="rnd">
              <a:solidFill>
                <a:srgbClr val="26A9E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59"/>
            <p:cNvSpPr>
              <a:spLocks/>
            </p:cNvSpPr>
            <p:nvPr/>
          </p:nvSpPr>
          <p:spPr bwMode="auto">
            <a:xfrm>
              <a:off x="2019300" y="4533900"/>
              <a:ext cx="3937000" cy="290513"/>
            </a:xfrm>
            <a:custGeom>
              <a:avLst/>
              <a:gdLst>
                <a:gd name="T0" fmla="*/ 0 w 2480"/>
                <a:gd name="T1" fmla="*/ 183 h 183"/>
                <a:gd name="T2" fmla="*/ 247 w 2480"/>
                <a:gd name="T3" fmla="*/ 169 h 183"/>
                <a:gd name="T4" fmla="*/ 497 w 2480"/>
                <a:gd name="T5" fmla="*/ 139 h 183"/>
                <a:gd name="T6" fmla="*/ 991 w 2480"/>
                <a:gd name="T7" fmla="*/ 106 h 183"/>
                <a:gd name="T8" fmla="*/ 1239 w 2480"/>
                <a:gd name="T9" fmla="*/ 92 h 183"/>
                <a:gd name="T10" fmla="*/ 1488 w 2480"/>
                <a:gd name="T11" fmla="*/ 76 h 183"/>
                <a:gd name="T12" fmla="*/ 1735 w 2480"/>
                <a:gd name="T13" fmla="*/ 60 h 183"/>
                <a:gd name="T14" fmla="*/ 1983 w 2480"/>
                <a:gd name="T15" fmla="*/ 30 h 183"/>
                <a:gd name="T16" fmla="*/ 2232 w 2480"/>
                <a:gd name="T17" fmla="*/ 16 h 183"/>
                <a:gd name="T18" fmla="*/ 2480 w 2480"/>
                <a:gd name="T1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0" h="183">
                  <a:moveTo>
                    <a:pt x="0" y="183"/>
                  </a:moveTo>
                  <a:lnTo>
                    <a:pt x="247" y="169"/>
                  </a:lnTo>
                  <a:lnTo>
                    <a:pt x="497" y="139"/>
                  </a:lnTo>
                  <a:lnTo>
                    <a:pt x="991" y="106"/>
                  </a:lnTo>
                  <a:lnTo>
                    <a:pt x="1239" y="92"/>
                  </a:lnTo>
                  <a:lnTo>
                    <a:pt x="1488" y="76"/>
                  </a:lnTo>
                  <a:lnTo>
                    <a:pt x="1735" y="60"/>
                  </a:lnTo>
                  <a:lnTo>
                    <a:pt x="1983" y="30"/>
                  </a:lnTo>
                  <a:lnTo>
                    <a:pt x="2232" y="16"/>
                  </a:lnTo>
                  <a:lnTo>
                    <a:pt x="2480" y="0"/>
                  </a:lnTo>
                </a:path>
              </a:pathLst>
            </a:custGeom>
            <a:noFill/>
            <a:ln w="50800" cap="rnd">
              <a:solidFill>
                <a:srgbClr val="FAAF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0"/>
            <p:cNvSpPr>
              <a:spLocks/>
            </p:cNvSpPr>
            <p:nvPr/>
          </p:nvSpPr>
          <p:spPr bwMode="auto">
            <a:xfrm>
              <a:off x="2019300" y="4338638"/>
              <a:ext cx="3937000" cy="268288"/>
            </a:xfrm>
            <a:custGeom>
              <a:avLst/>
              <a:gdLst>
                <a:gd name="T0" fmla="*/ 0 w 2480"/>
                <a:gd name="T1" fmla="*/ 169 h 169"/>
                <a:gd name="T2" fmla="*/ 247 w 2480"/>
                <a:gd name="T3" fmla="*/ 153 h 169"/>
                <a:gd name="T4" fmla="*/ 497 w 2480"/>
                <a:gd name="T5" fmla="*/ 139 h 169"/>
                <a:gd name="T6" fmla="*/ 991 w 2480"/>
                <a:gd name="T7" fmla="*/ 107 h 169"/>
                <a:gd name="T8" fmla="*/ 1239 w 2480"/>
                <a:gd name="T9" fmla="*/ 93 h 169"/>
                <a:gd name="T10" fmla="*/ 1488 w 2480"/>
                <a:gd name="T11" fmla="*/ 76 h 169"/>
                <a:gd name="T12" fmla="*/ 1735 w 2480"/>
                <a:gd name="T13" fmla="*/ 46 h 169"/>
                <a:gd name="T14" fmla="*/ 1983 w 2480"/>
                <a:gd name="T15" fmla="*/ 30 h 169"/>
                <a:gd name="T16" fmla="*/ 2232 w 2480"/>
                <a:gd name="T17" fmla="*/ 16 h 169"/>
                <a:gd name="T18" fmla="*/ 2480 w 2480"/>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0" h="169">
                  <a:moveTo>
                    <a:pt x="0" y="169"/>
                  </a:moveTo>
                  <a:lnTo>
                    <a:pt x="247" y="153"/>
                  </a:lnTo>
                  <a:lnTo>
                    <a:pt x="497" y="139"/>
                  </a:lnTo>
                  <a:lnTo>
                    <a:pt x="991" y="107"/>
                  </a:lnTo>
                  <a:lnTo>
                    <a:pt x="1239" y="93"/>
                  </a:lnTo>
                  <a:lnTo>
                    <a:pt x="1488" y="76"/>
                  </a:lnTo>
                  <a:lnTo>
                    <a:pt x="1735" y="46"/>
                  </a:lnTo>
                  <a:lnTo>
                    <a:pt x="1983" y="30"/>
                  </a:lnTo>
                  <a:lnTo>
                    <a:pt x="2232" y="16"/>
                  </a:lnTo>
                  <a:lnTo>
                    <a:pt x="2480" y="0"/>
                  </a:lnTo>
                </a:path>
              </a:pathLst>
            </a:custGeom>
            <a:noFill/>
            <a:ln w="50800" cap="rnd">
              <a:solidFill>
                <a:srgbClr val="29B4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61"/>
            <p:cNvSpPr>
              <a:spLocks/>
            </p:cNvSpPr>
            <p:nvPr/>
          </p:nvSpPr>
          <p:spPr bwMode="auto">
            <a:xfrm>
              <a:off x="2008188" y="4070350"/>
              <a:ext cx="3937000" cy="293688"/>
            </a:xfrm>
            <a:custGeom>
              <a:avLst/>
              <a:gdLst>
                <a:gd name="T0" fmla="*/ 0 w 2480"/>
                <a:gd name="T1" fmla="*/ 185 h 185"/>
                <a:gd name="T2" fmla="*/ 495 w 2480"/>
                <a:gd name="T3" fmla="*/ 153 h 185"/>
                <a:gd name="T4" fmla="*/ 744 w 2480"/>
                <a:gd name="T5" fmla="*/ 123 h 185"/>
                <a:gd name="T6" fmla="*/ 991 w 2480"/>
                <a:gd name="T7" fmla="*/ 109 h 185"/>
                <a:gd name="T8" fmla="*/ 1239 w 2480"/>
                <a:gd name="T9" fmla="*/ 93 h 185"/>
                <a:gd name="T10" fmla="*/ 1488 w 2480"/>
                <a:gd name="T11" fmla="*/ 77 h 185"/>
                <a:gd name="T12" fmla="*/ 1736 w 2480"/>
                <a:gd name="T13" fmla="*/ 62 h 185"/>
                <a:gd name="T14" fmla="*/ 1983 w 2480"/>
                <a:gd name="T15" fmla="*/ 46 h 185"/>
                <a:gd name="T16" fmla="*/ 2230 w 2480"/>
                <a:gd name="T17" fmla="*/ 16 h 185"/>
                <a:gd name="T18" fmla="*/ 2480 w 2480"/>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0" h="185">
                  <a:moveTo>
                    <a:pt x="0" y="185"/>
                  </a:moveTo>
                  <a:lnTo>
                    <a:pt x="495" y="153"/>
                  </a:lnTo>
                  <a:lnTo>
                    <a:pt x="744" y="123"/>
                  </a:lnTo>
                  <a:lnTo>
                    <a:pt x="991" y="109"/>
                  </a:lnTo>
                  <a:lnTo>
                    <a:pt x="1239" y="93"/>
                  </a:lnTo>
                  <a:lnTo>
                    <a:pt x="1488" y="77"/>
                  </a:lnTo>
                  <a:lnTo>
                    <a:pt x="1736" y="62"/>
                  </a:lnTo>
                  <a:lnTo>
                    <a:pt x="1983" y="46"/>
                  </a:lnTo>
                  <a:lnTo>
                    <a:pt x="2230" y="16"/>
                  </a:lnTo>
                  <a:lnTo>
                    <a:pt x="2480" y="0"/>
                  </a:lnTo>
                </a:path>
              </a:pathLst>
            </a:custGeom>
            <a:noFill/>
            <a:ln w="50800" cap="rnd">
              <a:solidFill>
                <a:srgbClr val="26A9E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Rectangle 73"/>
            <p:cNvSpPr/>
            <p:nvPr/>
          </p:nvSpPr>
          <p:spPr>
            <a:xfrm>
              <a:off x="1479544" y="2348422"/>
              <a:ext cx="356885" cy="369332"/>
            </a:xfrm>
            <a:prstGeom prst="rect">
              <a:avLst/>
            </a:prstGeom>
          </p:spPr>
          <p:txBody>
            <a:bodyPr wrap="none">
              <a:spAutoFit/>
            </a:bodyPr>
            <a:lstStyle/>
            <a:p>
              <a:pPr algn="r"/>
              <a:r>
                <a:rPr lang="en-US" dirty="0" smtClean="0">
                  <a:solidFill>
                    <a:schemeClr val="bg1"/>
                  </a:solidFill>
                </a:rPr>
                <a:t>2.5</a:t>
              </a:r>
              <a:endParaRPr lang="en-US" dirty="0">
                <a:solidFill>
                  <a:schemeClr val="bg1"/>
                </a:solidFill>
              </a:endParaRPr>
            </a:p>
          </p:txBody>
        </p:sp>
        <p:sp>
          <p:nvSpPr>
            <p:cNvPr id="75" name="Rectangle 74"/>
            <p:cNvSpPr/>
            <p:nvPr/>
          </p:nvSpPr>
          <p:spPr>
            <a:xfrm>
              <a:off x="1615415" y="2826910"/>
              <a:ext cx="221015" cy="369332"/>
            </a:xfrm>
            <a:prstGeom prst="rect">
              <a:avLst/>
            </a:prstGeom>
          </p:spPr>
          <p:txBody>
            <a:bodyPr wrap="none">
              <a:spAutoFit/>
            </a:bodyPr>
            <a:lstStyle/>
            <a:p>
              <a:pPr algn="r"/>
              <a:r>
                <a:rPr lang="en-US" dirty="0" smtClean="0">
                  <a:solidFill>
                    <a:schemeClr val="bg1"/>
                  </a:solidFill>
                </a:rPr>
                <a:t>2</a:t>
              </a:r>
              <a:endParaRPr lang="en-US" dirty="0">
                <a:solidFill>
                  <a:schemeClr val="bg1"/>
                </a:solidFill>
              </a:endParaRPr>
            </a:p>
          </p:txBody>
        </p:sp>
        <p:sp>
          <p:nvSpPr>
            <p:cNvPr id="76" name="Rectangle 75"/>
            <p:cNvSpPr/>
            <p:nvPr/>
          </p:nvSpPr>
          <p:spPr>
            <a:xfrm>
              <a:off x="1479544" y="3299112"/>
              <a:ext cx="356885" cy="369332"/>
            </a:xfrm>
            <a:prstGeom prst="rect">
              <a:avLst/>
            </a:prstGeom>
          </p:spPr>
          <p:txBody>
            <a:bodyPr wrap="none">
              <a:spAutoFit/>
            </a:bodyPr>
            <a:lstStyle/>
            <a:p>
              <a:pPr algn="r"/>
              <a:r>
                <a:rPr lang="en-US" dirty="0" smtClean="0">
                  <a:solidFill>
                    <a:schemeClr val="bg1"/>
                  </a:solidFill>
                </a:rPr>
                <a:t>1.5</a:t>
              </a:r>
              <a:endParaRPr lang="en-US" dirty="0">
                <a:solidFill>
                  <a:schemeClr val="bg1"/>
                </a:solidFill>
              </a:endParaRPr>
            </a:p>
          </p:txBody>
        </p:sp>
        <p:sp>
          <p:nvSpPr>
            <p:cNvPr id="77" name="Rectangle 76"/>
            <p:cNvSpPr/>
            <p:nvPr/>
          </p:nvSpPr>
          <p:spPr>
            <a:xfrm>
              <a:off x="1615416" y="3771314"/>
              <a:ext cx="221015" cy="369332"/>
            </a:xfrm>
            <a:prstGeom prst="rect">
              <a:avLst/>
            </a:prstGeom>
          </p:spPr>
          <p:txBody>
            <a:bodyPr wrap="none">
              <a:spAutoFit/>
            </a:bodyPr>
            <a:lstStyle/>
            <a:p>
              <a:pPr algn="r"/>
              <a:r>
                <a:rPr lang="en-US" dirty="0" smtClean="0">
                  <a:solidFill>
                    <a:schemeClr val="bg1"/>
                  </a:solidFill>
                </a:rPr>
                <a:t>1</a:t>
              </a:r>
              <a:endParaRPr lang="en-US" dirty="0">
                <a:solidFill>
                  <a:schemeClr val="bg1"/>
                </a:solidFill>
              </a:endParaRPr>
            </a:p>
          </p:txBody>
        </p:sp>
        <p:sp>
          <p:nvSpPr>
            <p:cNvPr id="78" name="Rectangle 77"/>
            <p:cNvSpPr/>
            <p:nvPr/>
          </p:nvSpPr>
          <p:spPr>
            <a:xfrm>
              <a:off x="1479544" y="4242077"/>
              <a:ext cx="356885" cy="369332"/>
            </a:xfrm>
            <a:prstGeom prst="rect">
              <a:avLst/>
            </a:prstGeom>
          </p:spPr>
          <p:txBody>
            <a:bodyPr wrap="none">
              <a:spAutoFit/>
            </a:bodyPr>
            <a:lstStyle/>
            <a:p>
              <a:pPr algn="r"/>
              <a:r>
                <a:rPr lang="en-US" dirty="0" smtClean="0">
                  <a:solidFill>
                    <a:schemeClr val="bg1"/>
                  </a:solidFill>
                </a:rPr>
                <a:t>0.5</a:t>
              </a:r>
              <a:endParaRPr lang="en-US" dirty="0">
                <a:solidFill>
                  <a:schemeClr val="bg1"/>
                </a:solidFill>
              </a:endParaRPr>
            </a:p>
          </p:txBody>
        </p:sp>
        <p:sp>
          <p:nvSpPr>
            <p:cNvPr id="79" name="Rectangle 78"/>
            <p:cNvSpPr/>
            <p:nvPr/>
          </p:nvSpPr>
          <p:spPr>
            <a:xfrm>
              <a:off x="1615413" y="4708009"/>
              <a:ext cx="221014" cy="369332"/>
            </a:xfrm>
            <a:prstGeom prst="rect">
              <a:avLst/>
            </a:prstGeom>
          </p:spPr>
          <p:txBody>
            <a:bodyPr wrap="none">
              <a:spAutoFit/>
            </a:bodyPr>
            <a:lstStyle/>
            <a:p>
              <a:pPr algn="r"/>
              <a:r>
                <a:rPr lang="en-US" dirty="0" smtClean="0">
                  <a:solidFill>
                    <a:schemeClr val="bg1"/>
                  </a:solidFill>
                </a:rPr>
                <a:t>0</a:t>
              </a:r>
              <a:endParaRPr lang="en-US" dirty="0">
                <a:solidFill>
                  <a:schemeClr val="bg1"/>
                </a:solidFill>
              </a:endParaRPr>
            </a:p>
          </p:txBody>
        </p:sp>
        <p:sp>
          <p:nvSpPr>
            <p:cNvPr id="81" name="Rectangle 80"/>
            <p:cNvSpPr/>
            <p:nvPr/>
          </p:nvSpPr>
          <p:spPr>
            <a:xfrm>
              <a:off x="1479544" y="1881697"/>
              <a:ext cx="356885" cy="369332"/>
            </a:xfrm>
            <a:prstGeom prst="rect">
              <a:avLst/>
            </a:prstGeom>
          </p:spPr>
          <p:txBody>
            <a:bodyPr wrap="none">
              <a:spAutoFit/>
            </a:bodyPr>
            <a:lstStyle/>
            <a:p>
              <a:pPr algn="r"/>
              <a:r>
                <a:rPr lang="en-US" dirty="0" smtClean="0">
                  <a:solidFill>
                    <a:schemeClr val="bg1"/>
                  </a:solidFill>
                </a:rPr>
                <a:t>3.0</a:t>
              </a:r>
              <a:endParaRPr lang="en-US" dirty="0">
                <a:solidFill>
                  <a:schemeClr val="bg1"/>
                </a:solidFill>
              </a:endParaRPr>
            </a:p>
          </p:txBody>
        </p:sp>
        <p:sp>
          <p:nvSpPr>
            <p:cNvPr id="88" name="Rectangle 87"/>
            <p:cNvSpPr/>
            <p:nvPr/>
          </p:nvSpPr>
          <p:spPr>
            <a:xfrm>
              <a:off x="1763050" y="5029200"/>
              <a:ext cx="505267" cy="369332"/>
            </a:xfrm>
            <a:prstGeom prst="rect">
              <a:avLst/>
            </a:prstGeom>
          </p:spPr>
          <p:txBody>
            <a:bodyPr wrap="none">
              <a:spAutoFit/>
            </a:bodyPr>
            <a:lstStyle/>
            <a:p>
              <a:r>
                <a:rPr lang="en-US" dirty="0" smtClean="0">
                  <a:solidFill>
                    <a:schemeClr val="bg1"/>
                  </a:solidFill>
                </a:rPr>
                <a:t>1M</a:t>
              </a:r>
              <a:endParaRPr lang="en-US" dirty="0">
                <a:solidFill>
                  <a:schemeClr val="bg1"/>
                </a:solidFill>
              </a:endParaRPr>
            </a:p>
          </p:txBody>
        </p:sp>
        <p:sp>
          <p:nvSpPr>
            <p:cNvPr id="89" name="Rectangle 88"/>
            <p:cNvSpPr/>
            <p:nvPr/>
          </p:nvSpPr>
          <p:spPr>
            <a:xfrm>
              <a:off x="2506000" y="5029200"/>
              <a:ext cx="505267" cy="369332"/>
            </a:xfrm>
            <a:prstGeom prst="rect">
              <a:avLst/>
            </a:prstGeom>
          </p:spPr>
          <p:txBody>
            <a:bodyPr wrap="none">
              <a:spAutoFit/>
            </a:bodyPr>
            <a:lstStyle/>
            <a:p>
              <a:r>
                <a:rPr lang="en-US" dirty="0">
                  <a:solidFill>
                    <a:schemeClr val="bg1"/>
                  </a:solidFill>
                </a:rPr>
                <a:t>8</a:t>
              </a:r>
              <a:r>
                <a:rPr lang="en-US" dirty="0" smtClean="0">
                  <a:solidFill>
                    <a:schemeClr val="bg1"/>
                  </a:solidFill>
                </a:rPr>
                <a:t>M</a:t>
              </a:r>
              <a:endParaRPr lang="en-US" dirty="0">
                <a:solidFill>
                  <a:schemeClr val="bg1"/>
                </a:solidFill>
              </a:endParaRPr>
            </a:p>
          </p:txBody>
        </p:sp>
        <p:sp>
          <p:nvSpPr>
            <p:cNvPr id="90" name="Rectangle 89"/>
            <p:cNvSpPr/>
            <p:nvPr/>
          </p:nvSpPr>
          <p:spPr>
            <a:xfrm>
              <a:off x="3248950" y="5029200"/>
              <a:ext cx="633507" cy="369332"/>
            </a:xfrm>
            <a:prstGeom prst="rect">
              <a:avLst/>
            </a:prstGeom>
          </p:spPr>
          <p:txBody>
            <a:bodyPr wrap="none">
              <a:spAutoFit/>
            </a:bodyPr>
            <a:lstStyle/>
            <a:p>
              <a:r>
                <a:rPr lang="en-US" dirty="0" smtClean="0">
                  <a:solidFill>
                    <a:schemeClr val="bg1"/>
                  </a:solidFill>
                </a:rPr>
                <a:t>16M</a:t>
              </a:r>
              <a:endParaRPr lang="en-US" dirty="0">
                <a:solidFill>
                  <a:schemeClr val="bg1"/>
                </a:solidFill>
              </a:endParaRPr>
            </a:p>
          </p:txBody>
        </p:sp>
        <p:sp>
          <p:nvSpPr>
            <p:cNvPr id="91" name="Rectangle 90"/>
            <p:cNvSpPr/>
            <p:nvPr/>
          </p:nvSpPr>
          <p:spPr>
            <a:xfrm>
              <a:off x="3991721" y="5029200"/>
              <a:ext cx="633507" cy="369332"/>
            </a:xfrm>
            <a:prstGeom prst="rect">
              <a:avLst/>
            </a:prstGeom>
          </p:spPr>
          <p:txBody>
            <a:bodyPr wrap="none">
              <a:spAutoFit/>
            </a:bodyPr>
            <a:lstStyle/>
            <a:p>
              <a:r>
                <a:rPr lang="en-US" dirty="0" smtClean="0">
                  <a:solidFill>
                    <a:schemeClr val="bg1"/>
                  </a:solidFill>
                </a:rPr>
                <a:t>24M</a:t>
              </a:r>
              <a:endParaRPr lang="en-US" dirty="0">
                <a:solidFill>
                  <a:schemeClr val="bg1"/>
                </a:solidFill>
              </a:endParaRPr>
            </a:p>
          </p:txBody>
        </p:sp>
        <p:sp>
          <p:nvSpPr>
            <p:cNvPr id="92" name="Rectangle 91"/>
            <p:cNvSpPr/>
            <p:nvPr/>
          </p:nvSpPr>
          <p:spPr>
            <a:xfrm>
              <a:off x="4782296" y="5029200"/>
              <a:ext cx="633507" cy="369332"/>
            </a:xfrm>
            <a:prstGeom prst="rect">
              <a:avLst/>
            </a:prstGeom>
          </p:spPr>
          <p:txBody>
            <a:bodyPr wrap="none">
              <a:spAutoFit/>
            </a:bodyPr>
            <a:lstStyle/>
            <a:p>
              <a:r>
                <a:rPr lang="en-US" dirty="0" smtClean="0">
                  <a:solidFill>
                    <a:schemeClr val="bg1"/>
                  </a:solidFill>
                </a:rPr>
                <a:t>32M</a:t>
              </a:r>
              <a:endParaRPr lang="en-US" dirty="0">
                <a:solidFill>
                  <a:schemeClr val="bg1"/>
                </a:solidFill>
              </a:endParaRPr>
            </a:p>
          </p:txBody>
        </p:sp>
        <p:sp>
          <p:nvSpPr>
            <p:cNvPr id="93" name="Rectangle 92"/>
            <p:cNvSpPr/>
            <p:nvPr/>
          </p:nvSpPr>
          <p:spPr>
            <a:xfrm>
              <a:off x="5582396" y="5029200"/>
              <a:ext cx="633507" cy="369332"/>
            </a:xfrm>
            <a:prstGeom prst="rect">
              <a:avLst/>
            </a:prstGeom>
          </p:spPr>
          <p:txBody>
            <a:bodyPr wrap="none">
              <a:spAutoFit/>
            </a:bodyPr>
            <a:lstStyle/>
            <a:p>
              <a:r>
                <a:rPr lang="en-US" dirty="0" smtClean="0">
                  <a:solidFill>
                    <a:schemeClr val="bg1"/>
                  </a:solidFill>
                </a:rPr>
                <a:t>40M</a:t>
              </a:r>
              <a:endParaRPr lang="en-US" dirty="0">
                <a:solidFill>
                  <a:schemeClr val="bg1"/>
                </a:solidFill>
              </a:endParaRPr>
            </a:p>
          </p:txBody>
        </p:sp>
      </p:grpSp>
    </p:spTree>
    <p:extLst>
      <p:ext uri="{BB962C8B-B14F-4D97-AF65-F5344CB8AC3E}">
        <p14:creationId xmlns:p14="http://schemas.microsoft.com/office/powerpoint/2010/main" val="2186314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a:spLocks noGrp="1"/>
          </p:cNvSpPr>
          <p:nvPr>
            <p:ph idx="1"/>
          </p:nvPr>
        </p:nvSpPr>
        <p:spPr>
          <a:xfrm>
            <a:off x="457200" y="1112835"/>
            <a:ext cx="8229600" cy="4830765"/>
          </a:xfrm>
        </p:spPr>
        <p:txBody>
          <a:bodyPr>
            <a:normAutofit fontScale="92500" lnSpcReduction="10000"/>
          </a:bodyPr>
          <a:lstStyle/>
          <a:p>
            <a:pPr marL="0" indent="0">
              <a:buNone/>
            </a:pPr>
            <a:r>
              <a:rPr lang="en-US" dirty="0" smtClean="0">
                <a:solidFill>
                  <a:schemeClr val="bg1"/>
                </a:solidFill>
              </a:rPr>
              <a:t>Quality</a:t>
            </a:r>
          </a:p>
          <a:p>
            <a:r>
              <a:rPr lang="en-US" dirty="0" smtClean="0">
                <a:solidFill>
                  <a:schemeClr val="bg1"/>
                </a:solidFill>
              </a:rPr>
              <a:t>Accurate -&gt; thickness is no longer required</a:t>
            </a:r>
          </a:p>
          <a:p>
            <a:pPr marL="0" indent="0">
              <a:buNone/>
            </a:pPr>
            <a:endParaRPr lang="en-US" dirty="0">
              <a:solidFill>
                <a:schemeClr val="bg1"/>
              </a:solidFill>
            </a:endParaRPr>
          </a:p>
          <a:p>
            <a:pPr marL="0" indent="0">
              <a:buNone/>
            </a:pPr>
            <a:r>
              <a:rPr lang="en-US" dirty="0" smtClean="0">
                <a:solidFill>
                  <a:schemeClr val="bg1"/>
                </a:solidFill>
              </a:rPr>
              <a:t>Performance</a:t>
            </a:r>
          </a:p>
          <a:p>
            <a:r>
              <a:rPr lang="en-US" dirty="0">
                <a:solidFill>
                  <a:schemeClr val="bg1"/>
                </a:solidFill>
              </a:rPr>
              <a:t>The deferred scheme </a:t>
            </a:r>
            <a:r>
              <a:rPr lang="en-US" dirty="0" smtClean="0">
                <a:solidFill>
                  <a:schemeClr val="bg1"/>
                </a:solidFill>
              </a:rPr>
              <a:t>and the tiling optimization both significantly reduce construction cost</a:t>
            </a:r>
          </a:p>
          <a:p>
            <a:r>
              <a:rPr lang="en-US" dirty="0" smtClean="0">
                <a:solidFill>
                  <a:schemeClr val="bg1"/>
                </a:solidFill>
              </a:rPr>
              <a:t>Bucketing </a:t>
            </a:r>
            <a:r>
              <a:rPr lang="en-US" dirty="0">
                <a:solidFill>
                  <a:schemeClr val="bg1"/>
                </a:solidFill>
              </a:rPr>
              <a:t>provides exponential benefits to </a:t>
            </a:r>
            <a:r>
              <a:rPr lang="en-US" dirty="0" smtClean="0">
                <a:solidFill>
                  <a:schemeClr val="bg1"/>
                </a:solidFill>
              </a:rPr>
              <a:t>traversal</a:t>
            </a:r>
          </a:p>
          <a:p>
            <a:r>
              <a:rPr lang="en-US" dirty="0" smtClean="0">
                <a:solidFill>
                  <a:schemeClr val="bg1"/>
                </a:solidFill>
              </a:rPr>
              <a:t>Traversal benefits depend on tile density</a:t>
            </a:r>
            <a:endParaRPr lang="en-US" dirty="0">
              <a:solidFill>
                <a:schemeClr val="bg1"/>
              </a:solidFill>
            </a:endParaRPr>
          </a:p>
          <a:p>
            <a:pPr marL="0" indent="0">
              <a:buNone/>
            </a:pPr>
            <a:endParaRPr lang="en-US" dirty="0" smtClean="0">
              <a:solidFill>
                <a:schemeClr val="bg1"/>
              </a:solidFill>
            </a:endParaRPr>
          </a:p>
          <a:p>
            <a:pPr marL="0" indent="0">
              <a:buNone/>
            </a:pPr>
            <a:r>
              <a:rPr lang="en-US" dirty="0" smtClean="0">
                <a:solidFill>
                  <a:schemeClr val="bg1"/>
                </a:solidFill>
              </a:rPr>
              <a:t>Memory</a:t>
            </a:r>
            <a:endParaRPr lang="en-US" dirty="0">
              <a:solidFill>
                <a:schemeClr val="bg1"/>
              </a:solidFill>
            </a:endParaRPr>
          </a:p>
          <a:p>
            <a:r>
              <a:rPr lang="en-US" dirty="0">
                <a:solidFill>
                  <a:schemeClr val="bg1"/>
                </a:solidFill>
              </a:rPr>
              <a:t>The deferred scheme can provide significant reduction in memory </a:t>
            </a:r>
            <a:r>
              <a:rPr lang="en-US" dirty="0" smtClean="0">
                <a:solidFill>
                  <a:schemeClr val="bg1"/>
                </a:solidFill>
              </a:rPr>
              <a:t>requirements</a:t>
            </a:r>
            <a:endParaRPr lang="en-US" dirty="0">
              <a:solidFill>
                <a:schemeClr val="bg1"/>
              </a:solidFill>
            </a:endParaRPr>
          </a:p>
          <a:p>
            <a:r>
              <a:rPr lang="en-US" dirty="0" smtClean="0">
                <a:solidFill>
                  <a:schemeClr val="bg1"/>
                </a:solidFill>
              </a:rPr>
              <a:t>Each increase in tile size further drops memory cost in ~half </a:t>
            </a:r>
          </a:p>
        </p:txBody>
      </p:sp>
      <p:sp>
        <p:nvSpPr>
          <p:cNvPr id="3" name="Title 2"/>
          <p:cNvSpPr>
            <a:spLocks noGrp="1"/>
          </p:cNvSpPr>
          <p:nvPr>
            <p:ph type="title"/>
          </p:nvPr>
        </p:nvSpPr>
        <p:spPr/>
        <p:txBody>
          <a:bodyPr/>
          <a:lstStyle/>
          <a:p>
            <a:r>
              <a:rPr lang="en-US" dirty="0" smtClean="0"/>
              <a:t>Results</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latin typeface="+mj-lt"/>
              </a:rPr>
              <a:pPr/>
              <a:t>61</a:t>
            </a:fld>
            <a:endParaRPr lang="en-US" dirty="0">
              <a:latin typeface="+mj-lt"/>
            </a:endParaRPr>
          </a:p>
        </p:txBody>
      </p:sp>
      <p:sp>
        <p:nvSpPr>
          <p:cNvPr id="8"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10"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Tree>
    <p:extLst>
      <p:ext uri="{BB962C8B-B14F-4D97-AF65-F5344CB8AC3E}">
        <p14:creationId xmlns:p14="http://schemas.microsoft.com/office/powerpoint/2010/main" val="73091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solidFill>
                  <a:srgbClr val="FF0000"/>
                </a:solidFill>
              </a:rPr>
              <a:t>Memory </a:t>
            </a:r>
          </a:p>
          <a:p>
            <a:pPr lvl="1">
              <a:buFontTx/>
              <a:buChar char="-"/>
            </a:pPr>
            <a:r>
              <a:rPr lang="en-US" sz="2400" dirty="0" err="1" smtClean="0">
                <a:solidFill>
                  <a:schemeClr val="bg1"/>
                </a:solidFill>
              </a:rPr>
              <a:t>Preallocating</a:t>
            </a:r>
            <a:r>
              <a:rPr lang="en-US" sz="2400" dirty="0" smtClean="0">
                <a:solidFill>
                  <a:schemeClr val="bg1"/>
                </a:solidFill>
              </a:rPr>
              <a:t> a fixed number of buckets</a:t>
            </a:r>
          </a:p>
          <a:p>
            <a:pPr marL="0" indent="0">
              <a:buNone/>
            </a:pPr>
            <a:r>
              <a:rPr lang="en-US" dirty="0" smtClean="0">
                <a:solidFill>
                  <a:srgbClr val="FF0000"/>
                </a:solidFill>
              </a:rPr>
              <a:t>Performance</a:t>
            </a:r>
          </a:p>
          <a:p>
            <a:pPr lvl="1">
              <a:buFontTx/>
              <a:buChar char="-"/>
            </a:pPr>
            <a:r>
              <a:rPr lang="en-US" sz="2400" dirty="0" smtClean="0">
                <a:solidFill>
                  <a:schemeClr val="bg1"/>
                </a:solidFill>
              </a:rPr>
              <a:t>Conservative rasterization and incoherent rays pose a severe penalty in traversal</a:t>
            </a:r>
          </a:p>
          <a:p>
            <a:pPr lvl="1">
              <a:buFontTx/>
              <a:buChar char="-"/>
            </a:pPr>
            <a:endParaRPr lang="en-US" sz="2400" dirty="0">
              <a:solidFill>
                <a:schemeClr val="bg1"/>
              </a:solidFill>
            </a:endParaRPr>
          </a:p>
          <a:p>
            <a:pPr marL="342900" lvl="1" indent="0">
              <a:buNone/>
            </a:pPr>
            <a:endParaRPr lang="en-US" sz="2400" dirty="0" smtClean="0">
              <a:solidFill>
                <a:schemeClr val="bg1"/>
              </a:solidFill>
            </a:endParaRPr>
          </a:p>
          <a:p>
            <a:pPr marL="42862" indent="0">
              <a:buNone/>
            </a:pPr>
            <a:r>
              <a:rPr lang="en-US" dirty="0" smtClean="0">
                <a:solidFill>
                  <a:schemeClr val="bg1"/>
                </a:solidFill>
              </a:rPr>
              <a:t>Future work</a:t>
            </a:r>
          </a:p>
          <a:p>
            <a:pPr marL="500062" indent="-457200">
              <a:buFontTx/>
              <a:buChar char="-"/>
            </a:pPr>
            <a:r>
              <a:rPr lang="en-US" dirty="0" smtClean="0">
                <a:solidFill>
                  <a:schemeClr val="bg1"/>
                </a:solidFill>
              </a:rPr>
              <a:t>Optimize the data structure (adaptive subdivision, </a:t>
            </a:r>
            <a:r>
              <a:rPr lang="en-US" dirty="0" err="1" smtClean="0">
                <a:solidFill>
                  <a:schemeClr val="bg1"/>
                </a:solidFill>
              </a:rPr>
              <a:t>etc</a:t>
            </a:r>
            <a:r>
              <a:rPr lang="en-US" dirty="0" smtClean="0">
                <a:solidFill>
                  <a:schemeClr val="bg1"/>
                </a:solidFill>
              </a:rPr>
              <a:t>)</a:t>
            </a:r>
          </a:p>
          <a:p>
            <a:pPr marL="500062" indent="-457200">
              <a:buFontTx/>
              <a:buChar char="-"/>
            </a:pPr>
            <a:r>
              <a:rPr lang="en-US" dirty="0" smtClean="0">
                <a:solidFill>
                  <a:schemeClr val="bg1"/>
                </a:solidFill>
              </a:rPr>
              <a:t>Explore coherence strategies</a:t>
            </a:r>
          </a:p>
        </p:txBody>
      </p:sp>
      <p:sp>
        <p:nvSpPr>
          <p:cNvPr id="3" name="Title 2"/>
          <p:cNvSpPr>
            <a:spLocks noGrp="1"/>
          </p:cNvSpPr>
          <p:nvPr>
            <p:ph type="title"/>
          </p:nvPr>
        </p:nvSpPr>
        <p:spPr/>
        <p:txBody>
          <a:bodyPr/>
          <a:lstStyle/>
          <a:p>
            <a:r>
              <a:rPr lang="en-US" dirty="0" smtClean="0"/>
              <a:t>Limitations – Future work</a:t>
            </a:r>
            <a:endParaRPr lang="el-GR" dirty="0"/>
          </a:p>
        </p:txBody>
      </p:sp>
      <p:sp>
        <p:nvSpPr>
          <p:cNvPr id="6" name="Slide Number Placeholder 5"/>
          <p:cNvSpPr>
            <a:spLocks noGrp="1"/>
          </p:cNvSpPr>
          <p:nvPr>
            <p:ph type="sldNum" sz="quarter" idx="4"/>
          </p:nvPr>
        </p:nvSpPr>
        <p:spPr/>
        <p:txBody>
          <a:bodyPr/>
          <a:lstStyle/>
          <a:p>
            <a:fld id="{B6F15528-21DE-4FAA-801E-634DDDAF4B2B}" type="slidenum">
              <a:rPr lang="en-US" smtClean="0">
                <a:latin typeface="+mj-lt"/>
              </a:rPr>
              <a:pPr/>
              <a:t>62</a:t>
            </a:fld>
            <a:endParaRPr lang="en-US" dirty="0">
              <a:latin typeface="+mj-lt"/>
            </a:endParaRPr>
          </a:p>
        </p:txBody>
      </p:sp>
      <p:sp>
        <p:nvSpPr>
          <p:cNvPr id="7" name="Date Placeholder 3"/>
          <p:cNvSpPr>
            <a:spLocks noGrp="1"/>
          </p:cNvSpPr>
          <p:nvPr>
            <p:ph type="dt" sz="half" idx="2"/>
          </p:nvPr>
        </p:nvSpPr>
        <p:spPr>
          <a:xfrm>
            <a:off x="457200" y="6356352"/>
            <a:ext cx="1981200" cy="365125"/>
          </a:xfrm>
        </p:spPr>
        <p:txBody>
          <a:bodyPr/>
          <a:lstStyle/>
          <a:p>
            <a:r>
              <a:rPr lang="en-US" dirty="0" smtClean="0"/>
              <a:t>HPG 2016</a:t>
            </a:r>
            <a:endParaRPr lang="en-US" dirty="0"/>
          </a:p>
        </p:txBody>
      </p:sp>
      <p:sp>
        <p:nvSpPr>
          <p:cNvPr id="8" name="Footer Placeholder 4"/>
          <p:cNvSpPr>
            <a:spLocks noGrp="1"/>
          </p:cNvSpPr>
          <p:nvPr>
            <p:ph type="ftr" sz="quarter" idx="3"/>
          </p:nvPr>
        </p:nvSpPr>
        <p:spPr>
          <a:xfrm>
            <a:off x="2438400" y="6356352"/>
            <a:ext cx="4267200" cy="365125"/>
          </a:xfrm>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Tree>
    <p:extLst>
      <p:ext uri="{BB962C8B-B14F-4D97-AF65-F5344CB8AC3E}">
        <p14:creationId xmlns:p14="http://schemas.microsoft.com/office/powerpoint/2010/main" val="1684850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Thank You</a:t>
            </a:r>
            <a:endParaRPr lang="en-GB" dirty="0"/>
          </a:p>
        </p:txBody>
      </p:sp>
      <p:sp>
        <p:nvSpPr>
          <p:cNvPr id="13" name="Date Placeholder 3"/>
          <p:cNvSpPr>
            <a:spLocks noGrp="1"/>
          </p:cNvSpPr>
          <p:nvPr>
            <p:ph type="dt" sz="half" idx="2"/>
          </p:nvPr>
        </p:nvSpPr>
        <p:spPr/>
        <p:txBody>
          <a:bodyPr/>
          <a:lstStyle>
            <a:lvl1pPr algn="l">
              <a:defRPr sz="1100">
                <a:solidFill>
                  <a:schemeClr val="bg1"/>
                </a:solidFill>
              </a:defRPr>
            </a:lvl1pPr>
          </a:lstStyle>
          <a:p>
            <a:r>
              <a:rPr lang="en-US" dirty="0" smtClean="0"/>
              <a:t>HPG 2016</a:t>
            </a:r>
            <a:endParaRPr lang="en-US" dirty="0"/>
          </a:p>
        </p:txBody>
      </p:sp>
      <p:sp>
        <p:nvSpPr>
          <p:cNvPr id="14" name="Footer Placeholder 4"/>
          <p:cNvSpPr>
            <a:spLocks noGrp="1"/>
          </p:cNvSpPr>
          <p:nvPr>
            <p:ph type="ftr" sz="quarter" idx="3"/>
          </p:nvPr>
        </p:nvSpPr>
        <p:spPr/>
        <p:txBody>
          <a:bodyPr/>
          <a:lstStyle>
            <a:lvl1pPr algn="ctr">
              <a:defRPr sz="1100">
                <a:solidFill>
                  <a:schemeClr val="bg1"/>
                </a:solidFill>
              </a:defRPr>
            </a:lvl1pPr>
          </a:lstStyle>
          <a:p>
            <a:r>
              <a:rPr lang="en-US" dirty="0" smtClean="0"/>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63</a:t>
            </a:fld>
            <a:endParaRPr lang="en-US" dirty="0"/>
          </a:p>
        </p:txBody>
      </p:sp>
      <p:sp>
        <p:nvSpPr>
          <p:cNvPr id="9" name="Content Placeholder 2"/>
          <p:cNvSpPr txBox="1">
            <a:spLocks/>
          </p:cNvSpPr>
          <p:nvPr/>
        </p:nvSpPr>
        <p:spPr>
          <a:xfrm>
            <a:off x="1219200" y="928561"/>
            <a:ext cx="6858000" cy="333863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rgbClr val="F0C820"/>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rgbClr val="F0C820"/>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rgbClr val="F0C820"/>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rgbClr val="F0C820"/>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rgbClr val="F0C82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20000"/>
              </a:lnSpc>
              <a:buNone/>
            </a:pPr>
            <a:endParaRPr lang="en-US" sz="2000" dirty="0" smtClean="0">
              <a:effectLst>
                <a:outerShdw blurRad="38100" dist="38100" dir="2700000" algn="tl">
                  <a:srgbClr val="000000">
                    <a:alpha val="43137"/>
                  </a:srgbClr>
                </a:outerShdw>
              </a:effectLst>
            </a:endParaRPr>
          </a:p>
        </p:txBody>
      </p:sp>
      <p:sp>
        <p:nvSpPr>
          <p:cNvPr id="10" name="Content Placeholder 2"/>
          <p:cNvSpPr txBox="1">
            <a:spLocks/>
          </p:cNvSpPr>
          <p:nvPr/>
        </p:nvSpPr>
        <p:spPr>
          <a:xfrm>
            <a:off x="1371600" y="1080961"/>
            <a:ext cx="6858000" cy="463403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rgbClr val="F0C820"/>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rgbClr val="F0C820"/>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rgbClr val="F0C820"/>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rgbClr val="F0C820"/>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rgbClr val="F0C82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GB" sz="2000" dirty="0"/>
          </a:p>
        </p:txBody>
      </p:sp>
      <p:sp>
        <p:nvSpPr>
          <p:cNvPr id="18" name="Content Placeholder 10"/>
          <p:cNvSpPr>
            <a:spLocks noGrp="1"/>
          </p:cNvSpPr>
          <p:nvPr>
            <p:ph idx="1"/>
          </p:nvPr>
        </p:nvSpPr>
        <p:spPr>
          <a:xfrm>
            <a:off x="457200" y="1295400"/>
            <a:ext cx="8229600" cy="4830765"/>
          </a:xfrm>
        </p:spPr>
        <p:txBody>
          <a:bodyPr/>
          <a:lstStyle/>
          <a:p>
            <a:pPr marL="0" indent="0" algn="ctr">
              <a:buNone/>
            </a:pPr>
            <a:r>
              <a:rPr lang="en-US" sz="2200" dirty="0" smtClean="0">
                <a:solidFill>
                  <a:schemeClr val="bg1"/>
                </a:solidFill>
              </a:rPr>
              <a:t>Paper and source code at:</a:t>
            </a:r>
          </a:p>
          <a:p>
            <a:pPr marL="0" indent="0" algn="ctr">
              <a:buNone/>
            </a:pPr>
            <a:r>
              <a:rPr lang="en-US" sz="2200" dirty="0" smtClean="0">
                <a:solidFill>
                  <a:schemeClr val="bg1"/>
                </a:solidFill>
              </a:rPr>
              <a:t>http://graphics.cs.aueb.gr/graphics/research_illumination.html</a:t>
            </a:r>
            <a:endParaRPr lang="en-US" dirty="0" smtClean="0">
              <a:solidFill>
                <a:schemeClr val="bg1"/>
              </a:solidFill>
            </a:endParaRPr>
          </a:p>
          <a:p>
            <a:pPr marL="0" indent="0" algn="ctr">
              <a:buNone/>
            </a:pPr>
            <a:r>
              <a:rPr lang="en-US" dirty="0" smtClean="0">
                <a:solidFill>
                  <a:schemeClr val="bg1"/>
                </a:solidFill>
              </a:rPr>
              <a:t>Questions?</a:t>
            </a:r>
          </a:p>
          <a:p>
            <a:endParaRPr lang="en-US" dirty="0" smtClean="0">
              <a:solidFill>
                <a:schemeClr val="bg1"/>
              </a:solidFill>
            </a:endParaRPr>
          </a:p>
          <a:p>
            <a:endParaRPr lang="el-GR" dirty="0">
              <a:solidFill>
                <a:schemeClr val="bg1"/>
              </a:solidFill>
            </a:endParaRPr>
          </a:p>
        </p:txBody>
      </p:sp>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1000" contrast="6000"/>
                    </a14:imgEffect>
                  </a14:imgLayer>
                </a14:imgProps>
              </a:ext>
              <a:ext uri="{28A0092B-C50C-407E-A947-70E740481C1C}">
                <a14:useLocalDpi xmlns:a14="http://schemas.microsoft.com/office/drawing/2010/main" val="0"/>
              </a:ext>
            </a:extLst>
          </a:blip>
          <a:stretch>
            <a:fillRect/>
          </a:stretch>
        </p:blipFill>
        <p:spPr>
          <a:xfrm>
            <a:off x="838200" y="2705894"/>
            <a:ext cx="3352800" cy="33528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2712608"/>
            <a:ext cx="3352800" cy="3352800"/>
          </a:xfrm>
          <a:prstGeom prst="rect">
            <a:avLst/>
          </a:prstGeom>
        </p:spPr>
      </p:pic>
    </p:spTree>
    <p:extLst>
      <p:ext uri="{BB962C8B-B14F-4D97-AF65-F5344CB8AC3E}">
        <p14:creationId xmlns:p14="http://schemas.microsoft.com/office/powerpoint/2010/main" val="4029740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81100" y="5882328"/>
            <a:ext cx="6781800" cy="289872"/>
          </a:xfrm>
          <a:prstGeom prst="rect">
            <a:avLst/>
          </a:prstGeom>
          <a:solidFill>
            <a:schemeClr val="tx1">
              <a:lumMod val="75000"/>
              <a:lumOff val="25000"/>
            </a:schemeClr>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Image-based methods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7</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01" y="1462392"/>
            <a:ext cx="6116596" cy="4328808"/>
          </a:xfrm>
          <a:prstGeom prst="rect">
            <a:avLst/>
          </a:prstGeom>
        </p:spPr>
      </p:pic>
      <p:sp>
        <p:nvSpPr>
          <p:cNvPr id="12" name="Rectangle 11"/>
          <p:cNvSpPr/>
          <p:nvPr/>
        </p:nvSpPr>
        <p:spPr>
          <a:xfrm>
            <a:off x="1181100" y="5882328"/>
            <a:ext cx="1485900" cy="289872"/>
          </a:xfrm>
          <a:prstGeom prst="rect">
            <a:avLst/>
          </a:prstGeom>
          <a:solidFill>
            <a:srgbClr val="92D050"/>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2 layers</a:t>
            </a:r>
          </a:p>
        </p:txBody>
      </p:sp>
    </p:spTree>
    <p:extLst>
      <p:ext uri="{BB962C8B-B14F-4D97-AF65-F5344CB8AC3E}">
        <p14:creationId xmlns:p14="http://schemas.microsoft.com/office/powerpoint/2010/main" val="23502435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81100" y="5882328"/>
            <a:ext cx="6781800" cy="289872"/>
          </a:xfrm>
          <a:prstGeom prst="rect">
            <a:avLst/>
          </a:prstGeom>
          <a:solidFill>
            <a:schemeClr val="tx1">
              <a:lumMod val="75000"/>
              <a:lumOff val="25000"/>
            </a:schemeClr>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Image-based methods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8</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01" y="1462392"/>
            <a:ext cx="6116596" cy="4328808"/>
          </a:xfrm>
          <a:prstGeom prst="rect">
            <a:avLst/>
          </a:prstGeom>
        </p:spPr>
      </p:pic>
      <p:sp>
        <p:nvSpPr>
          <p:cNvPr id="12" name="Rectangle 11"/>
          <p:cNvSpPr/>
          <p:nvPr/>
        </p:nvSpPr>
        <p:spPr>
          <a:xfrm>
            <a:off x="1181100" y="5882328"/>
            <a:ext cx="2857500" cy="289872"/>
          </a:xfrm>
          <a:prstGeom prst="rect">
            <a:avLst/>
          </a:prstGeom>
          <a:solidFill>
            <a:srgbClr val="92D050"/>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5 layers</a:t>
            </a:r>
          </a:p>
        </p:txBody>
      </p:sp>
    </p:spTree>
    <p:extLst>
      <p:ext uri="{BB962C8B-B14F-4D97-AF65-F5344CB8AC3E}">
        <p14:creationId xmlns:p14="http://schemas.microsoft.com/office/powerpoint/2010/main" val="2003204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81100" y="5882328"/>
            <a:ext cx="6781800" cy="289872"/>
          </a:xfrm>
          <a:prstGeom prst="rect">
            <a:avLst/>
          </a:prstGeom>
          <a:solidFill>
            <a:schemeClr val="tx1">
              <a:lumMod val="75000"/>
              <a:lumOff val="25000"/>
            </a:schemeClr>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Image-based methods</a:t>
            </a:r>
            <a:endParaRPr lang="el-GR" dirty="0"/>
          </a:p>
        </p:txBody>
      </p:sp>
      <p:sp>
        <p:nvSpPr>
          <p:cNvPr id="4" name="Date Placeholder 3"/>
          <p:cNvSpPr>
            <a:spLocks noGrp="1"/>
          </p:cNvSpPr>
          <p:nvPr>
            <p:ph type="dt" sz="half" idx="2"/>
          </p:nvPr>
        </p:nvSpPr>
        <p:spPr/>
        <p:txBody>
          <a:bodyPr/>
          <a:lstStyle/>
          <a:p>
            <a:r>
              <a:rPr lang="en-US" dirty="0" smtClean="0"/>
              <a:t>HPG 2016</a:t>
            </a:r>
            <a:endParaRPr lang="en-US" dirty="0"/>
          </a:p>
        </p:txBody>
      </p:sp>
      <p:sp>
        <p:nvSpPr>
          <p:cNvPr id="5" name="Footer Placeholder 4"/>
          <p:cNvSpPr>
            <a:spLocks noGrp="1"/>
          </p:cNvSpPr>
          <p:nvPr>
            <p:ph type="ftr" sz="quarter" idx="3"/>
          </p:nvPr>
        </p:nvSpPr>
        <p:spPr/>
        <p:txBody>
          <a:bodyPr/>
          <a:lstStyle/>
          <a:p>
            <a:r>
              <a:rPr lang="en-US" dirty="0">
                <a:effectLst>
                  <a:outerShdw blurRad="38100" dist="38100" dir="2700000" algn="tl">
                    <a:srgbClr val="000000">
                      <a:alpha val="43137"/>
                    </a:srgbClr>
                  </a:outerShdw>
                </a:effectLst>
              </a:rPr>
              <a:t>DIRT: Deferred Image-based Ray Tracing</a:t>
            </a:r>
            <a:endParaRPr lang="en-US" dirty="0"/>
          </a:p>
        </p:txBody>
      </p:sp>
      <p:sp>
        <p:nvSpPr>
          <p:cNvPr id="6" name="Slide Number Placeholder 5"/>
          <p:cNvSpPr>
            <a:spLocks noGrp="1"/>
          </p:cNvSpPr>
          <p:nvPr>
            <p:ph type="sldNum" sz="quarter" idx="4"/>
          </p:nvPr>
        </p:nvSpPr>
        <p:spPr/>
        <p:txBody>
          <a:bodyPr/>
          <a:lstStyle/>
          <a:p>
            <a:fld id="{B6F15528-21DE-4FAA-801E-634DDDAF4B2B}" type="slidenum">
              <a:rPr lang="en-US" smtClean="0"/>
              <a:pPr/>
              <a:t>9</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01" y="1462392"/>
            <a:ext cx="6116596" cy="4328808"/>
          </a:xfrm>
          <a:prstGeom prst="rect">
            <a:avLst/>
          </a:prstGeom>
        </p:spPr>
      </p:pic>
      <p:sp>
        <p:nvSpPr>
          <p:cNvPr id="12" name="Rectangle 11"/>
          <p:cNvSpPr/>
          <p:nvPr/>
        </p:nvSpPr>
        <p:spPr>
          <a:xfrm>
            <a:off x="1181100" y="5882328"/>
            <a:ext cx="4381500" cy="289872"/>
          </a:xfrm>
          <a:prstGeom prst="rect">
            <a:avLst/>
          </a:prstGeom>
          <a:solidFill>
            <a:srgbClr val="92D050"/>
          </a:solidFill>
          <a:ln>
            <a:solidFill>
              <a:schemeClr val="tx1">
                <a:lumMod val="95000"/>
                <a:lumOff val="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Content Placeholder 1"/>
          <p:cNvSpPr txBox="1">
            <a:spLocks/>
          </p:cNvSpPr>
          <p:nvPr/>
        </p:nvSpPr>
        <p:spPr>
          <a:xfrm>
            <a:off x="0" y="990600"/>
            <a:ext cx="9144000"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4">
                    <a:lumMod val="20000"/>
                    <a:lumOff val="80000"/>
                  </a:schemeClr>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dirty="0" smtClean="0">
                <a:solidFill>
                  <a:schemeClr val="bg1"/>
                </a:solidFill>
              </a:rPr>
              <a:t>Single view (all layers ~12)</a:t>
            </a:r>
          </a:p>
        </p:txBody>
      </p:sp>
    </p:spTree>
    <p:extLst>
      <p:ext uri="{BB962C8B-B14F-4D97-AF65-F5344CB8AC3E}">
        <p14:creationId xmlns:p14="http://schemas.microsoft.com/office/powerpoint/2010/main" val="198916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17115</TotalTime>
  <Words>3705</Words>
  <Application>Microsoft Office PowerPoint</Application>
  <PresentationFormat>On-screen Show (4:3)</PresentationFormat>
  <Paragraphs>878</Paragraphs>
  <Slides>63</Slides>
  <Notes>63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DIRT: Deferred Image-based Ray Tracing</vt:lpstr>
      <vt:lpstr>Introduction</vt:lpstr>
      <vt:lpstr>Acceleration data structures</vt:lpstr>
      <vt:lpstr>Acceleration data structures</vt:lpstr>
      <vt:lpstr>Acceleration data structures</vt:lpstr>
      <vt:lpstr>Image-based methods</vt:lpstr>
      <vt:lpstr>Image-based methods</vt:lpstr>
      <vt:lpstr>Image-based methods</vt:lpstr>
      <vt:lpstr>Image-based methods</vt:lpstr>
      <vt:lpstr>Image-based methods</vt:lpstr>
      <vt:lpstr>Image-based methods - Quality</vt:lpstr>
      <vt:lpstr>Image-based methods - Quality</vt:lpstr>
      <vt:lpstr>Image-based methods - Quality</vt:lpstr>
      <vt:lpstr>Image-based methods - Quality</vt:lpstr>
      <vt:lpstr>Image-based methods - Quality</vt:lpstr>
      <vt:lpstr>Image-based methods - Quality</vt:lpstr>
      <vt:lpstr>Image-based methods - Quality</vt:lpstr>
      <vt:lpstr>Image-based methods - Memory</vt:lpstr>
      <vt:lpstr>Image-based methods - Memory</vt:lpstr>
      <vt:lpstr>Idea</vt:lpstr>
      <vt:lpstr>Other Contributions</vt:lpstr>
      <vt:lpstr>PowerPoint Presentation</vt:lpstr>
      <vt:lpstr>Setup Views</vt:lpstr>
      <vt:lpstr>Fill Depth</vt:lpstr>
      <vt:lpstr>Fill Depth</vt:lpstr>
      <vt:lpstr>Fill Depth</vt:lpstr>
      <vt:lpstr>Fill Depth</vt:lpstr>
      <vt:lpstr>Fill Depth</vt:lpstr>
      <vt:lpstr>MipMap Depth</vt:lpstr>
      <vt:lpstr>MipMap Depth</vt:lpstr>
      <vt:lpstr>MipMap Depth</vt:lpstr>
      <vt:lpstr>Fill Primitives</vt:lpstr>
      <vt:lpstr>Fill Primitives</vt:lpstr>
      <vt:lpstr>Fill Primitives</vt:lpstr>
      <vt:lpstr>Fill Primitives</vt:lpstr>
      <vt:lpstr>Final</vt:lpstr>
      <vt:lpstr>Final</vt:lpstr>
      <vt:lpstr>Optional: Primary Visibility Pass</vt:lpstr>
      <vt:lpstr>Optional: Primary Visibility Pass</vt:lpstr>
      <vt:lpstr>Traversal</vt:lpstr>
      <vt:lpstr>Traversal</vt:lpstr>
      <vt:lpstr>Traversal</vt:lpstr>
      <vt:lpstr>Traversal</vt:lpstr>
      <vt:lpstr>Traversal</vt:lpstr>
      <vt:lpstr>Traversal</vt:lpstr>
      <vt:lpstr>Traversal</vt:lpstr>
      <vt:lpstr>Traversal</vt:lpstr>
      <vt:lpstr>Traversal</vt:lpstr>
      <vt:lpstr>Traversal</vt:lpstr>
      <vt:lpstr>Traversal</vt:lpstr>
      <vt:lpstr>Traversal</vt:lpstr>
      <vt:lpstr>Traversal</vt:lpstr>
      <vt:lpstr>Results</vt:lpstr>
      <vt:lpstr>Results</vt:lpstr>
      <vt:lpstr>Results</vt:lpstr>
      <vt:lpstr>Results</vt:lpstr>
      <vt:lpstr>Results</vt:lpstr>
      <vt:lpstr>Results - Optix</vt:lpstr>
      <vt:lpstr>Results - Optix</vt:lpstr>
      <vt:lpstr>Results - Memory</vt:lpstr>
      <vt:lpstr>Results</vt:lpstr>
      <vt:lpstr>Limitations – Future work</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MMRT</dc:title>
  <dc:creator>Kostas</dc:creator>
  <cp:lastModifiedBy>kvardis</cp:lastModifiedBy>
  <cp:revision>1569</cp:revision>
  <dcterms:created xsi:type="dcterms:W3CDTF">2006-08-16T00:00:00Z</dcterms:created>
  <dcterms:modified xsi:type="dcterms:W3CDTF">2016-06-21T11:29:30Z</dcterms:modified>
</cp:coreProperties>
</file>