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257" r:id="rId2"/>
    <p:sldId id="337" r:id="rId3"/>
    <p:sldId id="258" r:id="rId4"/>
    <p:sldId id="335" r:id="rId5"/>
    <p:sldId id="334" r:id="rId6"/>
    <p:sldId id="348" r:id="rId7"/>
    <p:sldId id="345" r:id="rId8"/>
    <p:sldId id="346" r:id="rId9"/>
    <p:sldId id="331" r:id="rId10"/>
    <p:sldId id="332" r:id="rId11"/>
    <p:sldId id="371" r:id="rId12"/>
    <p:sldId id="260" r:id="rId13"/>
    <p:sldId id="372" r:id="rId14"/>
    <p:sldId id="338" r:id="rId15"/>
    <p:sldId id="374" r:id="rId16"/>
    <p:sldId id="373" r:id="rId17"/>
    <p:sldId id="259" r:id="rId18"/>
    <p:sldId id="262" r:id="rId19"/>
    <p:sldId id="330" r:id="rId20"/>
    <p:sldId id="265" r:id="rId21"/>
    <p:sldId id="339" r:id="rId22"/>
    <p:sldId id="269" r:id="rId23"/>
    <p:sldId id="268" r:id="rId24"/>
    <p:sldId id="325" r:id="rId25"/>
    <p:sldId id="324" r:id="rId26"/>
    <p:sldId id="272" r:id="rId27"/>
    <p:sldId id="287" r:id="rId28"/>
    <p:sldId id="288" r:id="rId29"/>
    <p:sldId id="350" r:id="rId30"/>
    <p:sldId id="351" r:id="rId31"/>
    <p:sldId id="375" r:id="rId32"/>
    <p:sldId id="354" r:id="rId33"/>
    <p:sldId id="355" r:id="rId34"/>
    <p:sldId id="323" r:id="rId35"/>
    <p:sldId id="327" r:id="rId36"/>
    <p:sldId id="273" r:id="rId37"/>
    <p:sldId id="328" r:id="rId38"/>
    <p:sldId id="344" r:id="rId39"/>
    <p:sldId id="329" r:id="rId40"/>
    <p:sldId id="342" r:id="rId41"/>
    <p:sldId id="289" r:id="rId42"/>
    <p:sldId id="271" r:id="rId43"/>
    <p:sldId id="279" r:id="rId44"/>
    <p:sldId id="278" r:id="rId45"/>
    <p:sldId id="277" r:id="rId46"/>
    <p:sldId id="281" r:id="rId47"/>
    <p:sldId id="292" r:id="rId48"/>
    <p:sldId id="360" r:id="rId49"/>
    <p:sldId id="285" r:id="rId50"/>
    <p:sldId id="293" r:id="rId51"/>
    <p:sldId id="356" r:id="rId52"/>
    <p:sldId id="358" r:id="rId53"/>
    <p:sldId id="357" r:id="rId54"/>
    <p:sldId id="367" r:id="rId55"/>
    <p:sldId id="368" r:id="rId56"/>
    <p:sldId id="369" r:id="rId57"/>
    <p:sldId id="365" r:id="rId58"/>
    <p:sldId id="361" r:id="rId59"/>
    <p:sldId id="275" r:id="rId60"/>
    <p:sldId id="343" r:id="rId61"/>
    <p:sldId id="333" r:id="rId62"/>
    <p:sldId id="391" r:id="rId63"/>
    <p:sldId id="311" r:id="rId64"/>
    <p:sldId id="386" r:id="rId65"/>
    <p:sldId id="387" r:id="rId66"/>
    <p:sldId id="385" r:id="rId67"/>
    <p:sldId id="380" r:id="rId68"/>
    <p:sldId id="381" r:id="rId69"/>
    <p:sldId id="382" r:id="rId70"/>
    <p:sldId id="383" r:id="rId71"/>
    <p:sldId id="392" r:id="rId72"/>
    <p:sldId id="393" r:id="rId73"/>
    <p:sldId id="274" r:id="rId74"/>
    <p:sldId id="376" r:id="rId75"/>
    <p:sldId id="377" r:id="rId76"/>
    <p:sldId id="378" r:id="rId77"/>
    <p:sldId id="379" r:id="rId78"/>
    <p:sldId id="322" r:id="rId79"/>
    <p:sldId id="267" r:id="rId80"/>
    <p:sldId id="303" r:id="rId81"/>
    <p:sldId id="370" r:id="rId82"/>
    <p:sldId id="304" r:id="rId83"/>
    <p:sldId id="305" r:id="rId84"/>
    <p:sldId id="306" r:id="rId85"/>
    <p:sldId id="390" r:id="rId86"/>
    <p:sldId id="388" r:id="rId87"/>
    <p:sldId id="389" r:id="rId88"/>
    <p:sldId id="307" r:id="rId89"/>
    <p:sldId id="308" r:id="rId90"/>
    <p:sldId id="309" r:id="rId91"/>
    <p:sldId id="310"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E141DCA-3EE3-0041-AAE5-8413733F2796}">
          <p14:sldIdLst>
            <p14:sldId id="257"/>
            <p14:sldId id="337"/>
            <p14:sldId id="258"/>
            <p14:sldId id="335"/>
            <p14:sldId id="334"/>
            <p14:sldId id="348"/>
            <p14:sldId id="345"/>
            <p14:sldId id="346"/>
            <p14:sldId id="331"/>
            <p14:sldId id="332"/>
            <p14:sldId id="371"/>
            <p14:sldId id="260"/>
            <p14:sldId id="372"/>
            <p14:sldId id="338"/>
            <p14:sldId id="374"/>
            <p14:sldId id="373"/>
            <p14:sldId id="259"/>
            <p14:sldId id="262"/>
            <p14:sldId id="330"/>
            <p14:sldId id="265"/>
            <p14:sldId id="339"/>
            <p14:sldId id="269"/>
            <p14:sldId id="268"/>
            <p14:sldId id="325"/>
            <p14:sldId id="324"/>
            <p14:sldId id="272"/>
            <p14:sldId id="287"/>
            <p14:sldId id="288"/>
            <p14:sldId id="350"/>
            <p14:sldId id="351"/>
            <p14:sldId id="375"/>
            <p14:sldId id="354"/>
            <p14:sldId id="355"/>
            <p14:sldId id="323"/>
            <p14:sldId id="327"/>
            <p14:sldId id="273"/>
            <p14:sldId id="328"/>
            <p14:sldId id="344"/>
            <p14:sldId id="329"/>
            <p14:sldId id="342"/>
            <p14:sldId id="289"/>
            <p14:sldId id="271"/>
            <p14:sldId id="279"/>
            <p14:sldId id="278"/>
            <p14:sldId id="277"/>
            <p14:sldId id="281"/>
            <p14:sldId id="292"/>
            <p14:sldId id="360"/>
            <p14:sldId id="285"/>
            <p14:sldId id="293"/>
            <p14:sldId id="356"/>
            <p14:sldId id="358"/>
            <p14:sldId id="357"/>
            <p14:sldId id="367"/>
            <p14:sldId id="368"/>
            <p14:sldId id="369"/>
            <p14:sldId id="365"/>
            <p14:sldId id="361"/>
            <p14:sldId id="275"/>
            <p14:sldId id="343"/>
            <p14:sldId id="333"/>
          </p14:sldIdLst>
        </p14:section>
        <p14:section name="Extra Slides" id="{78FC4B54-EE45-434E-956F-E7E6F09AEAD8}">
          <p14:sldIdLst>
            <p14:sldId id="391"/>
            <p14:sldId id="311"/>
            <p14:sldId id="386"/>
            <p14:sldId id="387"/>
            <p14:sldId id="385"/>
            <p14:sldId id="380"/>
            <p14:sldId id="381"/>
            <p14:sldId id="382"/>
            <p14:sldId id="383"/>
            <p14:sldId id="392"/>
            <p14:sldId id="393"/>
            <p14:sldId id="274"/>
            <p14:sldId id="376"/>
            <p14:sldId id="377"/>
            <p14:sldId id="378"/>
            <p14:sldId id="379"/>
            <p14:sldId id="322"/>
            <p14:sldId id="267"/>
            <p14:sldId id="303"/>
            <p14:sldId id="370"/>
            <p14:sldId id="304"/>
            <p14:sldId id="305"/>
            <p14:sldId id="306"/>
            <p14:sldId id="390"/>
            <p14:sldId id="388"/>
            <p14:sldId id="389"/>
            <p14:sldId id="307"/>
            <p14:sldId id="308"/>
            <p14:sldId id="309"/>
            <p14:sldId id="3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025" autoAdjust="0"/>
  </p:normalViewPr>
  <p:slideViewPr>
    <p:cSldViewPr snapToGrid="0" snapToObjects="1">
      <p:cViewPr>
        <p:scale>
          <a:sx n="95" d="100"/>
          <a:sy n="95" d="100"/>
        </p:scale>
        <p:origin x="-864" y="-8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6162E3-7D29-7946-9F99-127FCE0D86F9}" type="datetimeFigureOut">
              <a:rPr lang="en-US" smtClean="0"/>
              <a:t>6/22/16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3B79C3-D608-2F41-BD95-08932793366D}" type="slidenum">
              <a:rPr lang="en-US" smtClean="0"/>
              <a:t>‹#›</a:t>
            </a:fld>
            <a:endParaRPr lang="en-US"/>
          </a:p>
        </p:txBody>
      </p:sp>
    </p:spTree>
    <p:extLst>
      <p:ext uri="{BB962C8B-B14F-4D97-AF65-F5344CB8AC3E}">
        <p14:creationId xmlns:p14="http://schemas.microsoft.com/office/powerpoint/2010/main" val="36969767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1</a:t>
            </a:fld>
            <a:endParaRPr lang="en-US"/>
          </a:p>
        </p:txBody>
      </p:sp>
    </p:spTree>
    <p:extLst>
      <p:ext uri="{BB962C8B-B14F-4D97-AF65-F5344CB8AC3E}">
        <p14:creationId xmlns:p14="http://schemas.microsoft.com/office/powerpoint/2010/main" val="1333519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an</a:t>
            </a:r>
            <a:r>
              <a:rPr lang="en-US" baseline="0" dirty="0" smtClean="0"/>
              <a:t>d with. It definitely improves the final image quality,</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10</a:t>
            </a:fld>
            <a:endParaRPr lang="en-US"/>
          </a:p>
        </p:txBody>
      </p:sp>
    </p:spTree>
    <p:extLst>
      <p:ext uri="{BB962C8B-B14F-4D97-AF65-F5344CB8AC3E}">
        <p14:creationId xmlns:p14="http://schemas.microsoft.com/office/powerpoint/2010/main" val="368405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You can even compute diffuse </a:t>
            </a:r>
            <a:r>
              <a:rPr lang="en-US" sz="1200" kern="1200" dirty="0" err="1" smtClean="0">
                <a:solidFill>
                  <a:schemeClr val="tx1"/>
                </a:solidFill>
                <a:latin typeface="+mn-lt"/>
                <a:ea typeface="+mn-ea"/>
                <a:cs typeface="+mn-cs"/>
              </a:rPr>
              <a:t>interreflection</a:t>
            </a:r>
            <a:r>
              <a:rPr lang="en-US" sz="1200" kern="1200" dirty="0" smtClean="0">
                <a:solidFill>
                  <a:schemeClr val="tx1"/>
                </a:solidFill>
                <a:latin typeface="+mn-lt"/>
                <a:ea typeface="+mn-ea"/>
                <a:cs typeface="+mn-cs"/>
              </a:rPr>
              <a:t> in screen-space, back in 2009 in their Screen-Space</a:t>
            </a:r>
            <a:r>
              <a:rPr lang="en-US" sz="1200" kern="1200" baseline="0" dirty="0" smtClean="0">
                <a:solidFill>
                  <a:schemeClr val="tx1"/>
                </a:solidFill>
                <a:latin typeface="+mn-lt"/>
                <a:ea typeface="+mn-ea"/>
                <a:cs typeface="+mn-cs"/>
              </a:rPr>
              <a:t> Directional Occlusion paper </a:t>
            </a:r>
            <a:r>
              <a:rPr lang="en-US" sz="1200" kern="1200" dirty="0" err="1" smtClean="0">
                <a:solidFill>
                  <a:schemeClr val="tx1"/>
                </a:solidFill>
                <a:latin typeface="+mn-lt"/>
                <a:ea typeface="+mn-ea"/>
                <a:cs typeface="+mn-cs"/>
              </a:rPr>
              <a:t>Ritschel</a:t>
            </a:r>
            <a:r>
              <a:rPr lang="en-US" sz="1200" kern="1200" baseline="0" dirty="0" smtClean="0">
                <a:solidFill>
                  <a:schemeClr val="tx1"/>
                </a:solidFill>
                <a:latin typeface="+mn-lt"/>
                <a:ea typeface="+mn-ea"/>
                <a:cs typeface="+mn-cs"/>
              </a:rPr>
              <a:t> and others presented a technique for this</a:t>
            </a:r>
            <a:r>
              <a:rPr lang="is-IS" sz="1200" kern="1200" baseline="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11</a:t>
            </a:fld>
            <a:endParaRPr lang="en-US"/>
          </a:p>
        </p:txBody>
      </p:sp>
    </p:spTree>
    <p:extLst>
      <p:ext uri="{BB962C8B-B14F-4D97-AF65-F5344CB8AC3E}">
        <p14:creationId xmlns:p14="http://schemas.microsoft.com/office/powerpoint/2010/main" val="735027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that works really well, based on extending ambient </a:t>
            </a:r>
            <a:r>
              <a:rPr lang="en-US" sz="1200" kern="1200" baseline="0" dirty="0" err="1" smtClean="0">
                <a:solidFill>
                  <a:schemeClr val="tx1"/>
                </a:solidFill>
                <a:latin typeface="+mn-lt"/>
                <a:ea typeface="+mn-ea"/>
                <a:cs typeface="+mn-cs"/>
              </a:rPr>
              <a:t>obscurance</a:t>
            </a:r>
            <a:r>
              <a:rPr lang="en-US" sz="1200" kern="1200" baseline="0" dirty="0" smtClean="0">
                <a:solidFill>
                  <a:schemeClr val="tx1"/>
                </a:solidFill>
                <a:latin typeface="+mn-lt"/>
                <a:ea typeface="+mn-ea"/>
                <a:cs typeface="+mn-cs"/>
              </a:rPr>
              <a:t> techniques.</a:t>
            </a:r>
          </a:p>
        </p:txBody>
      </p:sp>
      <p:sp>
        <p:nvSpPr>
          <p:cNvPr id="4" name="Slide Number Placeholder 3"/>
          <p:cNvSpPr>
            <a:spLocks noGrp="1"/>
          </p:cNvSpPr>
          <p:nvPr>
            <p:ph type="sldNum" sz="quarter" idx="10"/>
          </p:nvPr>
        </p:nvSpPr>
        <p:spPr/>
        <p:txBody>
          <a:bodyPr/>
          <a:lstStyle/>
          <a:p>
            <a:fld id="{1A3B79C3-D608-2F41-BD95-08932793366D}" type="slidenum">
              <a:rPr lang="en-US" smtClean="0"/>
              <a:t>12</a:t>
            </a:fld>
            <a:endParaRPr lang="en-US"/>
          </a:p>
        </p:txBody>
      </p:sp>
    </p:spTree>
    <p:extLst>
      <p:ext uri="{BB962C8B-B14F-4D97-AF65-F5344CB8AC3E}">
        <p14:creationId xmlns:p14="http://schemas.microsoft.com/office/powerpoint/2010/main" val="73502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reason you probably haven’t seen this one in many games is because is much slower than the other two effects. But don’t  worry, the same technique we’ll present to improve the other effects will help make this one quick enough to use.</a:t>
            </a:r>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13</a:t>
            </a:fld>
            <a:endParaRPr lang="en-US"/>
          </a:p>
        </p:txBody>
      </p:sp>
    </p:spTree>
    <p:extLst>
      <p:ext uri="{BB962C8B-B14F-4D97-AF65-F5344CB8AC3E}">
        <p14:creationId xmlns:p14="http://schemas.microsoft.com/office/powerpoint/2010/main" val="1861189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Screen-space lighting</a:t>
            </a:r>
            <a:r>
              <a:rPr lang="en-US" sz="1200" kern="1200" baseline="0" dirty="0" smtClean="0">
                <a:solidFill>
                  <a:schemeClr val="tx1"/>
                </a:solidFill>
                <a:latin typeface="+mn-lt"/>
                <a:ea typeface="+mn-ea"/>
                <a:cs typeface="+mn-cs"/>
              </a:rPr>
              <a:t> techniques, while widely used to great effect, </a:t>
            </a:r>
            <a:r>
              <a:rPr lang="en-US" sz="1200" kern="1200" dirty="0" smtClean="0">
                <a:solidFill>
                  <a:schemeClr val="tx1"/>
                </a:solidFill>
                <a:latin typeface="+mn-lt"/>
                <a:ea typeface="+mn-ea"/>
                <a:cs typeface="+mn-cs"/>
              </a:rPr>
              <a:t>only looks good in the best case. They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fail in really obvious and embarrassing ways in the worst cases. We should know---at various jobs, my co-author and I have written the implementations used in some top games and game engines. We're accustomed to seeing the limitations of these effects, and trying to hide them from players.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key idea of the next few slides is to show you that these techniques are not stable in the worst case, and motivate our technique to increase robustness of screen-space effects.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14</a:t>
            </a:fld>
            <a:endParaRPr lang="en-US"/>
          </a:p>
        </p:txBody>
      </p:sp>
    </p:spTree>
    <p:extLst>
      <p:ext uri="{BB962C8B-B14F-4D97-AF65-F5344CB8AC3E}">
        <p14:creationId xmlns:p14="http://schemas.microsoft.com/office/powerpoint/2010/main" val="355838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 screen-space Ambient Occlusion,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you walk past a pillar, </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15</a:t>
            </a:fld>
            <a:endParaRPr lang="en-US"/>
          </a:p>
        </p:txBody>
      </p:sp>
    </p:spTree>
    <p:extLst>
      <p:ext uri="{BB962C8B-B14F-4D97-AF65-F5344CB8AC3E}">
        <p14:creationId xmlns:p14="http://schemas.microsoft.com/office/powerpoint/2010/main" val="215874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cracks in the wall behind it light up. </a:t>
            </a:r>
            <a:endParaRPr lang="en-US" dirty="0" smtClean="0"/>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16</a:t>
            </a:fld>
            <a:endParaRPr lang="en-US"/>
          </a:p>
        </p:txBody>
      </p:sp>
    </p:spTree>
    <p:extLst>
      <p:ext uri="{BB962C8B-B14F-4D97-AF65-F5344CB8AC3E}">
        <p14:creationId xmlns:p14="http://schemas.microsoft.com/office/powerpoint/2010/main" val="193840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it is in motion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17</a:t>
            </a:fld>
            <a:endParaRPr lang="en-US"/>
          </a:p>
        </p:txBody>
      </p:sp>
    </p:spTree>
    <p:extLst>
      <p:ext uri="{BB962C8B-B14F-4D97-AF65-F5344CB8AC3E}">
        <p14:creationId xmlns:p14="http://schemas.microsoft.com/office/powerpoint/2010/main" val="347798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I’m going to play a clip of the unreal kite demo,</a:t>
            </a:r>
            <a:r>
              <a:rPr lang="en-US" sz="1200" kern="1200" baseline="0" dirty="0" smtClean="0">
                <a:solidFill>
                  <a:schemeClr val="tx1"/>
                </a:solidFill>
                <a:latin typeface="+mn-lt"/>
                <a:ea typeface="+mn-ea"/>
                <a:cs typeface="+mn-cs"/>
              </a:rPr>
              <a:t> first demoed at GDC 2015. It looks fantastic, a lot like a Pixar movie. But take a look at the reflections in the water, and see if you can see anything wrong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18</a:t>
            </a:fld>
            <a:endParaRPr lang="en-US"/>
          </a:p>
        </p:txBody>
      </p:sp>
    </p:spTree>
    <p:extLst>
      <p:ext uri="{BB962C8B-B14F-4D97-AF65-F5344CB8AC3E}">
        <p14:creationId xmlns:p14="http://schemas.microsoft.com/office/powerpoint/2010/main" val="1100465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the character steps over a river, the reflection of the rocks and trees in the river disappears. </a:t>
            </a:r>
          </a:p>
        </p:txBody>
      </p:sp>
      <p:sp>
        <p:nvSpPr>
          <p:cNvPr id="4" name="Slide Number Placeholder 3"/>
          <p:cNvSpPr>
            <a:spLocks noGrp="1"/>
          </p:cNvSpPr>
          <p:nvPr>
            <p:ph type="sldNum" sz="quarter" idx="10"/>
          </p:nvPr>
        </p:nvSpPr>
        <p:spPr/>
        <p:txBody>
          <a:bodyPr/>
          <a:lstStyle/>
          <a:p>
            <a:fld id="{1A3B79C3-D608-2F41-BD95-08932793366D}" type="slidenum">
              <a:rPr lang="en-US" smtClean="0"/>
              <a:t>19</a:t>
            </a:fld>
            <a:endParaRPr lang="en-US"/>
          </a:p>
        </p:txBody>
      </p:sp>
    </p:spTree>
    <p:extLst>
      <p:ext uri="{BB962C8B-B14F-4D97-AF65-F5344CB8AC3E}">
        <p14:creationId xmlns:p14="http://schemas.microsoft.com/office/powerpoint/2010/main" val="110046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 lot of the lighting techniques used</a:t>
            </a:r>
            <a:r>
              <a:rPr lang="en-US" baseline="0" dirty="0" smtClean="0"/>
              <a:t> to give modern games their realistic quality rely on replacing recursive world-space rays with screen-space texture sampling. Let’s take a look at some of them.</a:t>
            </a:r>
            <a:endParaRPr lang="en-US" dirty="0" smtClean="0"/>
          </a:p>
        </p:txBody>
      </p:sp>
      <p:sp>
        <p:nvSpPr>
          <p:cNvPr id="4" name="Slide Number Placeholder 3"/>
          <p:cNvSpPr>
            <a:spLocks noGrp="1"/>
          </p:cNvSpPr>
          <p:nvPr>
            <p:ph type="sldNum" sz="quarter" idx="10"/>
          </p:nvPr>
        </p:nvSpPr>
        <p:spPr/>
        <p:txBody>
          <a:bodyPr/>
          <a:lstStyle/>
          <a:p>
            <a:fld id="{1A3B79C3-D608-2F41-BD95-08932793366D}" type="slidenum">
              <a:rPr lang="en-US" smtClean="0"/>
              <a:t>2</a:t>
            </a:fld>
            <a:endParaRPr lang="en-US"/>
          </a:p>
        </p:txBody>
      </p:sp>
    </p:spTree>
    <p:extLst>
      <p:ext uri="{BB962C8B-B14F-4D97-AF65-F5344CB8AC3E}">
        <p14:creationId xmlns:p14="http://schemas.microsoft.com/office/powerpoint/2010/main" val="3558380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primary reason that screen-space lighting effects fail is that those algorithms can only consider objects visible on the screen.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diagram shows a</a:t>
            </a:r>
            <a:r>
              <a:rPr lang="en-US" sz="1200" kern="1200" baseline="0" dirty="0" smtClean="0">
                <a:solidFill>
                  <a:schemeClr val="tx1"/>
                </a:solidFill>
                <a:latin typeface="+mn-lt"/>
                <a:ea typeface="+mn-ea"/>
                <a:cs typeface="+mn-cs"/>
              </a:rPr>
              <a:t> top view of a scene with a camera in it denoted with a black camera symbol on the left. A screen-space effect can only “see” the green bush and blue pentagon, </a:t>
            </a:r>
          </a:p>
          <a:p>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in fact just the parts highlighted in orange. </a:t>
            </a:r>
          </a:p>
          <a:p>
            <a:r>
              <a:rPr lang="en-US" sz="1200" kern="1200" baseline="0" dirty="0" smtClean="0">
                <a:solidFill>
                  <a:schemeClr val="tx1"/>
                </a:solidFill>
                <a:latin typeface="+mn-lt"/>
                <a:ea typeface="+mn-ea"/>
                <a:cs typeface="+mn-cs"/>
              </a:rPr>
              <a:t>The orange box is occluded and everything else is outside the view frustum.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Guard bands allow us to expand our definition of "the screen" slightly beyond what the player can see in the horizontal </a:t>
            </a:r>
            <a:r>
              <a:rPr lang="en-US" sz="1200" i="1" kern="1200" dirty="0" smtClean="0">
                <a:solidFill>
                  <a:schemeClr val="tx1"/>
                </a:solidFill>
                <a:latin typeface="+mn-lt"/>
                <a:ea typeface="+mn-ea"/>
                <a:cs typeface="+mn-cs"/>
              </a:rPr>
              <a:t>x </a:t>
            </a:r>
            <a:r>
              <a:rPr lang="en-US" sz="1200" i="0" kern="1200" dirty="0" smtClean="0">
                <a:solidFill>
                  <a:schemeClr val="tx1"/>
                </a:solidFill>
                <a:latin typeface="+mn-lt"/>
                <a:ea typeface="+mn-ea"/>
                <a:cs typeface="+mn-cs"/>
              </a:rPr>
              <a:t>and vertical </a:t>
            </a:r>
            <a:r>
              <a:rPr lang="en-US" sz="1200" i="1" kern="1200" dirty="0" smtClean="0">
                <a:solidFill>
                  <a:schemeClr val="tx1"/>
                </a:solidFill>
                <a:latin typeface="+mn-lt"/>
                <a:ea typeface="+mn-ea"/>
                <a:cs typeface="+mn-cs"/>
              </a:rPr>
              <a:t>y</a:t>
            </a:r>
            <a:r>
              <a:rPr lang="en-US" sz="1200" i="0" kern="1200" dirty="0" smtClean="0">
                <a:solidFill>
                  <a:schemeClr val="tx1"/>
                </a:solidFill>
                <a:latin typeface="+mn-lt"/>
                <a:ea typeface="+mn-ea"/>
                <a:cs typeface="+mn-cs"/>
              </a:rPr>
              <a:t> dimensions to smooth out the edges of the frame</a:t>
            </a:r>
            <a:r>
              <a:rPr lang="en-US" sz="1200" i="0" kern="1200" baseline="0" dirty="0" smtClean="0">
                <a:solidFill>
                  <a:schemeClr val="tx1"/>
                </a:solidFill>
                <a:latin typeface="+mn-lt"/>
                <a:ea typeface="+mn-ea"/>
                <a:cs typeface="+mn-cs"/>
              </a:rPr>
              <a:t> (though you wouldn’t expand the field of view to something like 270 degrees on modern hardware to capture the purple triangle or anything like that)</a:t>
            </a:r>
          </a:p>
          <a:p>
            <a:r>
              <a:rPr lang="en-US" sz="1200" i="0" kern="1200" baseline="0" dirty="0" smtClean="0">
                <a:solidFill>
                  <a:schemeClr val="tx1"/>
                </a:solidFill>
                <a:latin typeface="+mn-lt"/>
                <a:ea typeface="+mn-ea"/>
                <a:cs typeface="+mn-cs"/>
              </a:rPr>
              <a:t>*</a:t>
            </a:r>
          </a:p>
          <a:p>
            <a:r>
              <a:rPr lang="en-US" sz="1200" i="0" kern="1200" baseline="0" dirty="0" smtClean="0">
                <a:solidFill>
                  <a:schemeClr val="tx1"/>
                </a:solidFill>
                <a:latin typeface="+mn-lt"/>
                <a:ea typeface="+mn-ea"/>
                <a:cs typeface="+mn-cs"/>
              </a:rPr>
              <a:t>(in this case, it allows us to see a part of the red circle). </a:t>
            </a:r>
          </a:p>
          <a:p>
            <a:endParaRPr lang="en-US" sz="1200" i="0" kern="1200" baseline="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But there's still no robustness along the </a:t>
            </a:r>
            <a:r>
              <a:rPr lang="en-US" sz="1200" i="1" kern="1200" dirty="0" smtClean="0">
                <a:solidFill>
                  <a:schemeClr val="tx1"/>
                </a:solidFill>
                <a:latin typeface="+mn-lt"/>
                <a:ea typeface="+mn-ea"/>
                <a:cs typeface="+mn-cs"/>
              </a:rPr>
              <a:t>z-</a:t>
            </a:r>
            <a:r>
              <a:rPr lang="en-US" sz="1200" i="0" kern="1200" dirty="0" smtClean="0">
                <a:solidFill>
                  <a:schemeClr val="tx1"/>
                </a:solidFill>
                <a:latin typeface="+mn-lt"/>
                <a:ea typeface="+mn-ea"/>
                <a:cs typeface="+mn-cs"/>
              </a:rPr>
              <a:t>axis. That is why one object passing in front of another causes so much trouble for these effects. If this orange box is temporarily unseen behind</a:t>
            </a:r>
            <a:r>
              <a:rPr lang="en-US" sz="1200" i="0" kern="1200" baseline="0" dirty="0" smtClean="0">
                <a:solidFill>
                  <a:schemeClr val="tx1"/>
                </a:solidFill>
                <a:latin typeface="+mn-lt"/>
                <a:ea typeface="+mn-ea"/>
                <a:cs typeface="+mn-cs"/>
              </a:rPr>
              <a:t> the green bush</a:t>
            </a:r>
            <a:r>
              <a:rPr lang="en-US" sz="1200" i="0" kern="1200" dirty="0" smtClean="0">
                <a:solidFill>
                  <a:schemeClr val="tx1"/>
                </a:solidFill>
                <a:latin typeface="+mn-lt"/>
                <a:ea typeface="+mn-ea"/>
                <a:cs typeface="+mn-cs"/>
              </a:rPr>
              <a:t>, it still needs to appear in reflections, bounce light out onto the floor and ceiling, and cast ambient occlusion shadows on nearby walls.</a:t>
            </a:r>
          </a:p>
          <a:p>
            <a:endParaRPr lang="en-US" sz="1200" i="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Our solution to this problem is to extend the regular computer graphics </a:t>
            </a:r>
            <a:r>
              <a:rPr lang="en-US" sz="1200" i="1" kern="1200" dirty="0" smtClean="0">
                <a:solidFill>
                  <a:schemeClr val="tx1"/>
                </a:solidFill>
                <a:latin typeface="+mn-lt"/>
                <a:ea typeface="+mn-ea"/>
                <a:cs typeface="+mn-cs"/>
              </a:rPr>
              <a:t>geometry buffer</a:t>
            </a:r>
            <a:r>
              <a:rPr lang="en-US" sz="1200" i="0" kern="1200" dirty="0" smtClean="0">
                <a:solidFill>
                  <a:schemeClr val="tx1"/>
                </a:solidFill>
                <a:latin typeface="+mn-lt"/>
                <a:ea typeface="+mn-ea"/>
                <a:cs typeface="+mn-cs"/>
              </a:rPr>
              <a:t> with a k additional</a:t>
            </a:r>
            <a:r>
              <a:rPr lang="en-US" sz="1200" i="0"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depth layers. The result is a </a:t>
            </a:r>
            <a:r>
              <a:rPr lang="en-US" sz="1200" i="1" kern="1200" dirty="0" smtClean="0">
                <a:solidFill>
                  <a:schemeClr val="tx1"/>
                </a:solidFill>
                <a:latin typeface="+mn-lt"/>
                <a:ea typeface="+mn-ea"/>
                <a:cs typeface="+mn-cs"/>
              </a:rPr>
              <a:t>deep G-buffer</a:t>
            </a:r>
            <a:r>
              <a:rPr lang="en-US" sz="1200" i="0" kern="1200" dirty="0" smtClean="0">
                <a:solidFill>
                  <a:schemeClr val="tx1"/>
                </a:solidFill>
                <a:latin typeface="+mn-lt"/>
                <a:ea typeface="+mn-ea"/>
                <a:cs typeface="+mn-cs"/>
              </a:rPr>
              <a:t> that provides enough information to dramatically increase the robustness of screen-space lighting effects. </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Here, k=2 is enough to capture everything that can be captured through this technique (in this</a:t>
            </a:r>
            <a:r>
              <a:rPr lang="en-US" sz="1200" i="0" kern="1200" baseline="0" dirty="0" smtClean="0">
                <a:solidFill>
                  <a:schemeClr val="tx1"/>
                </a:solidFill>
                <a:latin typeface="+mn-lt"/>
                <a:ea typeface="+mn-ea"/>
                <a:cs typeface="+mn-cs"/>
              </a:rPr>
              <a:t> case it captures the blue highlighted section of the orange box)</a:t>
            </a:r>
            <a:r>
              <a:rPr lang="en-US" sz="1200" i="0" kern="1200" dirty="0" smtClean="0">
                <a:solidFill>
                  <a:schemeClr val="tx1"/>
                </a:solidFill>
                <a:latin typeface="+mn-lt"/>
                <a:ea typeface="+mn-ea"/>
                <a:cs typeface="+mn-cs"/>
              </a:rPr>
              <a:t>, though its pretty easy to construct a case that needs</a:t>
            </a:r>
            <a:r>
              <a:rPr lang="en-US" sz="1200" i="0" kern="1200" baseline="0" dirty="0" smtClean="0">
                <a:solidFill>
                  <a:schemeClr val="tx1"/>
                </a:solidFill>
                <a:latin typeface="+mn-lt"/>
                <a:ea typeface="+mn-ea"/>
                <a:cs typeface="+mn-cs"/>
              </a:rPr>
              <a:t> k layers for maximal information for any k, by just lining up k-1 objects behind the bush</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20</a:t>
            </a:fld>
            <a:endParaRPr lang="en-US"/>
          </a:p>
        </p:txBody>
      </p:sp>
    </p:spTree>
    <p:extLst>
      <p:ext uri="{BB962C8B-B14F-4D97-AF65-F5344CB8AC3E}">
        <p14:creationId xmlns:p14="http://schemas.microsoft.com/office/powerpoint/2010/main" val="610573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These effects still aren't perfect, but for only a small amount of overhead to generate an additional layer as I will will demonstrate later</a:t>
            </a:r>
            <a:r>
              <a:rPr lang="en-US" sz="1200" i="0" kern="1200" baseline="0" dirty="0" smtClean="0">
                <a:solidFill>
                  <a:schemeClr val="tx1"/>
                </a:solidFill>
                <a:latin typeface="+mn-lt"/>
                <a:ea typeface="+mn-ea"/>
                <a:cs typeface="+mn-cs"/>
              </a:rPr>
              <a:t> in the talk, </a:t>
            </a:r>
            <a:r>
              <a:rPr lang="en-US" sz="1200" i="0" kern="1200" dirty="0" smtClean="0">
                <a:solidFill>
                  <a:schemeClr val="tx1"/>
                </a:solidFill>
                <a:latin typeface="+mn-lt"/>
                <a:ea typeface="+mn-ea"/>
                <a:cs typeface="+mn-cs"/>
              </a:rPr>
              <a:t>there is a dramatic increase in quality</a:t>
            </a:r>
            <a:r>
              <a:rPr lang="en-US" sz="1200" i="0" kern="1200" baseline="0" dirty="0" smtClean="0">
                <a:solidFill>
                  <a:schemeClr val="tx1"/>
                </a:solidFill>
                <a:latin typeface="+mn-lt"/>
                <a:ea typeface="+mn-ea"/>
                <a:cs typeface="+mn-cs"/>
              </a:rPr>
              <a:t>.</a:t>
            </a:r>
            <a:r>
              <a:rPr lang="en-US" sz="1200" i="0" kern="1200" dirty="0" smtClean="0">
                <a:solidFill>
                  <a:schemeClr val="tx1"/>
                </a:solidFill>
                <a:latin typeface="+mn-lt"/>
                <a:ea typeface="+mn-ea"/>
                <a:cs typeface="+mn-cs"/>
              </a:rPr>
              <a:t> </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Ok so, there are a lot of these</a:t>
            </a:r>
            <a:r>
              <a:rPr lang="en-US" sz="1200" i="0" kern="1200" baseline="0" dirty="0" smtClean="0">
                <a:solidFill>
                  <a:schemeClr val="tx1"/>
                </a:solidFill>
                <a:latin typeface="+mn-lt"/>
                <a:ea typeface="+mn-ea"/>
                <a:cs typeface="+mn-cs"/>
              </a:rPr>
              <a:t> screen space effects, but they are not particularly stable. And one way to increase stability is render extra layers, so lets take a deeper look.</a:t>
            </a:r>
            <a:endParaRPr lang="en-US" dirty="0" smtClean="0"/>
          </a:p>
        </p:txBody>
      </p:sp>
      <p:sp>
        <p:nvSpPr>
          <p:cNvPr id="4" name="Slide Number Placeholder 3"/>
          <p:cNvSpPr>
            <a:spLocks noGrp="1"/>
          </p:cNvSpPr>
          <p:nvPr>
            <p:ph type="sldNum" sz="quarter" idx="10"/>
          </p:nvPr>
        </p:nvSpPr>
        <p:spPr/>
        <p:txBody>
          <a:bodyPr/>
          <a:lstStyle/>
          <a:p>
            <a:fld id="{1A3B79C3-D608-2F41-BD95-08932793366D}" type="slidenum">
              <a:rPr lang="en-US" smtClean="0"/>
              <a:t>21</a:t>
            </a:fld>
            <a:endParaRPr lang="en-US"/>
          </a:p>
        </p:txBody>
      </p:sp>
    </p:spTree>
    <p:extLst>
      <p:ext uri="{BB962C8B-B14F-4D97-AF65-F5344CB8AC3E}">
        <p14:creationId xmlns:p14="http://schemas.microsoft.com/office/powerpoint/2010/main" val="1134540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algorithms require</a:t>
            </a:r>
            <a:r>
              <a:rPr lang="en-US" sz="1200" kern="1200" baseline="0" dirty="0" smtClean="0">
                <a:solidFill>
                  <a:schemeClr val="tx1"/>
                </a:solidFill>
                <a:latin typeface="+mn-lt"/>
                <a:ea typeface="+mn-ea"/>
                <a:cs typeface="+mn-cs"/>
              </a:rPr>
              <a:t> a bit more information than just color at each pixel, they might require depth and </a:t>
            </a:r>
            <a:r>
              <a:rPr lang="en-US" sz="1200" kern="1200" baseline="0" dirty="0" err="1" smtClean="0">
                <a:solidFill>
                  <a:schemeClr val="tx1"/>
                </a:solidFill>
                <a:latin typeface="+mn-lt"/>
                <a:ea typeface="+mn-ea"/>
                <a:cs typeface="+mn-cs"/>
              </a:rPr>
              <a:t>normals</a:t>
            </a:r>
            <a:r>
              <a:rPr lang="en-US" sz="1200" kern="1200" baseline="0" dirty="0" smtClean="0">
                <a:solidFill>
                  <a:schemeClr val="tx1"/>
                </a:solidFill>
                <a:latin typeface="+mn-lt"/>
                <a:ea typeface="+mn-ea"/>
                <a:cs typeface="+mn-cs"/>
              </a:rPr>
              <a:t>, and material information. A </a:t>
            </a:r>
            <a:r>
              <a:rPr lang="en-US" sz="1200" kern="1200" baseline="0" dirty="0" err="1" smtClean="0">
                <a:solidFill>
                  <a:schemeClr val="tx1"/>
                </a:solidFill>
                <a:latin typeface="+mn-lt"/>
                <a:ea typeface="+mn-ea"/>
                <a:cs typeface="+mn-cs"/>
              </a:rPr>
              <a:t>framebuffer</a:t>
            </a:r>
            <a:r>
              <a:rPr lang="en-US" sz="1200" kern="1200" baseline="0" dirty="0" smtClean="0">
                <a:solidFill>
                  <a:schemeClr val="tx1"/>
                </a:solidFill>
                <a:latin typeface="+mn-lt"/>
                <a:ea typeface="+mn-ea"/>
                <a:cs typeface="+mn-cs"/>
              </a:rPr>
              <a:t> that has all of these pieces of information is called a geometry buffer, or g-buffer for short. Ours needs multiple layers in depth, so we call it a deep </a:t>
            </a:r>
            <a:r>
              <a:rPr lang="en-US" sz="1200" kern="1200" baseline="0" dirty="0" err="1" smtClean="0">
                <a:solidFill>
                  <a:schemeClr val="tx1"/>
                </a:solidFill>
                <a:latin typeface="+mn-lt"/>
                <a:ea typeface="+mn-ea"/>
                <a:cs typeface="+mn-cs"/>
              </a:rPr>
              <a:t>gbuffer</a:t>
            </a:r>
            <a:r>
              <a:rPr lang="en-US" sz="1200" kern="1200" baseline="0" dirty="0" smtClean="0">
                <a:solidFill>
                  <a:schemeClr val="tx1"/>
                </a:solidFill>
                <a:latin typeface="+mn-lt"/>
                <a:ea typeface="+mn-ea"/>
                <a:cs typeface="+mn-cs"/>
              </a:rPr>
              <a:t> following standard graphics terminology conventions. This is a similar concept to deep shadow maps or layered depth images.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key challenge is to produce the deep G-buffer without a significant overhead compared to generating a regular G-buffer. The screen-space effects are not too hard to extend to use the information once the data structure has been produced. So, how do we generate the deep </a:t>
            </a:r>
            <a:r>
              <a:rPr lang="en-US" sz="1200" kern="1200" dirty="0" err="1" smtClean="0">
                <a:solidFill>
                  <a:schemeClr val="tx1"/>
                </a:solidFill>
                <a:latin typeface="+mn-lt"/>
                <a:ea typeface="+mn-ea"/>
                <a:cs typeface="+mn-cs"/>
              </a:rPr>
              <a:t>gbuffer</a:t>
            </a:r>
            <a:r>
              <a:rPr lang="en-US" sz="1200" kern="120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22</a:t>
            </a:fld>
            <a:endParaRPr lang="en-US"/>
          </a:p>
        </p:txBody>
      </p:sp>
    </p:spTree>
    <p:extLst>
      <p:ext uri="{BB962C8B-B14F-4D97-AF65-F5344CB8AC3E}">
        <p14:creationId xmlns:p14="http://schemas.microsoft.com/office/powerpoint/2010/main" val="1673871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Well,</a:t>
            </a:r>
            <a:r>
              <a:rPr lang="en-US" sz="1200" kern="1200" baseline="0" dirty="0" smtClean="0">
                <a:solidFill>
                  <a:schemeClr val="tx1"/>
                </a:solidFill>
                <a:latin typeface="+mn-lt"/>
                <a:ea typeface="+mn-ea"/>
                <a:cs typeface="+mn-cs"/>
              </a:rPr>
              <a:t> h</a:t>
            </a:r>
            <a:r>
              <a:rPr lang="en-US" sz="1200" kern="1200" dirty="0" smtClean="0">
                <a:solidFill>
                  <a:schemeClr val="tx1"/>
                </a:solidFill>
                <a:latin typeface="+mn-lt"/>
                <a:ea typeface="+mn-ea"/>
                <a:cs typeface="+mn-cs"/>
              </a:rPr>
              <a:t>ere’s the first thing you would try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Cass </a:t>
            </a:r>
            <a:r>
              <a:rPr lang="en-US" sz="1200" kern="1200" dirty="0" err="1" smtClean="0">
                <a:solidFill>
                  <a:schemeClr val="tx1"/>
                </a:solidFill>
                <a:latin typeface="+mn-lt"/>
                <a:ea typeface="+mn-ea"/>
                <a:cs typeface="+mn-cs"/>
              </a:rPr>
              <a:t>Everitt</a:t>
            </a:r>
            <a:r>
              <a:rPr lang="en-US" sz="1200" kern="1200" baseline="0" dirty="0" smtClean="0">
                <a:solidFill>
                  <a:schemeClr val="tx1"/>
                </a:solidFill>
                <a:latin typeface="+mn-lt"/>
                <a:ea typeface="+mn-ea"/>
                <a:cs typeface="+mn-cs"/>
              </a:rPr>
              <a:t> came up with the depth peeling algorithm for rendering transparent surfaces back in 2001, and you can directly use it for deep g-buffer generation. The idea is simple and elegant.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First render the front-most layer like usual.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Then, take that depth buffer we just rendered, and bind it to a sampler so that we can read from it in the next </a:t>
            </a:r>
            <a:r>
              <a:rPr lang="en-US" sz="1200" kern="1200" baseline="0" dirty="0" err="1" smtClean="0">
                <a:solidFill>
                  <a:schemeClr val="tx1"/>
                </a:solidFill>
                <a:latin typeface="+mn-lt"/>
                <a:ea typeface="+mn-ea"/>
                <a:cs typeface="+mn-cs"/>
              </a:rPr>
              <a:t>shader</a:t>
            </a:r>
            <a:r>
              <a:rPr lang="en-US" sz="1200" kern="1200" baseline="0" dirty="0" smtClean="0">
                <a:solidFill>
                  <a:schemeClr val="tx1"/>
                </a:solidFill>
                <a:latin typeface="+mn-lt"/>
                <a:ea typeface="+mn-ea"/>
                <a:cs typeface="+mn-cs"/>
              </a:rPr>
              <a:t> pass.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Then, submit the geometry again, let it go through the whole rendering pipeline like before, but in the fragment </a:t>
            </a:r>
            <a:r>
              <a:rPr lang="en-US" sz="1200" kern="1200" baseline="0" dirty="0" err="1" smtClean="0">
                <a:solidFill>
                  <a:schemeClr val="tx1"/>
                </a:solidFill>
                <a:latin typeface="+mn-lt"/>
                <a:ea typeface="+mn-ea"/>
                <a:cs typeface="+mn-cs"/>
              </a:rPr>
              <a:t>shader</a:t>
            </a:r>
            <a:r>
              <a:rPr lang="en-US" sz="1200" kern="1200" baseline="0" dirty="0" smtClean="0">
                <a:solidFill>
                  <a:schemeClr val="tx1"/>
                </a:solidFill>
                <a:latin typeface="+mn-lt"/>
                <a:ea typeface="+mn-ea"/>
                <a:cs typeface="+mn-cs"/>
              </a:rPr>
              <a:t>, read the depth of the previous layer. </a:t>
            </a:r>
          </a:p>
          <a:p>
            <a:r>
              <a:rPr lang="en-US" sz="1200" kern="1200" baseline="0" dirty="0" smtClean="0">
                <a:solidFill>
                  <a:schemeClr val="tx1"/>
                </a:solidFill>
                <a:latin typeface="+mn-lt"/>
                <a:ea typeface="+mn-ea"/>
                <a:cs typeface="+mn-cs"/>
              </a:rPr>
              <a:t>If the current fragment you are processing is on that previous layer or in front of it, discard the fragment. This will cause the closest surface behind the previous layer to be rendered.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You can then repeat this process to get as many layers as you want. Repeat this entire process k times to generate k layers.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drawback to this approach is that it is expensive.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Generating K layers costs K times as much as generating 1. Demanding real-time applications simply cannot afford to waste 2-5 milliseconds per frame just to generate even one extra layer to make a few effects more robust</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23</a:t>
            </a:fld>
            <a:endParaRPr lang="en-US"/>
          </a:p>
        </p:txBody>
      </p:sp>
    </p:spTree>
    <p:extLst>
      <p:ext uri="{BB962C8B-B14F-4D97-AF65-F5344CB8AC3E}">
        <p14:creationId xmlns:p14="http://schemas.microsoft.com/office/powerpoint/2010/main" val="1291821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If we want to make K layers of a </a:t>
            </a:r>
            <a:r>
              <a:rPr lang="en-US" dirty="0" err="1" smtClean="0"/>
              <a:t>framebuffer</a:t>
            </a:r>
            <a:r>
              <a:rPr lang="en-US" dirty="0" smtClean="0"/>
              <a:t>, we have to do K passes over the geometry.</a:t>
            </a:r>
            <a:r>
              <a:rPr lang="en-US" baseline="0" dirty="0" smtClean="0"/>
              <a:t> Here we show the standard graphics pipeline each pass executes. </a:t>
            </a:r>
          </a:p>
          <a:p>
            <a:r>
              <a:rPr lang="en-US" baseline="0" dirty="0" smtClean="0"/>
              <a:t>*</a:t>
            </a:r>
          </a:p>
          <a:p>
            <a:r>
              <a:rPr lang="en-US" baseline="0" dirty="0" smtClean="0"/>
              <a:t>So for k=2, we do all this work for layer 0, </a:t>
            </a:r>
          </a:p>
          <a:p>
            <a:r>
              <a:rPr lang="en-US" baseline="0" dirty="0" smtClean="0"/>
              <a:t>*</a:t>
            </a:r>
          </a:p>
          <a:p>
            <a:r>
              <a:rPr lang="en-US" baseline="0" dirty="0" smtClean="0"/>
              <a:t>and then </a:t>
            </a:r>
          </a:p>
          <a:p>
            <a:r>
              <a:rPr lang="en-US" baseline="0" dirty="0" smtClean="0"/>
              <a:t>*</a:t>
            </a:r>
          </a:p>
          <a:p>
            <a:r>
              <a:rPr lang="en-US" baseline="0" dirty="0" smtClean="0"/>
              <a:t>all this work for layer 1. But most of the work is redundant. </a:t>
            </a:r>
          </a:p>
          <a:p>
            <a:r>
              <a:rPr lang="en-US" baseline="0" dirty="0" smtClean="0"/>
              <a:t>*</a:t>
            </a:r>
          </a:p>
          <a:p>
            <a:r>
              <a:rPr lang="en-US" baseline="0" dirty="0" smtClean="0"/>
              <a:t>In fact, everything is the same between these k passes over the geometry except for the extra software depth test in the fragment </a:t>
            </a:r>
            <a:r>
              <a:rPr lang="en-US" baseline="0" dirty="0" err="1" smtClean="0"/>
              <a:t>shader</a:t>
            </a:r>
            <a:r>
              <a:rPr lang="en-US" baseline="0" dirty="0" smtClean="0"/>
              <a:t>. This front part of the pipeline can take a significant amount of time in a modern game engine. </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24</a:t>
            </a:fld>
            <a:endParaRPr lang="en-US"/>
          </a:p>
        </p:txBody>
      </p:sp>
    </p:spTree>
    <p:extLst>
      <p:ext uri="{BB962C8B-B14F-4D97-AF65-F5344CB8AC3E}">
        <p14:creationId xmlns:p14="http://schemas.microsoft.com/office/powerpoint/2010/main" val="60394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New GPUs support fragment </a:t>
            </a:r>
            <a:r>
              <a:rPr lang="en-US" baseline="0" dirty="0" err="1" smtClean="0"/>
              <a:t>shader</a:t>
            </a:r>
            <a:r>
              <a:rPr lang="en-US" baseline="0" dirty="0" smtClean="0"/>
              <a:t> interlock  or </a:t>
            </a:r>
            <a:r>
              <a:rPr lang="en-US" baseline="0" dirty="0" err="1" smtClean="0"/>
              <a:t>pixelsync</a:t>
            </a:r>
            <a:r>
              <a:rPr lang="en-US" baseline="0" dirty="0" smtClean="0"/>
              <a:t> which my colleague Chris Wyman was using yesterday for implementing Order Independent Transparency, this is used to store k-layers at a pixel, through a spinlock approach, and is very useful for transparency rendering. Although this seems like a perfect fit for our needs, there are several reasons why it is not</a:t>
            </a:r>
          </a:p>
          <a:p>
            <a:endParaRPr lang="en-US" baseline="0" dirty="0" smtClean="0"/>
          </a:p>
          <a:p>
            <a:r>
              <a:rPr lang="en-US" baseline="0" dirty="0" smtClean="0"/>
              <a:t>The first reason is that it is much slower than simply writing to a </a:t>
            </a:r>
            <a:r>
              <a:rPr lang="en-US" baseline="0" dirty="0" err="1" smtClean="0"/>
              <a:t>framebuffer</a:t>
            </a:r>
            <a:r>
              <a:rPr lang="en-US" baseline="0" dirty="0" smtClean="0"/>
              <a:t>: there is the cost of synchronization, and there a lot of bandwidth burned to update a list of the k closest layers and all of their </a:t>
            </a:r>
            <a:r>
              <a:rPr lang="en-US" baseline="0" dirty="0" err="1" smtClean="0"/>
              <a:t>gbuffer</a:t>
            </a:r>
            <a:r>
              <a:rPr lang="en-US" baseline="0" dirty="0" smtClean="0"/>
              <a:t> values.</a:t>
            </a:r>
          </a:p>
          <a:p>
            <a:endParaRPr lang="en-US" baseline="0" dirty="0" smtClean="0"/>
          </a:p>
          <a:p>
            <a:r>
              <a:rPr lang="en-US" baseline="0" dirty="0" smtClean="0"/>
              <a:t>The next two reasons are a bit more subtle and I will go into them in a bit of detail:</a:t>
            </a:r>
          </a:p>
          <a:p>
            <a:endParaRPr lang="en-US" baseline="0" dirty="0" smtClean="0"/>
          </a:p>
          <a:p>
            <a:r>
              <a:rPr lang="en-US" baseline="0" dirty="0" smtClean="0"/>
              <a:t>Since you do not directly see the second or deeper layers, it may be acceptable to decrease your memory bandwidth and increase efficiency by dropping the resolution of all but the first layer. This approach does not let us do this.</a:t>
            </a:r>
          </a:p>
          <a:p>
            <a:endParaRPr lang="en-US" baseline="0" dirty="0" smtClean="0"/>
          </a:p>
          <a:p>
            <a:r>
              <a:rPr lang="en-US" baseline="0" dirty="0" smtClean="0"/>
              <a:t>Finally, if you noticed in my top-view figure from before, where we went behind the bush, which likely has a ton of internal geometry: we don’t always want the very next layer, we may want to enforce a </a:t>
            </a:r>
            <a:r>
              <a:rPr lang="en-US" b="1" baseline="0" dirty="0" smtClean="0"/>
              <a:t>minimum separation </a:t>
            </a:r>
            <a:r>
              <a:rPr lang="en-US" baseline="0" dirty="0" smtClean="0"/>
              <a:t>between the layers. However, we show in our paper that you need an unbounded amount of storage per-pixel to enforce such a minimum separation when using this method. Let’s dig in a bit deeper to the idea of a minimum separation</a:t>
            </a:r>
          </a:p>
        </p:txBody>
      </p:sp>
      <p:sp>
        <p:nvSpPr>
          <p:cNvPr id="4" name="Slide Number Placeholder 3"/>
          <p:cNvSpPr>
            <a:spLocks noGrp="1"/>
          </p:cNvSpPr>
          <p:nvPr>
            <p:ph type="sldNum" sz="quarter" idx="10"/>
          </p:nvPr>
        </p:nvSpPr>
        <p:spPr/>
        <p:txBody>
          <a:bodyPr/>
          <a:lstStyle/>
          <a:p>
            <a:fld id="{1A3B79C3-D608-2F41-BD95-08932793366D}" type="slidenum">
              <a:rPr lang="en-US" smtClean="0"/>
              <a:t>25</a:t>
            </a:fld>
            <a:endParaRPr lang="en-US"/>
          </a:p>
        </p:txBody>
      </p:sp>
    </p:spTree>
    <p:extLst>
      <p:ext uri="{BB962C8B-B14F-4D97-AF65-F5344CB8AC3E}">
        <p14:creationId xmlns:p14="http://schemas.microsoft.com/office/powerpoint/2010/main" val="37169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Most interesting scenes have a lot of layered objects in close proximity. A castle's stone pillar might have a tapestry or lighting sconce mounted on it, a fine cornice where it meets the ceiling, or rendering decals such as dripping water. </a:t>
            </a:r>
            <a:r>
              <a:rPr lang="en-US" sz="1200" i="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The true next surface in these cases provides us little</a:t>
            </a:r>
            <a:r>
              <a:rPr lang="en-US" sz="1200" i="0" kern="1200" baseline="0" dirty="0" smtClean="0">
                <a:solidFill>
                  <a:schemeClr val="tx1"/>
                </a:solidFill>
                <a:latin typeface="+mn-lt"/>
                <a:ea typeface="+mn-ea"/>
                <a:cs typeface="+mn-cs"/>
              </a:rPr>
              <a:t> useful information</a:t>
            </a:r>
            <a:r>
              <a:rPr lang="en-US" sz="1200" i="0" kern="1200" dirty="0" smtClean="0">
                <a:solidFill>
                  <a:schemeClr val="tx1"/>
                </a:solidFill>
                <a:latin typeface="+mn-lt"/>
                <a:ea typeface="+mn-ea"/>
                <a:cs typeface="+mn-cs"/>
              </a:rPr>
              <a:t>, but the next one that is separated by some minimum distance from the primary surface can be much more useful. Here, by enforcing a minimum separation, we see what is behind the pillar and not the next detail on the pillar.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latin typeface="+mn-lt"/>
                <a:ea typeface="+mn-ea"/>
                <a:cs typeface="+mn-cs"/>
              </a:rPr>
              <a:t>What should you set the minimum separation distance to</a:t>
            </a:r>
            <a:r>
              <a:rPr lang="en-US" sz="1200" i="0" kern="1200" baseline="0" dirty="0" smtClean="0">
                <a:solidFill>
                  <a:schemeClr val="tx1"/>
                </a:solidFill>
                <a:latin typeface="+mn-lt"/>
                <a:ea typeface="+mn-ea"/>
                <a:cs typeface="+mn-cs"/>
              </a:rPr>
              <a:t> be? Well, it</a:t>
            </a:r>
            <a:r>
              <a:rPr lang="uk-UA" sz="1200" i="0" kern="1200" baseline="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s the characteristic length of your scene, so perhaps the width of a wall. But for all the standard benchmark scenes and video games scenes we tried, we got good results choosing any value between half a meter and 2 meters.</a:t>
            </a:r>
            <a:endParaRPr lang="en-US"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26</a:t>
            </a:fld>
            <a:endParaRPr lang="en-US"/>
          </a:p>
        </p:txBody>
      </p:sp>
    </p:spTree>
    <p:extLst>
      <p:ext uri="{BB962C8B-B14F-4D97-AF65-F5344CB8AC3E}">
        <p14:creationId xmlns:p14="http://schemas.microsoft.com/office/powerpoint/2010/main" val="1627324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Here is an concrete example. This is that Ambient </a:t>
            </a:r>
            <a:r>
              <a:rPr lang="en-US" dirty="0" err="1" smtClean="0"/>
              <a:t>Obscurance</a:t>
            </a:r>
            <a:r>
              <a:rPr lang="en-US" dirty="0" smtClean="0"/>
              <a:t> term</a:t>
            </a:r>
            <a:r>
              <a:rPr lang="en-US" baseline="0" dirty="0" smtClean="0"/>
              <a:t> visualized for some office cubicles using 2 layers without minimum separation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27</a:t>
            </a:fld>
            <a:endParaRPr lang="en-US"/>
          </a:p>
        </p:txBody>
      </p:sp>
    </p:spTree>
    <p:extLst>
      <p:ext uri="{BB962C8B-B14F-4D97-AF65-F5344CB8AC3E}">
        <p14:creationId xmlns:p14="http://schemas.microsoft.com/office/powerpoint/2010/main" val="2876880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And with minimum</a:t>
            </a:r>
            <a:r>
              <a:rPr lang="en-US" baseline="0" dirty="0" smtClean="0"/>
              <a:t> separation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28</a:t>
            </a:fld>
            <a:endParaRPr lang="en-US"/>
          </a:p>
        </p:txBody>
      </p:sp>
    </p:spTree>
    <p:extLst>
      <p:ext uri="{BB962C8B-B14F-4D97-AF65-F5344CB8AC3E}">
        <p14:creationId xmlns:p14="http://schemas.microsoft.com/office/powerpoint/2010/main" val="2876880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without</a:t>
            </a:r>
          </a:p>
          <a:p>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29</a:t>
            </a:fld>
            <a:endParaRPr lang="en-US"/>
          </a:p>
        </p:txBody>
      </p:sp>
    </p:spTree>
    <p:extLst>
      <p:ext uri="{BB962C8B-B14F-4D97-AF65-F5344CB8AC3E}">
        <p14:creationId xmlns:p14="http://schemas.microsoft.com/office/powerpoint/2010/main" val="287688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Screen Space Ambient </a:t>
            </a:r>
            <a:r>
              <a:rPr lang="en-US" sz="1200" kern="1200" dirty="0" err="1" smtClean="0">
                <a:solidFill>
                  <a:schemeClr val="tx1"/>
                </a:solidFill>
                <a:latin typeface="+mn-lt"/>
                <a:ea typeface="+mn-ea"/>
                <a:cs typeface="+mn-cs"/>
              </a:rPr>
              <a:t>Obscurance</a:t>
            </a:r>
            <a:r>
              <a:rPr lang="en-US" sz="1200" kern="1200" dirty="0" smtClean="0">
                <a:solidFill>
                  <a:schemeClr val="tx1"/>
                </a:solidFill>
                <a:latin typeface="+mn-lt"/>
                <a:ea typeface="+mn-ea"/>
                <a:cs typeface="+mn-cs"/>
              </a:rPr>
              <a:t> is a popular visual effect that has been used in most top video games in the last half-decade</a:t>
            </a:r>
            <a:r>
              <a:rPr lang="en-US" sz="1200" kern="1200" baseline="0" dirty="0" smtClean="0">
                <a:solidFill>
                  <a:schemeClr val="tx1"/>
                </a:solidFill>
                <a:latin typeface="+mn-lt"/>
                <a:ea typeface="+mn-ea"/>
                <a:cs typeface="+mn-cs"/>
              </a:rPr>
              <a:t>. Here is a screen shot without ambient </a:t>
            </a:r>
            <a:r>
              <a:rPr lang="en-US" sz="1200" kern="1200" baseline="0" dirty="0" err="1" smtClean="0">
                <a:solidFill>
                  <a:schemeClr val="tx1"/>
                </a:solidFill>
                <a:latin typeface="+mn-lt"/>
                <a:ea typeface="+mn-ea"/>
                <a:cs typeface="+mn-cs"/>
              </a:rPr>
              <a:t>obscurance</a:t>
            </a:r>
            <a:r>
              <a:rPr lang="en-US" sz="1200" kern="1200" baseline="0" dirty="0" smtClean="0">
                <a:solidFill>
                  <a:schemeClr val="tx1"/>
                </a:solidFill>
                <a:latin typeface="+mn-lt"/>
                <a:ea typeface="+mn-ea"/>
                <a:cs typeface="+mn-cs"/>
              </a:rPr>
              <a:t> from Assassin’s Creed Syndicate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3</a:t>
            </a:fld>
            <a:endParaRPr lang="en-US"/>
          </a:p>
        </p:txBody>
      </p:sp>
    </p:spTree>
    <p:extLst>
      <p:ext uri="{BB962C8B-B14F-4D97-AF65-F5344CB8AC3E}">
        <p14:creationId xmlns:p14="http://schemas.microsoft.com/office/powerpoint/2010/main" val="4201783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With</a:t>
            </a:r>
          </a:p>
          <a:p>
            <a:endParaRPr lang="en-US" dirty="0" smtClean="0"/>
          </a:p>
          <a:p>
            <a:r>
              <a:rPr lang="en-US" dirty="0" smtClean="0"/>
              <a:t>*flip back and forth*</a:t>
            </a:r>
          </a:p>
          <a:p>
            <a:endParaRPr lang="en-US" dirty="0" smtClean="0"/>
          </a:p>
          <a:p>
            <a:r>
              <a:rPr lang="en-US" dirty="0" smtClean="0"/>
              <a:t>You</a:t>
            </a:r>
            <a:r>
              <a:rPr lang="en-US" baseline="0" dirty="0" smtClean="0"/>
              <a:t> can see we capture far more of the ambient occlusion signal, avoiding a lot of the haloing from 1 layer or without min separation.</a:t>
            </a:r>
            <a:endParaRPr lang="en-US" dirty="0" smtClean="0"/>
          </a:p>
          <a:p>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30</a:t>
            </a:fld>
            <a:endParaRPr lang="en-US"/>
          </a:p>
        </p:txBody>
      </p:sp>
    </p:spTree>
    <p:extLst>
      <p:ext uri="{BB962C8B-B14F-4D97-AF65-F5344CB8AC3E}">
        <p14:creationId xmlns:p14="http://schemas.microsoft.com/office/powerpoint/2010/main" val="2876880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So depth peeling is not going to work, and fragment </a:t>
            </a:r>
            <a:r>
              <a:rPr lang="en-US" dirty="0" err="1" smtClean="0"/>
              <a:t>shader</a:t>
            </a:r>
            <a:r>
              <a:rPr lang="en-US" dirty="0" smtClean="0"/>
              <a:t> interlock is not going to work, and I’ve motivated developing a new algorithm that is compatible</a:t>
            </a:r>
            <a:r>
              <a:rPr lang="en-US" baseline="0" dirty="0" smtClean="0"/>
              <a:t> with enforcing a minimum separation distance and operates in a single pass over the geometry</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31</a:t>
            </a:fld>
            <a:endParaRPr lang="en-US"/>
          </a:p>
        </p:txBody>
      </p:sp>
    </p:spTree>
    <p:extLst>
      <p:ext uri="{BB962C8B-B14F-4D97-AF65-F5344CB8AC3E}">
        <p14:creationId xmlns:p14="http://schemas.microsoft.com/office/powerpoint/2010/main" val="1561177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 am going to sketch how to generate a 2 layer deep</a:t>
            </a:r>
            <a:r>
              <a:rPr lang="en-US" baseline="0" dirty="0" smtClean="0"/>
              <a:t> </a:t>
            </a:r>
            <a:r>
              <a:rPr lang="en-US" baseline="0" dirty="0" err="1" smtClean="0"/>
              <a:t>gbuffer</a:t>
            </a:r>
            <a:r>
              <a:rPr lang="en-US" baseline="0" dirty="0" smtClean="0"/>
              <a:t> (with minimum separation) </a:t>
            </a:r>
            <a:r>
              <a:rPr lang="en-US" dirty="0" smtClean="0"/>
              <a:t>in a single pass, but it</a:t>
            </a:r>
            <a:r>
              <a:rPr lang="en-US" baseline="0" dirty="0" smtClean="0"/>
              <a:t> works just as well for up to 8 layers in modern graphics APIs. Remember this diagram from depth peeling?</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32</a:t>
            </a:fld>
            <a:endParaRPr lang="en-US"/>
          </a:p>
        </p:txBody>
      </p:sp>
    </p:spTree>
    <p:extLst>
      <p:ext uri="{BB962C8B-B14F-4D97-AF65-F5344CB8AC3E}">
        <p14:creationId xmlns:p14="http://schemas.microsoft.com/office/powerpoint/2010/main" val="1053831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We’re going to cut off the front part of the pipeline for all but the first layer. Zooming in to when we have complete triangles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33</a:t>
            </a:fld>
            <a:endParaRPr lang="en-US"/>
          </a:p>
        </p:txBody>
      </p:sp>
    </p:spTree>
    <p:extLst>
      <p:ext uri="{BB962C8B-B14F-4D97-AF65-F5344CB8AC3E}">
        <p14:creationId xmlns:p14="http://schemas.microsoft.com/office/powerpoint/2010/main" val="2853896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a:t>
            </a:r>
            <a:r>
              <a:rPr lang="en-US" baseline="0" dirty="0" smtClean="0"/>
              <a:t> general outline is that we take every triangle after primitive assembly and duplicate it, running separate fragment </a:t>
            </a:r>
            <a:r>
              <a:rPr lang="en-US" baseline="0" dirty="0" err="1" smtClean="0"/>
              <a:t>shader</a:t>
            </a:r>
            <a:r>
              <a:rPr lang="en-US" baseline="0" dirty="0" smtClean="0"/>
              <a:t> invocations on both copies. This duplication can be easily accomplished by a geometry </a:t>
            </a:r>
            <a:r>
              <a:rPr lang="en-US" baseline="0" dirty="0" err="1" smtClean="0"/>
              <a:t>shader</a:t>
            </a:r>
            <a:r>
              <a:rPr lang="en-US" baseline="0" dirty="0" smtClean="0"/>
              <a:t>, and is relatively fast on modern hardware, since both </a:t>
            </a:r>
            <a:r>
              <a:rPr lang="en-US" baseline="0" dirty="0" err="1" smtClean="0"/>
              <a:t>trangles</a:t>
            </a:r>
            <a:r>
              <a:rPr lang="en-US" baseline="0" dirty="0" smtClean="0"/>
              <a:t> are the same and the geometry </a:t>
            </a:r>
            <a:r>
              <a:rPr lang="en-US" baseline="0" dirty="0" err="1" smtClean="0"/>
              <a:t>shader</a:t>
            </a:r>
            <a:r>
              <a:rPr lang="en-US" baseline="0" dirty="0" smtClean="0"/>
              <a:t> is otherwise </a:t>
            </a:r>
            <a:r>
              <a:rPr lang="en-US" baseline="0" dirty="0" err="1" smtClean="0"/>
              <a:t>passthrough</a:t>
            </a:r>
            <a:r>
              <a:rPr lang="en-US" baseline="0" dirty="0" smtClean="0"/>
              <a:t>. On NVIDIA Maxwell GPUs, this duplication can be further sped up through the use of of the viewport multicast extension, which makes broadcasting identical triangles to multiple viewports or layers very cheap.</a:t>
            </a:r>
          </a:p>
          <a:p>
            <a:endParaRPr lang="en-US" baseline="0" dirty="0" smtClean="0"/>
          </a:p>
          <a:p>
            <a:r>
              <a:rPr lang="en-US" baseline="0" dirty="0" smtClean="0"/>
              <a:t>Now there is a problem with this method that you may be wondering about: in the fragment </a:t>
            </a:r>
            <a:r>
              <a:rPr lang="en-US" baseline="0" dirty="0" err="1" smtClean="0"/>
              <a:t>shader</a:t>
            </a:r>
            <a:r>
              <a:rPr lang="en-US" baseline="0" dirty="0" smtClean="0"/>
              <a:t> of layer 1 we need know what layer 0 is to perform depth peeling. But we can’t access the depth buffer for layer 0 while its being rendered to on modern graphics APIs, and even if we could, what we need is the final layer 0 depth, not whatever is in there when we are running the fragment </a:t>
            </a:r>
            <a:r>
              <a:rPr lang="en-US" baseline="0" dirty="0" err="1" smtClean="0"/>
              <a:t>shaders</a:t>
            </a:r>
            <a:r>
              <a:rPr lang="en-US" baseline="0" dirty="0" smtClean="0"/>
              <a:t> for an arbitrary triangle on layer 1.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know what the 2</a:t>
            </a:r>
            <a:r>
              <a:rPr lang="en-US" baseline="30000" dirty="0" smtClean="0"/>
              <a:t>nd</a:t>
            </a:r>
            <a:r>
              <a:rPr lang="en-US" baseline="0" dirty="0" smtClean="0"/>
              <a:t> layer is without the first? </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34</a:t>
            </a:fld>
            <a:endParaRPr lang="en-US"/>
          </a:p>
        </p:txBody>
      </p:sp>
    </p:spTree>
    <p:extLst>
      <p:ext uri="{BB962C8B-B14F-4D97-AF65-F5344CB8AC3E}">
        <p14:creationId xmlns:p14="http://schemas.microsoft.com/office/powerpoint/2010/main" val="449514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r>
              <a:rPr lang="en-US" baseline="0" dirty="0" smtClean="0"/>
              <a:t>The algorithm as sketched out works, if only we have an oracle for the depth of the 1</a:t>
            </a:r>
            <a:r>
              <a:rPr lang="en-US" baseline="30000" dirty="0" smtClean="0"/>
              <a:t>st</a:t>
            </a:r>
            <a:r>
              <a:rPr lang="en-US" baseline="0" dirty="0" smtClean="0"/>
              <a:t> layer that we can peel against in the fragment </a:t>
            </a:r>
            <a:r>
              <a:rPr lang="en-US" baseline="0" dirty="0" err="1" smtClean="0"/>
              <a:t>shader</a:t>
            </a:r>
            <a:r>
              <a:rPr lang="en-US" baseline="0" dirty="0" smtClean="0"/>
              <a:t> of the 2</a:t>
            </a:r>
            <a:r>
              <a:rPr lang="en-US" baseline="30000" dirty="0" smtClean="0"/>
              <a:t>nd</a:t>
            </a:r>
            <a:r>
              <a:rPr lang="en-US" baseline="0" dirty="0" smtClean="0"/>
              <a:t> layer. </a:t>
            </a:r>
          </a:p>
          <a:p>
            <a:endParaRPr lang="en-US" baseline="0" dirty="0" smtClean="0"/>
          </a:p>
          <a:p>
            <a:r>
              <a:rPr lang="en-US" baseline="0" dirty="0" smtClean="0"/>
              <a:t>A perfect oracle gives perfect results, of course, </a:t>
            </a:r>
          </a:p>
          <a:p>
            <a:r>
              <a:rPr lang="en-US" baseline="0" dirty="0" smtClean="0"/>
              <a:t>but an imperfect depth oracle can still capture most of what we want. </a:t>
            </a:r>
          </a:p>
          <a:p>
            <a:r>
              <a:rPr lang="en-US" baseline="0" dirty="0" smtClean="0"/>
              <a:t>Every entry in the 2</a:t>
            </a:r>
            <a:r>
              <a:rPr lang="en-US" baseline="30000" dirty="0" smtClean="0"/>
              <a:t>nd</a:t>
            </a:r>
            <a:r>
              <a:rPr lang="en-US" baseline="0" dirty="0" smtClean="0"/>
              <a:t> layer will at least be real geometry in the scene. </a:t>
            </a:r>
          </a:p>
          <a:p>
            <a:endParaRPr lang="en-US" baseline="0" dirty="0" smtClean="0"/>
          </a:p>
          <a:p>
            <a:r>
              <a:rPr lang="en-US" baseline="0" dirty="0" smtClean="0"/>
              <a:t>Of course a good oracle will be mostly correct, but most importantly should be temporally stable, if large swaths of the 2</a:t>
            </a:r>
            <a:r>
              <a:rPr lang="en-US" baseline="30000" dirty="0" smtClean="0"/>
              <a:t>nd</a:t>
            </a:r>
            <a:r>
              <a:rPr lang="en-US" baseline="0" dirty="0" smtClean="0"/>
              <a:t> layer of the deep </a:t>
            </a:r>
            <a:r>
              <a:rPr lang="en-US" baseline="0" dirty="0" err="1" smtClean="0"/>
              <a:t>gbuffer</a:t>
            </a:r>
            <a:r>
              <a:rPr lang="en-US" baseline="0" dirty="0" smtClean="0"/>
              <a:t> jump between storing the correct 2</a:t>
            </a:r>
            <a:r>
              <a:rPr lang="en-US" baseline="30000" dirty="0" smtClean="0"/>
              <a:t>nd</a:t>
            </a:r>
            <a:r>
              <a:rPr lang="en-US" baseline="0" dirty="0" smtClean="0"/>
              <a:t> layer and storing a copy of the first, for example, this could easily manifest as unsightly flickering in the final ambient </a:t>
            </a:r>
            <a:r>
              <a:rPr lang="en-US" baseline="0" dirty="0" err="1" smtClean="0"/>
              <a:t>obscurance</a:t>
            </a:r>
            <a:r>
              <a:rPr lang="en-US" baseline="0" dirty="0" smtClean="0"/>
              <a:t> or reflections.</a:t>
            </a:r>
          </a:p>
          <a:p>
            <a:endParaRPr lang="en-US" baseline="0" dirty="0" smtClean="0"/>
          </a:p>
          <a:p>
            <a:r>
              <a:rPr lang="en-US" baseline="0" dirty="0" smtClean="0"/>
              <a:t>We tried and discarded several different methods for generating a depth oracle, see the paper for more details, but the best approach was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35</a:t>
            </a:fld>
            <a:endParaRPr lang="en-US"/>
          </a:p>
        </p:txBody>
      </p:sp>
    </p:spTree>
    <p:extLst>
      <p:ext uri="{BB962C8B-B14F-4D97-AF65-F5344CB8AC3E}">
        <p14:creationId xmlns:p14="http://schemas.microsoft.com/office/powerpoint/2010/main" val="243980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Using Reverse </a:t>
            </a:r>
            <a:r>
              <a:rPr lang="en-US" sz="1200" kern="1200" dirty="0" err="1" smtClean="0">
                <a:solidFill>
                  <a:schemeClr val="tx1"/>
                </a:solidFill>
                <a:latin typeface="+mn-lt"/>
                <a:ea typeface="+mn-ea"/>
                <a:cs typeface="+mn-cs"/>
              </a:rPr>
              <a:t>Reprojection</a:t>
            </a:r>
            <a:r>
              <a:rPr lang="en-US" sz="1200" kern="1200" dirty="0" smtClean="0">
                <a:solidFill>
                  <a:schemeClr val="tx1"/>
                </a:solidFill>
                <a:latin typeface="+mn-lt"/>
                <a:ea typeface="+mn-ea"/>
                <a:cs typeface="+mn-cs"/>
              </a:rPr>
              <a:t>, introduced in the literature by </a:t>
            </a:r>
            <a:r>
              <a:rPr lang="en-US" sz="1200" kern="1200" dirty="0" err="1" smtClean="0">
                <a:solidFill>
                  <a:schemeClr val="tx1"/>
                </a:solidFill>
                <a:latin typeface="+mn-lt"/>
                <a:ea typeface="+mn-ea"/>
                <a:cs typeface="+mn-cs"/>
              </a:rPr>
              <a:t>Nehab</a:t>
            </a:r>
            <a:r>
              <a:rPr lang="en-US" sz="1200" kern="1200" dirty="0" smtClean="0">
                <a:solidFill>
                  <a:schemeClr val="tx1"/>
                </a:solidFill>
                <a:latin typeface="+mn-lt"/>
                <a:ea typeface="+mn-ea"/>
                <a:cs typeface="+mn-cs"/>
              </a:rPr>
              <a:t> et. al in 2007, to re-use shading on the first layer.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idea behind</a:t>
            </a:r>
            <a:r>
              <a:rPr lang="en-US" sz="1200" kern="1200" baseline="0" dirty="0" smtClean="0">
                <a:solidFill>
                  <a:schemeClr val="tx1"/>
                </a:solidFill>
                <a:latin typeface="+mn-lt"/>
                <a:ea typeface="+mn-ea"/>
                <a:cs typeface="+mn-cs"/>
              </a:rPr>
              <a:t> reverse </a:t>
            </a:r>
            <a:r>
              <a:rPr lang="en-US" sz="1200" kern="1200" baseline="0" dirty="0" err="1" smtClean="0">
                <a:solidFill>
                  <a:schemeClr val="tx1"/>
                </a:solidFill>
                <a:latin typeface="+mn-lt"/>
                <a:ea typeface="+mn-ea"/>
                <a:cs typeface="+mn-cs"/>
              </a:rPr>
              <a:t>reprojection</a:t>
            </a:r>
            <a:r>
              <a:rPr lang="en-US" sz="1200" kern="1200" baseline="0" dirty="0" smtClean="0">
                <a:solidFill>
                  <a:schemeClr val="tx1"/>
                </a:solidFill>
                <a:latin typeface="+mn-lt"/>
                <a:ea typeface="+mn-ea"/>
                <a:cs typeface="+mn-cs"/>
              </a:rPr>
              <a:t> is that you can take your fragment and </a:t>
            </a:r>
            <a:r>
              <a:rPr lang="en-US" sz="1200" kern="1200" baseline="0" dirty="0" err="1" smtClean="0">
                <a:solidFill>
                  <a:schemeClr val="tx1"/>
                </a:solidFill>
                <a:latin typeface="+mn-lt"/>
                <a:ea typeface="+mn-ea"/>
                <a:cs typeface="+mn-cs"/>
              </a:rPr>
              <a:t>advect</a:t>
            </a:r>
            <a:r>
              <a:rPr lang="en-US" sz="1200" kern="1200" baseline="0" dirty="0" smtClean="0">
                <a:solidFill>
                  <a:schemeClr val="tx1"/>
                </a:solidFill>
                <a:latin typeface="+mn-lt"/>
                <a:ea typeface="+mn-ea"/>
                <a:cs typeface="+mn-cs"/>
              </a:rPr>
              <a:t> it backwards along its velocity vector to find out the pixel location and depth that fragment had in in the last frame.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To perform depth peeling we, check if the reverse </a:t>
            </a:r>
            <a:r>
              <a:rPr lang="en-US" sz="1200" kern="1200" baseline="0" dirty="0" err="1" smtClean="0">
                <a:solidFill>
                  <a:schemeClr val="tx1"/>
                </a:solidFill>
                <a:latin typeface="+mn-lt"/>
                <a:ea typeface="+mn-ea"/>
                <a:cs typeface="+mn-cs"/>
              </a:rPr>
              <a:t>reprojected</a:t>
            </a:r>
            <a:r>
              <a:rPr lang="en-US" sz="1200" kern="1200" baseline="0" dirty="0" smtClean="0">
                <a:solidFill>
                  <a:schemeClr val="tx1"/>
                </a:solidFill>
                <a:latin typeface="+mn-lt"/>
                <a:ea typeface="+mn-ea"/>
                <a:cs typeface="+mn-cs"/>
              </a:rPr>
              <a:t> point is behind the previous g-buffers depth at layer n-1. Essentially we depth peel one frame in the past. The basic idea is that if we take the fragment back in time one frame, and it should have been in the second layer then, it probably should still be in the second layer now.</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We've found in experiments that this reverse </a:t>
            </a:r>
            <a:r>
              <a:rPr lang="en-US" sz="1200" kern="1200" dirty="0" err="1" smtClean="0">
                <a:solidFill>
                  <a:schemeClr val="tx1"/>
                </a:solidFill>
                <a:latin typeface="+mn-lt"/>
                <a:ea typeface="+mn-ea"/>
                <a:cs typeface="+mn-cs"/>
              </a:rPr>
              <a:t>reprojection</a:t>
            </a:r>
            <a:r>
              <a:rPr lang="en-US" sz="1200" kern="1200" dirty="0" smtClean="0">
                <a:solidFill>
                  <a:schemeClr val="tx1"/>
                </a:solidFill>
                <a:latin typeface="+mn-lt"/>
                <a:ea typeface="+mn-ea"/>
                <a:cs typeface="+mn-cs"/>
              </a:rPr>
              <a:t> approach is almost as good as perfect knowledge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 this application </a:t>
            </a:r>
            <a:r>
              <a:rPr lang="en-US" sz="1200" kern="1200" baseline="0" dirty="0" smtClean="0">
                <a:solidFill>
                  <a:schemeClr val="tx1"/>
                </a:solidFill>
                <a:latin typeface="+mn-lt"/>
                <a:ea typeface="+mn-ea"/>
                <a:cs typeface="+mn-cs"/>
              </a:rPr>
              <a:t>in common scenarios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36</a:t>
            </a:fld>
            <a:endParaRPr lang="en-US"/>
          </a:p>
        </p:txBody>
      </p:sp>
    </p:spTree>
    <p:extLst>
      <p:ext uri="{BB962C8B-B14F-4D97-AF65-F5344CB8AC3E}">
        <p14:creationId xmlns:p14="http://schemas.microsoft.com/office/powerpoint/2010/main" val="3152245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 final</a:t>
            </a:r>
            <a:r>
              <a:rPr lang="en-US" baseline="0" dirty="0" smtClean="0"/>
              <a:t> implementation is very clean. You keep your vertex </a:t>
            </a:r>
            <a:r>
              <a:rPr lang="en-US" baseline="0" dirty="0" err="1" smtClean="0"/>
              <a:t>shader</a:t>
            </a:r>
            <a:r>
              <a:rPr lang="en-US" baseline="0" dirty="0" smtClean="0"/>
              <a:t> as is, and just modify the geometry </a:t>
            </a:r>
            <a:r>
              <a:rPr lang="en-US" baseline="0" dirty="0" err="1" smtClean="0"/>
              <a:t>shader</a:t>
            </a:r>
            <a:r>
              <a:rPr lang="en-US" baseline="0" dirty="0" smtClean="0"/>
              <a:t> to </a:t>
            </a:r>
            <a:r>
              <a:rPr lang="en-US" baseline="0" dirty="0" err="1" smtClean="0"/>
              <a:t>passthrough</a:t>
            </a:r>
            <a:r>
              <a:rPr lang="en-US" baseline="0" dirty="0" smtClean="0"/>
              <a:t> all vertex attributes and emit k triangles, one on each layer</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37</a:t>
            </a:fld>
            <a:endParaRPr lang="en-US"/>
          </a:p>
        </p:txBody>
      </p:sp>
    </p:spTree>
    <p:extLst>
      <p:ext uri="{BB962C8B-B14F-4D97-AF65-F5344CB8AC3E}">
        <p14:creationId xmlns:p14="http://schemas.microsoft.com/office/powerpoint/2010/main" val="3700456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In fact, as the Maxwell Architecture, NVIDIA’s GPUs have a way</a:t>
            </a:r>
            <a:r>
              <a:rPr lang="en-US" baseline="0" dirty="0" smtClean="0"/>
              <a:t> to do this even more efficiently. In OpenGL, you enable the viewport_array2 and </a:t>
            </a:r>
            <a:r>
              <a:rPr lang="en-US" baseline="0" dirty="0" err="1" smtClean="0"/>
              <a:t>geometry_shader_passthrough</a:t>
            </a:r>
            <a:r>
              <a:rPr lang="en-US" baseline="0" dirty="0" smtClean="0"/>
              <a:t>, set </a:t>
            </a:r>
            <a:r>
              <a:rPr lang="en-US" baseline="0" dirty="0" err="1" smtClean="0"/>
              <a:t>gl_Layer</a:t>
            </a:r>
            <a:r>
              <a:rPr lang="en-US" baseline="0" dirty="0" smtClean="0"/>
              <a:t> to be viewport relative. And then mark all of your vertex attributes as </a:t>
            </a:r>
            <a:r>
              <a:rPr lang="en-US" baseline="0" dirty="0" err="1" smtClean="0"/>
              <a:t>passthrough</a:t>
            </a:r>
            <a:r>
              <a:rPr lang="en-US" baseline="0" dirty="0" smtClean="0"/>
              <a:t>, </a:t>
            </a:r>
          </a:p>
          <a:p>
            <a:r>
              <a:rPr lang="en-US" baseline="0" dirty="0" smtClean="0"/>
              <a:t>Then the body of the geometry </a:t>
            </a:r>
            <a:r>
              <a:rPr lang="en-US" baseline="0" dirty="0" err="1" smtClean="0"/>
              <a:t>shader</a:t>
            </a:r>
            <a:r>
              <a:rPr lang="en-US" baseline="0" dirty="0" smtClean="0"/>
              <a:t> is literally just one line, setting the bitmask for </a:t>
            </a:r>
            <a:r>
              <a:rPr lang="en-US" baseline="0" dirty="0" err="1" smtClean="0"/>
              <a:t>gl_ViewportMask</a:t>
            </a:r>
            <a:r>
              <a:rPr lang="en-US" baseline="0" dirty="0" smtClean="0"/>
              <a:t> to broadcast the triangle to the k layers.</a:t>
            </a:r>
          </a:p>
        </p:txBody>
      </p:sp>
      <p:sp>
        <p:nvSpPr>
          <p:cNvPr id="4" name="Slide Number Placeholder 3"/>
          <p:cNvSpPr>
            <a:spLocks noGrp="1"/>
          </p:cNvSpPr>
          <p:nvPr>
            <p:ph type="sldNum" sz="quarter" idx="10"/>
          </p:nvPr>
        </p:nvSpPr>
        <p:spPr/>
        <p:txBody>
          <a:bodyPr/>
          <a:lstStyle/>
          <a:p>
            <a:fld id="{1A3B79C3-D608-2F41-BD95-08932793366D}" type="slidenum">
              <a:rPr lang="en-US" smtClean="0"/>
              <a:t>38</a:t>
            </a:fld>
            <a:endParaRPr lang="en-US"/>
          </a:p>
        </p:txBody>
      </p:sp>
    </p:spTree>
    <p:extLst>
      <p:ext uri="{BB962C8B-B14F-4D97-AF65-F5344CB8AC3E}">
        <p14:creationId xmlns:p14="http://schemas.microsoft.com/office/powerpoint/2010/main" val="3700456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 pixel </a:t>
            </a:r>
            <a:r>
              <a:rPr lang="en-US" dirty="0" err="1" smtClean="0"/>
              <a:t>shader</a:t>
            </a:r>
            <a:r>
              <a:rPr lang="en-US" dirty="0" smtClean="0"/>
              <a:t> also</a:t>
            </a:r>
            <a:r>
              <a:rPr lang="en-US" baseline="0" dirty="0" smtClean="0"/>
              <a:t> undergoes only minor changes, whether you use the Maxwell optimizations or not.</a:t>
            </a:r>
          </a:p>
          <a:p>
            <a:r>
              <a:rPr lang="en-US" baseline="0" dirty="0" smtClean="0"/>
              <a:t>*</a:t>
            </a:r>
          </a:p>
          <a:p>
            <a:r>
              <a:rPr lang="en-US" baseline="0" dirty="0" smtClean="0"/>
              <a:t>If your fragment is on layer n for n greater than 0, </a:t>
            </a:r>
          </a:p>
          <a:p>
            <a:r>
              <a:rPr lang="en-US" baseline="0" dirty="0" smtClean="0"/>
              <a:t>*</a:t>
            </a:r>
          </a:p>
          <a:p>
            <a:r>
              <a:rPr lang="en-US" baseline="0" dirty="0" smtClean="0"/>
              <a:t>reverse </a:t>
            </a:r>
            <a:r>
              <a:rPr lang="en-US" baseline="0" dirty="0" err="1" smtClean="0"/>
              <a:t>reproject</a:t>
            </a:r>
            <a:r>
              <a:rPr lang="en-US" baseline="0" dirty="0" smtClean="0"/>
              <a:t> the fragment into the previous frame, </a:t>
            </a:r>
          </a:p>
          <a:p>
            <a:r>
              <a:rPr lang="en-US" baseline="0" dirty="0" smtClean="0"/>
              <a:t>*</a:t>
            </a:r>
          </a:p>
          <a:p>
            <a:r>
              <a:rPr lang="en-US" baseline="0" dirty="0" smtClean="0"/>
              <a:t>and compare its z value against the z-buffer of the n-1’th layer from the previous frame. This is also where we can handle minimum separation with a single subtraction.</a:t>
            </a:r>
          </a:p>
          <a:p>
            <a:r>
              <a:rPr lang="en-US" baseline="0" dirty="0" smtClean="0"/>
              <a:t>*</a:t>
            </a:r>
          </a:p>
          <a:p>
            <a:r>
              <a:rPr lang="en-US" baseline="0" dirty="0" smtClean="0"/>
              <a:t>If the fragment is in front of the n-1th layer or not behind by more than the min separation distance, we discard it.</a:t>
            </a:r>
          </a:p>
          <a:p>
            <a:r>
              <a:rPr lang="en-US" baseline="0" dirty="0" smtClean="0"/>
              <a:t>*</a:t>
            </a:r>
          </a:p>
          <a:p>
            <a:r>
              <a:rPr lang="en-US" baseline="0" dirty="0" smtClean="0"/>
              <a:t>The rest of the pixel </a:t>
            </a:r>
            <a:r>
              <a:rPr lang="en-US" baseline="0" dirty="0" err="1" smtClean="0"/>
              <a:t>shader</a:t>
            </a:r>
            <a:r>
              <a:rPr lang="en-US" baseline="0" dirty="0" smtClean="0"/>
              <a:t> is the same as any other </a:t>
            </a:r>
            <a:r>
              <a:rPr lang="en-US" baseline="0" dirty="0" err="1" smtClean="0"/>
              <a:t>gbuffer</a:t>
            </a:r>
            <a:r>
              <a:rPr lang="en-US" baseline="0" dirty="0" smtClean="0"/>
              <a:t> generation </a:t>
            </a:r>
            <a:r>
              <a:rPr lang="en-US" baseline="0" dirty="0" err="1" smtClean="0"/>
              <a:t>shader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39</a:t>
            </a:fld>
            <a:endParaRPr lang="en-US"/>
          </a:p>
        </p:txBody>
      </p:sp>
    </p:spTree>
    <p:extLst>
      <p:ext uri="{BB962C8B-B14F-4D97-AF65-F5344CB8AC3E}">
        <p14:creationId xmlns:p14="http://schemas.microsoft.com/office/powerpoint/2010/main" val="177793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Here</a:t>
            </a:r>
            <a:r>
              <a:rPr lang="en-US" baseline="0" dirty="0" smtClean="0"/>
              <a:t> is the ambient </a:t>
            </a:r>
            <a:r>
              <a:rPr lang="en-US" baseline="0" dirty="0" err="1" smtClean="0"/>
              <a:t>obscurance</a:t>
            </a:r>
            <a:r>
              <a:rPr lang="en-US" baseline="0" dirty="0" smtClean="0"/>
              <a:t> buffer, directly visualizing the values you multiply ambient lighting by to add contact shadows, corner darkening and other details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a:t>
            </a:fld>
            <a:endParaRPr lang="en-US"/>
          </a:p>
        </p:txBody>
      </p:sp>
    </p:spTree>
    <p:extLst>
      <p:ext uri="{BB962C8B-B14F-4D97-AF65-F5344CB8AC3E}">
        <p14:creationId xmlns:p14="http://schemas.microsoft.com/office/powerpoint/2010/main" val="3225362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In the talk up to this point I have motivated</a:t>
            </a:r>
            <a:r>
              <a:rPr lang="en-US" baseline="0" dirty="0" smtClean="0"/>
              <a:t> making screen-space effects more robust through the use of a deep </a:t>
            </a:r>
            <a:r>
              <a:rPr lang="en-US" baseline="0" dirty="0" err="1" smtClean="0"/>
              <a:t>gbuffer</a:t>
            </a:r>
            <a:r>
              <a:rPr lang="en-US" baseline="0" dirty="0" smtClean="0"/>
              <a:t>, and gone over our fast approximate algorithm for generating such a deep </a:t>
            </a:r>
            <a:r>
              <a:rPr lang="en-US" baseline="0" dirty="0" err="1" smtClean="0"/>
              <a:t>gbuffer</a:t>
            </a:r>
            <a:r>
              <a:rPr lang="en-US" baseline="0" dirty="0" smtClean="0"/>
              <a:t>.</a:t>
            </a:r>
          </a:p>
          <a:p>
            <a:endParaRPr lang="en-US" baseline="0" dirty="0" smtClean="0"/>
          </a:p>
          <a:p>
            <a:r>
              <a:rPr lang="en-US" baseline="0" dirty="0" smtClean="0"/>
              <a:t>But that isn’t useful unless the screen space techniques can take advantage of it efficiently. So our paper also goes into detail about how we improved the Scalable Ambient </a:t>
            </a:r>
            <a:r>
              <a:rPr lang="en-US" baseline="0" dirty="0" err="1" smtClean="0"/>
              <a:t>Obscurance</a:t>
            </a:r>
            <a:r>
              <a:rPr lang="en-US" baseline="0" dirty="0" smtClean="0"/>
              <a:t> algorithm and made it  work efficiently with multiple layers, and our own variant of </a:t>
            </a:r>
            <a:r>
              <a:rPr lang="en-US" baseline="0" dirty="0" err="1" smtClean="0"/>
              <a:t>Ritschel’s</a:t>
            </a:r>
            <a:r>
              <a:rPr lang="en-US" baseline="0" dirty="0" smtClean="0"/>
              <a:t> technique for indirect lighting specialized for larger scale diffuse </a:t>
            </a:r>
            <a:r>
              <a:rPr lang="en-US" baseline="0" dirty="0" err="1" smtClean="0"/>
              <a:t>interreflection</a:t>
            </a:r>
            <a:r>
              <a:rPr lang="en-US" baseline="0" dirty="0" smtClean="0"/>
              <a:t> effects and optimized to be feasible for current games.</a:t>
            </a:r>
          </a:p>
          <a:p>
            <a:endParaRPr lang="en-US" baseline="0" dirty="0" smtClean="0"/>
          </a:p>
          <a:p>
            <a:r>
              <a:rPr lang="en-US" baseline="0" dirty="0" smtClean="0"/>
              <a:t>For details, see the paper</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40</a:t>
            </a:fld>
            <a:endParaRPr lang="en-US"/>
          </a:p>
        </p:txBody>
      </p:sp>
    </p:spTree>
    <p:extLst>
      <p:ext uri="{BB962C8B-B14F-4D97-AF65-F5344CB8AC3E}">
        <p14:creationId xmlns:p14="http://schemas.microsoft.com/office/powerpoint/2010/main" val="1538371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So let’s go into results.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41</a:t>
            </a:fld>
            <a:endParaRPr lang="en-US"/>
          </a:p>
        </p:txBody>
      </p:sp>
    </p:spTree>
    <p:extLst>
      <p:ext uri="{BB962C8B-B14F-4D97-AF65-F5344CB8AC3E}">
        <p14:creationId xmlns:p14="http://schemas.microsoft.com/office/powerpoint/2010/main" val="270121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I mentioned</a:t>
            </a:r>
            <a:r>
              <a:rPr lang="en-US" sz="1200" kern="1200" baseline="0" dirty="0" smtClean="0">
                <a:solidFill>
                  <a:schemeClr val="tx1"/>
                </a:solidFill>
                <a:latin typeface="+mn-lt"/>
                <a:ea typeface="+mn-ea"/>
                <a:cs typeface="+mn-cs"/>
              </a:rPr>
              <a:t> before when discussing why the fragment </a:t>
            </a:r>
            <a:r>
              <a:rPr lang="en-US" sz="1200" kern="1200" baseline="0" dirty="0" err="1" smtClean="0">
                <a:solidFill>
                  <a:schemeClr val="tx1"/>
                </a:solidFill>
                <a:latin typeface="+mn-lt"/>
                <a:ea typeface="+mn-ea"/>
                <a:cs typeface="+mn-cs"/>
              </a:rPr>
              <a:t>shader</a:t>
            </a:r>
            <a:r>
              <a:rPr lang="en-US" sz="1200" kern="1200" baseline="0" dirty="0" smtClean="0">
                <a:solidFill>
                  <a:schemeClr val="tx1"/>
                </a:solidFill>
                <a:latin typeface="+mn-lt"/>
                <a:ea typeface="+mn-ea"/>
                <a:cs typeface="+mn-cs"/>
              </a:rPr>
              <a:t> interlock or </a:t>
            </a:r>
            <a:r>
              <a:rPr lang="en-US" sz="1200" kern="1200" baseline="0" dirty="0" err="1" smtClean="0">
                <a:solidFill>
                  <a:schemeClr val="tx1"/>
                </a:solidFill>
                <a:latin typeface="+mn-lt"/>
                <a:ea typeface="+mn-ea"/>
                <a:cs typeface="+mn-cs"/>
              </a:rPr>
              <a:t>pixelsync</a:t>
            </a:r>
            <a:r>
              <a:rPr lang="en-US" sz="1200" kern="1200" baseline="0" dirty="0" smtClean="0">
                <a:solidFill>
                  <a:schemeClr val="tx1"/>
                </a:solidFill>
                <a:latin typeface="+mn-lt"/>
                <a:ea typeface="+mn-ea"/>
                <a:cs typeface="+mn-cs"/>
              </a:rPr>
              <a:t> approach was not ideal: t</a:t>
            </a:r>
            <a:r>
              <a:rPr lang="en-US" sz="1200" kern="1200" dirty="0" smtClean="0">
                <a:solidFill>
                  <a:schemeClr val="tx1"/>
                </a:solidFill>
                <a:latin typeface="+mn-lt"/>
                <a:ea typeface="+mn-ea"/>
                <a:cs typeface="+mn-cs"/>
              </a:rPr>
              <a:t>he second layer can be at lower resolution than the first.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Here we show the additional cost of rendering the second layer of a 2-layer</a:t>
            </a:r>
            <a:r>
              <a:rPr lang="en-US" sz="1200" kern="1200" baseline="0" dirty="0" smtClean="0">
                <a:solidFill>
                  <a:schemeClr val="tx1"/>
                </a:solidFill>
                <a:latin typeface="+mn-lt"/>
                <a:ea typeface="+mn-ea"/>
                <a:cs typeface="+mn-cs"/>
              </a:rPr>
              <a:t> deep </a:t>
            </a:r>
            <a:r>
              <a:rPr lang="en-US" sz="1200" kern="1200" baseline="0" dirty="0" err="1" smtClean="0">
                <a:solidFill>
                  <a:schemeClr val="tx1"/>
                </a:solidFill>
                <a:latin typeface="+mn-lt"/>
                <a:ea typeface="+mn-ea"/>
                <a:cs typeface="+mn-cs"/>
              </a:rPr>
              <a:t>Gbuffer</a:t>
            </a:r>
            <a:r>
              <a:rPr lang="en-US" sz="1200" kern="1200" baseline="0" dirty="0" smtClean="0">
                <a:solidFill>
                  <a:schemeClr val="tx1"/>
                </a:solidFill>
                <a:latin typeface="+mn-lt"/>
                <a:ea typeface="+mn-ea"/>
                <a:cs typeface="+mn-cs"/>
              </a:rPr>
              <a:t> at 1080p on a GeForce 980.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vertical axis is time in milliseconds.</a:t>
            </a:r>
          </a:p>
          <a:p>
            <a:r>
              <a:rPr lang="en-US" sz="1200" kern="1200" baseline="0" dirty="0" smtClean="0">
                <a:solidFill>
                  <a:schemeClr val="tx1"/>
                </a:solidFill>
                <a:latin typeface="+mn-lt"/>
                <a:ea typeface="+mn-ea"/>
                <a:cs typeface="+mn-cs"/>
              </a:rPr>
              <a:t>The horizontal axis is the </a:t>
            </a:r>
            <a:r>
              <a:rPr lang="en-US" sz="1200" kern="1200" baseline="0" dirty="0" err="1" smtClean="0">
                <a:solidFill>
                  <a:schemeClr val="tx1"/>
                </a:solidFill>
                <a:latin typeface="+mn-lt"/>
                <a:ea typeface="+mn-ea"/>
                <a:cs typeface="+mn-cs"/>
              </a:rPr>
              <a:t>downsample</a:t>
            </a:r>
            <a:r>
              <a:rPr lang="en-US" sz="1200" kern="1200" baseline="0" dirty="0" smtClean="0">
                <a:solidFill>
                  <a:schemeClr val="tx1"/>
                </a:solidFill>
                <a:latin typeface="+mn-lt"/>
                <a:ea typeface="+mn-ea"/>
                <a:cs typeface="+mn-cs"/>
              </a:rPr>
              <a:t> factor.</a:t>
            </a:r>
          </a:p>
          <a:p>
            <a:r>
              <a:rPr lang="en-US" sz="1200" kern="1200" baseline="0" dirty="0" smtClean="0">
                <a:solidFill>
                  <a:schemeClr val="tx1"/>
                </a:solidFill>
                <a:latin typeface="+mn-lt"/>
                <a:ea typeface="+mn-ea"/>
                <a:cs typeface="+mn-cs"/>
              </a:rPr>
              <a:t>Lower is better.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Cass </a:t>
            </a:r>
            <a:r>
              <a:rPr lang="en-US" sz="1200" kern="1200" baseline="0" dirty="0" err="1" smtClean="0">
                <a:solidFill>
                  <a:schemeClr val="tx1"/>
                </a:solidFill>
                <a:latin typeface="+mn-lt"/>
                <a:ea typeface="+mn-ea"/>
                <a:cs typeface="+mn-cs"/>
              </a:rPr>
              <a:t>Everitt</a:t>
            </a:r>
            <a:r>
              <a:rPr lang="en-US" sz="1200" kern="1200" baseline="0" dirty="0" smtClean="0">
                <a:solidFill>
                  <a:schemeClr val="tx1"/>
                </a:solidFill>
                <a:latin typeface="+mn-lt"/>
                <a:ea typeface="+mn-ea"/>
                <a:cs typeface="+mn-cs"/>
              </a:rPr>
              <a:t> style depth peeling is the blue line in the middle and Our </a:t>
            </a:r>
            <a:r>
              <a:rPr lang="en-US" sz="1200" kern="1200" baseline="0" dirty="0" err="1" smtClean="0">
                <a:solidFill>
                  <a:schemeClr val="tx1"/>
                </a:solidFill>
                <a:latin typeface="+mn-lt"/>
                <a:ea typeface="+mn-ea"/>
                <a:cs typeface="+mn-cs"/>
              </a:rPr>
              <a:t>reprojection</a:t>
            </a:r>
            <a:r>
              <a:rPr lang="en-US" sz="1200" kern="1200" baseline="0" dirty="0" smtClean="0">
                <a:solidFill>
                  <a:schemeClr val="tx1"/>
                </a:solidFill>
                <a:latin typeface="+mn-lt"/>
                <a:ea typeface="+mn-ea"/>
                <a:cs typeface="+mn-cs"/>
              </a:rPr>
              <a:t> approach is the green line on the bottom,  </a:t>
            </a:r>
          </a:p>
          <a:p>
            <a:r>
              <a:rPr lang="en-US" sz="1200" kern="1200" baseline="0" dirty="0" smtClean="0">
                <a:solidFill>
                  <a:schemeClr val="tx1"/>
                </a:solidFill>
                <a:latin typeface="+mn-lt"/>
                <a:ea typeface="+mn-ea"/>
                <a:cs typeface="+mn-cs"/>
              </a:rPr>
              <a:t>The grey line at the top shows the time for rendering just the first layer.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Starting at full resolution, we see our technique has more than double the performance of depth peeling (which takes as long to render the second layer as the first), and asymptotically approaches 8 times the performance of full-res depth peeling as we drop resolution.</a:t>
            </a:r>
          </a:p>
          <a:p>
            <a:endParaRPr lang="en-US" sz="1200" kern="1200" baseline="0" dirty="0" smtClean="0">
              <a:solidFill>
                <a:schemeClr val="tx1"/>
              </a:solidFill>
              <a:latin typeface="+mn-lt"/>
              <a:ea typeface="+mn-ea"/>
              <a:cs typeface="+mn-cs"/>
            </a:endParaRPr>
          </a:p>
          <a:p>
            <a:r>
              <a:rPr lang="en-US" baseline="0" dirty="0" smtClean="0"/>
              <a:t>These results are from our most complex scene, San Miguel, clocking in at just under 6 million triangles.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42</a:t>
            </a:fld>
            <a:endParaRPr lang="en-US"/>
          </a:p>
        </p:txBody>
      </p:sp>
    </p:spTree>
    <p:extLst>
      <p:ext uri="{BB962C8B-B14F-4D97-AF65-F5344CB8AC3E}">
        <p14:creationId xmlns:p14="http://schemas.microsoft.com/office/powerpoint/2010/main" val="2453337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We also evaluated our algorithm on a wide variety of scenes with drastically</a:t>
            </a:r>
            <a:r>
              <a:rPr lang="en-US" baseline="0" dirty="0" smtClean="0"/>
              <a:t> varying geometric complexity. </a:t>
            </a:r>
          </a:p>
          <a:p>
            <a:endParaRPr lang="en-US" baseline="0" dirty="0" smtClean="0"/>
          </a:p>
          <a:p>
            <a:r>
              <a:rPr lang="en-US" baseline="0" dirty="0" smtClean="0"/>
              <a:t>Our scenes vary from 10 thousand to 6 million triangles, with half our scenes over the million triangle mark.</a:t>
            </a:r>
            <a:endParaRPr lang="en-US" dirty="0" smtClean="0"/>
          </a:p>
          <a:p>
            <a:endParaRPr lang="en-US" dirty="0" smtClean="0"/>
          </a:p>
          <a:p>
            <a:r>
              <a:rPr lang="en-US" dirty="0" smtClean="0"/>
              <a:t>Now wait, you might say, </a:t>
            </a:r>
            <a:r>
              <a:rPr lang="en-US" dirty="0" err="1" smtClean="0"/>
              <a:t>aren</a:t>
            </a:r>
            <a:r>
              <a:rPr lang="uk-UA" dirty="0" smtClean="0"/>
              <a:t>’</a:t>
            </a:r>
            <a:r>
              <a:rPr lang="en-US" dirty="0" smtClean="0"/>
              <a:t>t</a:t>
            </a:r>
            <a:r>
              <a:rPr lang="en-US" baseline="0" dirty="0" smtClean="0"/>
              <a:t> you talking about screen-space effects, which have runtime mostly independent of the number of triangles? There are two issues, to run the actual effects fast and the Deep G-Buffer generation which creates the data structure those screen-space effects use, which is highly dependent on geometric complexity. </a:t>
            </a:r>
          </a:p>
        </p:txBody>
      </p:sp>
      <p:sp>
        <p:nvSpPr>
          <p:cNvPr id="4" name="Slide Number Placeholder 3"/>
          <p:cNvSpPr>
            <a:spLocks noGrp="1"/>
          </p:cNvSpPr>
          <p:nvPr>
            <p:ph type="sldNum" sz="quarter" idx="10"/>
          </p:nvPr>
        </p:nvSpPr>
        <p:spPr/>
        <p:txBody>
          <a:bodyPr/>
          <a:lstStyle/>
          <a:p>
            <a:fld id="{1A3B79C3-D608-2F41-BD95-08932793366D}" type="slidenum">
              <a:rPr lang="en-US" smtClean="0"/>
              <a:t>43</a:t>
            </a:fld>
            <a:endParaRPr lang="en-US"/>
          </a:p>
        </p:txBody>
      </p:sp>
    </p:spTree>
    <p:extLst>
      <p:ext uri="{BB962C8B-B14F-4D97-AF65-F5344CB8AC3E}">
        <p14:creationId xmlns:p14="http://schemas.microsoft.com/office/powerpoint/2010/main" val="3865670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 main performance result is that our generation method is fast. You</a:t>
            </a:r>
            <a:r>
              <a:rPr lang="en-US" baseline="0" dirty="0" smtClean="0"/>
              <a:t> already know that our approach takes slightly over 1 and a half milliseconds more than single layer </a:t>
            </a:r>
            <a:r>
              <a:rPr lang="en-US" baseline="0" dirty="0" err="1" smtClean="0"/>
              <a:t>gbuffer</a:t>
            </a:r>
            <a:r>
              <a:rPr lang="en-US" baseline="0" dirty="0" smtClean="0"/>
              <a:t> generation to a 2 layer deep </a:t>
            </a:r>
            <a:r>
              <a:rPr lang="en-US" baseline="0" dirty="0" err="1" smtClean="0"/>
              <a:t>gbuffer</a:t>
            </a:r>
            <a:r>
              <a:rPr lang="en-US" baseline="0" dirty="0" smtClean="0"/>
              <a:t> on San Miguel.</a:t>
            </a:r>
          </a:p>
          <a:p>
            <a:r>
              <a:rPr lang="en-US" baseline="0" dirty="0" smtClean="0"/>
              <a:t> </a:t>
            </a:r>
          </a:p>
          <a:p>
            <a:r>
              <a:rPr lang="en-US" baseline="0" dirty="0" smtClean="0"/>
              <a:t>The rest of our scenes take about an addition 1 millisecond or less to generate the 2-layer Deep G-Buffer (take a look at the rightmost column), and it outperforms depth peeling in every case. </a:t>
            </a:r>
          </a:p>
          <a:p>
            <a:endParaRPr lang="en-US" baseline="0" dirty="0" smtClean="0"/>
          </a:p>
          <a:p>
            <a:r>
              <a:rPr lang="en-US" baseline="0" dirty="0" smtClean="0"/>
              <a:t>On this test suit, our improvement over depth peeling range from about 60% to over 7x improvement on the Kitchen scene</a:t>
            </a:r>
          </a:p>
          <a:p>
            <a:endParaRPr lang="en-US" baseline="0" dirty="0" smtClean="0"/>
          </a:p>
          <a:p>
            <a:r>
              <a:rPr lang="en-US" baseline="0" dirty="0" smtClean="0"/>
              <a:t>So the overhead of extending a regular G-Buffer to a 2-layer Deep G-Buffer is inexpensive, just like we need. Now what about computing with 2x the bandwidth</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44</a:t>
            </a:fld>
            <a:endParaRPr lang="en-US"/>
          </a:p>
        </p:txBody>
      </p:sp>
    </p:spTree>
    <p:extLst>
      <p:ext uri="{BB962C8B-B14F-4D97-AF65-F5344CB8AC3E}">
        <p14:creationId xmlns:p14="http://schemas.microsoft.com/office/powerpoint/2010/main" val="274567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Computing</a:t>
            </a:r>
            <a:r>
              <a:rPr lang="en-US" sz="1200" kern="1200" baseline="0" dirty="0" smtClean="0">
                <a:solidFill>
                  <a:schemeClr val="tx1"/>
                </a:solidFill>
                <a:latin typeface="+mn-lt"/>
                <a:ea typeface="+mn-ea"/>
                <a:cs typeface="+mn-cs"/>
              </a:rPr>
              <a:t> the screen-space effects using the optimizations in our paper for multiple layers is inexpensive, adding little overhead for computing with 2 layers instead by amortizing the address lookups and hiding the extra compute behind the existing memory latency. Within each column there are two numbers added together. The left number is the cost of running the algorithm on just one layer in milliseconds, the number on the right is additional time required to compute with both layers instead.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second layer for AO costs less than 10% of the single layer cost on all scenes.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Our screen space </a:t>
            </a:r>
            <a:r>
              <a:rPr lang="en-US" sz="1200" kern="1200" baseline="0" dirty="0" err="1" smtClean="0">
                <a:solidFill>
                  <a:schemeClr val="tx1"/>
                </a:solidFill>
                <a:latin typeface="+mn-lt"/>
                <a:ea typeface="+mn-ea"/>
                <a:cs typeface="+mn-cs"/>
              </a:rPr>
              <a:t>radiosity</a:t>
            </a:r>
            <a:r>
              <a:rPr lang="en-US" sz="1200" kern="1200" baseline="0" dirty="0" smtClean="0">
                <a:solidFill>
                  <a:schemeClr val="tx1"/>
                </a:solidFill>
                <a:latin typeface="+mn-lt"/>
                <a:ea typeface="+mn-ea"/>
                <a:cs typeface="+mn-cs"/>
              </a:rPr>
              <a:t> algorithm, inspired by </a:t>
            </a:r>
            <a:r>
              <a:rPr lang="en-US" sz="1200" kern="1200" baseline="0" dirty="0" err="1" smtClean="0">
                <a:solidFill>
                  <a:schemeClr val="tx1"/>
                </a:solidFill>
                <a:latin typeface="+mn-lt"/>
                <a:ea typeface="+mn-ea"/>
                <a:cs typeface="+mn-cs"/>
              </a:rPr>
              <a:t>Ritschel’s</a:t>
            </a:r>
            <a:r>
              <a:rPr lang="en-US" sz="1200" kern="1200" baseline="0" dirty="0" smtClean="0">
                <a:solidFill>
                  <a:schemeClr val="tx1"/>
                </a:solidFill>
                <a:latin typeface="+mn-lt"/>
                <a:ea typeface="+mn-ea"/>
                <a:cs typeface="+mn-cs"/>
              </a:rPr>
              <a:t> approach, but extending scalable ambient </a:t>
            </a:r>
            <a:r>
              <a:rPr lang="en-US" sz="1200" kern="1200" baseline="0" dirty="0" err="1" smtClean="0">
                <a:solidFill>
                  <a:schemeClr val="tx1"/>
                </a:solidFill>
                <a:latin typeface="+mn-lt"/>
                <a:ea typeface="+mn-ea"/>
                <a:cs typeface="+mn-cs"/>
              </a:rPr>
              <a:t>obscurance</a:t>
            </a:r>
            <a:r>
              <a:rPr lang="en-US" sz="1200" kern="1200" baseline="0" dirty="0" smtClean="0">
                <a:solidFill>
                  <a:schemeClr val="tx1"/>
                </a:solidFill>
                <a:latin typeface="+mn-lt"/>
                <a:ea typeface="+mn-ea"/>
                <a:cs typeface="+mn-cs"/>
              </a:rPr>
              <a:t> takes about three and a half milliseconds on a single layer, and only half a millisecond more on a 2 layer deep </a:t>
            </a:r>
            <a:r>
              <a:rPr lang="en-US" sz="1200" kern="1200" baseline="0" dirty="0" err="1" smtClean="0">
                <a:solidFill>
                  <a:schemeClr val="tx1"/>
                </a:solidFill>
                <a:latin typeface="+mn-lt"/>
                <a:ea typeface="+mn-ea"/>
                <a:cs typeface="+mn-cs"/>
              </a:rPr>
              <a:t>gbuffer</a:t>
            </a:r>
            <a:r>
              <a:rPr lang="en-US" sz="1200" kern="1200" baseline="0" dirty="0" smtClean="0">
                <a:solidFill>
                  <a:schemeClr val="tx1"/>
                </a:solidFill>
                <a:latin typeface="+mn-lt"/>
                <a:ea typeface="+mn-ea"/>
                <a:cs typeface="+mn-cs"/>
              </a:rPr>
              <a:t> on all scenes.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45</a:t>
            </a:fld>
            <a:endParaRPr lang="en-US"/>
          </a:p>
        </p:txBody>
      </p:sp>
    </p:spTree>
    <p:extLst>
      <p:ext uri="{BB962C8B-B14F-4D97-AF65-F5344CB8AC3E}">
        <p14:creationId xmlns:p14="http://schemas.microsoft.com/office/powerpoint/2010/main" val="3060033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So let’s take a look at some qualitative results. </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46</a:t>
            </a:fld>
            <a:endParaRPr lang="en-US"/>
          </a:p>
        </p:txBody>
      </p:sp>
    </p:spTree>
    <p:extLst>
      <p:ext uri="{BB962C8B-B14F-4D97-AF65-F5344CB8AC3E}">
        <p14:creationId xmlns:p14="http://schemas.microsoft.com/office/powerpoint/2010/main" val="2719860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Here we have some rippling mirror-reflective</a:t>
            </a:r>
            <a:r>
              <a:rPr lang="en-US" baseline="0" dirty="0" smtClean="0"/>
              <a:t> water in a call of duty level reflecting some red crates. A bird flies by and its reflection quickly flies off screen. With one layer, we get a duck-shaped hole in our reflection of the rest of the scene where the duck hides information. With two layers the hole is filled.</a:t>
            </a:r>
            <a:endParaRPr lang="en-US" dirty="0" smtClean="0"/>
          </a:p>
          <a:p>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47</a:t>
            </a:fld>
            <a:endParaRPr lang="en-US"/>
          </a:p>
        </p:txBody>
      </p:sp>
    </p:spTree>
    <p:extLst>
      <p:ext uri="{BB962C8B-B14F-4D97-AF65-F5344CB8AC3E}">
        <p14:creationId xmlns:p14="http://schemas.microsoft.com/office/powerpoint/2010/main" val="28768802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This is actually a screenshot</a:t>
            </a:r>
            <a:r>
              <a:rPr lang="en-US" baseline="0" dirty="0" smtClean="0"/>
              <a:t> from our demo with full source that you can download from our webpage. This is showing that scene before with the columns which I used to demonstrate the unsightly halos from 1 layer AO.</a:t>
            </a:r>
          </a:p>
          <a:p>
            <a:endParaRPr lang="en-US" baseline="0" dirty="0" smtClean="0"/>
          </a:p>
          <a:p>
            <a:r>
              <a:rPr lang="en-US" baseline="0" dirty="0" smtClean="0"/>
              <a:t>*Play Twice*</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48</a:t>
            </a:fld>
            <a:endParaRPr lang="en-US"/>
          </a:p>
        </p:txBody>
      </p:sp>
    </p:spTree>
    <p:extLst>
      <p:ext uri="{BB962C8B-B14F-4D97-AF65-F5344CB8AC3E}">
        <p14:creationId xmlns:p14="http://schemas.microsoft.com/office/powerpoint/2010/main" val="1031892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image from my title slide with direct illumination only</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49</a:t>
            </a:fld>
            <a:endParaRPr lang="en-US"/>
          </a:p>
        </p:txBody>
      </p:sp>
    </p:spTree>
    <p:extLst>
      <p:ext uri="{BB962C8B-B14F-4D97-AF65-F5344CB8AC3E}">
        <p14:creationId xmlns:p14="http://schemas.microsoft.com/office/powerpoint/2010/main" val="118866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And</a:t>
            </a:r>
            <a:r>
              <a:rPr lang="en-US" sz="1200" kern="1200" baseline="0" dirty="0" smtClean="0">
                <a:solidFill>
                  <a:schemeClr val="tx1"/>
                </a:solidFill>
                <a:latin typeface="+mn-lt"/>
                <a:ea typeface="+mn-ea"/>
                <a:cs typeface="+mn-cs"/>
              </a:rPr>
              <a:t> the final composited image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5</a:t>
            </a:fld>
            <a:endParaRPr lang="en-US"/>
          </a:p>
        </p:txBody>
      </p:sp>
    </p:spTree>
    <p:extLst>
      <p:ext uri="{BB962C8B-B14F-4D97-AF65-F5344CB8AC3E}">
        <p14:creationId xmlns:p14="http://schemas.microsoft.com/office/powerpoint/2010/main" val="42017837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Deep</a:t>
            </a:r>
            <a:r>
              <a:rPr lang="en-US" baseline="0" dirty="0" smtClean="0"/>
              <a:t> </a:t>
            </a:r>
            <a:r>
              <a:rPr lang="en-US" baseline="0" dirty="0" err="1" smtClean="0"/>
              <a:t>Gbuffer</a:t>
            </a:r>
            <a:r>
              <a:rPr lang="en-US" baseline="0" dirty="0" smtClean="0"/>
              <a:t> </a:t>
            </a:r>
            <a:r>
              <a:rPr lang="en-US" baseline="0" dirty="0" err="1" smtClean="0"/>
              <a:t>radiosity</a:t>
            </a:r>
            <a:r>
              <a:rPr lang="en-US" baseline="0" dirty="0" smtClean="0"/>
              <a:t> provides plausible spatially varying diffuse illumination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50</a:t>
            </a:fld>
            <a:endParaRPr lang="en-US"/>
          </a:p>
        </p:txBody>
      </p:sp>
    </p:spTree>
    <p:extLst>
      <p:ext uri="{BB962C8B-B14F-4D97-AF65-F5344CB8AC3E}">
        <p14:creationId xmlns:p14="http://schemas.microsoft.com/office/powerpoint/2010/main" val="530991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Here is a</a:t>
            </a:r>
            <a:r>
              <a:rPr lang="en-US" baseline="0" dirty="0" smtClean="0"/>
              <a:t> view of a warehouse with a skylight with a very bright red floor. We can see the bounce lighting tinting the boxes on the left red. Now lets take a look at what happens if we move into the adjacent isle and look back into this isle between the boxes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51</a:t>
            </a:fld>
            <a:endParaRPr lang="en-US"/>
          </a:p>
        </p:txBody>
      </p:sp>
    </p:spTree>
    <p:extLst>
      <p:ext uri="{BB962C8B-B14F-4D97-AF65-F5344CB8AC3E}">
        <p14:creationId xmlns:p14="http://schemas.microsoft.com/office/powerpoint/2010/main" val="6146987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The</a:t>
            </a:r>
            <a:r>
              <a:rPr lang="en-US" baseline="0" dirty="0" smtClean="0"/>
              <a:t>re is no red indirect light if you only have one layer, despite the bright red floor being in the view frustum.</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52</a:t>
            </a:fld>
            <a:endParaRPr lang="en-US"/>
          </a:p>
        </p:txBody>
      </p:sp>
    </p:spTree>
    <p:extLst>
      <p:ext uri="{BB962C8B-B14F-4D97-AF65-F5344CB8AC3E}">
        <p14:creationId xmlns:p14="http://schemas.microsoft.com/office/powerpoint/2010/main" val="7196954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a:t>
            </a:r>
            <a:r>
              <a:rPr lang="en-US" baseline="0" dirty="0" smtClean="0"/>
              <a:t> second layer fixes this error in this case, though of course it too fails if you move the direct light outside the guard-band expanded view frustum.</a:t>
            </a:r>
          </a:p>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53</a:t>
            </a:fld>
            <a:endParaRPr lang="en-US"/>
          </a:p>
        </p:txBody>
      </p:sp>
    </p:spTree>
    <p:extLst>
      <p:ext uri="{BB962C8B-B14F-4D97-AF65-F5344CB8AC3E}">
        <p14:creationId xmlns:p14="http://schemas.microsoft.com/office/powerpoint/2010/main" val="2960389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Here is screen space </a:t>
            </a:r>
            <a:r>
              <a:rPr lang="en-US" dirty="0" err="1" smtClean="0"/>
              <a:t>radiosity</a:t>
            </a:r>
            <a:r>
              <a:rPr lang="en-US" dirty="0" smtClean="0"/>
              <a:t>, which acts on one layer. We are on </a:t>
            </a:r>
            <a:r>
              <a:rPr lang="en-US" dirty="0" err="1" smtClean="0"/>
              <a:t>Sponza</a:t>
            </a:r>
            <a:r>
              <a:rPr lang="en-US" dirty="0" smtClean="0"/>
              <a:t>,</a:t>
            </a:r>
            <a:r>
              <a:rPr lang="en-US" baseline="0" dirty="0" smtClean="0"/>
              <a:t> looking down on the open center area from the balcony. A column blocks our view of one of the purple banners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54</a:t>
            </a:fld>
            <a:endParaRPr lang="en-US"/>
          </a:p>
        </p:txBody>
      </p:sp>
    </p:spTree>
    <p:extLst>
      <p:ext uri="{BB962C8B-B14F-4D97-AF65-F5344CB8AC3E}">
        <p14:creationId xmlns:p14="http://schemas.microsoft.com/office/powerpoint/2010/main" val="1744778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With two layers without minimum separation, we get some more</a:t>
            </a:r>
            <a:r>
              <a:rPr lang="en-US" baseline="0" dirty="0" smtClean="0"/>
              <a:t> bounce lighting, but we run into the issue where the decorative geometry on the pillar causes the 2</a:t>
            </a:r>
            <a:r>
              <a:rPr lang="en-US" baseline="30000" dirty="0" smtClean="0"/>
              <a:t>nd</a:t>
            </a:r>
            <a:r>
              <a:rPr lang="en-US" baseline="0" dirty="0" smtClean="0"/>
              <a:t> layer to be non-informative</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55</a:t>
            </a:fld>
            <a:endParaRPr lang="en-US"/>
          </a:p>
        </p:txBody>
      </p:sp>
    </p:spTree>
    <p:extLst>
      <p:ext uri="{BB962C8B-B14F-4D97-AF65-F5344CB8AC3E}">
        <p14:creationId xmlns:p14="http://schemas.microsoft.com/office/powerpoint/2010/main" val="9698429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With a minimum separation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56</a:t>
            </a:fld>
            <a:endParaRPr lang="en-US"/>
          </a:p>
        </p:txBody>
      </p:sp>
    </p:spTree>
    <p:extLst>
      <p:ext uri="{BB962C8B-B14F-4D97-AF65-F5344CB8AC3E}">
        <p14:creationId xmlns:p14="http://schemas.microsoft.com/office/powerpoint/2010/main" val="424591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This</a:t>
            </a:r>
            <a:r>
              <a:rPr lang="en-US" baseline="0" dirty="0" smtClean="0"/>
              <a:t> is a 2 times difference image color coded to try and give you an idea what benefit is due to a second layer, and what is due to the minimum separation.</a:t>
            </a:r>
          </a:p>
          <a:p>
            <a:endParaRPr lang="en-US" baseline="0" dirty="0" smtClean="0"/>
          </a:p>
          <a:p>
            <a:r>
              <a:rPr lang="en-US" baseline="0" dirty="0" smtClean="0"/>
              <a:t>Cyan shows the extra contribution to the final image due to having a second layer with no minimum separation, and yellow is the further extra contribution due to having a minimum separation between the two layers. IN this case, most of the benefit is realized with a minimum separation. We have several other examples in the paper.</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57</a:t>
            </a:fld>
            <a:endParaRPr lang="en-US"/>
          </a:p>
        </p:txBody>
      </p:sp>
    </p:spTree>
    <p:extLst>
      <p:ext uri="{BB962C8B-B14F-4D97-AF65-F5344CB8AC3E}">
        <p14:creationId xmlns:p14="http://schemas.microsoft.com/office/powerpoint/2010/main" val="3495595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a:t>
            </a:r>
            <a:r>
              <a:rPr lang="en-US" baseline="0" dirty="0" smtClean="0"/>
              <a:t> know I want to see all graphics techniques in motion, so here is some video from our demo app, which again, is available on our website in both source and pre-built windows binary form, here setup to compare </a:t>
            </a:r>
            <a:r>
              <a:rPr lang="en-US" baseline="0" dirty="0" err="1" smtClean="0"/>
              <a:t>prerendered</a:t>
            </a:r>
            <a:r>
              <a:rPr lang="en-US" baseline="0" dirty="0" smtClean="0"/>
              <a:t> light probes on the left to two layer deep </a:t>
            </a:r>
            <a:r>
              <a:rPr lang="en-US" baseline="0" dirty="0" err="1" smtClean="0"/>
              <a:t>gbuffer</a:t>
            </a:r>
            <a:r>
              <a:rPr lang="en-US" baseline="0" dirty="0" smtClean="0"/>
              <a:t> </a:t>
            </a:r>
            <a:r>
              <a:rPr lang="en-US" baseline="0" dirty="0" err="1" smtClean="0"/>
              <a:t>radiosity</a:t>
            </a:r>
            <a:r>
              <a:rPr lang="en-US" baseline="0" dirty="0" smtClean="0"/>
              <a:t> on the right.</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58</a:t>
            </a:fld>
            <a:endParaRPr lang="en-US"/>
          </a:p>
        </p:txBody>
      </p:sp>
    </p:spTree>
    <p:extLst>
      <p:ext uri="{BB962C8B-B14F-4D97-AF65-F5344CB8AC3E}">
        <p14:creationId xmlns:p14="http://schemas.microsoft.com/office/powerpoint/2010/main" val="2181887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a:p>
            <a:r>
              <a:rPr lang="fr-FR" sz="1200" kern="1200" dirty="0" smtClean="0">
                <a:solidFill>
                  <a:schemeClr val="tx1"/>
                </a:solidFill>
                <a:latin typeface="+mn-lt"/>
                <a:ea typeface="+mn-ea"/>
                <a:cs typeface="+mn-cs"/>
              </a:rPr>
              <a:t>The </a:t>
            </a:r>
            <a:r>
              <a:rPr lang="fr-FR" sz="1200" kern="1200" dirty="0" err="1" smtClean="0">
                <a:solidFill>
                  <a:schemeClr val="tx1"/>
                </a:solidFill>
                <a:latin typeface="+mn-lt"/>
                <a:ea typeface="+mn-ea"/>
                <a:cs typeface="+mn-cs"/>
              </a:rPr>
              <a:t>natural</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next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step</a:t>
            </a:r>
            <a:r>
              <a:rPr lang="fr-FR" sz="1200" kern="1200" dirty="0" smtClean="0">
                <a:solidFill>
                  <a:schemeClr val="tx1"/>
                </a:solidFill>
                <a:latin typeface="+mn-lt"/>
                <a:ea typeface="+mn-ea"/>
                <a:cs typeface="+mn-cs"/>
              </a:rPr>
              <a:t> for </a:t>
            </a:r>
            <a:r>
              <a:rPr lang="fr-FR" sz="1200" kern="1200" dirty="0" err="1" smtClean="0">
                <a:solidFill>
                  <a:schemeClr val="tx1"/>
                </a:solidFill>
                <a:latin typeface="+mn-lt"/>
                <a:ea typeface="+mn-ea"/>
                <a:cs typeface="+mn-cs"/>
              </a:rPr>
              <a:t>screen-space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lighting</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is</a:t>
            </a:r>
            <a:r>
              <a:rPr lang="fr-FR" sz="1200" kern="1200" dirty="0" smtClean="0">
                <a:solidFill>
                  <a:schemeClr val="tx1"/>
                </a:solidFill>
                <a:latin typeface="+mn-lt"/>
                <a:ea typeface="+mn-ea"/>
                <a:cs typeface="+mn-cs"/>
              </a:rPr>
              <a:t> to </a:t>
            </a:r>
            <a:r>
              <a:rPr lang="fr-FR" sz="1200" kern="1200" dirty="0" err="1" smtClean="0">
                <a:solidFill>
                  <a:schemeClr val="tx1"/>
                </a:solidFill>
                <a:latin typeface="+mn-lt"/>
                <a:ea typeface="+mn-ea"/>
                <a:cs typeface="+mn-cs"/>
              </a:rPr>
              <a:t>eliminate</a:t>
            </a:r>
            <a:r>
              <a:rPr lang="fr-FR" sz="1200" kern="1200" dirty="0" smtClean="0">
                <a:solidFill>
                  <a:schemeClr val="tx1"/>
                </a:solidFill>
                <a:latin typeface="+mn-lt"/>
                <a:ea typeface="+mn-ea"/>
                <a:cs typeface="+mn-cs"/>
              </a:rPr>
              <a:t> the </a:t>
            </a:r>
            <a:r>
              <a:rPr lang="fr-FR" sz="1200" kern="1200" dirty="0" err="1" smtClean="0">
                <a:solidFill>
                  <a:schemeClr val="tx1"/>
                </a:solidFill>
                <a:latin typeface="+mn-lt"/>
                <a:ea typeface="+mn-ea"/>
                <a:cs typeface="+mn-cs"/>
              </a:rPr>
              <a:t>guard</a:t>
            </a:r>
            <a:r>
              <a:rPr lang="fr-FR" sz="1200" kern="1200" dirty="0" smtClean="0">
                <a:solidFill>
                  <a:schemeClr val="tx1"/>
                </a:solidFill>
                <a:latin typeface="+mn-lt"/>
                <a:ea typeface="+mn-ea"/>
                <a:cs typeface="+mn-cs"/>
              </a:rPr>
              <a:t> bands and </a:t>
            </a:r>
            <a:r>
              <a:rPr lang="fr-FR" sz="1200" kern="1200" dirty="0" err="1" smtClean="0">
                <a:solidFill>
                  <a:schemeClr val="tx1"/>
                </a:solidFill>
                <a:latin typeface="+mn-lt"/>
                <a:ea typeface="+mn-ea"/>
                <a:cs typeface="+mn-cs"/>
              </a:rPr>
              <a:t>static</a:t>
            </a:r>
            <a:r>
              <a:rPr lang="fr-FR" sz="1200" kern="1200" dirty="0" smtClean="0">
                <a:solidFill>
                  <a:schemeClr val="tx1"/>
                </a:solidFill>
                <a:latin typeface="+mn-lt"/>
                <a:ea typeface="+mn-ea"/>
                <a:cs typeface="+mn-cs"/>
              </a:rPr>
              <a:t> cube </a:t>
            </a:r>
            <a:r>
              <a:rPr lang="fr-FR" sz="1200" kern="1200" dirty="0" err="1" smtClean="0">
                <a:solidFill>
                  <a:schemeClr val="tx1"/>
                </a:solidFill>
                <a:latin typeface="+mn-lt"/>
                <a:ea typeface="+mn-ea"/>
                <a:cs typeface="+mn-cs"/>
              </a:rPr>
              <a:t>map</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fallback</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These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can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be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replaced</a:t>
            </a:r>
            <a:r>
              <a:rPr lang="fr-FR" sz="1200" kern="1200" dirty="0" smtClean="0">
                <a:solidFill>
                  <a:schemeClr val="tx1"/>
                </a:solidFill>
                <a:latin typeface="+mn-lt"/>
                <a:ea typeface="+mn-ea"/>
                <a:cs typeface="+mn-cs"/>
              </a:rPr>
              <a:t> by </a:t>
            </a:r>
            <a:r>
              <a:rPr lang="fr-FR" sz="1200" kern="1200" dirty="0" err="1" smtClean="0">
                <a:solidFill>
                  <a:schemeClr val="tx1"/>
                </a:solidFill>
                <a:latin typeface="+mn-lt"/>
                <a:ea typeface="+mn-ea"/>
                <a:cs typeface="+mn-cs"/>
              </a:rPr>
              <a:t>renderering</a:t>
            </a:r>
            <a:r>
              <a:rPr lang="fr-FR" sz="1200" kern="1200" dirty="0" smtClean="0">
                <a:solidFill>
                  <a:schemeClr val="tx1"/>
                </a:solidFill>
                <a:latin typeface="+mn-lt"/>
                <a:ea typeface="+mn-ea"/>
                <a:cs typeface="+mn-cs"/>
              </a:rPr>
              <a:t> a </a:t>
            </a:r>
            <a:r>
              <a:rPr lang="fr-FR" sz="1200" kern="1200" dirty="0" err="1" smtClean="0">
                <a:solidFill>
                  <a:schemeClr val="tx1"/>
                </a:solidFill>
                <a:latin typeface="+mn-lt"/>
                <a:ea typeface="+mn-ea"/>
                <a:cs typeface="+mn-cs"/>
              </a:rPr>
              <a:t>low-resolution</a:t>
            </a:r>
            <a:r>
              <a:rPr lang="fr-FR" sz="1200" kern="1200" dirty="0" smtClean="0">
                <a:solidFill>
                  <a:schemeClr val="tx1"/>
                </a:solidFill>
                <a:latin typeface="+mn-lt"/>
                <a:ea typeface="+mn-ea"/>
                <a:cs typeface="+mn-cs"/>
              </a:rPr>
              <a:t> cube </a:t>
            </a:r>
            <a:r>
              <a:rPr lang="fr-FR" sz="1200" kern="1200" dirty="0" err="1" smtClean="0">
                <a:solidFill>
                  <a:schemeClr val="tx1"/>
                </a:solidFill>
                <a:latin typeface="+mn-lt"/>
                <a:ea typeface="+mn-ea"/>
                <a:cs typeface="+mn-cs"/>
              </a:rPr>
              <a:t>around</a:t>
            </a:r>
            <a:r>
              <a:rPr lang="fr-FR" sz="1200" kern="1200" dirty="0" smtClean="0">
                <a:solidFill>
                  <a:schemeClr val="tx1"/>
                </a:solidFill>
                <a:latin typeface="+mn-lt"/>
                <a:ea typeface="+mn-ea"/>
                <a:cs typeface="+mn-cs"/>
              </a:rPr>
              <a:t> the camera </a:t>
            </a:r>
            <a:r>
              <a:rPr lang="fr-FR" sz="1200" kern="1200" dirty="0" err="1" smtClean="0">
                <a:solidFill>
                  <a:schemeClr val="tx1"/>
                </a:solidFill>
                <a:latin typeface="+mn-lt"/>
                <a:ea typeface="+mn-ea"/>
                <a:cs typeface="+mn-cs"/>
              </a:rPr>
              <a:t>every</a:t>
            </a:r>
            <a:r>
              <a:rPr lang="fr-FR" sz="1200" kern="1200" dirty="0" smtClean="0">
                <a:solidFill>
                  <a:schemeClr val="tx1"/>
                </a:solidFill>
                <a:latin typeface="+mn-lt"/>
                <a:ea typeface="+mn-ea"/>
                <a:cs typeface="+mn-cs"/>
              </a:rPr>
              <a:t> frame or </a:t>
            </a:r>
            <a:r>
              <a:rPr lang="fr-FR" sz="1200" kern="1200" dirty="0" err="1" smtClean="0">
                <a:solidFill>
                  <a:schemeClr val="tx1"/>
                </a:solidFill>
                <a:latin typeface="+mn-lt"/>
                <a:ea typeface="+mn-ea"/>
                <a:cs typeface="+mn-cs"/>
              </a:rPr>
              <a:t>every</a:t>
            </a:r>
            <a:r>
              <a:rPr lang="fr-FR" sz="1200" kern="1200" dirty="0" smtClean="0">
                <a:solidFill>
                  <a:schemeClr val="tx1"/>
                </a:solidFill>
                <a:latin typeface="+mn-lt"/>
                <a:ea typeface="+mn-ea"/>
                <a:cs typeface="+mn-cs"/>
              </a:rPr>
              <a:t> few frames. </a:t>
            </a:r>
            <a:r>
              <a:rPr lang="fr-FR" sz="1200" kern="1200" dirty="0" err="1" smtClean="0">
                <a:solidFill>
                  <a:schemeClr val="tx1"/>
                </a:solidFill>
                <a:latin typeface="+mn-lt"/>
                <a:ea typeface="+mn-ea"/>
                <a:cs typeface="+mn-cs"/>
              </a:rPr>
              <a:t>Any</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sample</a:t>
            </a:r>
            <a:r>
              <a:rPr lang="fr-FR" sz="1200" kern="1200" dirty="0" smtClean="0">
                <a:solidFill>
                  <a:schemeClr val="tx1"/>
                </a:solidFill>
                <a:latin typeface="+mn-lt"/>
                <a:ea typeface="+mn-ea"/>
                <a:cs typeface="+mn-cs"/>
              </a:rPr>
              <a:t> location </a:t>
            </a:r>
            <a:r>
              <a:rPr lang="fr-FR" sz="1200" kern="1200" dirty="0" err="1" smtClean="0">
                <a:solidFill>
                  <a:schemeClr val="tx1"/>
                </a:solidFill>
                <a:latin typeface="+mn-lt"/>
                <a:ea typeface="+mn-ea"/>
                <a:cs typeface="+mn-cs"/>
              </a:rPr>
              <a:t>that</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is</a:t>
            </a:r>
            <a:r>
              <a:rPr lang="fr-FR" sz="1200" kern="1200" dirty="0" smtClean="0">
                <a:solidFill>
                  <a:schemeClr val="tx1"/>
                </a:solidFill>
                <a:latin typeface="+mn-lt"/>
                <a:ea typeface="+mn-ea"/>
                <a:cs typeface="+mn-cs"/>
              </a:rPr>
              <a:t> out of </a:t>
            </a:r>
            <a:r>
              <a:rPr lang="fr-FR" sz="1200" kern="1200" dirty="0" err="1" smtClean="0">
                <a:solidFill>
                  <a:schemeClr val="tx1"/>
                </a:solidFill>
                <a:latin typeface="+mn-lt"/>
                <a:ea typeface="+mn-ea"/>
                <a:cs typeface="+mn-cs"/>
              </a:rPr>
              <a:t>bounds</a:t>
            </a:r>
            <a:r>
              <a:rPr lang="fr-FR" sz="1200" kern="1200" dirty="0" smtClean="0">
                <a:solidFill>
                  <a:schemeClr val="tx1"/>
                </a:solidFill>
                <a:latin typeface="+mn-lt"/>
                <a:ea typeface="+mn-ea"/>
                <a:cs typeface="+mn-cs"/>
              </a:rPr>
              <a:t> on the main </a:t>
            </a:r>
            <a:r>
              <a:rPr lang="fr-FR" sz="1200" kern="1200" dirty="0" err="1" smtClean="0">
                <a:solidFill>
                  <a:schemeClr val="tx1"/>
                </a:solidFill>
                <a:latin typeface="+mn-lt"/>
                <a:ea typeface="+mn-ea"/>
                <a:cs typeface="+mn-cs"/>
              </a:rPr>
              <a:t>screen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can</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be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replaced</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with</a:t>
            </a:r>
            <a:r>
              <a:rPr lang="fr-FR" sz="1200" kern="1200" dirty="0" smtClean="0">
                <a:solidFill>
                  <a:schemeClr val="tx1"/>
                </a:solidFill>
                <a:latin typeface="+mn-lt"/>
                <a:ea typeface="+mn-ea"/>
                <a:cs typeface="+mn-cs"/>
              </a:rPr>
              <a:t> one </a:t>
            </a:r>
            <a:r>
              <a:rPr lang="fr-FR" sz="1200" kern="1200" dirty="0" err="1" smtClean="0">
                <a:solidFill>
                  <a:schemeClr val="tx1"/>
                </a:solidFill>
                <a:latin typeface="+mn-lt"/>
                <a:ea typeface="+mn-ea"/>
                <a:cs typeface="+mn-cs"/>
              </a:rPr>
              <a:t>from</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this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low</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resolution</a:t>
            </a:r>
            <a:r>
              <a:rPr lang="fr-FR" sz="1200" kern="1200" dirty="0" smtClean="0">
                <a:solidFill>
                  <a:schemeClr val="tx1"/>
                </a:solidFill>
                <a:latin typeface="+mn-lt"/>
                <a:ea typeface="+mn-ea"/>
                <a:cs typeface="+mn-cs"/>
              </a:rPr>
              <a:t> cube </a:t>
            </a:r>
            <a:r>
              <a:rPr lang="fr-FR" sz="1200" kern="1200" dirty="0" err="1" smtClean="0">
                <a:solidFill>
                  <a:schemeClr val="tx1"/>
                </a:solidFill>
                <a:latin typeface="+mn-lt"/>
                <a:ea typeface="+mn-ea"/>
                <a:cs typeface="+mn-cs"/>
              </a:rPr>
              <a:t>map</a:t>
            </a:r>
            <a:r>
              <a:rPr lang="fr-FR" sz="1200" kern="1200" dirty="0" smtClean="0">
                <a:solidFill>
                  <a:schemeClr val="tx1"/>
                </a:solidFill>
                <a:latin typeface="+mn-lt"/>
                <a:ea typeface="+mn-ea"/>
                <a:cs typeface="+mn-cs"/>
              </a:rPr>
              <a:t>, and </a:t>
            </a:r>
            <a:r>
              <a:rPr lang="fr-FR" sz="1200" kern="1200" dirty="0" err="1" smtClean="0">
                <a:solidFill>
                  <a:schemeClr val="tx1"/>
                </a:solidFill>
                <a:latin typeface="+mn-lt"/>
                <a:ea typeface="+mn-ea"/>
                <a:cs typeface="+mn-cs"/>
              </a:rPr>
              <a:t>results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near</a:t>
            </a:r>
            <a:r>
              <a:rPr lang="fr-FR" sz="1200" kern="1200" dirty="0" smtClean="0">
                <a:solidFill>
                  <a:schemeClr val="tx1"/>
                </a:solidFill>
                <a:latin typeface="+mn-lt"/>
                <a:ea typeface="+mn-ea"/>
                <a:cs typeface="+mn-cs"/>
              </a:rPr>
              <a:t> the </a:t>
            </a:r>
            <a:r>
              <a:rPr lang="fr-FR" sz="1200" kern="1200" dirty="0" err="1" smtClean="0">
                <a:solidFill>
                  <a:schemeClr val="tx1"/>
                </a:solidFill>
                <a:latin typeface="+mn-lt"/>
                <a:ea typeface="+mn-ea"/>
                <a:cs typeface="+mn-cs"/>
              </a:rPr>
              <a:t>edges</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blended</a:t>
            </a:r>
            <a:r>
              <a:rPr lang="fr-FR" sz="1200" kern="1200" dirty="0" smtClean="0">
                <a:solidFill>
                  <a:schemeClr val="tx1"/>
                </a:solidFill>
                <a:latin typeface="+mn-lt"/>
                <a:ea typeface="+mn-ea"/>
                <a:cs typeface="+mn-cs"/>
              </a:rPr>
              <a:t> in to </a:t>
            </a:r>
            <a:r>
              <a:rPr lang="fr-FR" sz="1200" kern="1200" dirty="0" err="1" smtClean="0">
                <a:solidFill>
                  <a:schemeClr val="tx1"/>
                </a:solidFill>
                <a:latin typeface="+mn-lt"/>
                <a:ea typeface="+mn-ea"/>
                <a:cs typeface="+mn-cs"/>
              </a:rPr>
              <a:t>hide</a:t>
            </a:r>
            <a:r>
              <a:rPr lang="fr-FR" sz="1200" kern="1200" dirty="0" smtClean="0">
                <a:solidFill>
                  <a:schemeClr val="tx1"/>
                </a:solidFill>
                <a:latin typeface="+mn-lt"/>
                <a:ea typeface="+mn-ea"/>
                <a:cs typeface="+mn-cs"/>
              </a:rPr>
              <a:t> the transition.</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This is a step closer to a full blown ray tracing solution such as DIRT,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covered three screen space effects in this talk, but there are a wide variety of techniques that might benefit from a deep </a:t>
            </a:r>
            <a:r>
              <a:rPr lang="en-US" sz="1200" kern="1200" baseline="0" dirty="0" err="1" smtClean="0">
                <a:solidFill>
                  <a:schemeClr val="tx1"/>
                </a:solidFill>
                <a:latin typeface="+mn-lt"/>
                <a:ea typeface="+mn-ea"/>
                <a:cs typeface="+mn-cs"/>
              </a:rPr>
              <a:t>gbuffer</a:t>
            </a:r>
            <a:r>
              <a:rPr lang="en-US" sz="1200" kern="1200" baseline="0" dirty="0" smtClean="0">
                <a:solidFill>
                  <a:schemeClr val="tx1"/>
                </a:solidFill>
                <a:latin typeface="+mn-lt"/>
                <a:ea typeface="+mn-ea"/>
                <a:cs typeface="+mn-cs"/>
              </a:rPr>
              <a:t> structure.</a:t>
            </a:r>
          </a:p>
          <a:p>
            <a:endParaRPr lang="en-US" sz="1200" kern="1200" baseline="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59</a:t>
            </a:fld>
            <a:endParaRPr lang="en-US"/>
          </a:p>
        </p:txBody>
      </p:sp>
    </p:spTree>
    <p:extLst>
      <p:ext uri="{BB962C8B-B14F-4D97-AF65-F5344CB8AC3E}">
        <p14:creationId xmlns:p14="http://schemas.microsoft.com/office/powerpoint/2010/main" val="17707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might be hard to see on this washed out projector screen, so lets zoom in a bit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6</a:t>
            </a:fld>
            <a:endParaRPr lang="en-US"/>
          </a:p>
        </p:txBody>
      </p:sp>
    </p:spTree>
    <p:extLst>
      <p:ext uri="{BB962C8B-B14F-4D97-AF65-F5344CB8AC3E}">
        <p14:creationId xmlns:p14="http://schemas.microsoft.com/office/powerpoint/2010/main" val="4201783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Screenshots</a:t>
            </a:r>
            <a:r>
              <a:rPr lang="en-US" baseline="0" dirty="0" smtClean="0"/>
              <a:t> of AC:S from: </a:t>
            </a:r>
            <a:r>
              <a:rPr lang="en-US" dirty="0" smtClean="0"/>
              <a:t>http</a:t>
            </a:r>
            <a:r>
              <a:rPr lang="en-US" dirty="0" smtClean="0"/>
              <a:t>://</a:t>
            </a:r>
            <a:r>
              <a:rPr lang="en-US" dirty="0" err="1" smtClean="0"/>
              <a:t>www.geforce.com</a:t>
            </a:r>
            <a:r>
              <a:rPr lang="en-US" dirty="0" smtClean="0"/>
              <a:t>/</a:t>
            </a:r>
            <a:r>
              <a:rPr lang="en-US" dirty="0" err="1" smtClean="0"/>
              <a:t>whats</a:t>
            </a:r>
            <a:r>
              <a:rPr lang="en-US" dirty="0" smtClean="0"/>
              <a:t>-new/guides/assassins-creed-syndicate-graphics-and-performance-guide#assassins-creed-syndicate-nvidia-hbao-plus-ambient-occlusion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61</a:t>
            </a:fld>
            <a:endParaRPr lang="en-US"/>
          </a:p>
        </p:txBody>
      </p:sp>
    </p:spTree>
    <p:extLst>
      <p:ext uri="{BB962C8B-B14F-4D97-AF65-F5344CB8AC3E}">
        <p14:creationId xmlns:p14="http://schemas.microsoft.com/office/powerpoint/2010/main" val="3941078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evaluated 4 options for an Oracle for the 1</a:t>
            </a:r>
            <a:r>
              <a:rPr lang="en-US" sz="1200" kern="1200" baseline="30000" dirty="0" smtClean="0">
                <a:solidFill>
                  <a:schemeClr val="tx1"/>
                </a:solidFill>
                <a:latin typeface="+mn-lt"/>
                <a:ea typeface="+mn-ea"/>
                <a:cs typeface="+mn-cs"/>
              </a:rPr>
              <a:t>st</a:t>
            </a:r>
            <a:r>
              <a:rPr lang="en-US" sz="1200" kern="1200" baseline="0" dirty="0" smtClean="0">
                <a:solidFill>
                  <a:schemeClr val="tx1"/>
                </a:solidFill>
                <a:latin typeface="+mn-lt"/>
                <a:ea typeface="+mn-ea"/>
                <a:cs typeface="+mn-cs"/>
              </a:rPr>
              <a:t> layer depth.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first is to use the geometry </a:t>
            </a:r>
            <a:r>
              <a:rPr lang="en-US" sz="1200" kern="1200" baseline="0" dirty="0" err="1" smtClean="0">
                <a:solidFill>
                  <a:schemeClr val="tx1"/>
                </a:solidFill>
                <a:latin typeface="+mn-lt"/>
                <a:ea typeface="+mn-ea"/>
                <a:cs typeface="+mn-cs"/>
              </a:rPr>
              <a:t>shader</a:t>
            </a:r>
            <a:r>
              <a:rPr lang="en-US" sz="1200" kern="1200" baseline="0" dirty="0" smtClean="0">
                <a:solidFill>
                  <a:schemeClr val="tx1"/>
                </a:solidFill>
                <a:latin typeface="+mn-lt"/>
                <a:ea typeface="+mn-ea"/>
                <a:cs typeface="+mn-cs"/>
              </a:rPr>
              <a:t> to generate *another* triangle, this one transformed by the predicted camera and object transforms for the next frame. There are two major problems with this: one, when the prediction is wrong, as it will be whenever the player say, turns their head for example, the oracle can be wrong everywhere. This causes very unsightly flickering. On current hardware, geometry </a:t>
            </a:r>
            <a:r>
              <a:rPr lang="en-US" sz="1200" kern="1200" baseline="0" dirty="0" err="1" smtClean="0">
                <a:solidFill>
                  <a:schemeClr val="tx1"/>
                </a:solidFill>
                <a:latin typeface="+mn-lt"/>
                <a:ea typeface="+mn-ea"/>
                <a:cs typeface="+mn-cs"/>
              </a:rPr>
              <a:t>shaders</a:t>
            </a:r>
            <a:r>
              <a:rPr lang="en-US" sz="1200" kern="1200" baseline="0" dirty="0" smtClean="0">
                <a:solidFill>
                  <a:schemeClr val="tx1"/>
                </a:solidFill>
                <a:latin typeface="+mn-lt"/>
                <a:ea typeface="+mn-ea"/>
                <a:cs typeface="+mn-cs"/>
              </a:rPr>
              <a:t> that expand the amount of geometry are quite slow, which is the other major problem.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2</a:t>
            </a:r>
            <a:r>
              <a:rPr lang="en-US" sz="1200" kern="1200" baseline="30000" dirty="0" smtClean="0">
                <a:solidFill>
                  <a:schemeClr val="tx1"/>
                </a:solidFill>
                <a:latin typeface="+mn-lt"/>
                <a:ea typeface="+mn-ea"/>
                <a:cs typeface="+mn-cs"/>
              </a:rPr>
              <a:t>nd</a:t>
            </a:r>
            <a:r>
              <a:rPr lang="en-US" sz="1200" kern="1200" dirty="0" smtClean="0">
                <a:solidFill>
                  <a:schemeClr val="tx1"/>
                </a:solidFill>
                <a:latin typeface="+mn-lt"/>
                <a:ea typeface="+mn-ea"/>
                <a:cs typeface="+mn-cs"/>
              </a:rPr>
              <a:t> approach is to actually</a:t>
            </a:r>
            <a:r>
              <a:rPr lang="en-US" sz="1200" kern="1200" baseline="0" dirty="0" smtClean="0">
                <a:solidFill>
                  <a:schemeClr val="tx1"/>
                </a:solidFill>
                <a:latin typeface="+mn-lt"/>
                <a:ea typeface="+mn-ea"/>
                <a:cs typeface="+mn-cs"/>
              </a:rPr>
              <a:t> do the transforms a frame ahead of time, so that you have accurate transforms to generate next frames depth buffer, which allows you to generate a perfect oracle This method isn’t any faster than the previous method, since its essentially the same from the </a:t>
            </a:r>
            <a:r>
              <a:rPr lang="en-US" sz="1200" kern="1200" baseline="0" dirty="0" err="1" smtClean="0">
                <a:solidFill>
                  <a:schemeClr val="tx1"/>
                </a:solidFill>
                <a:latin typeface="+mn-lt"/>
                <a:ea typeface="+mn-ea"/>
                <a:cs typeface="+mn-cs"/>
              </a:rPr>
              <a:t>shader</a:t>
            </a:r>
            <a:r>
              <a:rPr lang="en-US" sz="1200" kern="1200" baseline="0" dirty="0" smtClean="0">
                <a:solidFill>
                  <a:schemeClr val="tx1"/>
                </a:solidFill>
                <a:latin typeface="+mn-lt"/>
                <a:ea typeface="+mn-ea"/>
                <a:cs typeface="+mn-cs"/>
              </a:rPr>
              <a:t> side and increases latency by a frame. </a:t>
            </a:r>
          </a:p>
          <a:p>
            <a:endParaRPr lang="en-US" dirty="0" smtClean="0"/>
          </a:p>
          <a:p>
            <a:r>
              <a:rPr lang="en-US" dirty="0" smtClean="0"/>
              <a:t>The</a:t>
            </a:r>
            <a:r>
              <a:rPr lang="en-US" baseline="0" dirty="0" smtClean="0"/>
              <a:t> 3</a:t>
            </a:r>
            <a:r>
              <a:rPr lang="en-US" baseline="30000" dirty="0" smtClean="0"/>
              <a:t>rd</a:t>
            </a:r>
            <a:r>
              <a:rPr lang="en-US" baseline="0" dirty="0" smtClean="0"/>
              <a:t> approach is to simply use the previous frame’s 1</a:t>
            </a:r>
            <a:r>
              <a:rPr lang="en-US" baseline="30000" dirty="0" smtClean="0"/>
              <a:t>st</a:t>
            </a:r>
            <a:r>
              <a:rPr lang="en-US" baseline="0" dirty="0" smtClean="0"/>
              <a:t> layer depth buffer as the depth oracle. This is extremely fast, as it requires no extra rendering and is trivially the correct solution when not under motion. However it is completely wrong under motion, and in non-coherent ways. For example, the results will be almost correct when slowly moving forwards, but if you move backwards by the min separation distance each frame, you end up with the 2</a:t>
            </a:r>
            <a:r>
              <a:rPr lang="en-US" baseline="30000" dirty="0" smtClean="0"/>
              <a:t>nd</a:t>
            </a:r>
            <a:r>
              <a:rPr lang="en-US" baseline="0" dirty="0" smtClean="0"/>
              <a:t> layer just being a copy of the first layer. We can salvage this approach, however</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63</a:t>
            </a:fld>
            <a:endParaRPr lang="en-US"/>
          </a:p>
        </p:txBody>
      </p:sp>
    </p:spTree>
    <p:extLst>
      <p:ext uri="{BB962C8B-B14F-4D97-AF65-F5344CB8AC3E}">
        <p14:creationId xmlns:p14="http://schemas.microsoft.com/office/powerpoint/2010/main" val="984217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take a look again at the benefit of multiple layers: here’s 1 layer ambient </a:t>
            </a:r>
            <a:r>
              <a:rPr lang="en-US" baseline="0" dirty="0" err="1" smtClean="0"/>
              <a:t>obscurance</a:t>
            </a:r>
            <a:r>
              <a:rPr lang="en-US" baseline="0" dirty="0" smtClean="0"/>
              <a:t> on the kitchen scene</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67</a:t>
            </a:fld>
            <a:endParaRPr lang="en-US"/>
          </a:p>
        </p:txBody>
      </p:sp>
    </p:spTree>
    <p:extLst>
      <p:ext uri="{BB962C8B-B14F-4D97-AF65-F5344CB8AC3E}">
        <p14:creationId xmlns:p14="http://schemas.microsoft.com/office/powerpoint/2010/main" val="2332843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Versus 2 layers without a minimum separation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68</a:t>
            </a:fld>
            <a:endParaRPr lang="en-US"/>
          </a:p>
        </p:txBody>
      </p:sp>
    </p:spTree>
    <p:extLst>
      <p:ext uri="{BB962C8B-B14F-4D97-AF65-F5344CB8AC3E}">
        <p14:creationId xmlns:p14="http://schemas.microsoft.com/office/powerpoint/2010/main" val="36255122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a:t>
            </a:r>
            <a:r>
              <a:rPr lang="en-US" baseline="0" dirty="0" smtClean="0"/>
              <a:t> 2 layers with minimum separation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69</a:t>
            </a:fld>
            <a:endParaRPr lang="en-US"/>
          </a:p>
        </p:txBody>
      </p:sp>
    </p:spTree>
    <p:extLst>
      <p:ext uri="{BB962C8B-B14F-4D97-AF65-F5344CB8AC3E}">
        <p14:creationId xmlns:p14="http://schemas.microsoft.com/office/powerpoint/2010/main" val="1549184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2 times difference image color coded to try and give you an idea what benefit is due to a second layer, and what is due to the minimum </a:t>
            </a:r>
            <a:r>
              <a:rPr lang="en-US" baseline="0" dirty="0" err="1" smtClean="0"/>
              <a:t>separaiton</a:t>
            </a:r>
            <a:r>
              <a:rPr lang="en-US" baseline="0" dirty="0" smtClean="0"/>
              <a:t>.</a:t>
            </a:r>
          </a:p>
          <a:p>
            <a:endParaRPr lang="en-US" baseline="0" dirty="0" smtClean="0"/>
          </a:p>
          <a:p>
            <a:r>
              <a:rPr lang="en-US" baseline="0" dirty="0" smtClean="0"/>
              <a:t>Cyan shows the extra contribution to the final image due to having a second layer with no minimum separation, and yellow is the further extra contribution due to having a minimum separation between the two layers. IN this case, most of the benefit is realized with a minimum separation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70</a:t>
            </a:fld>
            <a:endParaRPr lang="en-US"/>
          </a:p>
        </p:txBody>
      </p:sp>
    </p:spTree>
    <p:extLst>
      <p:ext uri="{BB962C8B-B14F-4D97-AF65-F5344CB8AC3E}">
        <p14:creationId xmlns:p14="http://schemas.microsoft.com/office/powerpoint/2010/main" val="3115279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is the second layer</a:t>
            </a:r>
            <a:r>
              <a:rPr lang="en-US" baseline="0" dirty="0" smtClean="0"/>
              <a:t>, shaded for visualization purposes, behind a pillar in </a:t>
            </a:r>
            <a:r>
              <a:rPr lang="en-US" baseline="0" dirty="0" err="1" smtClean="0"/>
              <a:t>sponza</a:t>
            </a:r>
            <a:r>
              <a:rPr lang="en-US" baseline="0" dirty="0" smtClean="0"/>
              <a:t>. When performing this test we were performing </a:t>
            </a:r>
            <a:r>
              <a:rPr lang="en-US" dirty="0" smtClean="0"/>
              <a:t>rapid, unpredictable</a:t>
            </a:r>
            <a:r>
              <a:rPr lang="en-US" baseline="0" dirty="0" smtClean="0"/>
              <a:t> head movement which is worst-case for many of our approaches</a:t>
            </a:r>
            <a:endParaRPr lang="en-US" dirty="0"/>
          </a:p>
        </p:txBody>
      </p:sp>
      <p:sp>
        <p:nvSpPr>
          <p:cNvPr id="4" name="Slide Number Placeholder 3"/>
          <p:cNvSpPr>
            <a:spLocks noGrp="1"/>
          </p:cNvSpPr>
          <p:nvPr>
            <p:ph type="sldNum" sz="quarter" idx="10"/>
          </p:nvPr>
        </p:nvSpPr>
        <p:spPr/>
        <p:txBody>
          <a:bodyPr/>
          <a:lstStyle/>
          <a:p>
            <a:fld id="{FC2CCADC-6C8A-CF4E-A475-20E37961CF4A}" type="slidenum">
              <a:rPr lang="en-US" smtClean="0"/>
              <a:t>74</a:t>
            </a:fld>
            <a:endParaRPr lang="en-US"/>
          </a:p>
        </p:txBody>
      </p:sp>
    </p:spTree>
    <p:extLst>
      <p:ext uri="{BB962C8B-B14F-4D97-AF65-F5344CB8AC3E}">
        <p14:creationId xmlns:p14="http://schemas.microsoft.com/office/powerpoint/2010/main" val="22538449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Frame” approach has large error in this case, which would manifest as flicker in AO for example when our velocity changes.</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75</a:t>
            </a:fld>
            <a:endParaRPr lang="en-US"/>
          </a:p>
        </p:txBody>
      </p:sp>
    </p:spTree>
    <p:extLst>
      <p:ext uri="{BB962C8B-B14F-4D97-AF65-F5344CB8AC3E}">
        <p14:creationId xmlns:p14="http://schemas.microsoft.com/office/powerpoint/2010/main" val="21421598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particular case, prediction is even worse, since dead reckoning is just incredibly wrong under </a:t>
            </a:r>
            <a:r>
              <a:rPr lang="en-US" dirty="0" err="1" smtClean="0"/>
              <a:t>acceleation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76</a:t>
            </a:fld>
            <a:endParaRPr lang="en-US"/>
          </a:p>
        </p:txBody>
      </p:sp>
    </p:spTree>
    <p:extLst>
      <p:ext uri="{BB962C8B-B14F-4D97-AF65-F5344CB8AC3E}">
        <p14:creationId xmlns:p14="http://schemas.microsoft.com/office/powerpoint/2010/main" val="2148777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 for reverse </a:t>
            </a:r>
            <a:r>
              <a:rPr lang="en-US" dirty="0" err="1" smtClean="0"/>
              <a:t>reprojection</a:t>
            </a:r>
            <a:r>
              <a:rPr lang="en-US" dirty="0" smtClean="0"/>
              <a:t>: The region of error is very small, and localized to silhouette</a:t>
            </a:r>
            <a:r>
              <a:rPr lang="en-US" baseline="0" dirty="0" smtClean="0"/>
              <a:t> edges.</a:t>
            </a:r>
            <a:endParaRPr lang="en-US" dirty="0" smtClean="0"/>
          </a:p>
          <a:p>
            <a:endParaRPr lang="en-US" dirty="0" smtClean="0"/>
          </a:p>
          <a:p>
            <a:r>
              <a:rPr lang="en-US" dirty="0" smtClean="0"/>
              <a:t>If we hadn’t used a guard band,</a:t>
            </a:r>
            <a:r>
              <a:rPr lang="en-US" baseline="0" dirty="0" smtClean="0"/>
              <a:t> you would also see a small column of error on the left side of the screen</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77</a:t>
            </a:fld>
            <a:endParaRPr lang="en-US"/>
          </a:p>
        </p:txBody>
      </p:sp>
    </p:spTree>
    <p:extLst>
      <p:ext uri="{BB962C8B-B14F-4D97-AF65-F5344CB8AC3E}">
        <p14:creationId xmlns:p14="http://schemas.microsoft.com/office/powerpoint/2010/main" val="95115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With AO,</a:t>
            </a:r>
            <a:r>
              <a:rPr lang="en-US" baseline="0" dirty="0" smtClean="0"/>
              <a:t> we have some interesting detail and corner darkening</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a:t>
            </a:fld>
            <a:endParaRPr lang="en-US"/>
          </a:p>
        </p:txBody>
      </p:sp>
    </p:spTree>
    <p:extLst>
      <p:ext uri="{BB962C8B-B14F-4D97-AF65-F5344CB8AC3E}">
        <p14:creationId xmlns:p14="http://schemas.microsoft.com/office/powerpoint/2010/main" val="3636827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78</a:t>
            </a:fld>
            <a:endParaRPr lang="en-US"/>
          </a:p>
        </p:txBody>
      </p:sp>
    </p:spTree>
    <p:extLst>
      <p:ext uri="{BB962C8B-B14F-4D97-AF65-F5344CB8AC3E}">
        <p14:creationId xmlns:p14="http://schemas.microsoft.com/office/powerpoint/2010/main" val="38697442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79</a:t>
            </a:fld>
            <a:endParaRPr lang="en-US"/>
          </a:p>
        </p:txBody>
      </p:sp>
    </p:spTree>
    <p:extLst>
      <p:ext uri="{BB962C8B-B14F-4D97-AF65-F5344CB8AC3E}">
        <p14:creationId xmlns:p14="http://schemas.microsoft.com/office/powerpoint/2010/main" val="195984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Without, everything</a:t>
            </a:r>
            <a:r>
              <a:rPr lang="en-US" baseline="0" dirty="0" smtClean="0"/>
              <a:t> is a bit more flat </a:t>
            </a:r>
          </a:p>
          <a:p>
            <a:endParaRPr lang="en-US" baseline="0" dirty="0" smtClean="0"/>
          </a:p>
          <a:p>
            <a:r>
              <a:rPr lang="en-US" baseline="0" dirty="0" smtClean="0"/>
              <a:t>*flip back and forth*</a:t>
            </a:r>
            <a:endParaRPr lang="en-US" dirty="0"/>
          </a:p>
        </p:txBody>
      </p:sp>
      <p:sp>
        <p:nvSpPr>
          <p:cNvPr id="4" name="Slide Number Placeholder 3"/>
          <p:cNvSpPr>
            <a:spLocks noGrp="1"/>
          </p:cNvSpPr>
          <p:nvPr>
            <p:ph type="sldNum" sz="quarter" idx="10"/>
          </p:nvPr>
        </p:nvSpPr>
        <p:spPr/>
        <p:txBody>
          <a:bodyPr/>
          <a:lstStyle/>
          <a:p>
            <a:fld id="{1A3B79C3-D608-2F41-BD95-08932793366D}" type="slidenum">
              <a:rPr lang="en-US" smtClean="0"/>
              <a:t>8</a:t>
            </a:fld>
            <a:endParaRPr lang="en-US"/>
          </a:p>
        </p:txBody>
      </p:sp>
    </p:spTree>
    <p:extLst>
      <p:ext uri="{BB962C8B-B14F-4D97-AF65-F5344CB8AC3E}">
        <p14:creationId xmlns:p14="http://schemas.microsoft.com/office/powerpoint/2010/main" val="2423523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also</a:t>
            </a:r>
            <a:r>
              <a:rPr lang="en-US" baseline="0" dirty="0" smtClean="0"/>
              <a:t> compute reflections in screen space. Here’s the image without</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A3B79C3-D608-2F41-BD95-08932793366D}" type="slidenum">
              <a:rPr lang="en-US" smtClean="0"/>
              <a:t>9</a:t>
            </a:fld>
            <a:endParaRPr lang="en-US"/>
          </a:p>
        </p:txBody>
      </p:sp>
    </p:spTree>
    <p:extLst>
      <p:ext uri="{BB962C8B-B14F-4D97-AF65-F5344CB8AC3E}">
        <p14:creationId xmlns:p14="http://schemas.microsoft.com/office/powerpoint/2010/main" val="431044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675430-AFF7-8041-B380-F0CE6FA8904A}"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4002998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75430-AFF7-8041-B380-F0CE6FA8904A}"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274753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75430-AFF7-8041-B380-F0CE6FA8904A}"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222051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675430-AFF7-8041-B380-F0CE6FA8904A}"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2923192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675430-AFF7-8041-B380-F0CE6FA8904A}" type="datetimeFigureOut">
              <a:rPr lang="en-US" smtClean="0"/>
              <a:t>6/22/16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386088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675430-AFF7-8041-B380-F0CE6FA8904A}"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117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675430-AFF7-8041-B380-F0CE6FA8904A}" type="datetimeFigureOut">
              <a:rPr lang="en-US" smtClean="0"/>
              <a:t>6/22/16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2210003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675430-AFF7-8041-B380-F0CE6FA8904A}" type="datetimeFigureOut">
              <a:rPr lang="en-US" smtClean="0"/>
              <a:t>6/22/16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275376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675430-AFF7-8041-B380-F0CE6FA8904A}" type="datetimeFigureOut">
              <a:rPr lang="en-US" smtClean="0"/>
              <a:t>6/22/16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105941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75430-AFF7-8041-B380-F0CE6FA8904A}"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111674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675430-AFF7-8041-B380-F0CE6FA8904A}" type="datetimeFigureOut">
              <a:rPr lang="en-US" smtClean="0"/>
              <a:t>6/22/16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17756-22FB-A949-BC38-BF6A0790C552}" type="slidenum">
              <a:rPr lang="en-US" smtClean="0"/>
              <a:t>‹#›</a:t>
            </a:fld>
            <a:endParaRPr lang="en-US"/>
          </a:p>
        </p:txBody>
      </p:sp>
    </p:spTree>
    <p:extLst>
      <p:ext uri="{BB962C8B-B14F-4D97-AF65-F5344CB8AC3E}">
        <p14:creationId xmlns:p14="http://schemas.microsoft.com/office/powerpoint/2010/main" val="3453761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F675430-AFF7-8041-B380-F0CE6FA8904A}" type="datetimeFigureOut">
              <a:rPr lang="en-US" smtClean="0"/>
              <a:t>6/22/16</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B017756-22FB-A949-BC38-BF6A0790C552}" type="slidenum">
              <a:rPr lang="en-US" smtClean="0"/>
              <a:t>‹#›</a:t>
            </a:fld>
            <a:endParaRPr lang="en-US"/>
          </a:p>
        </p:txBody>
      </p:sp>
    </p:spTree>
    <p:extLst>
      <p:ext uri="{BB962C8B-B14F-4D97-AF65-F5344CB8AC3E}">
        <p14:creationId xmlns:p14="http://schemas.microsoft.com/office/powerpoint/2010/main" val="2066082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26.png"/><Relationship Id="rId1" Type="http://schemas.microsoft.com/office/2007/relationships/media" Target="../media/media3.mp4"/><Relationship Id="rId2" Type="http://schemas.openxmlformats.org/officeDocument/2006/relationships/video" Target="../media/media3.mp4"/></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27.png"/><Relationship Id="rId1" Type="http://schemas.microsoft.com/office/2007/relationships/media" Target="../media/media4.mp4"/><Relationship Id="rId2" Type="http://schemas.openxmlformats.org/officeDocument/2006/relationships/video" Target="../media/media4.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8.xml"/><Relationship Id="rId5" Type="http://schemas.openxmlformats.org/officeDocument/2006/relationships/image" Target="../media/image37.png"/><Relationship Id="rId1" Type="http://schemas.microsoft.com/office/2007/relationships/media" Target="../media/media5.mp4"/><Relationship Id="rId2" Type="http://schemas.openxmlformats.org/officeDocument/2006/relationships/video" Target="../media/media5.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raphics.cs.williams.edu/papers/DeepGBuffer16/" TargetMode="External"/><Relationship Id="rId3" Type="http://schemas.openxmlformats.org/officeDocument/2006/relationships/hyperlink" Target="file://localhost/svn/::g3d.cs.williams.edu:g3d:G3D10:samples:deepGBufferRadiosity"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5-31 at 2.12.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p:txBody>
          <a:bodyPr>
            <a:normAutofit fontScale="90000"/>
          </a:bodyPr>
          <a:lstStyle/>
          <a:p>
            <a:r>
              <a:rPr lang="en-US" dirty="0" smtClean="0">
                <a:solidFill>
                  <a:schemeClr val="bg2"/>
                </a:solidFill>
                <a:effectLst>
                  <a:glow rad="101600">
                    <a:schemeClr val="tx1">
                      <a:alpha val="75000"/>
                    </a:schemeClr>
                  </a:glow>
                </a:effectLst>
              </a:rPr>
              <a:t>Deep G-Buffers for Stable Global Illumination Approximation</a:t>
            </a:r>
            <a:endParaRPr lang="en-US" dirty="0">
              <a:solidFill>
                <a:schemeClr val="bg2"/>
              </a:solidFill>
              <a:effectLst>
                <a:glow rad="101600">
                  <a:schemeClr val="tx1">
                    <a:alpha val="75000"/>
                  </a:schemeClr>
                </a:glow>
              </a:effectLst>
            </a:endParaRPr>
          </a:p>
        </p:txBody>
      </p:sp>
      <p:sp>
        <p:nvSpPr>
          <p:cNvPr id="3" name="Subtitle 2"/>
          <p:cNvSpPr>
            <a:spLocks noGrp="1"/>
          </p:cNvSpPr>
          <p:nvPr>
            <p:ph type="subTitle" idx="1"/>
          </p:nvPr>
        </p:nvSpPr>
        <p:spPr>
          <a:xfrm>
            <a:off x="1371600" y="2933143"/>
            <a:ext cx="6400800" cy="1314450"/>
          </a:xfrm>
        </p:spPr>
        <p:txBody>
          <a:bodyPr>
            <a:normAutofit fontScale="85000" lnSpcReduction="20000"/>
          </a:bodyPr>
          <a:lstStyle/>
          <a:p>
            <a:r>
              <a:rPr lang="en-US" dirty="0" smtClean="0">
                <a:solidFill>
                  <a:schemeClr val="bg1"/>
                </a:solidFill>
                <a:effectLst>
                  <a:glow rad="101600">
                    <a:schemeClr val="tx1">
                      <a:alpha val="75000"/>
                    </a:schemeClr>
                  </a:glow>
                </a:effectLst>
              </a:rPr>
              <a:t>HPG 2016</a:t>
            </a:r>
          </a:p>
          <a:p>
            <a:r>
              <a:rPr lang="en-US" dirty="0" smtClean="0">
                <a:solidFill>
                  <a:schemeClr val="bg1"/>
                </a:solidFill>
                <a:effectLst>
                  <a:glow rad="101600">
                    <a:schemeClr val="tx1">
                      <a:alpha val="75000"/>
                    </a:schemeClr>
                  </a:glow>
                </a:effectLst>
              </a:rPr>
              <a:t>Michael Mara, Morgan McGuire, </a:t>
            </a:r>
          </a:p>
          <a:p>
            <a:r>
              <a:rPr lang="en-US" dirty="0" smtClean="0">
                <a:solidFill>
                  <a:schemeClr val="bg1"/>
                </a:solidFill>
                <a:effectLst>
                  <a:glow rad="101600">
                    <a:schemeClr val="tx1">
                      <a:alpha val="75000"/>
                    </a:schemeClr>
                  </a:glow>
                </a:effectLst>
              </a:rPr>
              <a:t>Derek </a:t>
            </a:r>
            <a:r>
              <a:rPr lang="en-US" dirty="0" err="1" smtClean="0">
                <a:solidFill>
                  <a:schemeClr val="bg1"/>
                </a:solidFill>
                <a:effectLst>
                  <a:glow rad="101600">
                    <a:schemeClr val="tx1">
                      <a:alpha val="75000"/>
                    </a:schemeClr>
                  </a:glow>
                </a:effectLst>
              </a:rPr>
              <a:t>Nowrouzezahrai</a:t>
            </a:r>
            <a:r>
              <a:rPr lang="en-US" dirty="0" smtClean="0">
                <a:solidFill>
                  <a:schemeClr val="bg1"/>
                </a:solidFill>
                <a:effectLst>
                  <a:glow rad="101600">
                    <a:schemeClr val="tx1">
                      <a:alpha val="75000"/>
                    </a:schemeClr>
                  </a:glow>
                </a:effectLst>
              </a:rPr>
              <a:t>, David </a:t>
            </a:r>
            <a:r>
              <a:rPr lang="en-US" dirty="0" err="1" smtClean="0">
                <a:solidFill>
                  <a:schemeClr val="bg1"/>
                </a:solidFill>
                <a:effectLst>
                  <a:glow rad="101600">
                    <a:schemeClr val="tx1">
                      <a:alpha val="75000"/>
                    </a:schemeClr>
                  </a:glow>
                </a:effectLst>
              </a:rPr>
              <a:t>Luebke</a:t>
            </a:r>
            <a:endParaRPr lang="en-US" dirty="0">
              <a:solidFill>
                <a:schemeClr val="bg1"/>
              </a:solidFill>
              <a:effectLst>
                <a:glow rad="101600">
                  <a:schemeClr val="tx1">
                    <a:alpha val="75000"/>
                  </a:schemeClr>
                </a:glow>
              </a:effectLst>
            </a:endParaRPr>
          </a:p>
        </p:txBody>
      </p:sp>
      <p:sp>
        <p:nvSpPr>
          <p:cNvPr id="5" name="TextBox 4"/>
          <p:cNvSpPr txBox="1"/>
          <p:nvPr/>
        </p:nvSpPr>
        <p:spPr>
          <a:xfrm>
            <a:off x="1074954" y="4493105"/>
            <a:ext cx="7063427" cy="369332"/>
          </a:xfrm>
          <a:prstGeom prst="rect">
            <a:avLst/>
          </a:prstGeom>
          <a:noFill/>
        </p:spPr>
        <p:txBody>
          <a:bodyPr wrap="none" rtlCol="0">
            <a:spAutoFit/>
          </a:bodyPr>
          <a:lstStyle/>
          <a:p>
            <a:pPr algn="ctr"/>
            <a:r>
              <a:rPr lang="en-US" dirty="0" smtClean="0">
                <a:solidFill>
                  <a:srgbClr val="EEECE1"/>
                </a:solidFill>
                <a:effectLst>
                  <a:glow rad="101600">
                    <a:schemeClr val="tx1">
                      <a:alpha val="75000"/>
                    </a:schemeClr>
                  </a:glow>
                </a:effectLst>
              </a:rPr>
              <a:t>NVIDIA, University of Montreal, Stanford University, and Williams College</a:t>
            </a:r>
            <a:endParaRPr lang="en-US" dirty="0">
              <a:solidFill>
                <a:srgbClr val="EEECE1"/>
              </a:solidFill>
              <a:effectLst>
                <a:glow rad="101600">
                  <a:schemeClr val="tx1">
                    <a:alpha val="75000"/>
                  </a:schemeClr>
                </a:glow>
              </a:effectLst>
            </a:endParaRPr>
          </a:p>
        </p:txBody>
      </p:sp>
    </p:spTree>
    <p:extLst>
      <p:ext uri="{BB962C8B-B14F-4D97-AF65-F5344CB8AC3E}">
        <p14:creationId xmlns:p14="http://schemas.microsoft.com/office/powerpoint/2010/main" val="12205894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7281741" y="4767554"/>
            <a:ext cx="1628270" cy="369332"/>
          </a:xfrm>
          <a:prstGeom prst="rect">
            <a:avLst/>
          </a:prstGeom>
          <a:noFill/>
        </p:spPr>
        <p:txBody>
          <a:bodyPr wrap="none" rtlCol="0">
            <a:spAutoFit/>
          </a:bodyPr>
          <a:lstStyle/>
          <a:p>
            <a:r>
              <a:rPr lang="en-US" dirty="0" smtClean="0">
                <a:solidFill>
                  <a:srgbClr val="FFFFFF"/>
                </a:solidFill>
              </a:rPr>
              <a:t>[Stachowiak15]</a:t>
            </a:r>
            <a:endParaRPr lang="en-US" dirty="0">
              <a:solidFill>
                <a:srgbClr val="FFFFFF"/>
              </a:solidFill>
            </a:endParaRPr>
          </a:p>
        </p:txBody>
      </p:sp>
      <p:sp>
        <p:nvSpPr>
          <p:cNvPr id="7" name="TextBox 6"/>
          <p:cNvSpPr txBox="1"/>
          <p:nvPr/>
        </p:nvSpPr>
        <p:spPr>
          <a:xfrm>
            <a:off x="0" y="4767554"/>
            <a:ext cx="2254493" cy="369332"/>
          </a:xfrm>
          <a:prstGeom prst="rect">
            <a:avLst/>
          </a:prstGeom>
          <a:noFill/>
        </p:spPr>
        <p:txBody>
          <a:bodyPr wrap="none" rtlCol="0">
            <a:spAutoFit/>
          </a:bodyPr>
          <a:lstStyle/>
          <a:p>
            <a:r>
              <a:rPr lang="en-US" dirty="0" smtClean="0">
                <a:solidFill>
                  <a:srgbClr val="FFFFFF"/>
                </a:solidFill>
              </a:rPr>
              <a:t>Mirror’s Edge Catalyst</a:t>
            </a:r>
            <a:endParaRPr lang="en-US" dirty="0">
              <a:solidFill>
                <a:srgbClr val="FFFFFF"/>
              </a:solidFill>
            </a:endParaRPr>
          </a:p>
        </p:txBody>
      </p:sp>
      <p:sp>
        <p:nvSpPr>
          <p:cNvPr id="8" name="TextBox 7"/>
          <p:cNvSpPr txBox="1"/>
          <p:nvPr/>
        </p:nvSpPr>
        <p:spPr>
          <a:xfrm>
            <a:off x="278526" y="205979"/>
            <a:ext cx="4193175"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Screen-Space Reflection</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27988922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Picture 7" descr="Screen Shot 2016-06-20 at 5.28.59 PM.png"/>
          <p:cNvPicPr>
            <a:picLocks noChangeAspect="1"/>
          </p:cNvPicPr>
          <p:nvPr/>
        </p:nvPicPr>
        <p:blipFill rotWithShape="1">
          <a:blip r:embed="rId3">
            <a:extLst>
              <a:ext uri="{28A0092B-C50C-407E-A947-70E740481C1C}">
                <a14:useLocalDpi xmlns:a14="http://schemas.microsoft.com/office/drawing/2010/main" val="0"/>
              </a:ext>
            </a:extLst>
          </a:blip>
          <a:srcRect b="24786"/>
          <a:stretch/>
        </p:blipFill>
        <p:spPr>
          <a:xfrm>
            <a:off x="0" y="-1"/>
            <a:ext cx="9498122" cy="5334001"/>
          </a:xfrm>
          <a:prstGeom prst="rect">
            <a:avLst/>
          </a:prstGeom>
        </p:spPr>
      </p:pic>
      <p:sp>
        <p:nvSpPr>
          <p:cNvPr id="15" name="TextBox 14"/>
          <p:cNvSpPr txBox="1"/>
          <p:nvPr/>
        </p:nvSpPr>
        <p:spPr>
          <a:xfrm>
            <a:off x="278526" y="205979"/>
            <a:ext cx="5777343" cy="584776"/>
          </a:xfrm>
          <a:prstGeom prst="rect">
            <a:avLst/>
          </a:prstGeom>
          <a:noFill/>
        </p:spPr>
        <p:txBody>
          <a:bodyPr wrap="none" rtlCol="0">
            <a:spAutoFit/>
          </a:bodyPr>
          <a:lstStyle/>
          <a:p>
            <a:r>
              <a:rPr lang="en-US" sz="3200" dirty="0" smtClean="0">
                <a:solidFill>
                  <a:srgbClr val="000000"/>
                </a:solidFill>
                <a:effectLst>
                  <a:glow rad="101600">
                    <a:schemeClr val="bg1">
                      <a:alpha val="75000"/>
                    </a:schemeClr>
                  </a:glow>
                </a:effectLst>
              </a:rPr>
              <a:t>No Screen-Space Indirect Lighting</a:t>
            </a:r>
            <a:endParaRPr lang="en-US" sz="3200" dirty="0">
              <a:solidFill>
                <a:srgbClr val="000000"/>
              </a:solidFill>
              <a:effectLst>
                <a:glow rad="101600">
                  <a:schemeClr val="bg1">
                    <a:alpha val="75000"/>
                  </a:schemeClr>
                </a:glow>
              </a:effectLst>
            </a:endParaRPr>
          </a:p>
        </p:txBody>
      </p:sp>
      <p:sp>
        <p:nvSpPr>
          <p:cNvPr id="2" name="TextBox 1"/>
          <p:cNvSpPr txBox="1"/>
          <p:nvPr/>
        </p:nvSpPr>
        <p:spPr>
          <a:xfrm>
            <a:off x="7556664" y="4715527"/>
            <a:ext cx="1662234" cy="461665"/>
          </a:xfrm>
          <a:prstGeom prst="rect">
            <a:avLst/>
          </a:prstGeom>
          <a:noFill/>
        </p:spPr>
        <p:txBody>
          <a:bodyPr wrap="none" rtlCol="0">
            <a:spAutoFit/>
          </a:bodyPr>
          <a:lstStyle/>
          <a:p>
            <a:r>
              <a:rPr lang="en-US" sz="2400" dirty="0">
                <a:effectLst>
                  <a:glow rad="101600">
                    <a:schemeClr val="bg1">
                      <a:alpha val="75000"/>
                    </a:schemeClr>
                  </a:glow>
                </a:effectLst>
              </a:rPr>
              <a:t>[Ritschel09] </a:t>
            </a:r>
          </a:p>
        </p:txBody>
      </p:sp>
    </p:spTree>
    <p:extLst>
      <p:ext uri="{BB962C8B-B14F-4D97-AF65-F5344CB8AC3E}">
        <p14:creationId xmlns:p14="http://schemas.microsoft.com/office/powerpoint/2010/main" val="18867822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Picture 7" descr="Screen Shot 2016-06-20 at 5.28.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572000" cy="3413669"/>
          </a:xfrm>
          <a:prstGeom prst="rect">
            <a:avLst/>
          </a:prstGeom>
        </p:spPr>
      </p:pic>
      <p:pic>
        <p:nvPicPr>
          <p:cNvPr id="13" name="Picture 12" descr="Screen Shot 2016-06-20 at 5.28.45 PM.png"/>
          <p:cNvPicPr>
            <a:picLocks noChangeAspect="1"/>
          </p:cNvPicPr>
          <p:nvPr/>
        </p:nvPicPr>
        <p:blipFill rotWithShape="1">
          <a:blip r:embed="rId4">
            <a:extLst>
              <a:ext uri="{28A0092B-C50C-407E-A947-70E740481C1C}">
                <a14:useLocalDpi xmlns:a14="http://schemas.microsoft.com/office/drawing/2010/main" val="0"/>
              </a:ext>
            </a:extLst>
          </a:blip>
          <a:srcRect b="25597"/>
          <a:stretch/>
        </p:blipFill>
        <p:spPr>
          <a:xfrm>
            <a:off x="-23167" y="-11386"/>
            <a:ext cx="9440705" cy="5299876"/>
          </a:xfrm>
          <a:prstGeom prst="rect">
            <a:avLst/>
          </a:prstGeom>
        </p:spPr>
      </p:pic>
      <p:sp>
        <p:nvSpPr>
          <p:cNvPr id="15" name="TextBox 14"/>
          <p:cNvSpPr txBox="1"/>
          <p:nvPr/>
        </p:nvSpPr>
        <p:spPr>
          <a:xfrm>
            <a:off x="278526" y="205979"/>
            <a:ext cx="5203267" cy="584776"/>
          </a:xfrm>
          <a:prstGeom prst="rect">
            <a:avLst/>
          </a:prstGeom>
          <a:noFill/>
        </p:spPr>
        <p:txBody>
          <a:bodyPr wrap="none" rtlCol="0">
            <a:spAutoFit/>
          </a:bodyPr>
          <a:lstStyle/>
          <a:p>
            <a:r>
              <a:rPr lang="en-US" sz="3200" dirty="0" smtClean="0">
                <a:solidFill>
                  <a:srgbClr val="000000"/>
                </a:solidFill>
                <a:effectLst>
                  <a:glow rad="101600">
                    <a:schemeClr val="bg1">
                      <a:alpha val="75000"/>
                    </a:schemeClr>
                  </a:glow>
                </a:effectLst>
              </a:rPr>
              <a:t>Screen-Space Indirect Lighting</a:t>
            </a:r>
            <a:endParaRPr lang="en-US" sz="3200" dirty="0">
              <a:solidFill>
                <a:srgbClr val="000000"/>
              </a:solidFill>
              <a:effectLst>
                <a:glow rad="101600">
                  <a:schemeClr val="bg1">
                    <a:alpha val="75000"/>
                  </a:schemeClr>
                </a:glow>
              </a:effectLst>
            </a:endParaRPr>
          </a:p>
        </p:txBody>
      </p:sp>
      <p:sp>
        <p:nvSpPr>
          <p:cNvPr id="16" name="TextBox 15"/>
          <p:cNvSpPr txBox="1"/>
          <p:nvPr/>
        </p:nvSpPr>
        <p:spPr>
          <a:xfrm>
            <a:off x="7556664" y="4715527"/>
            <a:ext cx="1662234" cy="461665"/>
          </a:xfrm>
          <a:prstGeom prst="rect">
            <a:avLst/>
          </a:prstGeom>
          <a:noFill/>
        </p:spPr>
        <p:txBody>
          <a:bodyPr wrap="none" rtlCol="0">
            <a:spAutoFit/>
          </a:bodyPr>
          <a:lstStyle/>
          <a:p>
            <a:r>
              <a:rPr lang="en-US" sz="2400" dirty="0">
                <a:effectLst>
                  <a:glow rad="101600">
                    <a:schemeClr val="bg1">
                      <a:alpha val="75000"/>
                    </a:schemeClr>
                  </a:glow>
                </a:effectLst>
              </a:rPr>
              <a:t>[Ritschel09] </a:t>
            </a:r>
          </a:p>
        </p:txBody>
      </p:sp>
    </p:spTree>
    <p:extLst>
      <p:ext uri="{BB962C8B-B14F-4D97-AF65-F5344CB8AC3E}">
        <p14:creationId xmlns:p14="http://schemas.microsoft.com/office/powerpoint/2010/main" val="254930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Space Indirect Lighting</a:t>
            </a:r>
            <a:endParaRPr lang="en-US" dirty="0"/>
          </a:p>
        </p:txBody>
      </p:sp>
      <p:pic>
        <p:nvPicPr>
          <p:cNvPr id="6" name="Picture 5" descr="Screen Shot 2016-06-20 at 5.29.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4276"/>
            <a:ext cx="9144000" cy="3425602"/>
          </a:xfrm>
          <a:prstGeom prst="rect">
            <a:avLst/>
          </a:prstGeom>
        </p:spPr>
      </p:pic>
      <p:sp>
        <p:nvSpPr>
          <p:cNvPr id="7" name="TextBox 6"/>
          <p:cNvSpPr txBox="1"/>
          <p:nvPr/>
        </p:nvSpPr>
        <p:spPr>
          <a:xfrm>
            <a:off x="7556664" y="4715527"/>
            <a:ext cx="1662234" cy="461665"/>
          </a:xfrm>
          <a:prstGeom prst="rect">
            <a:avLst/>
          </a:prstGeom>
          <a:noFill/>
        </p:spPr>
        <p:txBody>
          <a:bodyPr wrap="none" rtlCol="0">
            <a:spAutoFit/>
          </a:bodyPr>
          <a:lstStyle/>
          <a:p>
            <a:r>
              <a:rPr lang="en-US" sz="2400" dirty="0">
                <a:effectLst>
                  <a:glow rad="101600">
                    <a:schemeClr val="bg1">
                      <a:alpha val="75000"/>
                    </a:schemeClr>
                  </a:glow>
                </a:effectLst>
              </a:rPr>
              <a:t>[Ritschel09] </a:t>
            </a:r>
          </a:p>
        </p:txBody>
      </p:sp>
    </p:spTree>
    <p:extLst>
      <p:ext uri="{BB962C8B-B14F-4D97-AF65-F5344CB8AC3E}">
        <p14:creationId xmlns:p14="http://schemas.microsoft.com/office/powerpoint/2010/main" val="36648449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of Screen-Space Effects </a:t>
            </a:r>
            <a:endParaRPr lang="en-US" dirty="0"/>
          </a:p>
        </p:txBody>
      </p:sp>
      <p:sp>
        <p:nvSpPr>
          <p:cNvPr id="5" name="Text Placeholder 4"/>
          <p:cNvSpPr>
            <a:spLocks noGrp="1"/>
          </p:cNvSpPr>
          <p:nvPr>
            <p:ph type="body" idx="1"/>
          </p:nvPr>
        </p:nvSpPr>
        <p:spPr/>
        <p:txBody>
          <a:bodyPr/>
          <a:lstStyle/>
          <a:p>
            <a:r>
              <a:rPr lang="en-US" dirty="0" smtClean="0"/>
              <a:t>The Bad News</a:t>
            </a:r>
            <a:endParaRPr lang="en-US" dirty="0"/>
          </a:p>
        </p:txBody>
      </p:sp>
    </p:spTree>
    <p:extLst>
      <p:ext uri="{BB962C8B-B14F-4D97-AF65-F5344CB8AC3E}">
        <p14:creationId xmlns:p14="http://schemas.microsoft.com/office/powerpoint/2010/main" val="18589247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0" y="146439"/>
            <a:ext cx="9144000" cy="4997061"/>
          </a:xfrm>
          <a:prstGeom prst="rect">
            <a:avLst/>
          </a:prstGeom>
        </p:spPr>
      </p:pic>
      <p:sp>
        <p:nvSpPr>
          <p:cNvPr id="7" name="Oval 6"/>
          <p:cNvSpPr/>
          <p:nvPr/>
        </p:nvSpPr>
        <p:spPr>
          <a:xfrm>
            <a:off x="721895" y="681789"/>
            <a:ext cx="2847473" cy="3395579"/>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39327" y="486610"/>
            <a:ext cx="2847473" cy="3395579"/>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5273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3"/>
          <a:stretch>
            <a:fillRect/>
          </a:stretch>
        </p:blipFill>
        <p:spPr>
          <a:xfrm>
            <a:off x="0" y="143711"/>
            <a:ext cx="9148992" cy="4999789"/>
          </a:xfrm>
          <a:prstGeom prst="rect">
            <a:avLst/>
          </a:prstGeom>
        </p:spPr>
      </p:pic>
      <p:sp>
        <p:nvSpPr>
          <p:cNvPr id="8" name="Oval 7"/>
          <p:cNvSpPr/>
          <p:nvPr/>
        </p:nvSpPr>
        <p:spPr>
          <a:xfrm>
            <a:off x="721895" y="681789"/>
            <a:ext cx="2847473" cy="3395579"/>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839327" y="486610"/>
            <a:ext cx="2847473" cy="3395579"/>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4355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Video of AO halos</a:t>
            </a:r>
            <a:endParaRPr lang="en-US" dirty="0"/>
          </a:p>
        </p:txBody>
      </p:sp>
      <p:pic>
        <p:nvPicPr>
          <p:cNvPr id="4" name="AOHalo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9144267" cy="5143500"/>
          </a:xfrm>
        </p:spPr>
      </p:pic>
    </p:spTree>
    <p:extLst>
      <p:ext uri="{BB962C8B-B14F-4D97-AF65-F5344CB8AC3E}">
        <p14:creationId xmlns:p14="http://schemas.microsoft.com/office/powerpoint/2010/main" val="1627445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nrealKiteDemoSho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9144001" cy="5143500"/>
          </a:xfrm>
        </p:spPr>
      </p:pic>
    </p:spTree>
    <p:extLst>
      <p:ext uri="{BB962C8B-B14F-4D97-AF65-F5344CB8AC3E}">
        <p14:creationId xmlns:p14="http://schemas.microsoft.com/office/powerpoint/2010/main" val="14958495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a:p>
        </p:txBody>
      </p:sp>
      <p:pic>
        <p:nvPicPr>
          <p:cNvPr id="3" name="Picture 2" descr="Screen Shot 2016-06-19 at 11.56.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Oval 7"/>
          <p:cNvSpPr/>
          <p:nvPr/>
        </p:nvSpPr>
        <p:spPr>
          <a:xfrm>
            <a:off x="4200168" y="4594622"/>
            <a:ext cx="1849411" cy="5488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973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of Screen-Space Effects </a:t>
            </a:r>
            <a:endParaRPr lang="en-US" dirty="0"/>
          </a:p>
        </p:txBody>
      </p:sp>
      <p:sp>
        <p:nvSpPr>
          <p:cNvPr id="5" name="Text Placeholder 4"/>
          <p:cNvSpPr>
            <a:spLocks noGrp="1"/>
          </p:cNvSpPr>
          <p:nvPr>
            <p:ph type="body" idx="1"/>
          </p:nvPr>
        </p:nvSpPr>
        <p:spPr/>
        <p:txBody>
          <a:bodyPr/>
          <a:lstStyle/>
          <a:p>
            <a:r>
              <a:rPr lang="en-US" dirty="0" smtClean="0"/>
              <a:t>The Good News</a:t>
            </a:r>
            <a:endParaRPr lang="en-US" dirty="0"/>
          </a:p>
        </p:txBody>
      </p:sp>
    </p:spTree>
    <p:extLst>
      <p:ext uri="{BB962C8B-B14F-4D97-AF65-F5344CB8AC3E}">
        <p14:creationId xmlns:p14="http://schemas.microsoft.com/office/powerpoint/2010/main" val="17086533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44"/>
          <p:cNvSpPr/>
          <p:nvPr/>
        </p:nvSpPr>
        <p:spPr>
          <a:xfrm>
            <a:off x="3583214" y="4626428"/>
            <a:ext cx="1002154" cy="480786"/>
          </a:xfrm>
          <a:custGeom>
            <a:avLst/>
            <a:gdLst>
              <a:gd name="connsiteX0" fmla="*/ 0 w 1122486"/>
              <a:gd name="connsiteY0" fmla="*/ 409541 h 409541"/>
              <a:gd name="connsiteX1" fmla="*/ 190500 w 1122486"/>
              <a:gd name="connsiteY1" fmla="*/ 155541 h 409541"/>
              <a:gd name="connsiteX2" fmla="*/ 589643 w 1122486"/>
              <a:gd name="connsiteY2" fmla="*/ 1326 h 409541"/>
              <a:gd name="connsiteX3" fmla="*/ 1079500 w 1122486"/>
              <a:gd name="connsiteY3" fmla="*/ 82969 h 409541"/>
              <a:gd name="connsiteX4" fmla="*/ 1097643 w 1122486"/>
              <a:gd name="connsiteY4" fmla="*/ 119255 h 40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486" h="409541">
                <a:moveTo>
                  <a:pt x="0" y="409541"/>
                </a:moveTo>
                <a:cubicBezTo>
                  <a:pt x="46113" y="316559"/>
                  <a:pt x="92226" y="223577"/>
                  <a:pt x="190500" y="155541"/>
                </a:cubicBezTo>
                <a:cubicBezTo>
                  <a:pt x="288774" y="87505"/>
                  <a:pt x="441476" y="13421"/>
                  <a:pt x="589643" y="1326"/>
                </a:cubicBezTo>
                <a:cubicBezTo>
                  <a:pt x="737810" y="-10769"/>
                  <a:pt x="994833" y="63314"/>
                  <a:pt x="1079500" y="82969"/>
                </a:cubicBezTo>
                <a:cubicBezTo>
                  <a:pt x="1164167" y="102624"/>
                  <a:pt x="1097643" y="119255"/>
                  <a:pt x="1097643" y="119255"/>
                </a:cubicBezTo>
              </a:path>
            </a:pathLst>
          </a:custGeom>
          <a:ln w="1016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3" name="Straight Connector 32"/>
          <p:cNvCxnSpPr/>
          <p:nvPr/>
        </p:nvCxnSpPr>
        <p:spPr>
          <a:xfrm>
            <a:off x="2326105" y="3021263"/>
            <a:ext cx="7432843" cy="0"/>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542632" y="4669106"/>
            <a:ext cx="1457158" cy="13635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Cloud 5"/>
          <p:cNvSpPr/>
          <p:nvPr/>
        </p:nvSpPr>
        <p:spPr>
          <a:xfrm>
            <a:off x="4735565" y="2774076"/>
            <a:ext cx="1454325" cy="1383503"/>
          </a:xfrm>
          <a:prstGeom prst="clou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2168494" y="-227263"/>
            <a:ext cx="5317822" cy="5788526"/>
            <a:chOff x="2168494" y="-227263"/>
            <a:chExt cx="5317822" cy="5788526"/>
          </a:xfrm>
        </p:grpSpPr>
        <p:cxnSp>
          <p:nvCxnSpPr>
            <p:cNvPr id="11" name="Straight Connector 10"/>
            <p:cNvCxnSpPr/>
            <p:nvPr/>
          </p:nvCxnSpPr>
          <p:spPr>
            <a:xfrm>
              <a:off x="2168494" y="3021263"/>
              <a:ext cx="3660138" cy="254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168494" y="-227263"/>
              <a:ext cx="5317822" cy="324852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2168494" y="-548105"/>
            <a:ext cx="3192243" cy="7058526"/>
            <a:chOff x="2168494" y="-548105"/>
            <a:chExt cx="3192243" cy="7058526"/>
          </a:xfrm>
        </p:grpSpPr>
        <p:cxnSp>
          <p:nvCxnSpPr>
            <p:cNvPr id="16" name="Straight Connector 15"/>
            <p:cNvCxnSpPr/>
            <p:nvPr/>
          </p:nvCxnSpPr>
          <p:spPr>
            <a:xfrm flipV="1">
              <a:off x="2168494" y="-548105"/>
              <a:ext cx="3192243" cy="3569369"/>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2168494" y="3021263"/>
              <a:ext cx="2416874" cy="3489158"/>
            </a:xfrm>
            <a:prstGeom prst="line">
              <a:avLst/>
            </a:prstGeom>
          </p:spPr>
          <p:style>
            <a:lnRef idx="2">
              <a:schemeClr val="accent2"/>
            </a:lnRef>
            <a:fillRef idx="0">
              <a:schemeClr val="accent2"/>
            </a:fillRef>
            <a:effectRef idx="1">
              <a:schemeClr val="accent2"/>
            </a:effectRef>
            <a:fontRef idx="minor">
              <a:schemeClr val="tx1"/>
            </a:fontRef>
          </p:style>
        </p:cxnSp>
      </p:grpSp>
      <p:sp>
        <p:nvSpPr>
          <p:cNvPr id="20" name="Rectangle 19"/>
          <p:cNvSpPr/>
          <p:nvPr/>
        </p:nvSpPr>
        <p:spPr>
          <a:xfrm>
            <a:off x="1356895" y="2774076"/>
            <a:ext cx="922422" cy="4969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564337" y="2892309"/>
            <a:ext cx="1042295" cy="11475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1" name="Isosceles Triangle 30"/>
          <p:cNvSpPr/>
          <p:nvPr/>
        </p:nvSpPr>
        <p:spPr>
          <a:xfrm>
            <a:off x="327527" y="414421"/>
            <a:ext cx="1029368" cy="949158"/>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4" name="TextBox 33"/>
          <p:cNvSpPr txBox="1"/>
          <p:nvPr/>
        </p:nvSpPr>
        <p:spPr>
          <a:xfrm>
            <a:off x="3542632" y="2651931"/>
            <a:ext cx="292756" cy="369332"/>
          </a:xfrm>
          <a:prstGeom prst="rect">
            <a:avLst/>
          </a:prstGeom>
          <a:noFill/>
        </p:spPr>
        <p:txBody>
          <a:bodyPr wrap="none" rtlCol="0">
            <a:spAutoFit/>
          </a:bodyPr>
          <a:lstStyle/>
          <a:p>
            <a:r>
              <a:rPr lang="en-US" b="1" dirty="0" smtClean="0"/>
              <a:t>Z</a:t>
            </a:r>
            <a:endParaRPr lang="en-US" b="1" dirty="0"/>
          </a:p>
        </p:txBody>
      </p:sp>
      <p:sp>
        <p:nvSpPr>
          <p:cNvPr id="35" name="Regular Pentagon 34"/>
          <p:cNvSpPr/>
          <p:nvPr/>
        </p:nvSpPr>
        <p:spPr>
          <a:xfrm rot="19949037">
            <a:off x="6390105" y="534737"/>
            <a:ext cx="1510631" cy="1590842"/>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rot="16200000">
            <a:off x="2100828" y="2805027"/>
            <a:ext cx="567803" cy="43247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6564337" y="2892309"/>
            <a:ext cx="0" cy="1147526"/>
          </a:xfrm>
          <a:prstGeom prst="line">
            <a:avLst/>
          </a:prstGeom>
          <a:ln w="101600">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4699002" y="624714"/>
            <a:ext cx="2399894" cy="3448357"/>
            <a:chOff x="4699002" y="624714"/>
            <a:chExt cx="2399894" cy="3448357"/>
          </a:xfrm>
        </p:grpSpPr>
        <p:sp>
          <p:nvSpPr>
            <p:cNvPr id="43" name="Freeform 42"/>
            <p:cNvSpPr/>
            <p:nvPr/>
          </p:nvSpPr>
          <p:spPr>
            <a:xfrm>
              <a:off x="4699002" y="2902857"/>
              <a:ext cx="353785" cy="1170214"/>
            </a:xfrm>
            <a:custGeom>
              <a:avLst/>
              <a:gdLst>
                <a:gd name="connsiteX0" fmla="*/ 299357 w 353785"/>
                <a:gd name="connsiteY0" fmla="*/ 0 h 1170214"/>
                <a:gd name="connsiteX1" fmla="*/ 254000 w 353785"/>
                <a:gd name="connsiteY1" fmla="*/ 18143 h 1170214"/>
                <a:gd name="connsiteX2" fmla="*/ 208643 w 353785"/>
                <a:gd name="connsiteY2" fmla="*/ 54428 h 1170214"/>
                <a:gd name="connsiteX3" fmla="*/ 190500 w 353785"/>
                <a:gd name="connsiteY3" fmla="*/ 81643 h 1170214"/>
                <a:gd name="connsiteX4" fmla="*/ 181428 w 353785"/>
                <a:gd name="connsiteY4" fmla="*/ 108857 h 1170214"/>
                <a:gd name="connsiteX5" fmla="*/ 154214 w 353785"/>
                <a:gd name="connsiteY5" fmla="*/ 136071 h 1170214"/>
                <a:gd name="connsiteX6" fmla="*/ 145143 w 353785"/>
                <a:gd name="connsiteY6" fmla="*/ 163285 h 1170214"/>
                <a:gd name="connsiteX7" fmla="*/ 136071 w 353785"/>
                <a:gd name="connsiteY7" fmla="*/ 353785 h 1170214"/>
                <a:gd name="connsiteX8" fmla="*/ 108857 w 353785"/>
                <a:gd name="connsiteY8" fmla="*/ 362857 h 1170214"/>
                <a:gd name="connsiteX9" fmla="*/ 54428 w 353785"/>
                <a:gd name="connsiteY9" fmla="*/ 399143 h 1170214"/>
                <a:gd name="connsiteX10" fmla="*/ 36285 w 353785"/>
                <a:gd name="connsiteY10" fmla="*/ 435428 h 1170214"/>
                <a:gd name="connsiteX11" fmla="*/ 0 w 353785"/>
                <a:gd name="connsiteY11" fmla="*/ 489857 h 1170214"/>
                <a:gd name="connsiteX12" fmla="*/ 9071 w 353785"/>
                <a:gd name="connsiteY12" fmla="*/ 635000 h 1170214"/>
                <a:gd name="connsiteX13" fmla="*/ 36285 w 353785"/>
                <a:gd name="connsiteY13" fmla="*/ 653143 h 1170214"/>
                <a:gd name="connsiteX14" fmla="*/ 54428 w 353785"/>
                <a:gd name="connsiteY14" fmla="*/ 707571 h 1170214"/>
                <a:gd name="connsiteX15" fmla="*/ 63500 w 353785"/>
                <a:gd name="connsiteY15" fmla="*/ 943428 h 1170214"/>
                <a:gd name="connsiteX16" fmla="*/ 136071 w 353785"/>
                <a:gd name="connsiteY16" fmla="*/ 1006928 h 1170214"/>
                <a:gd name="connsiteX17" fmla="*/ 163285 w 353785"/>
                <a:gd name="connsiteY17" fmla="*/ 1025071 h 1170214"/>
                <a:gd name="connsiteX18" fmla="*/ 190500 w 353785"/>
                <a:gd name="connsiteY18" fmla="*/ 1043214 h 1170214"/>
                <a:gd name="connsiteX19" fmla="*/ 217714 w 353785"/>
                <a:gd name="connsiteY19" fmla="*/ 1070428 h 1170214"/>
                <a:gd name="connsiteX20" fmla="*/ 244928 w 353785"/>
                <a:gd name="connsiteY20" fmla="*/ 1079500 h 1170214"/>
                <a:gd name="connsiteX21" fmla="*/ 272143 w 353785"/>
                <a:gd name="connsiteY21" fmla="*/ 1097643 h 1170214"/>
                <a:gd name="connsiteX22" fmla="*/ 299357 w 353785"/>
                <a:gd name="connsiteY22" fmla="*/ 1152071 h 1170214"/>
                <a:gd name="connsiteX23" fmla="*/ 353785 w 353785"/>
                <a:gd name="connsiteY23" fmla="*/ 1170214 h 117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3785" h="1170214">
                  <a:moveTo>
                    <a:pt x="299357" y="0"/>
                  </a:moveTo>
                  <a:cubicBezTo>
                    <a:pt x="284238" y="6048"/>
                    <a:pt x="267251" y="8678"/>
                    <a:pt x="254000" y="18143"/>
                  </a:cubicBezTo>
                  <a:cubicBezTo>
                    <a:pt x="182196" y="69431"/>
                    <a:pt x="288611" y="27773"/>
                    <a:pt x="208643" y="54428"/>
                  </a:cubicBezTo>
                  <a:cubicBezTo>
                    <a:pt x="202595" y="63500"/>
                    <a:pt x="195376" y="71891"/>
                    <a:pt x="190500" y="81643"/>
                  </a:cubicBezTo>
                  <a:cubicBezTo>
                    <a:pt x="186224" y="90196"/>
                    <a:pt x="186732" y="100901"/>
                    <a:pt x="181428" y="108857"/>
                  </a:cubicBezTo>
                  <a:cubicBezTo>
                    <a:pt x="174312" y="119531"/>
                    <a:pt x="163285" y="127000"/>
                    <a:pt x="154214" y="136071"/>
                  </a:cubicBezTo>
                  <a:cubicBezTo>
                    <a:pt x="151190" y="145142"/>
                    <a:pt x="145937" y="153756"/>
                    <a:pt x="145143" y="163285"/>
                  </a:cubicBezTo>
                  <a:cubicBezTo>
                    <a:pt x="139864" y="226637"/>
                    <a:pt x="147443" y="291238"/>
                    <a:pt x="136071" y="353785"/>
                  </a:cubicBezTo>
                  <a:cubicBezTo>
                    <a:pt x="134360" y="363193"/>
                    <a:pt x="117216" y="358213"/>
                    <a:pt x="108857" y="362857"/>
                  </a:cubicBezTo>
                  <a:cubicBezTo>
                    <a:pt x="89796" y="373447"/>
                    <a:pt x="54428" y="399143"/>
                    <a:pt x="54428" y="399143"/>
                  </a:cubicBezTo>
                  <a:cubicBezTo>
                    <a:pt x="48380" y="411238"/>
                    <a:pt x="43242" y="423832"/>
                    <a:pt x="36285" y="435428"/>
                  </a:cubicBezTo>
                  <a:cubicBezTo>
                    <a:pt x="25066" y="454126"/>
                    <a:pt x="0" y="489857"/>
                    <a:pt x="0" y="489857"/>
                  </a:cubicBezTo>
                  <a:cubicBezTo>
                    <a:pt x="3024" y="538238"/>
                    <a:pt x="-1445" y="587679"/>
                    <a:pt x="9071" y="635000"/>
                  </a:cubicBezTo>
                  <a:cubicBezTo>
                    <a:pt x="11436" y="645643"/>
                    <a:pt x="30507" y="643898"/>
                    <a:pt x="36285" y="653143"/>
                  </a:cubicBezTo>
                  <a:cubicBezTo>
                    <a:pt x="46421" y="669360"/>
                    <a:pt x="54428" y="707571"/>
                    <a:pt x="54428" y="707571"/>
                  </a:cubicBezTo>
                  <a:cubicBezTo>
                    <a:pt x="57452" y="786190"/>
                    <a:pt x="55404" y="865169"/>
                    <a:pt x="63500" y="943428"/>
                  </a:cubicBezTo>
                  <a:cubicBezTo>
                    <a:pt x="66300" y="970494"/>
                    <a:pt x="127445" y="1001178"/>
                    <a:pt x="136071" y="1006928"/>
                  </a:cubicBezTo>
                  <a:lnTo>
                    <a:pt x="163285" y="1025071"/>
                  </a:lnTo>
                  <a:cubicBezTo>
                    <a:pt x="172357" y="1031119"/>
                    <a:pt x="182791" y="1035505"/>
                    <a:pt x="190500" y="1043214"/>
                  </a:cubicBezTo>
                  <a:cubicBezTo>
                    <a:pt x="199571" y="1052285"/>
                    <a:pt x="207040" y="1063312"/>
                    <a:pt x="217714" y="1070428"/>
                  </a:cubicBezTo>
                  <a:cubicBezTo>
                    <a:pt x="225670" y="1075732"/>
                    <a:pt x="236375" y="1075224"/>
                    <a:pt x="244928" y="1079500"/>
                  </a:cubicBezTo>
                  <a:cubicBezTo>
                    <a:pt x="254680" y="1084376"/>
                    <a:pt x="263071" y="1091595"/>
                    <a:pt x="272143" y="1097643"/>
                  </a:cubicBezTo>
                  <a:cubicBezTo>
                    <a:pt x="277086" y="1112472"/>
                    <a:pt x="284548" y="1142815"/>
                    <a:pt x="299357" y="1152071"/>
                  </a:cubicBezTo>
                  <a:cubicBezTo>
                    <a:pt x="315574" y="1162207"/>
                    <a:pt x="353785" y="1170214"/>
                    <a:pt x="353785" y="1170214"/>
                  </a:cubicBezTo>
                </a:path>
              </a:pathLst>
            </a:custGeom>
            <a:ln w="1016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0" name="Group 49"/>
            <p:cNvGrpSpPr/>
            <p:nvPr/>
          </p:nvGrpSpPr>
          <p:grpSpPr>
            <a:xfrm>
              <a:off x="6388795" y="624714"/>
              <a:ext cx="710101" cy="1626549"/>
              <a:chOff x="6388795" y="624714"/>
              <a:chExt cx="710101" cy="1626549"/>
            </a:xfrm>
          </p:grpSpPr>
          <p:cxnSp>
            <p:nvCxnSpPr>
              <p:cNvPr id="47" name="Straight Connector 46"/>
              <p:cNvCxnSpPr>
                <a:stCxn id="35" idx="0"/>
                <a:endCxn id="35" idx="1"/>
              </p:cNvCxnSpPr>
              <p:nvPr/>
            </p:nvCxnSpPr>
            <p:spPr>
              <a:xfrm flipH="1">
                <a:off x="6388795" y="624714"/>
                <a:ext cx="389144" cy="887862"/>
              </a:xfrm>
              <a:prstGeom prst="line">
                <a:avLst/>
              </a:prstGeom>
              <a:ln w="1016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5" idx="1"/>
                <a:endCxn id="35" idx="2"/>
              </p:cNvCxnSpPr>
              <p:nvPr/>
            </p:nvCxnSpPr>
            <p:spPr>
              <a:xfrm>
                <a:off x="6388795" y="1512576"/>
                <a:ext cx="710101" cy="738687"/>
              </a:xfrm>
              <a:prstGeom prst="line">
                <a:avLst/>
              </a:prstGeom>
              <a:ln w="101600">
                <a:solidFill>
                  <a:srgbClr val="FF66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865196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896984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Deep G-Buffer Generation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8246562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Peeling</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Step 1: </a:t>
            </a:r>
            <a:r>
              <a:rPr lang="en-US" dirty="0" smtClean="0"/>
              <a:t>Submit geo, </a:t>
            </a:r>
            <a:r>
              <a:rPr lang="en-US" dirty="0"/>
              <a:t>r</a:t>
            </a:r>
            <a:r>
              <a:rPr lang="en-US" dirty="0" smtClean="0"/>
              <a:t>ender front-most layer</a:t>
            </a:r>
          </a:p>
          <a:p>
            <a:r>
              <a:rPr lang="en-US" b="1" dirty="0" smtClean="0"/>
              <a:t>Step 2: </a:t>
            </a:r>
            <a:r>
              <a:rPr lang="en-US" dirty="0" smtClean="0"/>
              <a:t>Bind depth buffer from last layer rendered</a:t>
            </a:r>
          </a:p>
          <a:p>
            <a:r>
              <a:rPr lang="en-US" b="1" dirty="0" smtClean="0"/>
              <a:t>Step 3: </a:t>
            </a:r>
            <a:r>
              <a:rPr lang="en-US" dirty="0" smtClean="0"/>
              <a:t>Resubmit all geo, render next layer</a:t>
            </a:r>
          </a:p>
          <a:p>
            <a:pPr lvl="1"/>
            <a:r>
              <a:rPr lang="en-US" dirty="0"/>
              <a:t>P</a:t>
            </a:r>
            <a:r>
              <a:rPr lang="en-US" dirty="0" smtClean="0"/>
              <a:t>ixel </a:t>
            </a:r>
            <a:r>
              <a:rPr lang="en-US" dirty="0" err="1" smtClean="0"/>
              <a:t>shader</a:t>
            </a:r>
            <a:r>
              <a:rPr lang="en-US" dirty="0"/>
              <a:t>:</a:t>
            </a:r>
            <a:r>
              <a:rPr lang="en-US" dirty="0" smtClean="0"/>
              <a:t> if on or in front of the last layer, discard</a:t>
            </a:r>
          </a:p>
          <a:p>
            <a:r>
              <a:rPr lang="en-US" b="1" dirty="0" smtClean="0"/>
              <a:t>Step 4: </a:t>
            </a:r>
            <a:r>
              <a:rPr lang="en-US" dirty="0" smtClean="0"/>
              <a:t>If more layers needed, go to Step 2</a:t>
            </a:r>
          </a:p>
          <a:p>
            <a:endParaRPr lang="en-US" dirty="0" smtClean="0"/>
          </a:p>
          <a:p>
            <a:r>
              <a:rPr lang="en-US" dirty="0" smtClean="0"/>
              <a:t>Expensive</a:t>
            </a:r>
            <a:endParaRPr lang="en-US" dirty="0"/>
          </a:p>
        </p:txBody>
      </p:sp>
      <p:sp>
        <p:nvSpPr>
          <p:cNvPr id="4" name="TextBox 3"/>
          <p:cNvSpPr txBox="1"/>
          <p:nvPr/>
        </p:nvSpPr>
        <p:spPr>
          <a:xfrm>
            <a:off x="7331235" y="4594622"/>
            <a:ext cx="1500982" cy="461665"/>
          </a:xfrm>
          <a:prstGeom prst="rect">
            <a:avLst/>
          </a:prstGeom>
          <a:noFill/>
        </p:spPr>
        <p:txBody>
          <a:bodyPr wrap="none" rtlCol="0">
            <a:spAutoFit/>
          </a:bodyPr>
          <a:lstStyle/>
          <a:p>
            <a:r>
              <a:rPr lang="en-US" sz="2400" dirty="0" smtClean="0"/>
              <a:t>[Everitt01</a:t>
            </a:r>
            <a:r>
              <a:rPr lang="en-US" sz="2400" dirty="0"/>
              <a:t>] </a:t>
            </a:r>
          </a:p>
        </p:txBody>
      </p:sp>
    </p:spTree>
    <p:extLst>
      <p:ext uri="{BB962C8B-B14F-4D97-AF65-F5344CB8AC3E}">
        <p14:creationId xmlns:p14="http://schemas.microsoft.com/office/powerpoint/2010/main" val="4110216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Peeling</a:t>
            </a:r>
            <a:endParaRPr lang="en-US" dirty="0"/>
          </a:p>
        </p:txBody>
      </p:sp>
      <p:grpSp>
        <p:nvGrpSpPr>
          <p:cNvPr id="16" name="Group 15"/>
          <p:cNvGrpSpPr/>
          <p:nvPr/>
        </p:nvGrpSpPr>
        <p:grpSpPr>
          <a:xfrm>
            <a:off x="5018" y="2469503"/>
            <a:ext cx="8982726" cy="973890"/>
            <a:chOff x="5018" y="2160406"/>
            <a:chExt cx="8982726" cy="1082100"/>
          </a:xfrm>
        </p:grpSpPr>
        <p:pic>
          <p:nvPicPr>
            <p:cNvPr id="7"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555" y="2324977"/>
              <a:ext cx="2112189" cy="9175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rot="16200000">
              <a:off x="-288800" y="2454224"/>
              <a:ext cx="956967" cy="369332"/>
            </a:xfrm>
            <a:prstGeom prst="rect">
              <a:avLst/>
            </a:prstGeom>
            <a:noFill/>
          </p:spPr>
          <p:txBody>
            <a:bodyPr wrap="none" rtlCol="0">
              <a:spAutoFit/>
            </a:bodyPr>
            <a:lstStyle/>
            <a:p>
              <a:r>
                <a:rPr lang="en-US" dirty="0" smtClean="0"/>
                <a:t>Layer 0</a:t>
              </a:r>
              <a:endParaRPr lang="en-US" dirty="0"/>
            </a:p>
          </p:txBody>
        </p:sp>
        <p:sp>
          <p:nvSpPr>
            <p:cNvPr id="17" name="Isosceles Triangle 16"/>
            <p:cNvSpPr/>
            <p:nvPr/>
          </p:nvSpPr>
          <p:spPr>
            <a:xfrm rot="17398553">
              <a:off x="3519714" y="1856583"/>
              <a:ext cx="721112"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59466" y="23934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18778" y="2704618"/>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93298" y="26982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1255744" y="2571618"/>
              <a:ext cx="15095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925582" y="2571618"/>
              <a:ext cx="167710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a:grpSpLocks noChangeAspect="1"/>
          </p:cNvGrpSpPr>
          <p:nvPr/>
        </p:nvGrpSpPr>
        <p:grpSpPr>
          <a:xfrm>
            <a:off x="4616489" y="2725822"/>
            <a:ext cx="4516955" cy="522967"/>
            <a:chOff x="-46166" y="3891787"/>
            <a:chExt cx="9033910" cy="1162150"/>
          </a:xfrm>
        </p:grpSpPr>
        <p:grpSp>
          <p:nvGrpSpPr>
            <p:cNvPr id="42" name="Group 41"/>
            <p:cNvGrpSpPr/>
            <p:nvPr/>
          </p:nvGrpSpPr>
          <p:grpSpPr>
            <a:xfrm>
              <a:off x="-46166" y="3891787"/>
              <a:ext cx="6648850" cy="1162150"/>
              <a:chOff x="-41148" y="2057813"/>
              <a:chExt cx="6648850" cy="1162150"/>
            </a:xfrm>
          </p:grpSpPr>
          <p:sp>
            <p:nvSpPr>
              <p:cNvPr id="44" name="TextBox 43"/>
              <p:cNvSpPr txBox="1"/>
              <p:nvPr/>
            </p:nvSpPr>
            <p:spPr>
              <a:xfrm rot="16200000">
                <a:off x="-391391" y="2408056"/>
                <a:ext cx="1162150" cy="461664"/>
              </a:xfrm>
              <a:prstGeom prst="rect">
                <a:avLst/>
              </a:prstGeom>
              <a:noFill/>
            </p:spPr>
            <p:txBody>
              <a:bodyPr wrap="none" rtlCol="0">
                <a:spAutoFit/>
              </a:bodyPr>
              <a:lstStyle/>
              <a:p>
                <a:r>
                  <a:rPr lang="en-US" sz="900" dirty="0" smtClean="0"/>
                  <a:t>Layer 1</a:t>
                </a:r>
                <a:endParaRPr lang="en-US" sz="900" dirty="0"/>
              </a:p>
            </p:txBody>
          </p:sp>
          <p:sp>
            <p:nvSpPr>
              <p:cNvPr id="45" name="Isosceles Triangle 44"/>
              <p:cNvSpPr/>
              <p:nvPr/>
            </p:nvSpPr>
            <p:spPr>
              <a:xfrm rot="17398553">
                <a:off x="3519714" y="1856583"/>
                <a:ext cx="721112"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59466" y="23934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18778" y="2704618"/>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93298" y="26982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1255744" y="2571618"/>
                <a:ext cx="15095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4925582" y="2571618"/>
                <a:ext cx="1682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51"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555" y="4042227"/>
              <a:ext cx="2112189" cy="9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111737" y="877390"/>
            <a:ext cx="8904319" cy="960494"/>
            <a:chOff x="-111737" y="877390"/>
            <a:chExt cx="8904319" cy="960494"/>
          </a:xfrm>
        </p:grpSpPr>
        <p:sp>
          <p:nvSpPr>
            <p:cNvPr id="9" name="TextBox 8"/>
            <p:cNvSpPr txBox="1"/>
            <p:nvPr/>
          </p:nvSpPr>
          <p:spPr>
            <a:xfrm rot="19405718">
              <a:off x="6997612" y="877390"/>
              <a:ext cx="1794970" cy="646331"/>
            </a:xfrm>
            <a:prstGeom prst="rect">
              <a:avLst/>
            </a:prstGeom>
            <a:noFill/>
          </p:spPr>
          <p:txBody>
            <a:bodyPr wrap="none" rtlCol="0">
              <a:spAutoFit/>
            </a:bodyPr>
            <a:lstStyle/>
            <a:p>
              <a:r>
                <a:rPr lang="en-US" dirty="0" smtClean="0"/>
                <a:t>Depth Test/</a:t>
              </a:r>
            </a:p>
            <a:p>
              <a:r>
                <a:rPr lang="en-US" dirty="0" smtClean="0"/>
                <a:t>Fragment </a:t>
              </a:r>
              <a:r>
                <a:rPr lang="en-US" dirty="0" err="1" smtClean="0"/>
                <a:t>Shader</a:t>
              </a:r>
              <a:endParaRPr lang="en-US" dirty="0"/>
            </a:p>
          </p:txBody>
        </p:sp>
        <p:sp>
          <p:nvSpPr>
            <p:cNvPr id="21" name="TextBox 20"/>
            <p:cNvSpPr txBox="1"/>
            <p:nvPr/>
          </p:nvSpPr>
          <p:spPr>
            <a:xfrm rot="19405718">
              <a:off x="3880272" y="1191553"/>
              <a:ext cx="1409836" cy="646331"/>
            </a:xfrm>
            <a:prstGeom prst="rect">
              <a:avLst/>
            </a:prstGeom>
            <a:noFill/>
          </p:spPr>
          <p:txBody>
            <a:bodyPr wrap="none" rtlCol="0">
              <a:spAutoFit/>
            </a:bodyPr>
            <a:lstStyle/>
            <a:p>
              <a:pPr algn="ctr"/>
              <a:r>
                <a:rPr lang="en-US" dirty="0" err="1" smtClean="0"/>
                <a:t>Rasterization</a:t>
              </a:r>
              <a:r>
                <a:rPr lang="en-US" dirty="0" smtClean="0"/>
                <a:t> </a:t>
              </a:r>
            </a:p>
            <a:p>
              <a:pPr algn="ctr"/>
              <a:r>
                <a:rPr lang="en-US" dirty="0" smtClean="0"/>
                <a:t>Setup</a:t>
              </a:r>
              <a:endParaRPr lang="en-US" dirty="0"/>
            </a:p>
          </p:txBody>
        </p:sp>
        <p:sp>
          <p:nvSpPr>
            <p:cNvPr id="22" name="TextBox 21"/>
            <p:cNvSpPr txBox="1"/>
            <p:nvPr/>
          </p:nvSpPr>
          <p:spPr>
            <a:xfrm rot="19405718">
              <a:off x="5430442" y="1218821"/>
              <a:ext cx="1409836" cy="369332"/>
            </a:xfrm>
            <a:prstGeom prst="rect">
              <a:avLst/>
            </a:prstGeom>
            <a:noFill/>
          </p:spPr>
          <p:txBody>
            <a:bodyPr wrap="none" rtlCol="0">
              <a:spAutoFit/>
            </a:bodyPr>
            <a:lstStyle/>
            <a:p>
              <a:pPr algn="ctr"/>
              <a:r>
                <a:rPr lang="en-US" dirty="0" err="1" smtClean="0"/>
                <a:t>Rasterization</a:t>
              </a:r>
              <a:endParaRPr lang="en-US" dirty="0"/>
            </a:p>
          </p:txBody>
        </p:sp>
        <p:sp>
          <p:nvSpPr>
            <p:cNvPr id="25" name="TextBox 24"/>
            <p:cNvSpPr txBox="1"/>
            <p:nvPr/>
          </p:nvSpPr>
          <p:spPr>
            <a:xfrm rot="19405718">
              <a:off x="2663185" y="1188990"/>
              <a:ext cx="1076775" cy="646331"/>
            </a:xfrm>
            <a:prstGeom prst="rect">
              <a:avLst/>
            </a:prstGeom>
            <a:noFill/>
          </p:spPr>
          <p:txBody>
            <a:bodyPr wrap="none" rtlCol="0">
              <a:spAutoFit/>
            </a:bodyPr>
            <a:lstStyle/>
            <a:p>
              <a:pPr algn="ctr"/>
              <a:r>
                <a:rPr lang="en-US" dirty="0" smtClean="0"/>
                <a:t>Primitive </a:t>
              </a:r>
            </a:p>
            <a:p>
              <a:pPr algn="ctr"/>
              <a:r>
                <a:rPr lang="en-US" dirty="0" smtClean="0"/>
                <a:t>Assembly</a:t>
              </a:r>
              <a:endParaRPr lang="en-US" dirty="0"/>
            </a:p>
          </p:txBody>
        </p:sp>
        <p:sp>
          <p:nvSpPr>
            <p:cNvPr id="26" name="TextBox 25"/>
            <p:cNvSpPr txBox="1"/>
            <p:nvPr/>
          </p:nvSpPr>
          <p:spPr>
            <a:xfrm rot="19405718">
              <a:off x="1522710" y="1262760"/>
              <a:ext cx="1242573" cy="369332"/>
            </a:xfrm>
            <a:prstGeom prst="rect">
              <a:avLst/>
            </a:prstGeom>
            <a:noFill/>
          </p:spPr>
          <p:txBody>
            <a:bodyPr wrap="none" rtlCol="0">
              <a:spAutoFit/>
            </a:bodyPr>
            <a:lstStyle/>
            <a:p>
              <a:pPr algn="ctr"/>
              <a:r>
                <a:rPr lang="en-US" dirty="0" err="1" smtClean="0"/>
                <a:t>Tesselation</a:t>
              </a:r>
              <a:endParaRPr lang="en-US" dirty="0"/>
            </a:p>
          </p:txBody>
        </p:sp>
        <p:sp>
          <p:nvSpPr>
            <p:cNvPr id="27" name="TextBox 26"/>
            <p:cNvSpPr txBox="1"/>
            <p:nvPr/>
          </p:nvSpPr>
          <p:spPr>
            <a:xfrm rot="19405718">
              <a:off x="840280" y="1261143"/>
              <a:ext cx="974095" cy="369332"/>
            </a:xfrm>
            <a:prstGeom prst="rect">
              <a:avLst/>
            </a:prstGeom>
            <a:noFill/>
          </p:spPr>
          <p:txBody>
            <a:bodyPr wrap="none" rtlCol="0">
              <a:spAutoFit/>
            </a:bodyPr>
            <a:lstStyle/>
            <a:p>
              <a:pPr algn="ctr"/>
              <a:r>
                <a:rPr lang="en-US" dirty="0" smtClean="0"/>
                <a:t>Skinning</a:t>
              </a:r>
              <a:endParaRPr lang="en-US" dirty="0"/>
            </a:p>
          </p:txBody>
        </p:sp>
        <p:sp>
          <p:nvSpPr>
            <p:cNvPr id="55" name="TextBox 54"/>
            <p:cNvSpPr txBox="1"/>
            <p:nvPr/>
          </p:nvSpPr>
          <p:spPr>
            <a:xfrm rot="19405718">
              <a:off x="-111737" y="1148459"/>
              <a:ext cx="1626241" cy="369332"/>
            </a:xfrm>
            <a:prstGeom prst="rect">
              <a:avLst/>
            </a:prstGeom>
            <a:noFill/>
          </p:spPr>
          <p:txBody>
            <a:bodyPr wrap="none" rtlCol="0">
              <a:spAutoFit/>
            </a:bodyPr>
            <a:lstStyle/>
            <a:p>
              <a:pPr algn="ctr"/>
              <a:r>
                <a:rPr lang="en-US" dirty="0" smtClean="0"/>
                <a:t>Draw call setup</a:t>
              </a:r>
              <a:endParaRPr lang="en-US" dirty="0"/>
            </a:p>
          </p:txBody>
        </p:sp>
      </p:grpSp>
      <p:sp>
        <p:nvSpPr>
          <p:cNvPr id="56" name="Rectangle 55"/>
          <p:cNvSpPr>
            <a:spLocks noChangeAspect="1"/>
          </p:cNvSpPr>
          <p:nvPr/>
        </p:nvSpPr>
        <p:spPr>
          <a:xfrm>
            <a:off x="4687694" y="2678541"/>
            <a:ext cx="3070852" cy="642938"/>
          </a:xfrm>
          <a:prstGeom prst="rect">
            <a:avLst/>
          </a:prstGeom>
          <a:solidFill>
            <a:srgbClr val="FF0000">
              <a:alpha val="33000"/>
            </a:srgbClr>
          </a:solidFill>
          <a:ln w="254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255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6"/>
                                        </p:tgtEl>
                                      </p:cBhvr>
                                      <p:by x="50000" y="50000"/>
                                    </p:animScale>
                                  </p:childTnLst>
                                </p:cTn>
                              </p:par>
                              <p:par>
                                <p:cTn id="12" presetID="0" presetClass="path" presetSubtype="0" accel="50000" decel="50000" fill="hold" nodeType="withEffect">
                                  <p:stCondLst>
                                    <p:cond delay="0"/>
                                  </p:stCondLst>
                                  <p:childTnLst>
                                    <p:animMotion origin="layout" path="M 3.33333E-6 3.17088E-6 L -0.23403 3.17088E-6 " pathEditMode="relative" rAng="0" ptsTypes="AA">
                                      <p:cBhvr>
                                        <p:cTn id="13" dur="2000" fill="hold"/>
                                        <p:tgtEl>
                                          <p:spTgt spid="16"/>
                                        </p:tgtEl>
                                        <p:attrNameLst>
                                          <p:attrName>ppt_x</p:attrName>
                                          <p:attrName>ppt_y</p:attrName>
                                        </p:attrNameLst>
                                      </p:cBhvr>
                                      <p:rCtr x="-11701" y="0"/>
                                    </p:animMotion>
                                  </p:childTnLst>
                                </p:cTn>
                              </p:par>
                              <p:par>
                                <p:cTn id="14" presetID="10" presetClass="exit" presetSubtype="0" fill="hold" nodeType="withEffect">
                                  <p:stCondLst>
                                    <p:cond delay="0"/>
                                  </p:stCondLst>
                                  <p:childTnLst>
                                    <p:animEffect transition="out" filter="fade">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20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Fragment </a:t>
            </a:r>
            <a:r>
              <a:rPr lang="en-US" dirty="0" err="1" smtClean="0"/>
              <a:t>Shader</a:t>
            </a:r>
            <a:r>
              <a:rPr lang="en-US" dirty="0" smtClean="0"/>
              <a:t> Interlock / </a:t>
            </a:r>
            <a:r>
              <a:rPr lang="en-US" dirty="0" err="1" smtClean="0"/>
              <a:t>Pixelsync</a:t>
            </a:r>
            <a:endParaRPr lang="en-US" dirty="0"/>
          </a:p>
        </p:txBody>
      </p:sp>
      <p:sp>
        <p:nvSpPr>
          <p:cNvPr id="3" name="Content Placeholder 2"/>
          <p:cNvSpPr>
            <a:spLocks noGrp="1"/>
          </p:cNvSpPr>
          <p:nvPr>
            <p:ph idx="1"/>
          </p:nvPr>
        </p:nvSpPr>
        <p:spPr/>
        <p:txBody>
          <a:bodyPr>
            <a:normAutofit/>
          </a:bodyPr>
          <a:lstStyle/>
          <a:p>
            <a:r>
              <a:rPr lang="en-US" dirty="0" smtClean="0"/>
              <a:t>Slower than regular </a:t>
            </a:r>
            <a:r>
              <a:rPr lang="en-US" dirty="0" err="1" smtClean="0"/>
              <a:t>framebuffer</a:t>
            </a:r>
            <a:r>
              <a:rPr lang="en-US" dirty="0" smtClean="0"/>
              <a:t> write</a:t>
            </a:r>
          </a:p>
          <a:p>
            <a:pPr lvl="1"/>
            <a:r>
              <a:rPr lang="en-US" dirty="0" err="1" smtClean="0"/>
              <a:t>Mutex</a:t>
            </a:r>
            <a:r>
              <a:rPr lang="en-US" dirty="0" smtClean="0"/>
              <a:t>-like synchronization</a:t>
            </a:r>
          </a:p>
          <a:p>
            <a:pPr lvl="1"/>
            <a:r>
              <a:rPr lang="en-US" dirty="0" smtClean="0"/>
              <a:t>High bandwidth</a:t>
            </a:r>
          </a:p>
          <a:p>
            <a:r>
              <a:rPr lang="en-US" dirty="0" smtClean="0"/>
              <a:t>Can’t support </a:t>
            </a:r>
            <a:r>
              <a:rPr lang="en-US" dirty="0" err="1" smtClean="0"/>
              <a:t>heterogenous</a:t>
            </a:r>
            <a:r>
              <a:rPr lang="en-US" dirty="0" smtClean="0"/>
              <a:t> layer resolution</a:t>
            </a:r>
            <a:endParaRPr lang="en-US" dirty="0"/>
          </a:p>
          <a:p>
            <a:r>
              <a:rPr lang="en-US" dirty="0" smtClean="0"/>
              <a:t>Requires unbounded memory for minimum separation between layers</a:t>
            </a:r>
            <a:endParaRPr lang="en-US" dirty="0"/>
          </a:p>
        </p:txBody>
      </p:sp>
      <p:grpSp>
        <p:nvGrpSpPr>
          <p:cNvPr id="28" name="Group 27"/>
          <p:cNvGrpSpPr/>
          <p:nvPr/>
        </p:nvGrpSpPr>
        <p:grpSpPr>
          <a:xfrm>
            <a:off x="4358035" y="949883"/>
            <a:ext cx="3473732" cy="2599760"/>
            <a:chOff x="4358035" y="976619"/>
            <a:chExt cx="3473732" cy="2599760"/>
          </a:xfrm>
        </p:grpSpPr>
        <p:sp>
          <p:nvSpPr>
            <p:cNvPr id="27" name="Rectangle 26"/>
            <p:cNvSpPr/>
            <p:nvPr/>
          </p:nvSpPr>
          <p:spPr>
            <a:xfrm>
              <a:off x="4358035" y="1094790"/>
              <a:ext cx="3473732" cy="24815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4358035" y="976619"/>
              <a:ext cx="3473732" cy="2599760"/>
              <a:chOff x="327527" y="-548105"/>
              <a:chExt cx="9431421" cy="7058526"/>
            </a:xfrm>
          </p:grpSpPr>
          <p:sp>
            <p:nvSpPr>
              <p:cNvPr id="5" name="Freeform 4"/>
              <p:cNvSpPr/>
              <p:nvPr/>
            </p:nvSpPr>
            <p:spPr>
              <a:xfrm>
                <a:off x="3583214" y="4626428"/>
                <a:ext cx="1002154" cy="480786"/>
              </a:xfrm>
              <a:custGeom>
                <a:avLst/>
                <a:gdLst>
                  <a:gd name="connsiteX0" fmla="*/ 0 w 1122486"/>
                  <a:gd name="connsiteY0" fmla="*/ 409541 h 409541"/>
                  <a:gd name="connsiteX1" fmla="*/ 190500 w 1122486"/>
                  <a:gd name="connsiteY1" fmla="*/ 155541 h 409541"/>
                  <a:gd name="connsiteX2" fmla="*/ 589643 w 1122486"/>
                  <a:gd name="connsiteY2" fmla="*/ 1326 h 409541"/>
                  <a:gd name="connsiteX3" fmla="*/ 1079500 w 1122486"/>
                  <a:gd name="connsiteY3" fmla="*/ 82969 h 409541"/>
                  <a:gd name="connsiteX4" fmla="*/ 1097643 w 1122486"/>
                  <a:gd name="connsiteY4" fmla="*/ 119255 h 40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486" h="409541">
                    <a:moveTo>
                      <a:pt x="0" y="409541"/>
                    </a:moveTo>
                    <a:cubicBezTo>
                      <a:pt x="46113" y="316559"/>
                      <a:pt x="92226" y="223577"/>
                      <a:pt x="190500" y="155541"/>
                    </a:cubicBezTo>
                    <a:cubicBezTo>
                      <a:pt x="288774" y="87505"/>
                      <a:pt x="441476" y="13421"/>
                      <a:pt x="589643" y="1326"/>
                    </a:cubicBezTo>
                    <a:cubicBezTo>
                      <a:pt x="737810" y="-10769"/>
                      <a:pt x="994833" y="63314"/>
                      <a:pt x="1079500" y="82969"/>
                    </a:cubicBezTo>
                    <a:cubicBezTo>
                      <a:pt x="1164167" y="102624"/>
                      <a:pt x="1097643" y="119255"/>
                      <a:pt x="1097643" y="119255"/>
                    </a:cubicBezTo>
                  </a:path>
                </a:pathLst>
              </a:custGeom>
              <a:ln w="1016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p:nvPr/>
            </p:nvCxnSpPr>
            <p:spPr>
              <a:xfrm>
                <a:off x="2326105" y="3021263"/>
                <a:ext cx="7432843" cy="0"/>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3542632" y="4669106"/>
                <a:ext cx="1457158" cy="1363579"/>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Cloud 7"/>
              <p:cNvSpPr/>
              <p:nvPr/>
            </p:nvSpPr>
            <p:spPr>
              <a:xfrm>
                <a:off x="4735565" y="2774076"/>
                <a:ext cx="1454325" cy="1383503"/>
              </a:xfrm>
              <a:prstGeom prst="clou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a:off x="2168494" y="-227263"/>
                <a:ext cx="5317822" cy="5788526"/>
                <a:chOff x="2168494" y="-227263"/>
                <a:chExt cx="5317822" cy="5788526"/>
              </a:xfrm>
            </p:grpSpPr>
            <p:cxnSp>
              <p:nvCxnSpPr>
                <p:cNvPr id="25" name="Straight Connector 24"/>
                <p:cNvCxnSpPr/>
                <p:nvPr/>
              </p:nvCxnSpPr>
              <p:spPr>
                <a:xfrm>
                  <a:off x="2168494" y="3021263"/>
                  <a:ext cx="3660138" cy="254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168494" y="-227263"/>
                  <a:ext cx="5317822" cy="324852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2168494" y="-548105"/>
                <a:ext cx="3192243" cy="7058526"/>
                <a:chOff x="2168494" y="-548105"/>
                <a:chExt cx="3192243" cy="7058526"/>
              </a:xfrm>
            </p:grpSpPr>
            <p:cxnSp>
              <p:nvCxnSpPr>
                <p:cNvPr id="23" name="Straight Connector 22"/>
                <p:cNvCxnSpPr/>
                <p:nvPr/>
              </p:nvCxnSpPr>
              <p:spPr>
                <a:xfrm flipV="1">
                  <a:off x="2168494" y="-548105"/>
                  <a:ext cx="3192243" cy="3569369"/>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2168494" y="3021263"/>
                  <a:ext cx="2416874" cy="3489158"/>
                </a:xfrm>
                <a:prstGeom prst="line">
                  <a:avLst/>
                </a:prstGeom>
              </p:spPr>
              <p:style>
                <a:lnRef idx="2">
                  <a:schemeClr val="accent2"/>
                </a:lnRef>
                <a:fillRef idx="0">
                  <a:schemeClr val="accent2"/>
                </a:fillRef>
                <a:effectRef idx="1">
                  <a:schemeClr val="accent2"/>
                </a:effectRef>
                <a:fontRef idx="minor">
                  <a:schemeClr val="tx1"/>
                </a:fontRef>
              </p:style>
            </p:cxnSp>
          </p:grpSp>
          <p:sp>
            <p:nvSpPr>
              <p:cNvPr id="11" name="Rectangle 10"/>
              <p:cNvSpPr/>
              <p:nvPr/>
            </p:nvSpPr>
            <p:spPr>
              <a:xfrm>
                <a:off x="1356895" y="2774076"/>
                <a:ext cx="922422" cy="4969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564337" y="2892309"/>
                <a:ext cx="1042295" cy="114752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327527" y="414421"/>
                <a:ext cx="1029368" cy="949158"/>
              </a:xfrm>
              <a:prstGeom prst="triangl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TextBox 13"/>
              <p:cNvSpPr txBox="1"/>
              <p:nvPr/>
            </p:nvSpPr>
            <p:spPr>
              <a:xfrm>
                <a:off x="3542632" y="2651931"/>
                <a:ext cx="292756" cy="369332"/>
              </a:xfrm>
              <a:prstGeom prst="rect">
                <a:avLst/>
              </a:prstGeom>
              <a:noFill/>
            </p:spPr>
            <p:txBody>
              <a:bodyPr wrap="none" rtlCol="0">
                <a:spAutoFit/>
              </a:bodyPr>
              <a:lstStyle/>
              <a:p>
                <a:r>
                  <a:rPr lang="en-US" b="1" dirty="0" smtClean="0"/>
                  <a:t>Z</a:t>
                </a:r>
                <a:endParaRPr lang="en-US" b="1" dirty="0"/>
              </a:p>
            </p:txBody>
          </p:sp>
          <p:sp>
            <p:nvSpPr>
              <p:cNvPr id="15" name="Regular Pentagon 14"/>
              <p:cNvSpPr/>
              <p:nvPr/>
            </p:nvSpPr>
            <p:spPr>
              <a:xfrm rot="19949037">
                <a:off x="6390105" y="534737"/>
                <a:ext cx="1510631" cy="1590842"/>
              </a:xfrm>
              <a:prstGeom prst="pent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16200000">
                <a:off x="2100828" y="2805027"/>
                <a:ext cx="567803" cy="432470"/>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6564337" y="2892309"/>
                <a:ext cx="0" cy="1147526"/>
              </a:xfrm>
              <a:prstGeom prst="line">
                <a:avLst/>
              </a:prstGeom>
              <a:ln w="101600">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699002" y="624714"/>
                <a:ext cx="2399894" cy="3448357"/>
                <a:chOff x="4699002" y="624714"/>
                <a:chExt cx="2399894" cy="3448357"/>
              </a:xfrm>
            </p:grpSpPr>
            <p:sp>
              <p:nvSpPr>
                <p:cNvPr id="19" name="Freeform 18"/>
                <p:cNvSpPr/>
                <p:nvPr/>
              </p:nvSpPr>
              <p:spPr>
                <a:xfrm>
                  <a:off x="4699002" y="2902857"/>
                  <a:ext cx="353785" cy="1170214"/>
                </a:xfrm>
                <a:custGeom>
                  <a:avLst/>
                  <a:gdLst>
                    <a:gd name="connsiteX0" fmla="*/ 299357 w 353785"/>
                    <a:gd name="connsiteY0" fmla="*/ 0 h 1170214"/>
                    <a:gd name="connsiteX1" fmla="*/ 254000 w 353785"/>
                    <a:gd name="connsiteY1" fmla="*/ 18143 h 1170214"/>
                    <a:gd name="connsiteX2" fmla="*/ 208643 w 353785"/>
                    <a:gd name="connsiteY2" fmla="*/ 54428 h 1170214"/>
                    <a:gd name="connsiteX3" fmla="*/ 190500 w 353785"/>
                    <a:gd name="connsiteY3" fmla="*/ 81643 h 1170214"/>
                    <a:gd name="connsiteX4" fmla="*/ 181428 w 353785"/>
                    <a:gd name="connsiteY4" fmla="*/ 108857 h 1170214"/>
                    <a:gd name="connsiteX5" fmla="*/ 154214 w 353785"/>
                    <a:gd name="connsiteY5" fmla="*/ 136071 h 1170214"/>
                    <a:gd name="connsiteX6" fmla="*/ 145143 w 353785"/>
                    <a:gd name="connsiteY6" fmla="*/ 163285 h 1170214"/>
                    <a:gd name="connsiteX7" fmla="*/ 136071 w 353785"/>
                    <a:gd name="connsiteY7" fmla="*/ 353785 h 1170214"/>
                    <a:gd name="connsiteX8" fmla="*/ 108857 w 353785"/>
                    <a:gd name="connsiteY8" fmla="*/ 362857 h 1170214"/>
                    <a:gd name="connsiteX9" fmla="*/ 54428 w 353785"/>
                    <a:gd name="connsiteY9" fmla="*/ 399143 h 1170214"/>
                    <a:gd name="connsiteX10" fmla="*/ 36285 w 353785"/>
                    <a:gd name="connsiteY10" fmla="*/ 435428 h 1170214"/>
                    <a:gd name="connsiteX11" fmla="*/ 0 w 353785"/>
                    <a:gd name="connsiteY11" fmla="*/ 489857 h 1170214"/>
                    <a:gd name="connsiteX12" fmla="*/ 9071 w 353785"/>
                    <a:gd name="connsiteY12" fmla="*/ 635000 h 1170214"/>
                    <a:gd name="connsiteX13" fmla="*/ 36285 w 353785"/>
                    <a:gd name="connsiteY13" fmla="*/ 653143 h 1170214"/>
                    <a:gd name="connsiteX14" fmla="*/ 54428 w 353785"/>
                    <a:gd name="connsiteY14" fmla="*/ 707571 h 1170214"/>
                    <a:gd name="connsiteX15" fmla="*/ 63500 w 353785"/>
                    <a:gd name="connsiteY15" fmla="*/ 943428 h 1170214"/>
                    <a:gd name="connsiteX16" fmla="*/ 136071 w 353785"/>
                    <a:gd name="connsiteY16" fmla="*/ 1006928 h 1170214"/>
                    <a:gd name="connsiteX17" fmla="*/ 163285 w 353785"/>
                    <a:gd name="connsiteY17" fmla="*/ 1025071 h 1170214"/>
                    <a:gd name="connsiteX18" fmla="*/ 190500 w 353785"/>
                    <a:gd name="connsiteY18" fmla="*/ 1043214 h 1170214"/>
                    <a:gd name="connsiteX19" fmla="*/ 217714 w 353785"/>
                    <a:gd name="connsiteY19" fmla="*/ 1070428 h 1170214"/>
                    <a:gd name="connsiteX20" fmla="*/ 244928 w 353785"/>
                    <a:gd name="connsiteY20" fmla="*/ 1079500 h 1170214"/>
                    <a:gd name="connsiteX21" fmla="*/ 272143 w 353785"/>
                    <a:gd name="connsiteY21" fmla="*/ 1097643 h 1170214"/>
                    <a:gd name="connsiteX22" fmla="*/ 299357 w 353785"/>
                    <a:gd name="connsiteY22" fmla="*/ 1152071 h 1170214"/>
                    <a:gd name="connsiteX23" fmla="*/ 353785 w 353785"/>
                    <a:gd name="connsiteY23" fmla="*/ 1170214 h 117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3785" h="1170214">
                      <a:moveTo>
                        <a:pt x="299357" y="0"/>
                      </a:moveTo>
                      <a:cubicBezTo>
                        <a:pt x="284238" y="6048"/>
                        <a:pt x="267251" y="8678"/>
                        <a:pt x="254000" y="18143"/>
                      </a:cubicBezTo>
                      <a:cubicBezTo>
                        <a:pt x="182196" y="69431"/>
                        <a:pt x="288611" y="27773"/>
                        <a:pt x="208643" y="54428"/>
                      </a:cubicBezTo>
                      <a:cubicBezTo>
                        <a:pt x="202595" y="63500"/>
                        <a:pt x="195376" y="71891"/>
                        <a:pt x="190500" y="81643"/>
                      </a:cubicBezTo>
                      <a:cubicBezTo>
                        <a:pt x="186224" y="90196"/>
                        <a:pt x="186732" y="100901"/>
                        <a:pt x="181428" y="108857"/>
                      </a:cubicBezTo>
                      <a:cubicBezTo>
                        <a:pt x="174312" y="119531"/>
                        <a:pt x="163285" y="127000"/>
                        <a:pt x="154214" y="136071"/>
                      </a:cubicBezTo>
                      <a:cubicBezTo>
                        <a:pt x="151190" y="145142"/>
                        <a:pt x="145937" y="153756"/>
                        <a:pt x="145143" y="163285"/>
                      </a:cubicBezTo>
                      <a:cubicBezTo>
                        <a:pt x="139864" y="226637"/>
                        <a:pt x="147443" y="291238"/>
                        <a:pt x="136071" y="353785"/>
                      </a:cubicBezTo>
                      <a:cubicBezTo>
                        <a:pt x="134360" y="363193"/>
                        <a:pt x="117216" y="358213"/>
                        <a:pt x="108857" y="362857"/>
                      </a:cubicBezTo>
                      <a:cubicBezTo>
                        <a:pt x="89796" y="373447"/>
                        <a:pt x="54428" y="399143"/>
                        <a:pt x="54428" y="399143"/>
                      </a:cubicBezTo>
                      <a:cubicBezTo>
                        <a:pt x="48380" y="411238"/>
                        <a:pt x="43242" y="423832"/>
                        <a:pt x="36285" y="435428"/>
                      </a:cubicBezTo>
                      <a:cubicBezTo>
                        <a:pt x="25066" y="454126"/>
                        <a:pt x="0" y="489857"/>
                        <a:pt x="0" y="489857"/>
                      </a:cubicBezTo>
                      <a:cubicBezTo>
                        <a:pt x="3024" y="538238"/>
                        <a:pt x="-1445" y="587679"/>
                        <a:pt x="9071" y="635000"/>
                      </a:cubicBezTo>
                      <a:cubicBezTo>
                        <a:pt x="11436" y="645643"/>
                        <a:pt x="30507" y="643898"/>
                        <a:pt x="36285" y="653143"/>
                      </a:cubicBezTo>
                      <a:cubicBezTo>
                        <a:pt x="46421" y="669360"/>
                        <a:pt x="54428" y="707571"/>
                        <a:pt x="54428" y="707571"/>
                      </a:cubicBezTo>
                      <a:cubicBezTo>
                        <a:pt x="57452" y="786190"/>
                        <a:pt x="55404" y="865169"/>
                        <a:pt x="63500" y="943428"/>
                      </a:cubicBezTo>
                      <a:cubicBezTo>
                        <a:pt x="66300" y="970494"/>
                        <a:pt x="127445" y="1001178"/>
                        <a:pt x="136071" y="1006928"/>
                      </a:cubicBezTo>
                      <a:lnTo>
                        <a:pt x="163285" y="1025071"/>
                      </a:lnTo>
                      <a:cubicBezTo>
                        <a:pt x="172357" y="1031119"/>
                        <a:pt x="182791" y="1035505"/>
                        <a:pt x="190500" y="1043214"/>
                      </a:cubicBezTo>
                      <a:cubicBezTo>
                        <a:pt x="199571" y="1052285"/>
                        <a:pt x="207040" y="1063312"/>
                        <a:pt x="217714" y="1070428"/>
                      </a:cubicBezTo>
                      <a:cubicBezTo>
                        <a:pt x="225670" y="1075732"/>
                        <a:pt x="236375" y="1075224"/>
                        <a:pt x="244928" y="1079500"/>
                      </a:cubicBezTo>
                      <a:cubicBezTo>
                        <a:pt x="254680" y="1084376"/>
                        <a:pt x="263071" y="1091595"/>
                        <a:pt x="272143" y="1097643"/>
                      </a:cubicBezTo>
                      <a:cubicBezTo>
                        <a:pt x="277086" y="1112472"/>
                        <a:pt x="284548" y="1142815"/>
                        <a:pt x="299357" y="1152071"/>
                      </a:cubicBezTo>
                      <a:cubicBezTo>
                        <a:pt x="315574" y="1162207"/>
                        <a:pt x="353785" y="1170214"/>
                        <a:pt x="353785" y="1170214"/>
                      </a:cubicBezTo>
                    </a:path>
                  </a:pathLst>
                </a:custGeom>
                <a:ln w="101600">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0" name="Group 19"/>
                <p:cNvGrpSpPr/>
                <p:nvPr/>
              </p:nvGrpSpPr>
              <p:grpSpPr>
                <a:xfrm>
                  <a:off x="6388795" y="624714"/>
                  <a:ext cx="710101" cy="1626549"/>
                  <a:chOff x="6388795" y="624714"/>
                  <a:chExt cx="710101" cy="1626549"/>
                </a:xfrm>
              </p:grpSpPr>
              <p:cxnSp>
                <p:nvCxnSpPr>
                  <p:cNvPr id="21" name="Straight Connector 20"/>
                  <p:cNvCxnSpPr>
                    <a:stCxn id="15" idx="0"/>
                    <a:endCxn id="15" idx="1"/>
                  </p:cNvCxnSpPr>
                  <p:nvPr/>
                </p:nvCxnSpPr>
                <p:spPr>
                  <a:xfrm flipH="1">
                    <a:off x="6388795" y="624714"/>
                    <a:ext cx="389144" cy="887862"/>
                  </a:xfrm>
                  <a:prstGeom prst="line">
                    <a:avLst/>
                  </a:prstGeom>
                  <a:ln w="1016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5" idx="1"/>
                    <a:endCxn id="15" idx="2"/>
                  </p:cNvCxnSpPr>
                  <p:nvPr/>
                </p:nvCxnSpPr>
                <p:spPr>
                  <a:xfrm>
                    <a:off x="6388795" y="1512576"/>
                    <a:ext cx="710101" cy="738687"/>
                  </a:xfrm>
                  <a:prstGeom prst="line">
                    <a:avLst/>
                  </a:prstGeom>
                  <a:ln w="101600">
                    <a:solidFill>
                      <a:srgbClr val="FF6600"/>
                    </a:solidFill>
                  </a:ln>
                </p:spPr>
                <p:style>
                  <a:lnRef idx="2">
                    <a:schemeClr val="accent1"/>
                  </a:lnRef>
                  <a:fillRef idx="0">
                    <a:schemeClr val="accent1"/>
                  </a:fillRef>
                  <a:effectRef idx="1">
                    <a:schemeClr val="accent1"/>
                  </a:effectRef>
                  <a:fontRef idx="minor">
                    <a:schemeClr val="tx1"/>
                  </a:fontRef>
                </p:style>
              </p:cxnSp>
            </p:grpSp>
          </p:grpSp>
        </p:grpSp>
      </p:grpSp>
    </p:spTree>
    <p:extLst>
      <p:ext uri="{BB962C8B-B14F-4D97-AF65-F5344CB8AC3E}">
        <p14:creationId xmlns:p14="http://schemas.microsoft.com/office/powerpoint/2010/main" val="2700308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Minimum Separation</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6-05-29 at 4.1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33" y="1063228"/>
            <a:ext cx="8735756" cy="3856776"/>
          </a:xfrm>
          <a:prstGeom prst="rect">
            <a:avLst/>
          </a:prstGeom>
        </p:spPr>
      </p:pic>
    </p:spTree>
    <p:extLst>
      <p:ext uri="{BB962C8B-B14F-4D97-AF65-F5344CB8AC3E}">
        <p14:creationId xmlns:p14="http://schemas.microsoft.com/office/powerpoint/2010/main" val="3729883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23077" b="23077"/>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a:effectLst>
                  <a:glow rad="101600">
                    <a:schemeClr val="bg1">
                      <a:alpha val="75000"/>
                    </a:schemeClr>
                  </a:glow>
                </a:effectLst>
              </a:rPr>
              <a:t>2</a:t>
            </a:r>
            <a:r>
              <a:rPr lang="en-US" dirty="0" smtClean="0">
                <a:effectLst>
                  <a:glow rad="101600">
                    <a:schemeClr val="bg1">
                      <a:alpha val="75000"/>
                    </a:schemeClr>
                  </a:glow>
                </a:effectLst>
              </a:rPr>
              <a:t>-layer AO</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7004874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23077" b="23077"/>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a:effectLst>
                  <a:glow rad="101600">
                    <a:schemeClr val="bg1">
                      <a:alpha val="75000"/>
                    </a:schemeClr>
                  </a:glow>
                </a:effectLst>
              </a:rPr>
              <a:t>2</a:t>
            </a:r>
            <a:r>
              <a:rPr lang="en-US" dirty="0" smtClean="0">
                <a:effectLst>
                  <a:glow rad="101600">
                    <a:schemeClr val="bg1">
                      <a:alpha val="75000"/>
                    </a:schemeClr>
                  </a:glow>
                </a:effectLst>
              </a:rPr>
              <a:t>-layer w/ min separation</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3879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6158"/>
          </a:xfrm>
          <a:prstGeom prst="rect">
            <a:avLst/>
          </a:prstGeom>
        </p:spPr>
      </p:pic>
      <p:sp>
        <p:nvSpPr>
          <p:cNvPr id="2" name="Title 1"/>
          <p:cNvSpPr>
            <a:spLocks noGrp="1"/>
          </p:cNvSpPr>
          <p:nvPr>
            <p:ph type="title"/>
          </p:nvPr>
        </p:nvSpPr>
        <p:spPr/>
        <p:txBody>
          <a:bodyPr/>
          <a:lstStyle/>
          <a:p>
            <a:r>
              <a:rPr lang="en-US" dirty="0">
                <a:effectLst>
                  <a:glow rad="101600">
                    <a:schemeClr val="bg1">
                      <a:alpha val="75000"/>
                    </a:schemeClr>
                  </a:glow>
                </a:effectLst>
              </a:rPr>
              <a:t>2</a:t>
            </a:r>
            <a:r>
              <a:rPr lang="en-US" dirty="0" smtClean="0">
                <a:effectLst>
                  <a:glow rad="101600">
                    <a:schemeClr val="bg1">
                      <a:alpha val="75000"/>
                    </a:schemeClr>
                  </a:glow>
                </a:effectLst>
              </a:rPr>
              <a:t>-layer AO</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28604927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 AO </a:t>
            </a:r>
            <a:endParaRPr lang="en-US" dirty="0"/>
          </a:p>
        </p:txBody>
      </p:sp>
      <p:sp>
        <p:nvSpPr>
          <p:cNvPr id="3" name="Content Placeholder 2"/>
          <p:cNvSpPr>
            <a:spLocks noGrp="1"/>
          </p:cNvSpPr>
          <p:nvPr>
            <p:ph idx="1"/>
          </p:nvPr>
        </p:nvSpPr>
        <p:spPr/>
        <p:txBody>
          <a:bodyPr/>
          <a:lstStyle/>
          <a:p>
            <a:endParaRPr lang="en-US"/>
          </a:p>
        </p:txBody>
      </p:sp>
      <p:pic>
        <p:nvPicPr>
          <p:cNvPr id="5" name="Picture 4" descr="assassins-creed-syndicate-ambient-occlusion-005-o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4767554"/>
            <a:ext cx="2677385" cy="369332"/>
          </a:xfrm>
          <a:prstGeom prst="rect">
            <a:avLst/>
          </a:prstGeom>
          <a:noFill/>
        </p:spPr>
        <p:txBody>
          <a:bodyPr wrap="none" rtlCol="0">
            <a:spAutoFit/>
          </a:bodyPr>
          <a:lstStyle/>
          <a:p>
            <a:r>
              <a:rPr lang="en-US" dirty="0" smtClean="0">
                <a:solidFill>
                  <a:srgbClr val="FFFFFF"/>
                </a:solidFill>
              </a:rPr>
              <a:t>Assassin’s Creed Syndicate</a:t>
            </a:r>
            <a:endParaRPr lang="en-US" dirty="0">
              <a:solidFill>
                <a:srgbClr val="FFFFFF"/>
              </a:solidFill>
            </a:endParaRPr>
          </a:p>
        </p:txBody>
      </p:sp>
      <p:sp>
        <p:nvSpPr>
          <p:cNvPr id="7" name="TextBox 6"/>
          <p:cNvSpPr txBox="1"/>
          <p:nvPr/>
        </p:nvSpPr>
        <p:spPr>
          <a:xfrm>
            <a:off x="278526" y="205979"/>
            <a:ext cx="4253688"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No Ambient </a:t>
            </a:r>
            <a:r>
              <a:rPr lang="en-US" sz="3200" dirty="0" err="1" smtClean="0">
                <a:solidFill>
                  <a:schemeClr val="bg1"/>
                </a:solidFill>
                <a:effectLst>
                  <a:glow rad="101600">
                    <a:schemeClr val="tx1">
                      <a:alpha val="75000"/>
                    </a:schemeClr>
                  </a:glow>
                </a:effectLst>
              </a:rPr>
              <a:t>Obscurance</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19858970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6158"/>
          </a:xfrm>
          <a:prstGeom prst="rect">
            <a:avLst/>
          </a:prstGeom>
        </p:spPr>
      </p:pic>
      <p:sp>
        <p:nvSpPr>
          <p:cNvPr id="2" name="Title 1"/>
          <p:cNvSpPr>
            <a:spLocks noGrp="1"/>
          </p:cNvSpPr>
          <p:nvPr>
            <p:ph type="title"/>
          </p:nvPr>
        </p:nvSpPr>
        <p:spPr/>
        <p:txBody>
          <a:bodyPr/>
          <a:lstStyle/>
          <a:p>
            <a:r>
              <a:rPr lang="en-US" dirty="0">
                <a:effectLst>
                  <a:glow rad="101600">
                    <a:schemeClr val="bg1">
                      <a:alpha val="75000"/>
                    </a:schemeClr>
                  </a:glow>
                </a:effectLst>
              </a:rPr>
              <a:t>2</a:t>
            </a:r>
            <a:r>
              <a:rPr lang="en-US" dirty="0" smtClean="0">
                <a:effectLst>
                  <a:glow rad="101600">
                    <a:schemeClr val="bg1">
                      <a:alpha val="75000"/>
                    </a:schemeClr>
                  </a:glow>
                </a:effectLst>
              </a:rPr>
              <a:t>-layer w/ min separation</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2233716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49067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a:grpSpLocks noChangeAspect="1"/>
          </p:cNvGrpSpPr>
          <p:nvPr/>
        </p:nvGrpSpPr>
        <p:grpSpPr>
          <a:xfrm>
            <a:off x="4616489" y="2725822"/>
            <a:ext cx="4516955" cy="522967"/>
            <a:chOff x="-46166" y="3891787"/>
            <a:chExt cx="9033910" cy="1162150"/>
          </a:xfrm>
        </p:grpSpPr>
        <p:grpSp>
          <p:nvGrpSpPr>
            <p:cNvPr id="51" name="Group 50"/>
            <p:cNvGrpSpPr/>
            <p:nvPr/>
          </p:nvGrpSpPr>
          <p:grpSpPr>
            <a:xfrm>
              <a:off x="-46166" y="3891787"/>
              <a:ext cx="6648850" cy="1162150"/>
              <a:chOff x="-41148" y="2057813"/>
              <a:chExt cx="6648850" cy="1162150"/>
            </a:xfrm>
          </p:grpSpPr>
          <p:sp>
            <p:nvSpPr>
              <p:cNvPr id="53" name="TextBox 52"/>
              <p:cNvSpPr txBox="1"/>
              <p:nvPr/>
            </p:nvSpPr>
            <p:spPr>
              <a:xfrm rot="16200000">
                <a:off x="-391391" y="2408056"/>
                <a:ext cx="1162150" cy="461664"/>
              </a:xfrm>
              <a:prstGeom prst="rect">
                <a:avLst/>
              </a:prstGeom>
              <a:noFill/>
            </p:spPr>
            <p:txBody>
              <a:bodyPr wrap="none" rtlCol="0">
                <a:spAutoFit/>
              </a:bodyPr>
              <a:lstStyle/>
              <a:p>
                <a:r>
                  <a:rPr lang="en-US" sz="900" dirty="0" smtClean="0"/>
                  <a:t>Layer 1</a:t>
                </a:r>
                <a:endParaRPr lang="en-US" sz="900" dirty="0"/>
              </a:p>
            </p:txBody>
          </p:sp>
          <p:sp>
            <p:nvSpPr>
              <p:cNvPr id="54" name="Isosceles Triangle 53"/>
              <p:cNvSpPr/>
              <p:nvPr/>
            </p:nvSpPr>
            <p:spPr>
              <a:xfrm rot="17398553">
                <a:off x="3519714" y="1856583"/>
                <a:ext cx="721112"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466" y="23934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18778" y="2704618"/>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93298" y="26982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a:off x="1255744" y="2571618"/>
                <a:ext cx="15095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4925582" y="2571618"/>
                <a:ext cx="1682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52"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555" y="4042227"/>
              <a:ext cx="2112189" cy="9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p:cNvGrpSpPr>
            <a:grpSpLocks noChangeAspect="1"/>
          </p:cNvGrpSpPr>
          <p:nvPr/>
        </p:nvGrpSpPr>
        <p:grpSpPr>
          <a:xfrm>
            <a:off x="65104" y="2757876"/>
            <a:ext cx="4516956" cy="530915"/>
            <a:chOff x="-46167" y="3882957"/>
            <a:chExt cx="9033911" cy="1179812"/>
          </a:xfrm>
        </p:grpSpPr>
        <p:grpSp>
          <p:nvGrpSpPr>
            <p:cNvPr id="61" name="Group 60"/>
            <p:cNvGrpSpPr/>
            <p:nvPr/>
          </p:nvGrpSpPr>
          <p:grpSpPr>
            <a:xfrm>
              <a:off x="-46167" y="3882957"/>
              <a:ext cx="6648851" cy="1179812"/>
              <a:chOff x="-41149" y="2048983"/>
              <a:chExt cx="6648851" cy="1179812"/>
            </a:xfrm>
          </p:grpSpPr>
          <p:sp>
            <p:nvSpPr>
              <p:cNvPr id="63" name="TextBox 62"/>
              <p:cNvSpPr txBox="1"/>
              <p:nvPr/>
            </p:nvSpPr>
            <p:spPr>
              <a:xfrm rot="16200000">
                <a:off x="-400223" y="2408057"/>
                <a:ext cx="1179812" cy="461664"/>
              </a:xfrm>
              <a:prstGeom prst="rect">
                <a:avLst/>
              </a:prstGeom>
              <a:noFill/>
            </p:spPr>
            <p:txBody>
              <a:bodyPr wrap="none" rtlCol="0">
                <a:spAutoFit/>
              </a:bodyPr>
              <a:lstStyle/>
              <a:p>
                <a:r>
                  <a:rPr lang="en-US" sz="900" dirty="0" smtClean="0"/>
                  <a:t>Layer 0</a:t>
                </a:r>
                <a:endParaRPr lang="en-US" sz="900" dirty="0"/>
              </a:p>
            </p:txBody>
          </p:sp>
          <p:sp>
            <p:nvSpPr>
              <p:cNvPr id="64" name="Isosceles Triangle 63"/>
              <p:cNvSpPr/>
              <p:nvPr/>
            </p:nvSpPr>
            <p:spPr>
              <a:xfrm rot="17398553">
                <a:off x="3519714" y="1856583"/>
                <a:ext cx="721112"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59466" y="23934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18778" y="2704618"/>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93298" y="2698262"/>
                <a:ext cx="85487" cy="8548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1255744" y="2571618"/>
                <a:ext cx="15095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4925582" y="2571618"/>
                <a:ext cx="16821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62"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555" y="4042227"/>
              <a:ext cx="2112189" cy="9175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9698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9405718">
            <a:off x="3880272" y="1191553"/>
            <a:ext cx="1409836" cy="646331"/>
          </a:xfrm>
          <a:prstGeom prst="rect">
            <a:avLst/>
          </a:prstGeom>
          <a:noFill/>
        </p:spPr>
        <p:txBody>
          <a:bodyPr wrap="none" rtlCol="0">
            <a:spAutoFit/>
          </a:bodyPr>
          <a:lstStyle/>
          <a:p>
            <a:pPr algn="ctr"/>
            <a:r>
              <a:rPr lang="en-US" dirty="0" err="1" smtClean="0"/>
              <a:t>Rasterization</a:t>
            </a:r>
            <a:r>
              <a:rPr lang="en-US" dirty="0" smtClean="0"/>
              <a:t> </a:t>
            </a:r>
          </a:p>
          <a:p>
            <a:pPr algn="ctr"/>
            <a:r>
              <a:rPr lang="en-US" dirty="0" smtClean="0"/>
              <a:t>Setup</a:t>
            </a:r>
            <a:endParaRPr lang="en-US" dirty="0"/>
          </a:p>
        </p:txBody>
      </p:sp>
      <p:sp>
        <p:nvSpPr>
          <p:cNvPr id="5" name="TextBox 4"/>
          <p:cNvSpPr txBox="1"/>
          <p:nvPr/>
        </p:nvSpPr>
        <p:spPr>
          <a:xfrm rot="19405718">
            <a:off x="5430442" y="1218821"/>
            <a:ext cx="1409836" cy="369332"/>
          </a:xfrm>
          <a:prstGeom prst="rect">
            <a:avLst/>
          </a:prstGeom>
          <a:noFill/>
        </p:spPr>
        <p:txBody>
          <a:bodyPr wrap="none" rtlCol="0">
            <a:spAutoFit/>
          </a:bodyPr>
          <a:lstStyle/>
          <a:p>
            <a:pPr algn="ctr"/>
            <a:r>
              <a:rPr lang="en-US" dirty="0" err="1" smtClean="0"/>
              <a:t>Rasterization</a:t>
            </a:r>
            <a:endParaRPr lang="en-US" dirty="0"/>
          </a:p>
        </p:txBody>
      </p:sp>
      <p:sp>
        <p:nvSpPr>
          <p:cNvPr id="6" name="TextBox 5"/>
          <p:cNvSpPr txBox="1"/>
          <p:nvPr/>
        </p:nvSpPr>
        <p:spPr>
          <a:xfrm rot="19405718">
            <a:off x="2663185" y="1188990"/>
            <a:ext cx="1076775" cy="646331"/>
          </a:xfrm>
          <a:prstGeom prst="rect">
            <a:avLst/>
          </a:prstGeom>
          <a:noFill/>
        </p:spPr>
        <p:txBody>
          <a:bodyPr wrap="none" rtlCol="0">
            <a:spAutoFit/>
          </a:bodyPr>
          <a:lstStyle/>
          <a:p>
            <a:pPr algn="ctr"/>
            <a:r>
              <a:rPr lang="en-US" dirty="0" smtClean="0"/>
              <a:t>Primitive </a:t>
            </a:r>
          </a:p>
          <a:p>
            <a:pPr algn="ctr"/>
            <a:r>
              <a:rPr lang="en-US" dirty="0" smtClean="0"/>
              <a:t>Assembly</a:t>
            </a:r>
            <a:endParaRPr lang="en-US" dirty="0"/>
          </a:p>
        </p:txBody>
      </p:sp>
      <p:sp>
        <p:nvSpPr>
          <p:cNvPr id="7" name="TextBox 6"/>
          <p:cNvSpPr txBox="1"/>
          <p:nvPr/>
        </p:nvSpPr>
        <p:spPr>
          <a:xfrm rot="19405718">
            <a:off x="1522710" y="1262760"/>
            <a:ext cx="1242573" cy="369332"/>
          </a:xfrm>
          <a:prstGeom prst="rect">
            <a:avLst/>
          </a:prstGeom>
          <a:noFill/>
        </p:spPr>
        <p:txBody>
          <a:bodyPr wrap="none" rtlCol="0">
            <a:spAutoFit/>
          </a:bodyPr>
          <a:lstStyle/>
          <a:p>
            <a:pPr algn="ctr"/>
            <a:r>
              <a:rPr lang="en-US" dirty="0" err="1" smtClean="0"/>
              <a:t>Tesselation</a:t>
            </a:r>
            <a:endParaRPr lang="en-US" dirty="0"/>
          </a:p>
        </p:txBody>
      </p:sp>
      <p:sp>
        <p:nvSpPr>
          <p:cNvPr id="8" name="TextBox 7"/>
          <p:cNvSpPr txBox="1"/>
          <p:nvPr/>
        </p:nvSpPr>
        <p:spPr>
          <a:xfrm rot="19405718">
            <a:off x="840280" y="1261143"/>
            <a:ext cx="974095" cy="369332"/>
          </a:xfrm>
          <a:prstGeom prst="rect">
            <a:avLst/>
          </a:prstGeom>
          <a:noFill/>
        </p:spPr>
        <p:txBody>
          <a:bodyPr wrap="none" rtlCol="0">
            <a:spAutoFit/>
          </a:bodyPr>
          <a:lstStyle/>
          <a:p>
            <a:pPr algn="ctr"/>
            <a:r>
              <a:rPr lang="en-US" dirty="0" smtClean="0"/>
              <a:t>Skinning</a:t>
            </a:r>
            <a:endParaRPr lang="en-US" dirty="0"/>
          </a:p>
        </p:txBody>
      </p:sp>
      <p:grpSp>
        <p:nvGrpSpPr>
          <p:cNvPr id="9" name="Group 8"/>
          <p:cNvGrpSpPr/>
          <p:nvPr/>
        </p:nvGrpSpPr>
        <p:grpSpPr>
          <a:xfrm>
            <a:off x="5017" y="1944366"/>
            <a:ext cx="8982727" cy="973889"/>
            <a:chOff x="5017" y="1944366"/>
            <a:chExt cx="8982727" cy="973889"/>
          </a:xfrm>
        </p:grpSpPr>
        <p:pic>
          <p:nvPicPr>
            <p:cNvPr id="10"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555" y="2092479"/>
              <a:ext cx="2112189" cy="8257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16200000">
              <a:off x="-240952" y="2190335"/>
              <a:ext cx="861270" cy="369332"/>
            </a:xfrm>
            <a:prstGeom prst="rect">
              <a:avLst/>
            </a:prstGeom>
            <a:noFill/>
          </p:spPr>
          <p:txBody>
            <a:bodyPr wrap="none" rtlCol="0">
              <a:spAutoFit/>
            </a:bodyPr>
            <a:lstStyle/>
            <a:p>
              <a:r>
                <a:rPr lang="en-US" dirty="0" smtClean="0"/>
                <a:t>Layer 0</a:t>
              </a:r>
              <a:endParaRPr lang="en-US" dirty="0"/>
            </a:p>
          </p:txBody>
        </p:sp>
        <p:sp>
          <p:nvSpPr>
            <p:cNvPr id="12" name="Isosceles Triangle 11"/>
            <p:cNvSpPr/>
            <p:nvPr/>
          </p:nvSpPr>
          <p:spPr>
            <a:xfrm rot="17398553">
              <a:off x="3555770" y="1596809"/>
              <a:ext cx="649001"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59466" y="2154115"/>
              <a:ext cx="85487" cy="7693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8778" y="2434156"/>
              <a:ext cx="85487" cy="7693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298" y="2428435"/>
              <a:ext cx="85487" cy="7693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1255744" y="2303748"/>
              <a:ext cx="150953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925582" y="2303748"/>
              <a:ext cx="16771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20"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555" y="3638005"/>
            <a:ext cx="2112189" cy="82577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rot="19405718">
            <a:off x="6997612" y="877390"/>
            <a:ext cx="1794970" cy="646331"/>
          </a:xfrm>
          <a:prstGeom prst="rect">
            <a:avLst/>
          </a:prstGeom>
          <a:noFill/>
        </p:spPr>
        <p:txBody>
          <a:bodyPr wrap="none" rtlCol="0">
            <a:spAutoFit/>
          </a:bodyPr>
          <a:lstStyle/>
          <a:p>
            <a:r>
              <a:rPr lang="en-US" dirty="0" smtClean="0"/>
              <a:t>Depth Test/</a:t>
            </a:r>
          </a:p>
          <a:p>
            <a:r>
              <a:rPr lang="en-US" dirty="0" smtClean="0"/>
              <a:t>Fragment </a:t>
            </a:r>
            <a:r>
              <a:rPr lang="en-US" dirty="0" err="1" smtClean="0"/>
              <a:t>Shader</a:t>
            </a:r>
            <a:endParaRPr lang="en-US" dirty="0"/>
          </a:p>
        </p:txBody>
      </p:sp>
      <p:sp>
        <p:nvSpPr>
          <p:cNvPr id="30" name="TextBox 29"/>
          <p:cNvSpPr txBox="1"/>
          <p:nvPr/>
        </p:nvSpPr>
        <p:spPr>
          <a:xfrm rot="19405718">
            <a:off x="-111737" y="1148459"/>
            <a:ext cx="1626241" cy="369332"/>
          </a:xfrm>
          <a:prstGeom prst="rect">
            <a:avLst/>
          </a:prstGeom>
          <a:noFill/>
        </p:spPr>
        <p:txBody>
          <a:bodyPr wrap="none" rtlCol="0">
            <a:spAutoFit/>
          </a:bodyPr>
          <a:lstStyle/>
          <a:p>
            <a:pPr algn="ctr"/>
            <a:r>
              <a:rPr lang="en-US" dirty="0" smtClean="0"/>
              <a:t>Draw call setup</a:t>
            </a:r>
            <a:endParaRPr lang="en-US" dirty="0"/>
          </a:p>
        </p:txBody>
      </p:sp>
      <p:cxnSp>
        <p:nvCxnSpPr>
          <p:cNvPr id="28" name="Elbow Connector 27"/>
          <p:cNvCxnSpPr>
            <a:endCxn id="20" idx="1"/>
          </p:cNvCxnSpPr>
          <p:nvPr/>
        </p:nvCxnSpPr>
        <p:spPr>
          <a:xfrm>
            <a:off x="4925583" y="2303747"/>
            <a:ext cx="1949972" cy="1747146"/>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itle 1"/>
          <p:cNvSpPr>
            <a:spLocks noGrp="1"/>
          </p:cNvSpPr>
          <p:nvPr>
            <p:ph type="title"/>
          </p:nvPr>
        </p:nvSpPr>
        <p:spPr>
          <a:xfrm>
            <a:off x="457200" y="205979"/>
            <a:ext cx="8229600" cy="857250"/>
          </a:xfrm>
        </p:spPr>
        <p:txBody>
          <a:bodyPr/>
          <a:lstStyle/>
          <a:p>
            <a:r>
              <a:rPr lang="en-US" dirty="0" smtClean="0"/>
              <a:t>Single Pass Generation</a:t>
            </a:r>
            <a:endParaRPr lang="en-US" dirty="0"/>
          </a:p>
        </p:txBody>
      </p:sp>
      <p:sp>
        <p:nvSpPr>
          <p:cNvPr id="39" name="TextBox 38"/>
          <p:cNvSpPr txBox="1"/>
          <p:nvPr/>
        </p:nvSpPr>
        <p:spPr>
          <a:xfrm rot="16200000">
            <a:off x="-245970" y="3840911"/>
            <a:ext cx="861271" cy="369332"/>
          </a:xfrm>
          <a:prstGeom prst="rect">
            <a:avLst/>
          </a:prstGeom>
          <a:noFill/>
        </p:spPr>
        <p:txBody>
          <a:bodyPr wrap="none" rtlCol="0">
            <a:spAutoFit/>
          </a:bodyPr>
          <a:lstStyle/>
          <a:p>
            <a:r>
              <a:rPr lang="en-US" dirty="0" smtClean="0"/>
              <a:t>Layer 1</a:t>
            </a:r>
            <a:endParaRPr lang="en-US" dirty="0"/>
          </a:p>
        </p:txBody>
      </p:sp>
      <p:sp>
        <p:nvSpPr>
          <p:cNvPr id="40" name="Rectangle 39"/>
          <p:cNvSpPr/>
          <p:nvPr/>
        </p:nvSpPr>
        <p:spPr>
          <a:xfrm>
            <a:off x="2997114" y="1962464"/>
            <a:ext cx="6068781" cy="2668151"/>
          </a:xfrm>
          <a:prstGeom prst="rect">
            <a:avLst/>
          </a:prstGeom>
          <a:gradFill flip="none" rotWithShape="1">
            <a:gsLst>
              <a:gs pos="0">
                <a:schemeClr val="bg1">
                  <a:lumMod val="85000"/>
                  <a:alpha val="6000"/>
                </a:schemeClr>
              </a:gs>
              <a:gs pos="100000">
                <a:schemeClr val="bg1">
                  <a:lumMod val="85000"/>
                  <a:alpha val="18000"/>
                </a:schemeClr>
              </a:gs>
            </a:gsLst>
            <a:lin ang="0" scaled="1"/>
            <a:tileRect/>
          </a:gradFill>
          <a:ln w="12700">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7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739819" y="1218422"/>
            <a:ext cx="6291002" cy="1728996"/>
          </a:xfrm>
          <a:prstGeom prst="rect">
            <a:avLst/>
          </a:prstGeom>
          <a:gradFill flip="none" rotWithShape="1">
            <a:gsLst>
              <a:gs pos="0">
                <a:schemeClr val="bg1">
                  <a:lumMod val="85000"/>
                  <a:alpha val="6000"/>
                </a:schemeClr>
              </a:gs>
              <a:gs pos="100000">
                <a:schemeClr val="bg1">
                  <a:lumMod val="85000"/>
                  <a:alpha val="18000"/>
                </a:schemeClr>
              </a:gs>
            </a:gsLst>
            <a:lin ang="0" scaled="1"/>
            <a:tileRect/>
          </a:gradFill>
          <a:ln w="12700">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739819" y="3329838"/>
            <a:ext cx="6291002" cy="1728996"/>
          </a:xfrm>
          <a:prstGeom prst="rect">
            <a:avLst/>
          </a:prstGeom>
          <a:gradFill flip="none" rotWithShape="1">
            <a:gsLst>
              <a:gs pos="0">
                <a:schemeClr val="bg1">
                  <a:lumMod val="85000"/>
                  <a:alpha val="6000"/>
                </a:schemeClr>
              </a:gs>
              <a:gs pos="100000">
                <a:schemeClr val="bg1">
                  <a:lumMod val="85000"/>
                  <a:alpha val="18000"/>
                </a:schemeClr>
              </a:gs>
            </a:gsLst>
            <a:lin ang="0" scaled="1"/>
            <a:tileRect/>
          </a:gradFill>
          <a:ln w="12700">
            <a:solidFill>
              <a:schemeClr val="bg1">
                <a:lumMod val="6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Single Pass Generation</a:t>
            </a:r>
            <a:endParaRPr lang="en-US" dirty="0"/>
          </a:p>
        </p:txBody>
      </p:sp>
      <p:sp>
        <p:nvSpPr>
          <p:cNvPr id="4" name="Isosceles Triangle 3"/>
          <p:cNvSpPr/>
          <p:nvPr/>
        </p:nvSpPr>
        <p:spPr>
          <a:xfrm rot="17398553">
            <a:off x="811333" y="1890510"/>
            <a:ext cx="649001"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7398553">
            <a:off x="3632996" y="1357654"/>
            <a:ext cx="649001"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7398553">
            <a:off x="3632995" y="3253790"/>
            <a:ext cx="649001" cy="148231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134" y="1699584"/>
            <a:ext cx="2966964" cy="11599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134" y="3767068"/>
            <a:ext cx="2966964" cy="115995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832399" y="1870932"/>
            <a:ext cx="1428533" cy="1896136"/>
            <a:chOff x="1832398" y="2078813"/>
            <a:chExt cx="1428533" cy="2106818"/>
          </a:xfrm>
        </p:grpSpPr>
        <p:cxnSp>
          <p:nvCxnSpPr>
            <p:cNvPr id="10" name="Elbow Connector 9"/>
            <p:cNvCxnSpPr>
              <a:stCxn id="4" idx="3"/>
              <a:endCxn id="6" idx="0"/>
            </p:cNvCxnSpPr>
            <p:nvPr/>
          </p:nvCxnSpPr>
          <p:spPr>
            <a:xfrm>
              <a:off x="1832398" y="3177269"/>
              <a:ext cx="1428532" cy="1008362"/>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4" idx="3"/>
              <a:endCxn id="5" idx="0"/>
            </p:cNvCxnSpPr>
            <p:nvPr/>
          </p:nvCxnSpPr>
          <p:spPr>
            <a:xfrm flipV="1">
              <a:off x="1832398" y="2078813"/>
              <a:ext cx="1428533" cy="1098456"/>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4903454" y="1229428"/>
            <a:ext cx="861271" cy="369332"/>
          </a:xfrm>
          <a:prstGeom prst="rect">
            <a:avLst/>
          </a:prstGeom>
          <a:noFill/>
        </p:spPr>
        <p:txBody>
          <a:bodyPr wrap="none" rtlCol="0">
            <a:spAutoFit/>
          </a:bodyPr>
          <a:lstStyle/>
          <a:p>
            <a:r>
              <a:rPr lang="en-US" dirty="0" smtClean="0"/>
              <a:t>Layer 0</a:t>
            </a:r>
            <a:endParaRPr lang="en-US" dirty="0"/>
          </a:p>
        </p:txBody>
      </p:sp>
      <p:sp>
        <p:nvSpPr>
          <p:cNvPr id="19" name="TextBox 18"/>
          <p:cNvSpPr txBox="1"/>
          <p:nvPr/>
        </p:nvSpPr>
        <p:spPr>
          <a:xfrm>
            <a:off x="5083864" y="3329837"/>
            <a:ext cx="861271" cy="369332"/>
          </a:xfrm>
          <a:prstGeom prst="rect">
            <a:avLst/>
          </a:prstGeom>
          <a:noFill/>
        </p:spPr>
        <p:txBody>
          <a:bodyPr wrap="none" rtlCol="0">
            <a:spAutoFit/>
          </a:bodyPr>
          <a:lstStyle/>
          <a:p>
            <a:r>
              <a:rPr lang="en-US" dirty="0" smtClean="0">
                <a:solidFill>
                  <a:srgbClr val="000000"/>
                </a:solidFill>
              </a:rPr>
              <a:t>Layer 1</a:t>
            </a:r>
            <a:endParaRPr lang="en-US" dirty="0">
              <a:solidFill>
                <a:srgbClr val="000000"/>
              </a:solidFill>
            </a:endParaRPr>
          </a:p>
        </p:txBody>
      </p:sp>
      <p:cxnSp>
        <p:nvCxnSpPr>
          <p:cNvPr id="23" name="Straight Arrow Connector 22"/>
          <p:cNvCxnSpPr>
            <a:stCxn id="5" idx="3"/>
          </p:cNvCxnSpPr>
          <p:nvPr/>
        </p:nvCxnSpPr>
        <p:spPr>
          <a:xfrm>
            <a:off x="4654062" y="2326686"/>
            <a:ext cx="111066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6" idx="3"/>
          </p:cNvCxnSpPr>
          <p:nvPr/>
        </p:nvCxnSpPr>
        <p:spPr>
          <a:xfrm>
            <a:off x="4654060" y="4222823"/>
            <a:ext cx="11106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220962" y="3434669"/>
            <a:ext cx="2613366" cy="369332"/>
          </a:xfrm>
          <a:prstGeom prst="rect">
            <a:avLst/>
          </a:prstGeom>
          <a:noFill/>
        </p:spPr>
        <p:txBody>
          <a:bodyPr wrap="none" rtlCol="0">
            <a:spAutoFit/>
          </a:bodyPr>
          <a:lstStyle/>
          <a:p>
            <a:r>
              <a:rPr lang="en-US" dirty="0" smtClean="0">
                <a:solidFill>
                  <a:srgbClr val="FF0000"/>
                </a:solidFill>
              </a:rPr>
              <a:t>What do we peel against?</a:t>
            </a:r>
            <a:endParaRPr lang="en-US" dirty="0">
              <a:solidFill>
                <a:srgbClr val="FF0000"/>
              </a:solidFill>
            </a:endParaRPr>
          </a:p>
        </p:txBody>
      </p:sp>
    </p:spTree>
    <p:extLst>
      <p:ext uri="{BB962C8B-B14F-4D97-AF65-F5344CB8AC3E}">
        <p14:creationId xmlns:p14="http://schemas.microsoft.com/office/powerpoint/2010/main" val="1880101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Oracle</a:t>
            </a:r>
            <a:endParaRPr lang="en-US" dirty="0"/>
          </a:p>
        </p:txBody>
      </p:sp>
      <p:sp>
        <p:nvSpPr>
          <p:cNvPr id="3" name="Content Placeholder 2"/>
          <p:cNvSpPr>
            <a:spLocks noGrp="1"/>
          </p:cNvSpPr>
          <p:nvPr>
            <p:ph idx="1"/>
          </p:nvPr>
        </p:nvSpPr>
        <p:spPr/>
        <p:txBody>
          <a:bodyPr/>
          <a:lstStyle/>
          <a:p>
            <a:r>
              <a:rPr lang="en-US" dirty="0" smtClean="0"/>
              <a:t>Perfect oracle -&gt; perfect results</a:t>
            </a:r>
          </a:p>
          <a:p>
            <a:r>
              <a:rPr lang="en-US" dirty="0" smtClean="0"/>
              <a:t>Imperfect oracle -&gt; good results</a:t>
            </a:r>
          </a:p>
          <a:p>
            <a:pPr lvl="1"/>
            <a:r>
              <a:rPr lang="en-US" dirty="0" smtClean="0"/>
              <a:t>Always renders real geometry</a:t>
            </a:r>
          </a:p>
          <a:p>
            <a:pPr lvl="1"/>
            <a:r>
              <a:rPr lang="en-US" dirty="0" smtClean="0"/>
              <a:t>Correctness matters</a:t>
            </a:r>
          </a:p>
          <a:p>
            <a:pPr lvl="1"/>
            <a:r>
              <a:rPr lang="en-US" dirty="0" smtClean="0"/>
              <a:t>Temporal </a:t>
            </a:r>
            <a:r>
              <a:rPr lang="en-US" dirty="0"/>
              <a:t>s</a:t>
            </a:r>
            <a:r>
              <a:rPr lang="en-US" dirty="0" smtClean="0"/>
              <a:t>tability matters </a:t>
            </a:r>
          </a:p>
          <a:p>
            <a:pPr lvl="1"/>
            <a:endParaRPr lang="en-US" dirty="0" smtClean="0"/>
          </a:p>
          <a:p>
            <a:endParaRPr lang="en-US" dirty="0"/>
          </a:p>
        </p:txBody>
      </p:sp>
    </p:spTree>
    <p:extLst>
      <p:ext uri="{BB962C8B-B14F-4D97-AF65-F5344CB8AC3E}">
        <p14:creationId xmlns:p14="http://schemas.microsoft.com/office/powerpoint/2010/main" val="237146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a:t>
            </a:r>
            <a:r>
              <a:rPr lang="en-US" dirty="0" err="1" smtClean="0"/>
              <a:t>Reprojection</a:t>
            </a:r>
            <a:endParaRPr lang="en-US" dirty="0"/>
          </a:p>
        </p:txBody>
      </p:sp>
      <p:sp>
        <p:nvSpPr>
          <p:cNvPr id="3" name="Content Placeholder 2"/>
          <p:cNvSpPr>
            <a:spLocks noGrp="1"/>
          </p:cNvSpPr>
          <p:nvPr>
            <p:ph idx="1"/>
          </p:nvPr>
        </p:nvSpPr>
        <p:spPr/>
        <p:txBody>
          <a:bodyPr/>
          <a:lstStyle/>
          <a:p>
            <a:r>
              <a:rPr lang="en-US" sz="2800" dirty="0" err="1" smtClean="0"/>
              <a:t>Reproject</a:t>
            </a:r>
            <a:r>
              <a:rPr lang="en-US" sz="2800" dirty="0" smtClean="0"/>
              <a:t> the </a:t>
            </a:r>
            <a:r>
              <a:rPr lang="en-US" sz="2800" i="1" dirty="0" smtClean="0"/>
              <a:t>current </a:t>
            </a:r>
            <a:r>
              <a:rPr lang="en-US" sz="2800" dirty="0" smtClean="0"/>
              <a:t>fragment into previous frame</a:t>
            </a:r>
          </a:p>
          <a:p>
            <a:pPr marL="0" indent="0">
              <a:buNone/>
            </a:pPr>
            <a:endParaRPr lang="en-US" dirty="0"/>
          </a:p>
        </p:txBody>
      </p:sp>
      <p:pic>
        <p:nvPicPr>
          <p:cNvPr id="4" name="Picture 3" descr="Screen Shot 2016-06-18 at 12.2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99825"/>
            <a:ext cx="8229600" cy="3115592"/>
          </a:xfrm>
          <a:prstGeom prst="rect">
            <a:avLst/>
          </a:prstGeom>
        </p:spPr>
      </p:pic>
      <p:sp>
        <p:nvSpPr>
          <p:cNvPr id="6" name="TextBox 5"/>
          <p:cNvSpPr txBox="1"/>
          <p:nvPr/>
        </p:nvSpPr>
        <p:spPr>
          <a:xfrm>
            <a:off x="188601" y="4832079"/>
            <a:ext cx="8802410" cy="338554"/>
          </a:xfrm>
          <a:prstGeom prst="rect">
            <a:avLst/>
          </a:prstGeom>
          <a:noFill/>
        </p:spPr>
        <p:txBody>
          <a:bodyPr wrap="none" rtlCol="0">
            <a:spAutoFit/>
          </a:bodyPr>
          <a:lstStyle/>
          <a:p>
            <a:r>
              <a:rPr lang="en-US" sz="1600" dirty="0" smtClean="0"/>
              <a:t>“Accelerating </a:t>
            </a:r>
            <a:r>
              <a:rPr lang="en-US" sz="1600" dirty="0"/>
              <a:t>Real-Time Shading with Reverse </a:t>
            </a:r>
            <a:r>
              <a:rPr lang="en-US" sz="1600" dirty="0" err="1"/>
              <a:t>Reprojection</a:t>
            </a:r>
            <a:r>
              <a:rPr lang="en-US" sz="1600" dirty="0"/>
              <a:t> Caching,” </a:t>
            </a:r>
            <a:r>
              <a:rPr lang="en-US" sz="1600" dirty="0" err="1" smtClean="0"/>
              <a:t>Nehab</a:t>
            </a:r>
            <a:r>
              <a:rPr lang="en-US" sz="1600" dirty="0" smtClean="0"/>
              <a:t> et al. SIGGRAPH SGH 2007 </a:t>
            </a:r>
            <a:endParaRPr lang="en-US" sz="1600" dirty="0"/>
          </a:p>
        </p:txBody>
      </p:sp>
    </p:spTree>
    <p:extLst>
      <p:ext uri="{BB962C8B-B14F-4D97-AF65-F5344CB8AC3E}">
        <p14:creationId xmlns:p14="http://schemas.microsoft.com/office/powerpoint/2010/main" val="10525667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p:txBody>
          <a:bodyPr/>
          <a:lstStyle/>
          <a:p>
            <a:pPr marL="0" indent="0">
              <a:buNone/>
            </a:pPr>
            <a:r>
              <a:rPr lang="en-US" b="1" dirty="0" smtClean="0"/>
              <a:t>	</a:t>
            </a:r>
            <a:r>
              <a:rPr lang="en-US" b="1" dirty="0" err="1" smtClean="0"/>
              <a:t>geometryShader</a:t>
            </a:r>
            <a:r>
              <a:rPr lang="en-US" dirty="0" smtClean="0"/>
              <a:t>(tri)</a:t>
            </a:r>
          </a:p>
          <a:p>
            <a:pPr marL="0" indent="0">
              <a:buNone/>
            </a:pPr>
            <a:r>
              <a:rPr lang="en-US" b="1" dirty="0"/>
              <a:t>	</a:t>
            </a:r>
            <a:r>
              <a:rPr lang="en-US" b="1" dirty="0" smtClean="0"/>
              <a:t>	for </a:t>
            </a:r>
            <a:r>
              <a:rPr lang="en-US" dirty="0" err="1" smtClean="0"/>
              <a:t>i</a:t>
            </a:r>
            <a:r>
              <a:rPr lang="en-US" dirty="0" smtClean="0"/>
              <a:t>=0 to k</a:t>
            </a:r>
            <a:endParaRPr lang="en-US" b="1" dirty="0"/>
          </a:p>
          <a:p>
            <a:pPr marL="0" indent="0">
              <a:buNone/>
            </a:pPr>
            <a:r>
              <a:rPr lang="en-US" b="1" dirty="0"/>
              <a:t>	</a:t>
            </a:r>
            <a:r>
              <a:rPr lang="en-US" b="1" dirty="0" smtClean="0"/>
              <a:t>		emit</a:t>
            </a:r>
            <a:r>
              <a:rPr lang="en-US" dirty="0" smtClean="0"/>
              <a:t> tri to layer k</a:t>
            </a:r>
          </a:p>
          <a:p>
            <a:pPr marL="0" indent="0">
              <a:buNone/>
            </a:pPr>
            <a:endParaRPr lang="en-US" dirty="0" smtClean="0"/>
          </a:p>
        </p:txBody>
      </p:sp>
    </p:spTree>
    <p:extLst>
      <p:ext uri="{BB962C8B-B14F-4D97-AF65-F5344CB8AC3E}">
        <p14:creationId xmlns:p14="http://schemas.microsoft.com/office/powerpoint/2010/main" val="11508831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058" y="0"/>
            <a:ext cx="8229600" cy="857250"/>
          </a:xfrm>
        </p:spPr>
        <p:txBody>
          <a:bodyPr/>
          <a:lstStyle/>
          <a:p>
            <a:r>
              <a:rPr lang="en-US" dirty="0" smtClean="0"/>
              <a:t>NVIDIA Maxwell Version</a:t>
            </a:r>
            <a:endParaRPr lang="en-US" dirty="0"/>
          </a:p>
        </p:txBody>
      </p:sp>
      <p:sp>
        <p:nvSpPr>
          <p:cNvPr id="4" name="Content Placeholder 2"/>
          <p:cNvSpPr txBox="1">
            <a:spLocks/>
          </p:cNvSpPr>
          <p:nvPr/>
        </p:nvSpPr>
        <p:spPr>
          <a:xfrm>
            <a:off x="457200" y="1200150"/>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6" name="Rectangle 5"/>
          <p:cNvSpPr/>
          <p:nvPr/>
        </p:nvSpPr>
        <p:spPr>
          <a:xfrm>
            <a:off x="240630" y="857250"/>
            <a:ext cx="7178843" cy="4247317"/>
          </a:xfrm>
          <a:prstGeom prst="rect">
            <a:avLst/>
          </a:prstGeom>
        </p:spPr>
        <p:txBody>
          <a:bodyPr wrap="square">
            <a:spAutoFit/>
          </a:bodyPr>
          <a:lstStyle/>
          <a:p>
            <a:r>
              <a:rPr lang="en-US" dirty="0">
                <a:solidFill>
                  <a:schemeClr val="accent6">
                    <a:lumMod val="60000"/>
                    <a:lumOff val="40000"/>
                  </a:schemeClr>
                </a:solidFill>
              </a:rPr>
              <a:t>#version </a:t>
            </a:r>
            <a:r>
              <a:rPr lang="en-US" dirty="0">
                <a:solidFill>
                  <a:schemeClr val="tx2"/>
                </a:solidFill>
              </a:rPr>
              <a:t>440</a:t>
            </a:r>
          </a:p>
          <a:p>
            <a:r>
              <a:rPr lang="en-US" dirty="0" smtClean="0">
                <a:solidFill>
                  <a:srgbClr val="FAC090"/>
                </a:solidFill>
              </a:rPr>
              <a:t>#</a:t>
            </a:r>
            <a:r>
              <a:rPr lang="en-US" dirty="0">
                <a:solidFill>
                  <a:srgbClr val="FAC090"/>
                </a:solidFill>
              </a:rPr>
              <a:t>extension </a:t>
            </a:r>
            <a:r>
              <a:rPr lang="en-US" dirty="0">
                <a:solidFill>
                  <a:schemeClr val="tx2">
                    <a:lumMod val="60000"/>
                    <a:lumOff val="40000"/>
                  </a:schemeClr>
                </a:solidFill>
              </a:rPr>
              <a:t>NV_viewport_array2 : </a:t>
            </a:r>
            <a:r>
              <a:rPr lang="en-US" dirty="0">
                <a:solidFill>
                  <a:schemeClr val="tx2"/>
                </a:solidFill>
              </a:rPr>
              <a:t>enable</a:t>
            </a:r>
          </a:p>
          <a:p>
            <a:r>
              <a:rPr lang="en-US" dirty="0">
                <a:solidFill>
                  <a:srgbClr val="FAC090"/>
                </a:solidFill>
              </a:rPr>
              <a:t>#extension </a:t>
            </a:r>
            <a:r>
              <a:rPr lang="en-US" dirty="0" err="1">
                <a:solidFill>
                  <a:srgbClr val="558ED5"/>
                </a:solidFill>
              </a:rPr>
              <a:t>NV_geometry_shader_passthrough</a:t>
            </a:r>
            <a:r>
              <a:rPr lang="en-US" dirty="0">
                <a:solidFill>
                  <a:srgbClr val="558ED5"/>
                </a:solidFill>
              </a:rPr>
              <a:t> : </a:t>
            </a:r>
            <a:r>
              <a:rPr lang="en-US" dirty="0">
                <a:solidFill>
                  <a:srgbClr val="1F497D"/>
                </a:solidFill>
              </a:rPr>
              <a:t>enable</a:t>
            </a:r>
          </a:p>
          <a:p>
            <a:r>
              <a:rPr lang="en-US" dirty="0"/>
              <a:t> </a:t>
            </a:r>
          </a:p>
          <a:p>
            <a:r>
              <a:rPr lang="en-US" dirty="0" smtClean="0"/>
              <a:t>layout</a:t>
            </a:r>
            <a:r>
              <a:rPr lang="en-US" dirty="0"/>
              <a:t>(</a:t>
            </a:r>
            <a:r>
              <a:rPr lang="en-US" dirty="0">
                <a:solidFill>
                  <a:srgbClr val="1F497D"/>
                </a:solidFill>
              </a:rPr>
              <a:t>triangles</a:t>
            </a:r>
            <a:r>
              <a:rPr lang="en-US" dirty="0"/>
              <a:t>) </a:t>
            </a:r>
            <a:r>
              <a:rPr lang="en-US" dirty="0">
                <a:solidFill>
                  <a:srgbClr val="660066"/>
                </a:solidFill>
              </a:rPr>
              <a:t>in</a:t>
            </a:r>
            <a:r>
              <a:rPr lang="en-US" dirty="0"/>
              <a:t>;</a:t>
            </a:r>
          </a:p>
          <a:p>
            <a:r>
              <a:rPr lang="en-US" dirty="0" smtClean="0"/>
              <a:t>layout</a:t>
            </a:r>
            <a:r>
              <a:rPr lang="en-US" dirty="0"/>
              <a:t>(</a:t>
            </a:r>
            <a:r>
              <a:rPr lang="en-US" dirty="0" err="1">
                <a:solidFill>
                  <a:srgbClr val="1F497D"/>
                </a:solidFill>
              </a:rPr>
              <a:t>triangle_strip</a:t>
            </a:r>
            <a:r>
              <a:rPr lang="en-US" dirty="0"/>
              <a:t>, </a:t>
            </a:r>
            <a:r>
              <a:rPr lang="en-US" dirty="0" err="1">
                <a:solidFill>
                  <a:srgbClr val="1F497D"/>
                </a:solidFill>
              </a:rPr>
              <a:t>max_vertices</a:t>
            </a:r>
            <a:r>
              <a:rPr lang="en-US" dirty="0">
                <a:solidFill>
                  <a:srgbClr val="1F497D"/>
                </a:solidFill>
              </a:rPr>
              <a:t> </a:t>
            </a:r>
            <a:r>
              <a:rPr lang="en-US" dirty="0"/>
              <a:t>= 3) </a:t>
            </a:r>
            <a:r>
              <a:rPr lang="en-US" dirty="0">
                <a:solidFill>
                  <a:srgbClr val="660066"/>
                </a:solidFill>
              </a:rPr>
              <a:t>out</a:t>
            </a:r>
            <a:r>
              <a:rPr lang="en-US" dirty="0"/>
              <a:t>;</a:t>
            </a:r>
          </a:p>
          <a:p>
            <a:r>
              <a:rPr lang="en-US" dirty="0"/>
              <a:t> </a:t>
            </a:r>
            <a:endParaRPr lang="en-US" dirty="0" smtClean="0"/>
          </a:p>
          <a:p>
            <a:r>
              <a:rPr lang="en-US" dirty="0"/>
              <a:t>layout(</a:t>
            </a:r>
            <a:r>
              <a:rPr lang="en-US" dirty="0" err="1">
                <a:solidFill>
                  <a:srgbClr val="1F497D"/>
                </a:solidFill>
              </a:rPr>
              <a:t>viewport_relative</a:t>
            </a:r>
            <a:r>
              <a:rPr lang="en-US" dirty="0"/>
              <a:t>) </a:t>
            </a:r>
            <a:r>
              <a:rPr lang="en-US" dirty="0">
                <a:solidFill>
                  <a:srgbClr val="660066"/>
                </a:solidFill>
              </a:rPr>
              <a:t>out</a:t>
            </a:r>
            <a:r>
              <a:rPr lang="en-US" dirty="0"/>
              <a:t> </a:t>
            </a:r>
            <a:r>
              <a:rPr lang="en-US" dirty="0" err="1">
                <a:solidFill>
                  <a:srgbClr val="C0504D"/>
                </a:solidFill>
              </a:rPr>
              <a:t>int</a:t>
            </a:r>
            <a:r>
              <a:rPr lang="en-US" dirty="0">
                <a:solidFill>
                  <a:srgbClr val="C0504D"/>
                </a:solidFill>
              </a:rPr>
              <a:t> </a:t>
            </a:r>
            <a:r>
              <a:rPr lang="en-US" dirty="0" err="1"/>
              <a:t>gl_Layer</a:t>
            </a:r>
            <a:r>
              <a:rPr lang="en-US" dirty="0" smtClean="0"/>
              <a:t>;</a:t>
            </a:r>
            <a:endParaRPr lang="en-US" dirty="0"/>
          </a:p>
          <a:p>
            <a:r>
              <a:rPr lang="en-US" dirty="0"/>
              <a:t>layout(</a:t>
            </a:r>
            <a:r>
              <a:rPr lang="en-US" dirty="0" err="1">
                <a:solidFill>
                  <a:srgbClr val="1F497D"/>
                </a:solidFill>
              </a:rPr>
              <a:t>passthrough</a:t>
            </a:r>
            <a:r>
              <a:rPr lang="en-US" dirty="0"/>
              <a:t>) in </a:t>
            </a:r>
            <a:r>
              <a:rPr lang="en-US" dirty="0" err="1"/>
              <a:t>gl_PerVertex</a:t>
            </a:r>
            <a:r>
              <a:rPr lang="en-US" dirty="0"/>
              <a:t> </a:t>
            </a:r>
            <a:r>
              <a:rPr lang="en-US" dirty="0" smtClean="0"/>
              <a:t>{  </a:t>
            </a:r>
            <a:r>
              <a:rPr lang="en-US" dirty="0">
                <a:solidFill>
                  <a:srgbClr val="C0504D"/>
                </a:solidFill>
              </a:rPr>
              <a:t>vec4</a:t>
            </a:r>
            <a:r>
              <a:rPr lang="en-US" dirty="0"/>
              <a:t> </a:t>
            </a:r>
            <a:r>
              <a:rPr lang="en-US" dirty="0" err="1"/>
              <a:t>gl_Position</a:t>
            </a:r>
            <a:r>
              <a:rPr lang="en-US" dirty="0" smtClean="0"/>
              <a:t>; }</a:t>
            </a:r>
            <a:r>
              <a:rPr lang="en-US" dirty="0"/>
              <a:t>;</a:t>
            </a:r>
          </a:p>
          <a:p>
            <a:r>
              <a:rPr lang="en-US" dirty="0"/>
              <a:t> </a:t>
            </a:r>
          </a:p>
          <a:p>
            <a:r>
              <a:rPr lang="en-US" dirty="0">
                <a:solidFill>
                  <a:srgbClr val="660066"/>
                </a:solidFill>
              </a:rPr>
              <a:t>in</a:t>
            </a:r>
            <a:r>
              <a:rPr lang="en-US" dirty="0"/>
              <a:t> layout(</a:t>
            </a:r>
            <a:r>
              <a:rPr lang="en-US" dirty="0">
                <a:solidFill>
                  <a:schemeClr val="tx2"/>
                </a:solidFill>
              </a:rPr>
              <a:t>location</a:t>
            </a:r>
            <a:r>
              <a:rPr lang="en-US" dirty="0"/>
              <a:t> = 0, </a:t>
            </a:r>
            <a:r>
              <a:rPr lang="en-US" dirty="0" err="1">
                <a:solidFill>
                  <a:srgbClr val="1F497D"/>
                </a:solidFill>
              </a:rPr>
              <a:t>passthrough</a:t>
            </a:r>
            <a:r>
              <a:rPr lang="en-US" dirty="0"/>
              <a:t>) </a:t>
            </a:r>
            <a:r>
              <a:rPr lang="en-US" dirty="0">
                <a:solidFill>
                  <a:srgbClr val="C0504D"/>
                </a:solidFill>
              </a:rPr>
              <a:t>vec3</a:t>
            </a:r>
            <a:r>
              <a:rPr lang="en-US" dirty="0"/>
              <a:t> </a:t>
            </a:r>
            <a:r>
              <a:rPr lang="en-US" dirty="0" err="1"/>
              <a:t>csPosition</a:t>
            </a:r>
            <a:r>
              <a:rPr lang="en-US" dirty="0"/>
              <a:t>[]</a:t>
            </a:r>
            <a:r>
              <a:rPr lang="en-US" dirty="0" smtClean="0"/>
              <a:t>;</a:t>
            </a:r>
            <a:endParaRPr lang="en-US" dirty="0"/>
          </a:p>
          <a:p>
            <a:r>
              <a:rPr lang="is-IS" dirty="0" smtClean="0"/>
              <a:t>…</a:t>
            </a:r>
            <a:endParaRPr lang="en-US" dirty="0"/>
          </a:p>
          <a:p>
            <a:r>
              <a:rPr lang="en-US" dirty="0">
                <a:solidFill>
                  <a:schemeClr val="accent2"/>
                </a:solidFill>
              </a:rPr>
              <a:t>void </a:t>
            </a:r>
            <a:r>
              <a:rPr lang="en-US" dirty="0"/>
              <a:t>main() {</a:t>
            </a:r>
          </a:p>
          <a:p>
            <a:r>
              <a:rPr lang="en-US" dirty="0"/>
              <a:t>    </a:t>
            </a:r>
            <a:r>
              <a:rPr lang="en-US" dirty="0" err="1"/>
              <a:t>gl_ViewportMask</a:t>
            </a:r>
            <a:r>
              <a:rPr lang="en-US" dirty="0"/>
              <a:t>[0] = (1 &lt;&lt; k</a:t>
            </a:r>
            <a:r>
              <a:rPr lang="en-US" dirty="0" smtClean="0"/>
              <a:t>) </a:t>
            </a:r>
            <a:r>
              <a:rPr lang="en-US" dirty="0"/>
              <a:t>- 1;</a:t>
            </a:r>
          </a:p>
          <a:p>
            <a:r>
              <a:rPr lang="en-US" dirty="0"/>
              <a:t>}</a:t>
            </a:r>
          </a:p>
        </p:txBody>
      </p:sp>
    </p:spTree>
    <p:extLst>
      <p:ext uri="{BB962C8B-B14F-4D97-AF65-F5344CB8AC3E}">
        <p14:creationId xmlns:p14="http://schemas.microsoft.com/office/powerpoint/2010/main" val="1758576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b="1" dirty="0" smtClean="0"/>
              <a:t>	</a:t>
            </a:r>
            <a:r>
              <a:rPr lang="en-US" b="1" dirty="0" err="1" smtClean="0"/>
              <a:t>pixelShader</a:t>
            </a:r>
            <a:r>
              <a:rPr lang="en-US" dirty="0" smtClean="0"/>
              <a:t>(</a:t>
            </a:r>
            <a:r>
              <a:rPr lang="en-US" dirty="0" err="1" smtClean="0"/>
              <a:t>x,y,z</a:t>
            </a:r>
            <a:r>
              <a:rPr lang="en-US" dirty="0" smtClean="0"/>
              <a:t>)</a:t>
            </a:r>
            <a:endParaRPr lang="en-US" b="1" dirty="0"/>
          </a:p>
          <a:p>
            <a:pPr marL="0" indent="0">
              <a:buNone/>
            </a:pPr>
            <a:r>
              <a:rPr lang="en-US" b="1" dirty="0"/>
              <a:t>	</a:t>
            </a:r>
            <a:r>
              <a:rPr lang="en-US" b="1" dirty="0" smtClean="0"/>
              <a:t>	if </a:t>
            </a:r>
            <a:r>
              <a:rPr lang="en-US" dirty="0" smtClean="0"/>
              <a:t>layer </a:t>
            </a:r>
            <a:r>
              <a:rPr lang="en-US" dirty="0"/>
              <a:t>&gt;</a:t>
            </a:r>
            <a:r>
              <a:rPr lang="en-US" dirty="0" smtClean="0"/>
              <a:t> 0</a:t>
            </a:r>
          </a:p>
          <a:p>
            <a:pPr marL="0" indent="0">
              <a:buNone/>
            </a:pPr>
            <a:r>
              <a:rPr lang="en-US" dirty="0"/>
              <a:t>	</a:t>
            </a:r>
            <a:r>
              <a:rPr lang="en-US" dirty="0" smtClean="0"/>
              <a:t>		C = </a:t>
            </a:r>
            <a:r>
              <a:rPr lang="en-US" dirty="0" err="1" smtClean="0"/>
              <a:t>transformToPrevFrame</a:t>
            </a:r>
            <a:r>
              <a:rPr lang="en-US" dirty="0" smtClean="0"/>
              <a:t>(</a:t>
            </a:r>
            <a:r>
              <a:rPr lang="en-US" dirty="0" err="1" smtClean="0"/>
              <a:t>x,y,z</a:t>
            </a:r>
            <a:r>
              <a:rPr lang="en-US" dirty="0" smtClean="0"/>
              <a:t>)</a:t>
            </a:r>
          </a:p>
          <a:p>
            <a:pPr marL="0" indent="0">
              <a:buNone/>
            </a:pPr>
            <a:r>
              <a:rPr lang="en-US" dirty="0"/>
              <a:t>	</a:t>
            </a:r>
            <a:r>
              <a:rPr lang="en-US" dirty="0" smtClean="0"/>
              <a:t>		</a:t>
            </a:r>
            <a:r>
              <a:rPr lang="en-US" b="1" dirty="0" smtClean="0"/>
              <a:t>if </a:t>
            </a:r>
            <a:r>
              <a:rPr lang="en-US" dirty="0" err="1" smtClean="0"/>
              <a:t>C.z</a:t>
            </a:r>
            <a:r>
              <a:rPr lang="en-US" dirty="0" smtClean="0"/>
              <a:t> &gt; Z</a:t>
            </a:r>
            <a:r>
              <a:rPr lang="en-US" baseline="-25000" dirty="0" smtClean="0"/>
              <a:t>t-1</a:t>
            </a:r>
            <a:r>
              <a:rPr lang="en-US" dirty="0" smtClean="0"/>
              <a:t>[layer-1][</a:t>
            </a:r>
            <a:r>
              <a:rPr lang="en-US" dirty="0" err="1" smtClean="0"/>
              <a:t>C.x,C.y</a:t>
            </a:r>
            <a:r>
              <a:rPr lang="en-US" dirty="0" smtClean="0"/>
              <a:t>] - </a:t>
            </a:r>
            <a:r>
              <a:rPr lang="en-US" dirty="0" err="1" smtClean="0"/>
              <a:t>minSeparation</a:t>
            </a:r>
            <a:endParaRPr lang="en-US" dirty="0"/>
          </a:p>
          <a:p>
            <a:pPr marL="0" indent="0">
              <a:buNone/>
            </a:pPr>
            <a:r>
              <a:rPr lang="en-US" dirty="0" smtClean="0"/>
              <a:t>				</a:t>
            </a:r>
            <a:r>
              <a:rPr lang="en-US" b="1" dirty="0" smtClean="0"/>
              <a:t>discard</a:t>
            </a:r>
          </a:p>
          <a:p>
            <a:pPr marL="0" indent="0">
              <a:buNone/>
            </a:pPr>
            <a:r>
              <a:rPr lang="en-US" b="1" dirty="0"/>
              <a:t>		</a:t>
            </a:r>
            <a:r>
              <a:rPr lang="en-US" dirty="0" smtClean="0"/>
              <a:t>// Write to </a:t>
            </a:r>
            <a:r>
              <a:rPr lang="en-US" dirty="0" err="1" smtClean="0"/>
              <a:t>GBuffer</a:t>
            </a:r>
            <a:endParaRPr lang="en-US" dirty="0" smtClean="0"/>
          </a:p>
          <a:p>
            <a:pPr marL="0" indent="0">
              <a:buNone/>
            </a:pPr>
            <a:endParaRPr lang="en-US" dirty="0" smtClean="0"/>
          </a:p>
        </p:txBody>
      </p:sp>
    </p:spTree>
    <p:extLst>
      <p:ext uri="{BB962C8B-B14F-4D97-AF65-F5344CB8AC3E}">
        <p14:creationId xmlns:p14="http://schemas.microsoft.com/office/powerpoint/2010/main" val="93984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assassins-creed-syndicate-ambient-occlusion-005-hbao-plus-ao-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0" y="4767554"/>
            <a:ext cx="2677385" cy="369332"/>
          </a:xfrm>
          <a:prstGeom prst="rect">
            <a:avLst/>
          </a:prstGeom>
          <a:noFill/>
        </p:spPr>
        <p:txBody>
          <a:bodyPr wrap="none" rtlCol="0">
            <a:spAutoFit/>
          </a:bodyPr>
          <a:lstStyle/>
          <a:p>
            <a:r>
              <a:rPr lang="en-US" dirty="0" smtClean="0"/>
              <a:t>Assassin’s Creed Syndicate</a:t>
            </a:r>
            <a:endParaRPr lang="en-US" dirty="0"/>
          </a:p>
        </p:txBody>
      </p:sp>
      <p:sp>
        <p:nvSpPr>
          <p:cNvPr id="6" name="TextBox 5"/>
          <p:cNvSpPr txBox="1"/>
          <p:nvPr/>
        </p:nvSpPr>
        <p:spPr>
          <a:xfrm>
            <a:off x="278526" y="205979"/>
            <a:ext cx="4797908"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Ambient </a:t>
            </a:r>
            <a:r>
              <a:rPr lang="en-US" sz="3200" dirty="0" err="1" smtClean="0">
                <a:solidFill>
                  <a:schemeClr val="bg1"/>
                </a:solidFill>
                <a:effectLst>
                  <a:glow rad="101600">
                    <a:schemeClr val="tx1">
                      <a:alpha val="75000"/>
                    </a:schemeClr>
                  </a:glow>
                </a:effectLst>
              </a:rPr>
              <a:t>Obscurance</a:t>
            </a:r>
            <a:r>
              <a:rPr lang="en-US" sz="3200" dirty="0">
                <a:solidFill>
                  <a:schemeClr val="bg1"/>
                </a:solidFill>
                <a:effectLst>
                  <a:glow rad="101600">
                    <a:schemeClr val="tx1">
                      <a:alpha val="75000"/>
                    </a:schemeClr>
                  </a:glow>
                </a:effectLst>
              </a:rPr>
              <a:t> </a:t>
            </a:r>
            <a:r>
              <a:rPr lang="en-US" sz="3200" dirty="0" smtClean="0">
                <a:solidFill>
                  <a:schemeClr val="bg1"/>
                </a:solidFill>
                <a:effectLst>
                  <a:glow rad="101600">
                    <a:schemeClr val="tx1">
                      <a:alpha val="75000"/>
                    </a:schemeClr>
                  </a:glow>
                </a:effectLst>
              </a:rPr>
              <a:t>Buffer</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348741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Contributions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Multilayer Scalable Ambient </a:t>
            </a:r>
            <a:r>
              <a:rPr lang="en-US" b="1" dirty="0" err="1" smtClean="0"/>
              <a:t>Obscurance</a:t>
            </a:r>
            <a:endParaRPr lang="en-US" b="1" dirty="0" smtClean="0"/>
          </a:p>
          <a:p>
            <a:pPr lvl="1"/>
            <a:r>
              <a:rPr lang="en-US" dirty="0" smtClean="0"/>
              <a:t>Improved Sampling Pattern</a:t>
            </a:r>
          </a:p>
          <a:p>
            <a:pPr lvl="1"/>
            <a:r>
              <a:rPr lang="en-US" dirty="0" smtClean="0"/>
              <a:t>Robust Estimator</a:t>
            </a:r>
          </a:p>
          <a:p>
            <a:pPr lvl="1"/>
            <a:r>
              <a:rPr lang="en-US" dirty="0" smtClean="0"/>
              <a:t>Dual Layer Fetching</a:t>
            </a:r>
          </a:p>
          <a:p>
            <a:r>
              <a:rPr lang="en-US" b="1" dirty="0" smtClean="0"/>
              <a:t>Deep G-Buffer </a:t>
            </a:r>
            <a:r>
              <a:rPr lang="en-US" b="1" dirty="0" err="1"/>
              <a:t>R</a:t>
            </a:r>
            <a:r>
              <a:rPr lang="en-US" b="1" dirty="0" err="1" smtClean="0"/>
              <a:t>adiosity</a:t>
            </a:r>
            <a:endParaRPr lang="en-US" b="1" dirty="0" smtClean="0"/>
          </a:p>
          <a:p>
            <a:pPr lvl="1"/>
            <a:r>
              <a:rPr lang="en-US" dirty="0" err="1" smtClean="0"/>
              <a:t>Multibounce</a:t>
            </a:r>
            <a:r>
              <a:rPr lang="en-US" dirty="0" smtClean="0"/>
              <a:t> Convergence</a:t>
            </a:r>
          </a:p>
          <a:p>
            <a:pPr lvl="1"/>
            <a:r>
              <a:rPr lang="en-US" dirty="0"/>
              <a:t>Bandwidth </a:t>
            </a:r>
            <a:r>
              <a:rPr lang="en-US" dirty="0" smtClean="0"/>
              <a:t>Reduction</a:t>
            </a:r>
          </a:p>
          <a:p>
            <a:pPr lvl="1"/>
            <a:r>
              <a:rPr lang="en-US" dirty="0" smtClean="0"/>
              <a:t>Spatial Temporal Reconstruction</a:t>
            </a:r>
          </a:p>
        </p:txBody>
      </p:sp>
    </p:spTree>
    <p:extLst>
      <p:ext uri="{BB962C8B-B14F-4D97-AF65-F5344CB8AC3E}">
        <p14:creationId xmlns:p14="http://schemas.microsoft.com/office/powerpoint/2010/main" val="2482023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111628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descr="Screen Shot 2016-05-31 at 2.44.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66" y="934906"/>
            <a:ext cx="7262976" cy="4304313"/>
          </a:xfrm>
          <a:prstGeom prst="rect">
            <a:avLst/>
          </a:prstGeom>
        </p:spPr>
      </p:pic>
      <p:sp>
        <p:nvSpPr>
          <p:cNvPr id="2" name="Title 1"/>
          <p:cNvSpPr>
            <a:spLocks noGrp="1"/>
          </p:cNvSpPr>
          <p:nvPr>
            <p:ph type="title"/>
          </p:nvPr>
        </p:nvSpPr>
        <p:spPr>
          <a:xfrm>
            <a:off x="457200" y="30137"/>
            <a:ext cx="8229600" cy="857250"/>
          </a:xfrm>
        </p:spPr>
        <p:txBody>
          <a:bodyPr>
            <a:normAutofit fontScale="90000"/>
          </a:bodyPr>
          <a:lstStyle/>
          <a:p>
            <a:r>
              <a:rPr lang="en-US" dirty="0" smtClean="0"/>
              <a:t>Deep G-Buffer Generation and Lowering Resolution</a:t>
            </a:r>
            <a:endParaRPr lang="en-US" dirty="0"/>
          </a:p>
        </p:txBody>
      </p:sp>
    </p:spTree>
    <p:extLst>
      <p:ext uri="{BB962C8B-B14F-4D97-AF65-F5344CB8AC3E}">
        <p14:creationId xmlns:p14="http://schemas.microsoft.com/office/powerpoint/2010/main" val="8359801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Scenes Tested</a:t>
            </a:r>
          </a:p>
        </p:txBody>
      </p:sp>
      <p:sp>
        <p:nvSpPr>
          <p:cNvPr id="3" name="Content Placeholder 2"/>
          <p:cNvSpPr>
            <a:spLocks noGrp="1"/>
          </p:cNvSpPr>
          <p:nvPr>
            <p:ph idx="1"/>
          </p:nvPr>
        </p:nvSpPr>
        <p:spPr/>
        <p:txBody>
          <a:bodyPr/>
          <a:lstStyle/>
          <a:p>
            <a:endParaRPr lang="en-US"/>
          </a:p>
        </p:txBody>
      </p:sp>
      <p:pic>
        <p:nvPicPr>
          <p:cNvPr id="4" name="Picture 3" descr="Screen Shot 2016-05-31 at 10.39.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0150"/>
            <a:ext cx="9144000" cy="3394472"/>
          </a:xfrm>
          <a:prstGeom prst="rect">
            <a:avLst/>
          </a:prstGeom>
        </p:spPr>
      </p:pic>
    </p:spTree>
    <p:extLst>
      <p:ext uri="{BB962C8B-B14F-4D97-AF65-F5344CB8AC3E}">
        <p14:creationId xmlns:p14="http://schemas.microsoft.com/office/powerpoint/2010/main" val="411686190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Generation Method is Fast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84020624"/>
              </p:ext>
            </p:extLst>
          </p:nvPr>
        </p:nvGraphicFramePr>
        <p:xfrm>
          <a:off x="1316180" y="1077918"/>
          <a:ext cx="6442364" cy="3962400"/>
        </p:xfrm>
        <a:graphic>
          <a:graphicData uri="http://schemas.openxmlformats.org/drawingml/2006/table">
            <a:tbl>
              <a:tblPr bandRow="1">
                <a:tableStyleId>{2D5ABB26-0587-4C30-8999-92F81FD0307C}</a:tableStyleId>
              </a:tblPr>
              <a:tblGrid>
                <a:gridCol w="1610591"/>
                <a:gridCol w="1610591"/>
                <a:gridCol w="1610591"/>
                <a:gridCol w="1610591"/>
              </a:tblGrid>
              <a:tr h="392231">
                <a:tc>
                  <a:txBody>
                    <a:bodyPr/>
                    <a:lstStyle/>
                    <a:p>
                      <a:pPr algn="ctr"/>
                      <a:endParaRPr lang="en-US" sz="2000" dirty="0"/>
                    </a:p>
                  </a:txBody>
                  <a:tcPr>
                    <a:lnR w="28575" cap="flat" cmpd="sng" algn="ctr">
                      <a:solidFill>
                        <a:scrgbClr r="0" g="0" b="0"/>
                      </a:solidFill>
                      <a:prstDash val="solid"/>
                      <a:round/>
                      <a:headEnd type="none" w="med" len="med"/>
                      <a:tailEnd type="none" w="med" len="med"/>
                    </a:lnR>
                  </a:tcPr>
                </a:tc>
                <a:tc>
                  <a:txBody>
                    <a:bodyPr/>
                    <a:lstStyle/>
                    <a:p>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gridSpan="2">
                  <a:txBody>
                    <a:bodyPr/>
                    <a:lstStyle/>
                    <a:p>
                      <a:pPr algn="ctr"/>
                      <a:r>
                        <a:rPr lang="en-US" sz="2000" b="1" dirty="0" smtClean="0"/>
                        <a:t>Layer</a:t>
                      </a:r>
                      <a:r>
                        <a:rPr lang="en-US" sz="2000" b="1" baseline="0" dirty="0" smtClean="0"/>
                        <a:t> 2 [</a:t>
                      </a:r>
                      <a:r>
                        <a:rPr lang="en-US" sz="2000" b="1" baseline="0" dirty="0" err="1" smtClean="0"/>
                        <a:t>ms</a:t>
                      </a:r>
                      <a:r>
                        <a:rPr lang="en-US" sz="2000" b="1" baseline="0" dirty="0" smtClean="0"/>
                        <a:t>]</a:t>
                      </a:r>
                      <a:endParaRPr lang="en-US" sz="2000" b="1" dirty="0"/>
                    </a:p>
                  </a:txBody>
                  <a:tcPr>
                    <a:lnL w="28575" cap="flat" cmpd="sng" algn="ctr">
                      <a:solidFill>
                        <a:scrgbClr r="0" g="0" b="0"/>
                      </a:solidFill>
                      <a:prstDash val="solid"/>
                      <a:round/>
                      <a:headEnd type="none" w="med" len="med"/>
                      <a:tailEnd type="none" w="med" len="med"/>
                    </a:lnL>
                  </a:tcPr>
                </a:tc>
                <a:tc hMerge="1">
                  <a:txBody>
                    <a:bodyPr/>
                    <a:lstStyle/>
                    <a:p>
                      <a:endParaRPr lang="en-US" dirty="0"/>
                    </a:p>
                  </a:txBody>
                  <a:tcPr/>
                </a:tc>
              </a:tr>
              <a:tr h="392231">
                <a:tc>
                  <a:txBody>
                    <a:bodyPr/>
                    <a:lstStyle/>
                    <a:p>
                      <a:pPr algn="ctr"/>
                      <a:r>
                        <a:rPr lang="en-US" sz="2000" b="1" dirty="0" smtClean="0"/>
                        <a:t>Scene</a:t>
                      </a:r>
                      <a:endParaRPr lang="en-US" sz="2000" b="1" dirty="0"/>
                    </a:p>
                  </a:txBody>
                  <a:tcPr>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pPr algn="ctr"/>
                      <a:r>
                        <a:rPr lang="en-US" sz="2000" b="1" dirty="0" smtClean="0"/>
                        <a:t>Layer</a:t>
                      </a:r>
                      <a:r>
                        <a:rPr lang="en-US" sz="2000" b="1" baseline="0" dirty="0" smtClean="0"/>
                        <a:t> 1 [</a:t>
                      </a:r>
                      <a:r>
                        <a:rPr lang="en-US" sz="2000" b="1" baseline="0" dirty="0" err="1" smtClean="0"/>
                        <a:t>ms</a:t>
                      </a:r>
                      <a:r>
                        <a:rPr lang="en-US" sz="2000" b="1" baseline="0" dirty="0" smtClean="0"/>
                        <a:t>]</a:t>
                      </a:r>
                      <a:endParaRPr lang="en-US" sz="20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pPr algn="ctr"/>
                      <a:r>
                        <a:rPr lang="en-US" sz="2000" b="1" dirty="0" smtClean="0"/>
                        <a:t>Depth Peel</a:t>
                      </a:r>
                      <a:endParaRPr lang="en-US" sz="2000" b="1" dirty="0"/>
                    </a:p>
                  </a:txBody>
                  <a:tcPr>
                    <a:lnL w="28575"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c>
                  <a:txBody>
                    <a:bodyPr/>
                    <a:lstStyle/>
                    <a:p>
                      <a:pPr algn="ctr"/>
                      <a:r>
                        <a:rPr lang="en-US" sz="2000" b="1" dirty="0" err="1" smtClean="0"/>
                        <a:t>Reprojection</a:t>
                      </a:r>
                      <a:endParaRPr lang="en-US" sz="2000" b="1" dirty="0"/>
                    </a:p>
                  </a:txBody>
                  <a:tcPr>
                    <a:lnB w="28575" cap="flat" cmpd="sng" algn="ctr">
                      <a:solidFill>
                        <a:scrgbClr r="0" g="0" b="0"/>
                      </a:solidFill>
                      <a:prstDash val="solid"/>
                      <a:round/>
                      <a:headEnd type="none" w="med" len="med"/>
                      <a:tailEnd type="none" w="med" len="med"/>
                    </a:lnB>
                  </a:tcPr>
                </a:tc>
              </a:tr>
              <a:tr h="392231">
                <a:tc>
                  <a:txBody>
                    <a:bodyPr/>
                    <a:lstStyle/>
                    <a:p>
                      <a:pPr algn="ctr"/>
                      <a:r>
                        <a:rPr lang="en-US" sz="2000" dirty="0" smtClean="0"/>
                        <a:t>Office</a:t>
                      </a:r>
                      <a:endParaRPr lang="en-US" sz="2000" dirty="0"/>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lgn="ctr"/>
                      <a:r>
                        <a:rPr lang="en-US" sz="2000" dirty="0" smtClean="0"/>
                        <a:t>0.2</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lgn="ctr"/>
                      <a:r>
                        <a:rPr lang="en-US" sz="2000" dirty="0" smtClean="0"/>
                        <a:t>0.2</a:t>
                      </a:r>
                      <a:endParaRPr lang="en-US" sz="2000" dirty="0"/>
                    </a:p>
                  </a:txBody>
                  <a:tcP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tcPr>
                </a:tc>
                <a:tc>
                  <a:txBody>
                    <a:bodyPr/>
                    <a:lstStyle/>
                    <a:p>
                      <a:pPr algn="ctr"/>
                      <a:r>
                        <a:rPr lang="en-US" sz="2000" b="1" dirty="0" smtClean="0"/>
                        <a:t>0.1</a:t>
                      </a:r>
                      <a:endParaRPr lang="en-US" sz="2000" b="1" dirty="0"/>
                    </a:p>
                  </a:txBody>
                  <a:tcPr>
                    <a:lnT w="28575" cap="flat" cmpd="sng" algn="ctr">
                      <a:solidFill>
                        <a:scrgbClr r="0" g="0" b="0"/>
                      </a:solidFill>
                      <a:prstDash val="solid"/>
                      <a:round/>
                      <a:headEnd type="none" w="med" len="med"/>
                      <a:tailEnd type="none" w="med" len="med"/>
                    </a:lnT>
                  </a:tcPr>
                </a:tc>
              </a:tr>
              <a:tr h="392231">
                <a:tc>
                  <a:txBody>
                    <a:bodyPr/>
                    <a:lstStyle/>
                    <a:p>
                      <a:pPr algn="ctr"/>
                      <a:r>
                        <a:rPr lang="en-US" sz="2000" dirty="0" smtClean="0"/>
                        <a:t>Kitchen</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2.2</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2.2</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0.3</a:t>
                      </a:r>
                      <a:endParaRPr lang="en-US" sz="2000" b="1" dirty="0"/>
                    </a:p>
                  </a:txBody>
                  <a:tcPr/>
                </a:tc>
              </a:tr>
              <a:tr h="392231">
                <a:tc>
                  <a:txBody>
                    <a:bodyPr/>
                    <a:lstStyle/>
                    <a:p>
                      <a:pPr algn="ctr"/>
                      <a:r>
                        <a:rPr lang="en-US" sz="2000" dirty="0" smtClean="0"/>
                        <a:t>Warehouse</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2.4</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2.4</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0.9</a:t>
                      </a:r>
                      <a:endParaRPr lang="en-US" sz="2000" b="1" dirty="0"/>
                    </a:p>
                  </a:txBody>
                  <a:tcPr/>
                </a:tc>
              </a:tr>
              <a:tr h="392231">
                <a:tc>
                  <a:txBody>
                    <a:bodyPr/>
                    <a:lstStyle/>
                    <a:p>
                      <a:pPr algn="ctr"/>
                      <a:r>
                        <a:rPr lang="en-US" sz="2000" dirty="0" err="1" smtClean="0"/>
                        <a:t>Sponza</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1.5</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1.5</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0.9</a:t>
                      </a:r>
                      <a:endParaRPr lang="en-US" sz="2000" b="1" dirty="0"/>
                    </a:p>
                  </a:txBody>
                  <a:tcPr/>
                </a:tc>
              </a:tr>
              <a:tr h="392231">
                <a:tc>
                  <a:txBody>
                    <a:bodyPr/>
                    <a:lstStyle/>
                    <a:p>
                      <a:pPr algn="ctr"/>
                      <a:r>
                        <a:rPr lang="en-US" sz="2000" dirty="0" smtClean="0"/>
                        <a:t>Old City</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1.2</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1.1</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0.7</a:t>
                      </a:r>
                      <a:endParaRPr lang="en-US" sz="2000" b="1" dirty="0"/>
                    </a:p>
                  </a:txBody>
                  <a:tcPr/>
                </a:tc>
              </a:tr>
              <a:tr h="392231">
                <a:tc>
                  <a:txBody>
                    <a:bodyPr/>
                    <a:lstStyle/>
                    <a:p>
                      <a:pPr algn="ctr"/>
                      <a:r>
                        <a:rPr lang="en-US" sz="2000" dirty="0" smtClean="0"/>
                        <a:t>Dockside</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2.1</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2.0</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1.1</a:t>
                      </a:r>
                      <a:endParaRPr lang="en-US" sz="2000" b="1" dirty="0"/>
                    </a:p>
                  </a:txBody>
                  <a:tcPr/>
                </a:tc>
              </a:tr>
              <a:tr h="392231">
                <a:tc>
                  <a:txBody>
                    <a:bodyPr/>
                    <a:lstStyle/>
                    <a:p>
                      <a:pPr algn="ctr"/>
                      <a:r>
                        <a:rPr lang="en-US" sz="2000" dirty="0" smtClean="0"/>
                        <a:t>Op925</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2.7</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2.8</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0.8</a:t>
                      </a:r>
                      <a:endParaRPr lang="en-US" sz="2000" b="1" dirty="0"/>
                    </a:p>
                  </a:txBody>
                  <a:tcPr/>
                </a:tc>
              </a:tr>
              <a:tr h="392231">
                <a:tc>
                  <a:txBody>
                    <a:bodyPr/>
                    <a:lstStyle/>
                    <a:p>
                      <a:pPr algn="ctr"/>
                      <a:r>
                        <a:rPr lang="en-US" sz="2000" dirty="0" smtClean="0"/>
                        <a:t>San Miguel</a:t>
                      </a:r>
                      <a:endParaRPr lang="en-US" sz="2000" dirty="0"/>
                    </a:p>
                  </a:txBody>
                  <a:tcPr>
                    <a:lnR w="28575" cap="flat" cmpd="sng" algn="ctr">
                      <a:solidFill>
                        <a:scrgbClr r="0" g="0" b="0"/>
                      </a:solidFill>
                      <a:prstDash val="solid"/>
                      <a:round/>
                      <a:headEnd type="none" w="med" len="med"/>
                      <a:tailEnd type="none" w="med" len="med"/>
                    </a:lnR>
                  </a:tcPr>
                </a:tc>
                <a:tc>
                  <a:txBody>
                    <a:bodyPr/>
                    <a:lstStyle/>
                    <a:p>
                      <a:pPr algn="ctr"/>
                      <a:r>
                        <a:rPr lang="en-US" sz="2000" dirty="0" smtClean="0"/>
                        <a:t>4.1</a:t>
                      </a:r>
                      <a:endParaRPr lang="en-US" sz="2000"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000" dirty="0" smtClean="0"/>
                        <a:t>4.0</a:t>
                      </a:r>
                      <a:endParaRPr lang="en-US" sz="2000" dirty="0"/>
                    </a:p>
                  </a:txBody>
                  <a:tcPr>
                    <a:lnL w="28575" cap="flat" cmpd="sng" algn="ctr">
                      <a:solidFill>
                        <a:scrgbClr r="0" g="0" b="0"/>
                      </a:solidFill>
                      <a:prstDash val="solid"/>
                      <a:round/>
                      <a:headEnd type="none" w="med" len="med"/>
                      <a:tailEnd type="none" w="med" len="med"/>
                    </a:lnL>
                  </a:tcPr>
                </a:tc>
                <a:tc>
                  <a:txBody>
                    <a:bodyPr/>
                    <a:lstStyle/>
                    <a:p>
                      <a:pPr algn="ctr"/>
                      <a:r>
                        <a:rPr lang="en-US" sz="2000" b="1" dirty="0" smtClean="0"/>
                        <a:t>1.7</a:t>
                      </a:r>
                      <a:endParaRPr lang="en-US" sz="2000" b="1" dirty="0"/>
                    </a:p>
                  </a:txBody>
                  <a:tcPr/>
                </a:tc>
              </a:tr>
            </a:tbl>
          </a:graphicData>
        </a:graphic>
      </p:graphicFrame>
    </p:spTree>
    <p:extLst>
      <p:ext uri="{BB962C8B-B14F-4D97-AF65-F5344CB8AC3E}">
        <p14:creationId xmlns:p14="http://schemas.microsoft.com/office/powerpoint/2010/main" val="350076798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with 2 layers is Efficient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04220942"/>
              </p:ext>
            </p:extLst>
          </p:nvPr>
        </p:nvGraphicFramePr>
        <p:xfrm>
          <a:off x="819727" y="1075405"/>
          <a:ext cx="6915729" cy="3415776"/>
        </p:xfrm>
        <a:graphic>
          <a:graphicData uri="http://schemas.openxmlformats.org/drawingml/2006/table">
            <a:tbl>
              <a:tblPr bandRow="1">
                <a:tableStyleId>{2D5ABB26-0587-4C30-8999-92F81FD0307C}</a:tableStyleId>
              </a:tblPr>
              <a:tblGrid>
                <a:gridCol w="2305243"/>
                <a:gridCol w="2305243"/>
                <a:gridCol w="2305243"/>
              </a:tblGrid>
              <a:tr h="487968">
                <a:tc>
                  <a:txBody>
                    <a:bodyPr/>
                    <a:lstStyle/>
                    <a:p>
                      <a:pPr algn="ctr"/>
                      <a:r>
                        <a:rPr lang="en-US" sz="2400" b="1" dirty="0" smtClean="0"/>
                        <a:t>Scene</a:t>
                      </a:r>
                      <a:endParaRPr lang="en-US" sz="2400" b="1" dirty="0"/>
                    </a:p>
                  </a:txBody>
                  <a:tcPr>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pPr algn="ctr"/>
                      <a:r>
                        <a:rPr lang="en-US" sz="2400" b="1" dirty="0" smtClean="0"/>
                        <a:t>AO [</a:t>
                      </a:r>
                      <a:r>
                        <a:rPr lang="en-US" sz="2400" b="1" dirty="0" err="1" smtClean="0"/>
                        <a:t>ms</a:t>
                      </a:r>
                      <a:r>
                        <a:rPr lang="en-US" sz="2400" b="1" dirty="0" smtClean="0"/>
                        <a:t>]</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pPr algn="ctr"/>
                      <a:r>
                        <a:rPr lang="en-US" sz="2400" b="1" dirty="0" err="1" smtClean="0"/>
                        <a:t>Radiosity</a:t>
                      </a:r>
                      <a:r>
                        <a:rPr lang="en-US" sz="2400" b="1" dirty="0" smtClean="0"/>
                        <a:t> [</a:t>
                      </a:r>
                      <a:r>
                        <a:rPr lang="en-US" sz="2400" b="1" dirty="0" err="1" smtClean="0"/>
                        <a:t>ms</a:t>
                      </a:r>
                      <a:r>
                        <a:rPr lang="en-US" sz="2400" b="1" dirty="0" smtClean="0"/>
                        <a:t>]</a:t>
                      </a:r>
                      <a:endParaRPr lang="en-US" sz="2400" b="1" dirty="0"/>
                    </a:p>
                  </a:txBody>
                  <a:tcPr>
                    <a:lnL w="28575"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r>
              <a:tr h="487968">
                <a:tc>
                  <a:txBody>
                    <a:bodyPr/>
                    <a:lstStyle/>
                    <a:p>
                      <a:pPr algn="ctr"/>
                      <a:r>
                        <a:rPr lang="en-US" sz="2400" dirty="0" smtClean="0"/>
                        <a:t>Kitchen</a:t>
                      </a:r>
                      <a:endParaRPr lang="en-US" sz="2400" dirty="0"/>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lgn="ctr"/>
                      <a:r>
                        <a:rPr lang="en-US" sz="2400" dirty="0" smtClean="0"/>
                        <a:t>1.4 + </a:t>
                      </a:r>
                      <a:r>
                        <a:rPr lang="en-US" sz="2400" b="1" dirty="0" smtClean="0"/>
                        <a:t>0.1</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lgn="ctr"/>
                      <a:r>
                        <a:rPr lang="en-US" sz="2400" dirty="0" smtClean="0"/>
                        <a:t>3.2 + </a:t>
                      </a:r>
                      <a:r>
                        <a:rPr lang="en-US" sz="2400" b="1" dirty="0" smtClean="0"/>
                        <a:t>0.4</a:t>
                      </a:r>
                      <a:endParaRPr lang="en-US" sz="2400" b="1" dirty="0"/>
                    </a:p>
                  </a:txBody>
                  <a:tcP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tcPr>
                </a:tc>
              </a:tr>
              <a:tr h="487968">
                <a:tc>
                  <a:txBody>
                    <a:bodyPr/>
                    <a:lstStyle/>
                    <a:p>
                      <a:pPr algn="ctr"/>
                      <a:r>
                        <a:rPr lang="en-US" sz="2400" dirty="0" err="1" smtClean="0"/>
                        <a:t>Sponza</a:t>
                      </a:r>
                      <a:endParaRPr lang="en-US" sz="2400" dirty="0"/>
                    </a:p>
                  </a:txBody>
                  <a:tcPr>
                    <a:lnR w="28575" cap="flat" cmpd="sng" algn="ctr">
                      <a:solidFill>
                        <a:scrgbClr r="0" g="0" b="0"/>
                      </a:solidFill>
                      <a:prstDash val="solid"/>
                      <a:round/>
                      <a:headEnd type="none" w="med" len="med"/>
                      <a:tailEnd type="none" w="med" len="med"/>
                    </a:lnR>
                  </a:tcPr>
                </a:tc>
                <a:tc>
                  <a:txBody>
                    <a:bodyPr/>
                    <a:lstStyle/>
                    <a:p>
                      <a:pPr algn="ctr"/>
                      <a:r>
                        <a:rPr lang="en-US" sz="2400" dirty="0" smtClean="0"/>
                        <a:t>1.4 + </a:t>
                      </a:r>
                      <a:r>
                        <a:rPr lang="en-US" sz="2400" b="1" dirty="0" smtClean="0"/>
                        <a:t>0.0</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400" dirty="0" smtClean="0"/>
                        <a:t>3.4 + </a:t>
                      </a:r>
                      <a:r>
                        <a:rPr lang="en-US" sz="2400" b="1" dirty="0" smtClean="0"/>
                        <a:t>0.5</a:t>
                      </a:r>
                      <a:endParaRPr lang="en-US" sz="2400" b="1" dirty="0"/>
                    </a:p>
                  </a:txBody>
                  <a:tcPr>
                    <a:lnL w="28575" cap="flat" cmpd="sng" algn="ctr">
                      <a:solidFill>
                        <a:scrgbClr r="0" g="0" b="0"/>
                      </a:solidFill>
                      <a:prstDash val="solid"/>
                      <a:round/>
                      <a:headEnd type="none" w="med" len="med"/>
                      <a:tailEnd type="none" w="med" len="med"/>
                    </a:lnL>
                  </a:tcPr>
                </a:tc>
              </a:tr>
              <a:tr h="487968">
                <a:tc>
                  <a:txBody>
                    <a:bodyPr/>
                    <a:lstStyle/>
                    <a:p>
                      <a:pPr algn="ctr"/>
                      <a:r>
                        <a:rPr lang="en-US" sz="2400" dirty="0" smtClean="0"/>
                        <a:t>Old City</a:t>
                      </a:r>
                      <a:endParaRPr lang="en-US" sz="2400" dirty="0"/>
                    </a:p>
                  </a:txBody>
                  <a:tcPr>
                    <a:lnR w="28575" cap="flat" cmpd="sng" algn="ctr">
                      <a:solidFill>
                        <a:scrgbClr r="0" g="0" b="0"/>
                      </a:solidFill>
                      <a:prstDash val="solid"/>
                      <a:round/>
                      <a:headEnd type="none" w="med" len="med"/>
                      <a:tailEnd type="none" w="med" len="med"/>
                    </a:lnR>
                  </a:tcPr>
                </a:tc>
                <a:tc>
                  <a:txBody>
                    <a:bodyPr/>
                    <a:lstStyle/>
                    <a:p>
                      <a:pPr algn="ctr"/>
                      <a:r>
                        <a:rPr lang="en-US" sz="2400" dirty="0" smtClean="0"/>
                        <a:t>1.8</a:t>
                      </a:r>
                      <a:r>
                        <a:rPr lang="en-US" sz="2400" baseline="0" dirty="0" smtClean="0"/>
                        <a:t> + </a:t>
                      </a:r>
                      <a:r>
                        <a:rPr lang="en-US" sz="2400" b="1" baseline="0" dirty="0" smtClean="0"/>
                        <a:t>0.1</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400" dirty="0" smtClean="0"/>
                        <a:t>3.5 + </a:t>
                      </a:r>
                      <a:r>
                        <a:rPr lang="en-US" sz="2400" b="1" dirty="0" smtClean="0"/>
                        <a:t>0.4</a:t>
                      </a:r>
                      <a:endParaRPr lang="en-US" sz="2400" b="1" dirty="0"/>
                    </a:p>
                  </a:txBody>
                  <a:tcPr>
                    <a:lnL w="28575" cap="flat" cmpd="sng" algn="ctr">
                      <a:solidFill>
                        <a:scrgbClr r="0" g="0" b="0"/>
                      </a:solidFill>
                      <a:prstDash val="solid"/>
                      <a:round/>
                      <a:headEnd type="none" w="med" len="med"/>
                      <a:tailEnd type="none" w="med" len="med"/>
                    </a:lnL>
                  </a:tcPr>
                </a:tc>
              </a:tr>
              <a:tr h="487968">
                <a:tc>
                  <a:txBody>
                    <a:bodyPr/>
                    <a:lstStyle/>
                    <a:p>
                      <a:pPr algn="ctr"/>
                      <a:r>
                        <a:rPr lang="en-US" sz="2400" dirty="0" smtClean="0"/>
                        <a:t>Dockside</a:t>
                      </a:r>
                      <a:endParaRPr lang="en-US" sz="2400" dirty="0"/>
                    </a:p>
                  </a:txBody>
                  <a:tcPr>
                    <a:lnR w="28575" cap="flat" cmpd="sng" algn="ctr">
                      <a:solidFill>
                        <a:scrgbClr r="0" g="0" b="0"/>
                      </a:solidFill>
                      <a:prstDash val="solid"/>
                      <a:round/>
                      <a:headEnd type="none" w="med" len="med"/>
                      <a:tailEnd type="none" w="med" len="med"/>
                    </a:lnR>
                  </a:tcPr>
                </a:tc>
                <a:tc>
                  <a:txBody>
                    <a:bodyPr/>
                    <a:lstStyle/>
                    <a:p>
                      <a:pPr algn="ctr"/>
                      <a:r>
                        <a:rPr lang="en-US" sz="2400" dirty="0" smtClean="0"/>
                        <a:t>1.7</a:t>
                      </a:r>
                      <a:r>
                        <a:rPr lang="en-US" sz="2400" baseline="0" dirty="0" smtClean="0"/>
                        <a:t> + </a:t>
                      </a:r>
                      <a:r>
                        <a:rPr lang="en-US" sz="2400" b="1" baseline="0" dirty="0" smtClean="0"/>
                        <a:t>0.1</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400" dirty="0" smtClean="0"/>
                        <a:t>3.2 + </a:t>
                      </a:r>
                      <a:r>
                        <a:rPr lang="en-US" sz="2400" b="1" dirty="0" smtClean="0"/>
                        <a:t>0.3</a:t>
                      </a:r>
                      <a:endParaRPr lang="en-US" sz="2400" b="1" dirty="0"/>
                    </a:p>
                  </a:txBody>
                  <a:tcPr>
                    <a:lnL w="28575" cap="flat" cmpd="sng" algn="ctr">
                      <a:solidFill>
                        <a:scrgbClr r="0" g="0" b="0"/>
                      </a:solidFill>
                      <a:prstDash val="solid"/>
                      <a:round/>
                      <a:headEnd type="none" w="med" len="med"/>
                      <a:tailEnd type="none" w="med" len="med"/>
                    </a:lnL>
                  </a:tcPr>
                </a:tc>
              </a:tr>
              <a:tr h="487968">
                <a:tc>
                  <a:txBody>
                    <a:bodyPr/>
                    <a:lstStyle/>
                    <a:p>
                      <a:pPr algn="ctr"/>
                      <a:r>
                        <a:rPr lang="en-US" sz="2400" dirty="0" smtClean="0"/>
                        <a:t>Op925</a:t>
                      </a:r>
                      <a:endParaRPr lang="en-US" sz="2400" dirty="0"/>
                    </a:p>
                  </a:txBody>
                  <a:tcPr>
                    <a:lnR w="28575" cap="flat" cmpd="sng" algn="ctr">
                      <a:solidFill>
                        <a:scrgbClr r="0" g="0" b="0"/>
                      </a:solidFill>
                      <a:prstDash val="solid"/>
                      <a:round/>
                      <a:headEnd type="none" w="med" len="med"/>
                      <a:tailEnd type="none" w="med" len="med"/>
                    </a:lnR>
                  </a:tcPr>
                </a:tc>
                <a:tc>
                  <a:txBody>
                    <a:bodyPr/>
                    <a:lstStyle/>
                    <a:p>
                      <a:pPr algn="ctr"/>
                      <a:r>
                        <a:rPr lang="en-US" sz="2400" dirty="0" smtClean="0"/>
                        <a:t>1.7</a:t>
                      </a:r>
                      <a:r>
                        <a:rPr lang="en-US" sz="2400" baseline="0" dirty="0" smtClean="0"/>
                        <a:t> + </a:t>
                      </a:r>
                      <a:r>
                        <a:rPr lang="en-US" sz="2400" b="1" baseline="0" dirty="0" smtClean="0"/>
                        <a:t>0.0</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400" dirty="0" smtClean="0"/>
                        <a:t>3.6 + </a:t>
                      </a:r>
                      <a:r>
                        <a:rPr lang="en-US" sz="2400" b="1" dirty="0" smtClean="0"/>
                        <a:t>0.3</a:t>
                      </a:r>
                      <a:endParaRPr lang="en-US" sz="2400" b="1" dirty="0"/>
                    </a:p>
                  </a:txBody>
                  <a:tcPr>
                    <a:lnL w="28575" cap="flat" cmpd="sng" algn="ctr">
                      <a:solidFill>
                        <a:scrgbClr r="0" g="0" b="0"/>
                      </a:solidFill>
                      <a:prstDash val="solid"/>
                      <a:round/>
                      <a:headEnd type="none" w="med" len="med"/>
                      <a:tailEnd type="none" w="med" len="med"/>
                    </a:lnL>
                  </a:tcPr>
                </a:tc>
              </a:tr>
              <a:tr h="487968">
                <a:tc>
                  <a:txBody>
                    <a:bodyPr/>
                    <a:lstStyle/>
                    <a:p>
                      <a:pPr algn="ctr"/>
                      <a:r>
                        <a:rPr lang="en-US" sz="2400" dirty="0" smtClean="0"/>
                        <a:t>San Miguel</a:t>
                      </a:r>
                      <a:endParaRPr lang="en-US" sz="2400" dirty="0"/>
                    </a:p>
                  </a:txBody>
                  <a:tcPr>
                    <a:lnR w="28575" cap="flat" cmpd="sng" algn="ctr">
                      <a:solidFill>
                        <a:scrgbClr r="0" g="0" b="0"/>
                      </a:solidFill>
                      <a:prstDash val="solid"/>
                      <a:round/>
                      <a:headEnd type="none" w="med" len="med"/>
                      <a:tailEnd type="none" w="med" len="med"/>
                    </a:lnR>
                  </a:tcPr>
                </a:tc>
                <a:tc>
                  <a:txBody>
                    <a:bodyPr/>
                    <a:lstStyle/>
                    <a:p>
                      <a:pPr algn="ctr"/>
                      <a:r>
                        <a:rPr lang="en-US" sz="2400" dirty="0" smtClean="0"/>
                        <a:t>1.7</a:t>
                      </a:r>
                      <a:r>
                        <a:rPr lang="en-US" sz="2400" baseline="0" dirty="0" smtClean="0"/>
                        <a:t> + </a:t>
                      </a:r>
                      <a:r>
                        <a:rPr lang="en-US" sz="2400" b="1" baseline="0" dirty="0" smtClean="0"/>
                        <a:t>0.0</a:t>
                      </a:r>
                      <a:endParaRPr lang="en-US" sz="2400"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sz="2400" dirty="0" smtClean="0"/>
                        <a:t>3.5 +</a:t>
                      </a:r>
                      <a:r>
                        <a:rPr lang="en-US" sz="2400" baseline="0" dirty="0" smtClean="0"/>
                        <a:t> </a:t>
                      </a:r>
                      <a:r>
                        <a:rPr lang="en-US" sz="2400" b="1" baseline="0" dirty="0" smtClean="0"/>
                        <a:t>0.5</a:t>
                      </a:r>
                      <a:endParaRPr lang="en-US" sz="2400" b="1" dirty="0"/>
                    </a:p>
                  </a:txBody>
                  <a:tcPr>
                    <a:lnL w="28575" cap="flat" cmpd="sng" algn="ctr">
                      <a:solidFill>
                        <a:scrgbClr r="0" g="0" b="0"/>
                      </a:solidFill>
                      <a:prstDash val="solid"/>
                      <a:round/>
                      <a:headEnd type="none" w="med" len="med"/>
                      <a:tailEnd type="none" w="med" len="med"/>
                    </a:lnL>
                  </a:tcPr>
                </a:tc>
              </a:tr>
            </a:tbl>
          </a:graphicData>
        </a:graphic>
      </p:graphicFrame>
      <p:sp>
        <p:nvSpPr>
          <p:cNvPr id="4" name="TextBox 3"/>
          <p:cNvSpPr txBox="1"/>
          <p:nvPr/>
        </p:nvSpPr>
        <p:spPr>
          <a:xfrm>
            <a:off x="1940706" y="4774168"/>
            <a:ext cx="4669066" cy="369332"/>
          </a:xfrm>
          <a:prstGeom prst="rect">
            <a:avLst/>
          </a:prstGeom>
          <a:noFill/>
        </p:spPr>
        <p:txBody>
          <a:bodyPr wrap="none" rtlCol="0">
            <a:spAutoFit/>
          </a:bodyPr>
          <a:lstStyle/>
          <a:p>
            <a:r>
              <a:rPr lang="en-US" dirty="0" smtClean="0"/>
              <a:t>(1 layer time) + (additional time to use 2</a:t>
            </a:r>
            <a:r>
              <a:rPr lang="en-US" baseline="30000" dirty="0" smtClean="0"/>
              <a:t>nd</a:t>
            </a:r>
            <a:r>
              <a:rPr lang="en-US" dirty="0" smtClean="0"/>
              <a:t> layer)</a:t>
            </a:r>
            <a:endParaRPr lang="en-US" dirty="0"/>
          </a:p>
        </p:txBody>
      </p:sp>
    </p:spTree>
    <p:extLst>
      <p:ext uri="{BB962C8B-B14F-4D97-AF65-F5344CB8AC3E}">
        <p14:creationId xmlns:p14="http://schemas.microsoft.com/office/powerpoint/2010/main" val="149256897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Qualitative results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267410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Ducksid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350"/>
          </a:xfrm>
        </p:spPr>
      </p:pic>
    </p:spTree>
    <p:extLst>
      <p:ext uri="{BB962C8B-B14F-4D97-AF65-F5344CB8AC3E}">
        <p14:creationId xmlns:p14="http://schemas.microsoft.com/office/powerpoint/2010/main" val="817906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eepGBufferAOvi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266" cy="5143500"/>
          </a:xfrm>
        </p:spPr>
      </p:pic>
    </p:spTree>
    <p:extLst>
      <p:ext uri="{BB962C8B-B14F-4D97-AF65-F5344CB8AC3E}">
        <p14:creationId xmlns:p14="http://schemas.microsoft.com/office/powerpoint/2010/main" val="12855936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effectLst>
                  <a:glow rad="101600">
                    <a:schemeClr val="tx1">
                      <a:alpha val="85000"/>
                    </a:schemeClr>
                  </a:glow>
                </a:effectLst>
              </a:rPr>
              <a:t>Direct Illumination Only</a:t>
            </a:r>
            <a:endParaRPr lang="en-US" dirty="0">
              <a:solidFill>
                <a:schemeClr val="bg1"/>
              </a:solidFill>
              <a:effectLst>
                <a:glow rad="101600">
                  <a:schemeClr val="tx1">
                    <a:alpha val="85000"/>
                  </a:schemeClr>
                </a:glow>
              </a:effectLst>
            </a:endParaRPr>
          </a:p>
        </p:txBody>
      </p:sp>
    </p:spTree>
    <p:extLst>
      <p:ext uri="{BB962C8B-B14F-4D97-AF65-F5344CB8AC3E}">
        <p14:creationId xmlns:p14="http://schemas.microsoft.com/office/powerpoint/2010/main" val="2946410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 AO </a:t>
            </a:r>
            <a:endParaRPr lang="en-US" dirty="0"/>
          </a:p>
        </p:txBody>
      </p:sp>
      <p:sp>
        <p:nvSpPr>
          <p:cNvPr id="3" name="Content Placeholder 2"/>
          <p:cNvSpPr>
            <a:spLocks noGrp="1"/>
          </p:cNvSpPr>
          <p:nvPr>
            <p:ph idx="1"/>
          </p:nvPr>
        </p:nvSpPr>
        <p:spPr/>
        <p:txBody>
          <a:bodyPr/>
          <a:lstStyle/>
          <a:p>
            <a:endParaRPr lang="en-US"/>
          </a:p>
        </p:txBody>
      </p:sp>
      <p:pic>
        <p:nvPicPr>
          <p:cNvPr id="4" name="Picture 3" descr="assassins-creed-syndicate-ambient-occlusion-005-hbao-pl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4767554"/>
            <a:ext cx="2677385" cy="369332"/>
          </a:xfrm>
          <a:prstGeom prst="rect">
            <a:avLst/>
          </a:prstGeom>
          <a:noFill/>
        </p:spPr>
        <p:txBody>
          <a:bodyPr wrap="none" rtlCol="0">
            <a:spAutoFit/>
          </a:bodyPr>
          <a:lstStyle/>
          <a:p>
            <a:r>
              <a:rPr lang="en-US" dirty="0" smtClean="0">
                <a:solidFill>
                  <a:srgbClr val="FFFFFF"/>
                </a:solidFill>
              </a:rPr>
              <a:t>Assassin’s Creed Syndicate</a:t>
            </a:r>
            <a:endParaRPr lang="en-US" dirty="0">
              <a:solidFill>
                <a:srgbClr val="FFFFFF"/>
              </a:solidFill>
            </a:endParaRPr>
          </a:p>
        </p:txBody>
      </p:sp>
      <p:sp>
        <p:nvSpPr>
          <p:cNvPr id="7" name="TextBox 6"/>
          <p:cNvSpPr txBox="1"/>
          <p:nvPr/>
        </p:nvSpPr>
        <p:spPr>
          <a:xfrm>
            <a:off x="278526" y="205979"/>
            <a:ext cx="4584709"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With Ambient </a:t>
            </a:r>
            <a:r>
              <a:rPr lang="en-US" sz="3200" dirty="0" err="1" smtClean="0">
                <a:solidFill>
                  <a:schemeClr val="bg1"/>
                </a:solidFill>
                <a:effectLst>
                  <a:glow rad="101600">
                    <a:schemeClr val="tx1">
                      <a:alpha val="75000"/>
                    </a:schemeClr>
                  </a:glow>
                </a:effectLst>
              </a:rPr>
              <a:t>Obscurance</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1706375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36856" cy="5143500"/>
          </a:xfrm>
          <a:prstGeom prst="rect">
            <a:avLst/>
          </a:prstGeom>
        </p:spPr>
      </p:pic>
      <p:sp>
        <p:nvSpPr>
          <p:cNvPr id="6" name="Title 1"/>
          <p:cNvSpPr txBox="1">
            <a:spLocks/>
          </p:cNvSpPr>
          <p:nvPr/>
        </p:nvSpPr>
        <p:spPr>
          <a:xfrm>
            <a:off x="6096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effectLst>
                  <a:glow rad="101600">
                    <a:schemeClr val="tx1">
                      <a:alpha val="85000"/>
                    </a:schemeClr>
                  </a:glow>
                </a:effectLst>
              </a:rPr>
              <a:t>Deep G-Buffer </a:t>
            </a:r>
            <a:r>
              <a:rPr lang="en-US" dirty="0" err="1" smtClean="0">
                <a:solidFill>
                  <a:schemeClr val="bg1"/>
                </a:solidFill>
                <a:effectLst>
                  <a:glow rad="101600">
                    <a:schemeClr val="tx1">
                      <a:alpha val="85000"/>
                    </a:schemeClr>
                  </a:glow>
                </a:effectLst>
              </a:rPr>
              <a:t>Radiosity</a:t>
            </a:r>
            <a:endParaRPr lang="en-US" dirty="0">
              <a:solidFill>
                <a:schemeClr val="bg1"/>
              </a:solidFill>
              <a:effectLst>
                <a:glow rad="101600">
                  <a:schemeClr val="tx1">
                    <a:alpha val="85000"/>
                  </a:schemeClr>
                </a:glow>
              </a:effectLst>
            </a:endParaRPr>
          </a:p>
        </p:txBody>
      </p:sp>
    </p:spTree>
    <p:extLst>
      <p:ext uri="{BB962C8B-B14F-4D97-AF65-F5344CB8AC3E}">
        <p14:creationId xmlns:p14="http://schemas.microsoft.com/office/powerpoint/2010/main" val="136425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rehouseRegularAn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smtClean="0">
                <a:solidFill>
                  <a:srgbClr val="EEECE1"/>
                </a:solidFill>
                <a:effectLst>
                  <a:glow rad="101600">
                    <a:schemeClr val="tx1">
                      <a:alpha val="75000"/>
                    </a:schemeClr>
                  </a:glow>
                </a:effectLst>
              </a:rPr>
              <a:t>Screen-space </a:t>
            </a:r>
            <a:r>
              <a:rPr lang="en-US" dirty="0" err="1" smtClean="0">
                <a:solidFill>
                  <a:srgbClr val="EEECE1"/>
                </a:solidFill>
                <a:effectLst>
                  <a:glow rad="101600">
                    <a:schemeClr val="tx1">
                      <a:alpha val="75000"/>
                    </a:schemeClr>
                  </a:glow>
                </a:effectLst>
              </a:rPr>
              <a:t>Radiosity</a:t>
            </a:r>
            <a:endParaRPr lang="en-US" dirty="0">
              <a:solidFill>
                <a:srgbClr val="EEECE1"/>
              </a:solidFill>
              <a:effectLst>
                <a:glow rad="101600">
                  <a:schemeClr val="tx1">
                    <a:alpha val="75000"/>
                  </a:schemeClr>
                </a:glow>
              </a:effectLst>
            </a:endParaRPr>
          </a:p>
        </p:txBody>
      </p:sp>
      <p:sp>
        <p:nvSpPr>
          <p:cNvPr id="6" name="Right Arrow 5"/>
          <p:cNvSpPr/>
          <p:nvPr/>
        </p:nvSpPr>
        <p:spPr>
          <a:xfrm rot="20708108">
            <a:off x="5685692" y="2305538"/>
            <a:ext cx="1328616" cy="566616"/>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552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6856" cy="5143500"/>
          </a:xfrm>
          <a:prstGeom prst="rect">
            <a:avLst/>
          </a:prstGeom>
        </p:spPr>
      </p:pic>
      <p:sp>
        <p:nvSpPr>
          <p:cNvPr id="6" name="Title 1"/>
          <p:cNvSpPr>
            <a:spLocks noGrp="1"/>
          </p:cNvSpPr>
          <p:nvPr>
            <p:ph type="title"/>
          </p:nvPr>
        </p:nvSpPr>
        <p:spPr>
          <a:xfrm>
            <a:off x="457200" y="205979"/>
            <a:ext cx="8229600" cy="857250"/>
          </a:xfrm>
        </p:spPr>
        <p:txBody>
          <a:bodyPr/>
          <a:lstStyle/>
          <a:p>
            <a:r>
              <a:rPr lang="en-US" dirty="0" smtClean="0">
                <a:solidFill>
                  <a:srgbClr val="EEECE1"/>
                </a:solidFill>
                <a:effectLst>
                  <a:glow rad="101600">
                    <a:schemeClr val="tx1">
                      <a:alpha val="75000"/>
                    </a:schemeClr>
                  </a:glow>
                </a:effectLst>
              </a:rPr>
              <a:t>Screen-space </a:t>
            </a:r>
            <a:r>
              <a:rPr lang="en-US" dirty="0" err="1" smtClean="0">
                <a:solidFill>
                  <a:srgbClr val="EEECE1"/>
                </a:solidFill>
                <a:effectLst>
                  <a:glow rad="101600">
                    <a:schemeClr val="tx1">
                      <a:alpha val="75000"/>
                    </a:schemeClr>
                  </a:glow>
                </a:effectLst>
              </a:rPr>
              <a:t>Radiosity</a:t>
            </a:r>
            <a:endParaRPr lang="en-US" dirty="0">
              <a:solidFill>
                <a:srgbClr val="EEECE1"/>
              </a:solidFill>
              <a:effectLst>
                <a:glow rad="101600">
                  <a:schemeClr val="tx1">
                    <a:alpha val="75000"/>
                  </a:schemeClr>
                </a:glow>
              </a:effectLst>
            </a:endParaRPr>
          </a:p>
        </p:txBody>
      </p:sp>
      <p:sp>
        <p:nvSpPr>
          <p:cNvPr id="7" name="Right Arrow 6"/>
          <p:cNvSpPr/>
          <p:nvPr/>
        </p:nvSpPr>
        <p:spPr>
          <a:xfrm rot="5400000">
            <a:off x="3868615" y="2833076"/>
            <a:ext cx="1328616" cy="566616"/>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498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500"/>
          </a:xfrm>
          <a:prstGeom prst="rect">
            <a:avLst/>
          </a:prstGeom>
        </p:spPr>
      </p:pic>
      <p:sp>
        <p:nvSpPr>
          <p:cNvPr id="7" name="Title 1"/>
          <p:cNvSpPr>
            <a:spLocks noGrp="1"/>
          </p:cNvSpPr>
          <p:nvPr>
            <p:ph type="title"/>
          </p:nvPr>
        </p:nvSpPr>
        <p:spPr>
          <a:xfrm>
            <a:off x="457200" y="205979"/>
            <a:ext cx="8229600" cy="857250"/>
          </a:xfrm>
        </p:spPr>
        <p:txBody>
          <a:bodyPr/>
          <a:lstStyle/>
          <a:p>
            <a:r>
              <a:rPr lang="en-US" dirty="0" smtClean="0">
                <a:solidFill>
                  <a:srgbClr val="EEECE1"/>
                </a:solidFill>
                <a:effectLst>
                  <a:glow rad="101600">
                    <a:schemeClr val="tx1">
                      <a:alpha val="75000"/>
                    </a:schemeClr>
                  </a:glow>
                </a:effectLst>
              </a:rPr>
              <a:t>Deep G-Buffer </a:t>
            </a:r>
            <a:r>
              <a:rPr lang="en-US" dirty="0" err="1" smtClean="0">
                <a:solidFill>
                  <a:srgbClr val="EEECE1"/>
                </a:solidFill>
                <a:effectLst>
                  <a:glow rad="101600">
                    <a:schemeClr val="tx1">
                      <a:alpha val="75000"/>
                    </a:schemeClr>
                  </a:glow>
                </a:effectLst>
              </a:rPr>
              <a:t>Radiosity</a:t>
            </a:r>
            <a:endParaRPr lang="en-US" dirty="0">
              <a:solidFill>
                <a:srgbClr val="EEECE1"/>
              </a:solidFill>
              <a:effectLst>
                <a:glow rad="101600">
                  <a:schemeClr val="tx1">
                    <a:alpha val="75000"/>
                  </a:schemeClr>
                </a:glow>
              </a:effectLst>
            </a:endParaRPr>
          </a:p>
        </p:txBody>
      </p:sp>
    </p:spTree>
    <p:extLst>
      <p:ext uri="{BB962C8B-B14F-4D97-AF65-F5344CB8AC3E}">
        <p14:creationId xmlns:p14="http://schemas.microsoft.com/office/powerpoint/2010/main" val="153725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05_radiosity1layer_r5816_g3d_r58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609600" y="3583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EECE1"/>
                </a:solidFill>
                <a:effectLst>
                  <a:glow rad="101600">
                    <a:schemeClr val="tx1">
                      <a:alpha val="75000"/>
                    </a:schemeClr>
                  </a:glow>
                </a:effectLst>
              </a:rPr>
              <a:t>1 Layer </a:t>
            </a:r>
            <a:r>
              <a:rPr lang="en-US" dirty="0" err="1" smtClean="0">
                <a:solidFill>
                  <a:srgbClr val="EEECE1"/>
                </a:solidFill>
                <a:effectLst>
                  <a:glow rad="101600">
                    <a:schemeClr val="tx1">
                      <a:alpha val="75000"/>
                    </a:schemeClr>
                  </a:glow>
                </a:effectLst>
              </a:rPr>
              <a:t>Radiosity</a:t>
            </a:r>
            <a:endParaRPr lang="en-US" dirty="0">
              <a:solidFill>
                <a:srgbClr val="EEECE1"/>
              </a:solidFill>
              <a:effectLst>
                <a:glow rad="101600">
                  <a:schemeClr val="tx1">
                    <a:alpha val="75000"/>
                  </a:schemeClr>
                </a:glow>
              </a:effectLst>
            </a:endParaRPr>
          </a:p>
        </p:txBody>
      </p:sp>
    </p:spTree>
    <p:extLst>
      <p:ext uri="{BB962C8B-B14F-4D97-AF65-F5344CB8AC3E}">
        <p14:creationId xmlns:p14="http://schemas.microsoft.com/office/powerpoint/2010/main" val="228155028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descr="2015-05-11_003_sponzaRadiosityNoSeparation_r5816_g3d_r58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txBox="1">
            <a:spLocks/>
          </p:cNvSpPr>
          <p:nvPr/>
        </p:nvSpPr>
        <p:spPr>
          <a:xfrm>
            <a:off x="609600" y="3583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EEECE1"/>
                </a:solidFill>
                <a:effectLst>
                  <a:glow rad="101600">
                    <a:schemeClr val="tx1">
                      <a:alpha val="75000"/>
                    </a:schemeClr>
                  </a:glow>
                </a:effectLst>
              </a:rPr>
              <a:t>2</a:t>
            </a:r>
            <a:r>
              <a:rPr lang="en-US" dirty="0" smtClean="0">
                <a:solidFill>
                  <a:srgbClr val="EEECE1"/>
                </a:solidFill>
                <a:effectLst>
                  <a:glow rad="101600">
                    <a:schemeClr val="tx1">
                      <a:alpha val="75000"/>
                    </a:schemeClr>
                  </a:glow>
                </a:effectLst>
              </a:rPr>
              <a:t> Layer </a:t>
            </a:r>
            <a:r>
              <a:rPr lang="en-US" dirty="0" err="1" smtClean="0">
                <a:solidFill>
                  <a:srgbClr val="EEECE1"/>
                </a:solidFill>
                <a:effectLst>
                  <a:glow rad="101600">
                    <a:schemeClr val="tx1">
                      <a:alpha val="75000"/>
                    </a:schemeClr>
                  </a:glow>
                </a:effectLst>
              </a:rPr>
              <a:t>Radiosity</a:t>
            </a:r>
            <a:endParaRPr lang="en-US" dirty="0">
              <a:solidFill>
                <a:srgbClr val="EEECE1"/>
              </a:solidFill>
              <a:effectLst>
                <a:glow rad="101600">
                  <a:schemeClr val="tx1">
                    <a:alpha val="75000"/>
                  </a:schemeClr>
                </a:glow>
              </a:effectLst>
            </a:endParaRPr>
          </a:p>
        </p:txBody>
      </p:sp>
    </p:spTree>
    <p:extLst>
      <p:ext uri="{BB962C8B-B14F-4D97-AF65-F5344CB8AC3E}">
        <p14:creationId xmlns:p14="http://schemas.microsoft.com/office/powerpoint/2010/main" val="18886384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04_radiosityMeterSeparation_r5816_g3d_r58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609600" y="3583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EEECE1"/>
                </a:solidFill>
                <a:effectLst>
                  <a:glow rad="101600">
                    <a:schemeClr val="tx1">
                      <a:alpha val="75000"/>
                    </a:schemeClr>
                  </a:glow>
                </a:effectLst>
              </a:rPr>
              <a:t>With min. separation</a:t>
            </a:r>
            <a:endParaRPr lang="en-US" dirty="0">
              <a:solidFill>
                <a:srgbClr val="EEECE1"/>
              </a:solidFill>
              <a:effectLst>
                <a:glow rad="101600">
                  <a:schemeClr val="tx1">
                    <a:alpha val="75000"/>
                  </a:schemeClr>
                </a:glow>
              </a:effectLst>
            </a:endParaRPr>
          </a:p>
        </p:txBody>
      </p:sp>
    </p:spTree>
    <p:extLst>
      <p:ext uri="{BB962C8B-B14F-4D97-AF65-F5344CB8AC3E}">
        <p14:creationId xmlns:p14="http://schemas.microsoft.com/office/powerpoint/2010/main" val="13811308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ponza1Layer2LayerMinSepDi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0" y="370260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00FFFF"/>
                </a:solidFill>
                <a:effectLst/>
              </a:rPr>
              <a:t>Cyan = 2 Layer</a:t>
            </a:r>
            <a:endParaRPr lang="en-US" sz="3200" dirty="0">
              <a:solidFill>
                <a:srgbClr val="00FFFF"/>
              </a:solidFill>
              <a:effectLst/>
            </a:endParaRPr>
          </a:p>
        </p:txBody>
      </p:sp>
      <p:sp>
        <p:nvSpPr>
          <p:cNvPr id="6" name="Title 1"/>
          <p:cNvSpPr txBox="1">
            <a:spLocks/>
          </p:cNvSpPr>
          <p:nvPr/>
        </p:nvSpPr>
        <p:spPr>
          <a:xfrm>
            <a:off x="0" y="428625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FFFF00"/>
                </a:solidFill>
                <a:effectLst/>
              </a:rPr>
              <a:t>Yellow = Min. Separation</a:t>
            </a:r>
            <a:endParaRPr lang="en-US" sz="3200" dirty="0">
              <a:solidFill>
                <a:srgbClr val="FFFF00"/>
              </a:solidFill>
              <a:effectLst/>
            </a:endParaRPr>
          </a:p>
        </p:txBody>
      </p:sp>
    </p:spTree>
    <p:extLst>
      <p:ext uri="{BB962C8B-B14F-4D97-AF65-F5344CB8AC3E}">
        <p14:creationId xmlns:p14="http://schemas.microsoft.com/office/powerpoint/2010/main" val="33068079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otionDeepGBuff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350"/>
          </a:xfrm>
        </p:spPr>
      </p:pic>
    </p:spTree>
    <p:extLst>
      <p:ext uri="{BB962C8B-B14F-4D97-AF65-F5344CB8AC3E}">
        <p14:creationId xmlns:p14="http://schemas.microsoft.com/office/powerpoint/2010/main" val="30329888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457200" y="1200150"/>
            <a:ext cx="3757401" cy="3394472"/>
          </a:xfrm>
        </p:spPr>
        <p:txBody>
          <a:bodyPr>
            <a:normAutofit/>
          </a:bodyPr>
          <a:lstStyle/>
          <a:p>
            <a:r>
              <a:rPr lang="en-US" dirty="0" smtClean="0"/>
              <a:t>Cube-map</a:t>
            </a:r>
          </a:p>
          <a:p>
            <a:pPr lvl="1"/>
            <a:r>
              <a:rPr lang="en-US" dirty="0" smtClean="0"/>
              <a:t>Low resolution</a:t>
            </a:r>
          </a:p>
          <a:p>
            <a:pPr lvl="1"/>
            <a:r>
              <a:rPr lang="en-US" dirty="0" smtClean="0"/>
              <a:t>Use as fallback</a:t>
            </a:r>
          </a:p>
        </p:txBody>
      </p:sp>
      <p:sp>
        <p:nvSpPr>
          <p:cNvPr id="6" name="Content Placeholder 2"/>
          <p:cNvSpPr txBox="1">
            <a:spLocks/>
          </p:cNvSpPr>
          <p:nvPr/>
        </p:nvSpPr>
        <p:spPr>
          <a:xfrm>
            <a:off x="4214601" y="1308511"/>
            <a:ext cx="8229600" cy="3394472"/>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Other Screen-Space Effects</a:t>
            </a:r>
          </a:p>
          <a:p>
            <a:pPr lvl="1"/>
            <a:r>
              <a:rPr lang="en-US" dirty="0" smtClean="0">
                <a:solidFill>
                  <a:srgbClr val="558ED5"/>
                </a:solidFill>
              </a:rPr>
              <a:t>Ambient </a:t>
            </a:r>
            <a:r>
              <a:rPr lang="en-US" dirty="0" err="1" smtClean="0">
                <a:solidFill>
                  <a:srgbClr val="558ED5"/>
                </a:solidFill>
              </a:rPr>
              <a:t>Obscurance</a:t>
            </a:r>
            <a:endParaRPr lang="en-US" dirty="0" smtClean="0">
              <a:solidFill>
                <a:srgbClr val="558ED5"/>
              </a:solidFill>
            </a:endParaRPr>
          </a:p>
          <a:p>
            <a:pPr lvl="1"/>
            <a:r>
              <a:rPr lang="en-US" dirty="0" err="1" smtClean="0">
                <a:solidFill>
                  <a:srgbClr val="558ED5"/>
                </a:solidFill>
              </a:rPr>
              <a:t>Radiosity</a:t>
            </a:r>
            <a:endParaRPr lang="en-US" dirty="0" smtClean="0">
              <a:solidFill>
                <a:srgbClr val="558ED5"/>
              </a:solidFill>
            </a:endParaRPr>
          </a:p>
          <a:p>
            <a:pPr lvl="1"/>
            <a:r>
              <a:rPr lang="en-US" dirty="0" smtClean="0">
                <a:solidFill>
                  <a:srgbClr val="558ED5"/>
                </a:solidFill>
              </a:rPr>
              <a:t>Reflection</a:t>
            </a:r>
          </a:p>
          <a:p>
            <a:pPr lvl="1"/>
            <a:r>
              <a:rPr lang="en-US" dirty="0" smtClean="0"/>
              <a:t>Refraction</a:t>
            </a:r>
          </a:p>
          <a:p>
            <a:pPr lvl="1"/>
            <a:r>
              <a:rPr lang="en-US" dirty="0" smtClean="0"/>
              <a:t>Motion Blur</a:t>
            </a:r>
          </a:p>
          <a:p>
            <a:pPr lvl="1"/>
            <a:r>
              <a:rPr lang="en-US" dirty="0" smtClean="0"/>
              <a:t>Depth of Field</a:t>
            </a:r>
          </a:p>
          <a:p>
            <a:pPr lvl="1"/>
            <a:r>
              <a:rPr lang="en-US" dirty="0" smtClean="0"/>
              <a:t>Shadow Filtering</a:t>
            </a:r>
          </a:p>
          <a:p>
            <a:pPr lvl="1"/>
            <a:r>
              <a:rPr lang="en-US" dirty="0" smtClean="0"/>
              <a:t>Temporal AA</a:t>
            </a:r>
          </a:p>
          <a:p>
            <a:endParaRPr lang="en-US" dirty="0"/>
          </a:p>
        </p:txBody>
      </p:sp>
    </p:spTree>
    <p:extLst>
      <p:ext uri="{BB962C8B-B14F-4D97-AF65-F5344CB8AC3E}">
        <p14:creationId xmlns:p14="http://schemas.microsoft.com/office/powerpoint/2010/main" val="3828234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AAA AO </a:t>
            </a:r>
            <a:endParaRPr lang="en-US" dirty="0"/>
          </a:p>
        </p:txBody>
      </p:sp>
      <p:sp>
        <p:nvSpPr>
          <p:cNvPr id="3" name="Content Placeholder 2"/>
          <p:cNvSpPr>
            <a:spLocks noGrp="1"/>
          </p:cNvSpPr>
          <p:nvPr>
            <p:ph idx="1"/>
          </p:nvPr>
        </p:nvSpPr>
        <p:spPr/>
        <p:txBody>
          <a:bodyPr/>
          <a:lstStyle/>
          <a:p>
            <a:endParaRPr lang="en-US"/>
          </a:p>
        </p:txBody>
      </p:sp>
      <p:pic>
        <p:nvPicPr>
          <p:cNvPr id="4" name="Picture 3" descr="assassins-creed-syndicate-ambient-occlusion-005-hbao-pl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0" y="4767554"/>
            <a:ext cx="2677385" cy="369332"/>
          </a:xfrm>
          <a:prstGeom prst="rect">
            <a:avLst/>
          </a:prstGeom>
          <a:noFill/>
        </p:spPr>
        <p:txBody>
          <a:bodyPr wrap="none" rtlCol="0">
            <a:spAutoFit/>
          </a:bodyPr>
          <a:lstStyle/>
          <a:p>
            <a:r>
              <a:rPr lang="en-US" dirty="0" smtClean="0">
                <a:solidFill>
                  <a:srgbClr val="FFFFFF"/>
                </a:solidFill>
              </a:rPr>
              <a:t>Assassin’s Creed Syndicate</a:t>
            </a:r>
            <a:endParaRPr lang="en-US" dirty="0">
              <a:solidFill>
                <a:srgbClr val="FFFFFF"/>
              </a:solidFill>
            </a:endParaRPr>
          </a:p>
        </p:txBody>
      </p:sp>
      <p:sp>
        <p:nvSpPr>
          <p:cNvPr id="7" name="TextBox 6"/>
          <p:cNvSpPr txBox="1"/>
          <p:nvPr/>
        </p:nvSpPr>
        <p:spPr>
          <a:xfrm>
            <a:off x="278526" y="205979"/>
            <a:ext cx="4584709"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With Ambient </a:t>
            </a:r>
            <a:r>
              <a:rPr lang="en-US" sz="3200" dirty="0" err="1" smtClean="0">
                <a:solidFill>
                  <a:schemeClr val="bg1"/>
                </a:solidFill>
                <a:effectLst>
                  <a:glow rad="101600">
                    <a:schemeClr val="tx1">
                      <a:alpha val="75000"/>
                    </a:schemeClr>
                  </a:glow>
                </a:effectLst>
              </a:rPr>
              <a:t>Obscurance</a:t>
            </a:r>
            <a:endParaRPr lang="en-US" sz="3200" dirty="0">
              <a:solidFill>
                <a:schemeClr val="bg1"/>
              </a:solidFill>
              <a:effectLst>
                <a:glow rad="101600">
                  <a:schemeClr val="tx1">
                    <a:alpha val="75000"/>
                  </a:schemeClr>
                </a:glow>
              </a:effectLst>
            </a:endParaRPr>
          </a:p>
        </p:txBody>
      </p:sp>
      <p:sp>
        <p:nvSpPr>
          <p:cNvPr id="5" name="Rectangle 4"/>
          <p:cNvSpPr/>
          <p:nvPr/>
        </p:nvSpPr>
        <p:spPr>
          <a:xfrm>
            <a:off x="4990553" y="1577682"/>
            <a:ext cx="1590817" cy="114157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41484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Slide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Acknowledgments: Aaron </a:t>
            </a:r>
            <a:r>
              <a:rPr lang="en-US" dirty="0" err="1" smtClean="0"/>
              <a:t>Lefohn</a:t>
            </a:r>
            <a:r>
              <a:rPr lang="en-US" dirty="0" smtClean="0"/>
              <a:t>, </a:t>
            </a:r>
            <a:r>
              <a:rPr lang="en-US" dirty="0" err="1" smtClean="0"/>
              <a:t>Bengt</a:t>
            </a:r>
            <a:r>
              <a:rPr lang="en-US" dirty="0"/>
              <a:t>-</a:t>
            </a:r>
            <a:r>
              <a:rPr lang="en-US" dirty="0" smtClean="0"/>
              <a:t>Olaf Schneider and the NVIDIA Architecture team</a:t>
            </a:r>
          </a:p>
          <a:p>
            <a:r>
              <a:rPr lang="en-US" dirty="0" smtClean="0"/>
              <a:t>Project </a:t>
            </a:r>
            <a:r>
              <a:rPr lang="en-US" dirty="0"/>
              <a:t>Website: </a:t>
            </a:r>
            <a:r>
              <a:rPr lang="en-US" dirty="0">
                <a:hlinkClick r:id="rId2"/>
              </a:rPr>
              <a:t>http://graphics.cs.williams.edu/papers/DeepGBuffer16</a:t>
            </a:r>
            <a:r>
              <a:rPr lang="en-US" dirty="0" smtClean="0">
                <a:hlinkClick r:id="rId2"/>
              </a:rPr>
              <a:t>/</a:t>
            </a:r>
            <a:endParaRPr lang="en-US" dirty="0" smtClean="0"/>
          </a:p>
          <a:p>
            <a:r>
              <a:rPr lang="en-US" dirty="0" smtClean="0"/>
              <a:t>Up-to-date-demo:</a:t>
            </a:r>
            <a:r>
              <a:rPr lang="en-US" dirty="0"/>
              <a:t> </a:t>
            </a:r>
            <a:r>
              <a:rPr lang="en-US" dirty="0" err="1">
                <a:hlinkClick r:id="rId3" action="ppaction://hlinkfile"/>
              </a:rPr>
              <a:t>svn</a:t>
            </a:r>
            <a:r>
              <a:rPr lang="en-US" dirty="0">
                <a:hlinkClick r:id="rId3" action="ppaction://hlinkfile"/>
              </a:rPr>
              <a:t>://g3d.cs.williams.edu/g3d/G3D10/samples/</a:t>
            </a:r>
            <a:r>
              <a:rPr lang="en-US" dirty="0" err="1" smtClean="0">
                <a:hlinkClick r:id="rId3" action="ppaction://hlinkfile"/>
              </a:rPr>
              <a:t>deepGBufferRadiosity</a:t>
            </a:r>
            <a:endParaRPr lang="en-US" dirty="0"/>
          </a:p>
        </p:txBody>
      </p:sp>
    </p:spTree>
    <p:extLst>
      <p:ext uri="{BB962C8B-B14F-4D97-AF65-F5344CB8AC3E}">
        <p14:creationId xmlns:p14="http://schemas.microsoft.com/office/powerpoint/2010/main" val="33990406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[Everitt01] - </a:t>
            </a:r>
            <a:r>
              <a:rPr lang="en-US" dirty="0" err="1"/>
              <a:t>Everitt</a:t>
            </a:r>
            <a:r>
              <a:rPr lang="en-US" dirty="0"/>
              <a:t>, C., 2001. “Interactive Order-Independent Transparency”, Tech. Report,. NVIDIA Corporation</a:t>
            </a:r>
            <a:r>
              <a:rPr lang="en-US" dirty="0" smtClean="0"/>
              <a:t>.</a:t>
            </a:r>
          </a:p>
          <a:p>
            <a:pPr marL="0" indent="0">
              <a:buNone/>
            </a:pPr>
            <a:r>
              <a:rPr lang="en-US" dirty="0" smtClean="0"/>
              <a:t>[</a:t>
            </a:r>
            <a:r>
              <a:rPr lang="en-US" dirty="0"/>
              <a:t>Ritschel09] </a:t>
            </a:r>
            <a:r>
              <a:rPr lang="en-US" dirty="0" smtClean="0"/>
              <a:t>- Tobias </a:t>
            </a:r>
            <a:r>
              <a:rPr lang="en-US" dirty="0" err="1"/>
              <a:t>Ritschel</a:t>
            </a:r>
            <a:r>
              <a:rPr lang="en-US" dirty="0"/>
              <a:t>, Thorsten </a:t>
            </a:r>
            <a:r>
              <a:rPr lang="en-US" dirty="0" err="1"/>
              <a:t>Grosch</a:t>
            </a:r>
            <a:r>
              <a:rPr lang="en-US" dirty="0"/>
              <a:t>, and Hans-Peter Seidel. 2009. Approximating dynamic global illumination in image space. In Proceedings of the 2009 symposium on Interactive 3D graphics and games (I3D '09). ACM, New York, NY, USA, 75-82. </a:t>
            </a:r>
            <a:endParaRPr lang="en-US" dirty="0" smtClean="0"/>
          </a:p>
          <a:p>
            <a:pPr marL="0" indent="0">
              <a:buNone/>
            </a:pPr>
            <a:r>
              <a:rPr lang="en-US" dirty="0"/>
              <a:t>[Stachowiak15] - </a:t>
            </a:r>
            <a:r>
              <a:rPr lang="en-US" dirty="0" err="1"/>
              <a:t>Stachowiak</a:t>
            </a:r>
            <a:r>
              <a:rPr lang="en-US" dirty="0"/>
              <a:t>, Tomasz and </a:t>
            </a:r>
            <a:r>
              <a:rPr lang="en-US" dirty="0" err="1"/>
              <a:t>Uludag</a:t>
            </a:r>
            <a:r>
              <a:rPr lang="en-US" dirty="0"/>
              <a:t>, </a:t>
            </a:r>
            <a:r>
              <a:rPr lang="en-US" dirty="0" err="1"/>
              <a:t>Yasin</a:t>
            </a:r>
            <a:r>
              <a:rPr lang="en-US" dirty="0"/>
              <a:t> “Stochastic Screen Space Reflections.” SIGGRAPH 2015 Advances in </a:t>
            </a:r>
            <a:r>
              <a:rPr lang="en-US" dirty="0" err="1"/>
              <a:t>Realtime</a:t>
            </a:r>
            <a:r>
              <a:rPr lang="en-US" dirty="0"/>
              <a:t> Rendering</a:t>
            </a:r>
          </a:p>
          <a:p>
            <a:pPr marL="0" indent="0">
              <a:buNone/>
            </a:pPr>
            <a:endParaRPr lang="en-US" dirty="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81284218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Extra Slides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152091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a:t>
            </a:r>
            <a:r>
              <a:rPr lang="en-US" dirty="0"/>
              <a:t>L</a:t>
            </a:r>
            <a:r>
              <a:rPr lang="en-US" dirty="0" smtClean="0"/>
              <a:t>ayer Depth Oracle Options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Dead-reckon geometry for next frame and render predicted first layer depth buffer</a:t>
            </a:r>
          </a:p>
          <a:p>
            <a:pPr lvl="1"/>
            <a:r>
              <a:rPr lang="en-US" dirty="0"/>
              <a:t>Can be *very* </a:t>
            </a:r>
            <a:r>
              <a:rPr lang="en-US" dirty="0" smtClean="0"/>
              <a:t>wrong</a:t>
            </a:r>
          </a:p>
          <a:p>
            <a:pPr lvl="1"/>
            <a:r>
              <a:rPr lang="en-US" dirty="0" smtClean="0"/>
              <a:t>Slow</a:t>
            </a:r>
          </a:p>
          <a:p>
            <a:r>
              <a:rPr lang="en-US" dirty="0" smtClean="0"/>
              <a:t>Generate </a:t>
            </a:r>
            <a:r>
              <a:rPr lang="en-US" dirty="0"/>
              <a:t>depth buffer for next frame on current </a:t>
            </a:r>
            <a:r>
              <a:rPr lang="en-US" dirty="0" smtClean="0"/>
              <a:t>one</a:t>
            </a:r>
          </a:p>
          <a:p>
            <a:pPr lvl="1"/>
            <a:r>
              <a:rPr lang="en-US" dirty="0" smtClean="0"/>
              <a:t>Perfect oracle</a:t>
            </a:r>
          </a:p>
          <a:p>
            <a:pPr lvl="1"/>
            <a:r>
              <a:rPr lang="en-US" dirty="0" smtClean="0"/>
              <a:t>Slow</a:t>
            </a:r>
          </a:p>
          <a:p>
            <a:pPr lvl="1"/>
            <a:r>
              <a:rPr lang="en-US" dirty="0" smtClean="0"/>
              <a:t>Increases </a:t>
            </a:r>
            <a:r>
              <a:rPr lang="en-US" dirty="0"/>
              <a:t>display latency by a frame</a:t>
            </a:r>
          </a:p>
          <a:p>
            <a:r>
              <a:rPr lang="en-US" dirty="0" smtClean="0"/>
              <a:t>Use last frame’s depth buffer</a:t>
            </a:r>
          </a:p>
          <a:p>
            <a:pPr lvl="1"/>
            <a:r>
              <a:rPr lang="en-US" dirty="0" smtClean="0"/>
              <a:t>Fast!</a:t>
            </a:r>
          </a:p>
          <a:p>
            <a:pPr lvl="1"/>
            <a:r>
              <a:rPr lang="en-US" dirty="0" smtClean="0"/>
              <a:t>Correct when not moving</a:t>
            </a:r>
          </a:p>
          <a:p>
            <a:pPr lvl="1"/>
            <a:r>
              <a:rPr lang="en-US" dirty="0" smtClean="0"/>
              <a:t>Very wrong when moving</a:t>
            </a:r>
            <a:endParaRPr lang="en-US" dirty="0"/>
          </a:p>
        </p:txBody>
      </p:sp>
    </p:spTree>
    <p:extLst>
      <p:ext uri="{BB962C8B-B14F-4D97-AF65-F5344CB8AC3E}">
        <p14:creationId xmlns:p14="http://schemas.microsoft.com/office/powerpoint/2010/main" val="3385007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6-20 at 11.27.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2181"/>
            <a:ext cx="9144000" cy="3249456"/>
          </a:xfrm>
          <a:prstGeom prst="rect">
            <a:avLst/>
          </a:prstGeom>
        </p:spPr>
      </p:pic>
    </p:spTree>
    <p:extLst>
      <p:ext uri="{BB962C8B-B14F-4D97-AF65-F5344CB8AC3E}">
        <p14:creationId xmlns:p14="http://schemas.microsoft.com/office/powerpoint/2010/main" val="3392439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6-20 at 11.2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7618"/>
            <a:ext cx="9144000" cy="1592764"/>
          </a:xfrm>
          <a:prstGeom prst="rect">
            <a:avLst/>
          </a:prstGeom>
        </p:spPr>
      </p:pic>
    </p:spTree>
    <p:extLst>
      <p:ext uri="{BB962C8B-B14F-4D97-AF65-F5344CB8AC3E}">
        <p14:creationId xmlns:p14="http://schemas.microsoft.com/office/powerpoint/2010/main" val="14419664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6-20 at 11.26.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312"/>
            <a:ext cx="9144000" cy="4587738"/>
          </a:xfrm>
          <a:prstGeom prst="rect">
            <a:avLst/>
          </a:prstGeom>
        </p:spPr>
      </p:pic>
    </p:spTree>
    <p:extLst>
      <p:ext uri="{BB962C8B-B14F-4D97-AF65-F5344CB8AC3E}">
        <p14:creationId xmlns:p14="http://schemas.microsoft.com/office/powerpoint/2010/main" val="915847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14_SSII_r1090_g3d_r5816__kitchenAO1Lay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609600" y="3583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effectLst>
                  <a:glow rad="101600">
                    <a:schemeClr val="bg1">
                      <a:alpha val="75000"/>
                    </a:schemeClr>
                  </a:glow>
                </a:effectLst>
              </a:rPr>
              <a:t>1 Layer AO</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132054979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15_SSII_r1090_g3d_r5816__kitchenAO2LayerNoSepa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609600" y="3583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effectLst>
                  <a:glow rad="101600">
                    <a:schemeClr val="bg1">
                      <a:alpha val="75000"/>
                    </a:schemeClr>
                  </a:glow>
                </a:effectLst>
              </a:rPr>
              <a:t>2</a:t>
            </a:r>
            <a:r>
              <a:rPr lang="en-US" dirty="0" smtClean="0">
                <a:effectLst>
                  <a:glow rad="101600">
                    <a:schemeClr val="bg1">
                      <a:alpha val="75000"/>
                    </a:schemeClr>
                  </a:glow>
                </a:effectLst>
              </a:rPr>
              <a:t> Layer AO</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21589806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2015-05-11_016_SSII_r1090_g3d_r5816__kitchenAO2LayerHalfMeterSepar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txBox="1">
            <a:spLocks/>
          </p:cNvSpPr>
          <p:nvPr/>
        </p:nvSpPr>
        <p:spPr>
          <a:xfrm>
            <a:off x="609600" y="3583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effectLst>
                  <a:glow rad="101600">
                    <a:schemeClr val="bg1">
                      <a:alpha val="75000"/>
                    </a:schemeClr>
                  </a:glow>
                </a:effectLst>
              </a:rPr>
              <a:t>With min. separation</a:t>
            </a:r>
            <a:endParaRPr lang="en-US" dirty="0">
              <a:effectLst>
                <a:glow rad="101600">
                  <a:schemeClr val="bg1">
                    <a:alpha val="75000"/>
                  </a:schemeClr>
                </a:glow>
              </a:effectLst>
            </a:endParaRPr>
          </a:p>
        </p:txBody>
      </p:sp>
    </p:spTree>
    <p:extLst>
      <p:ext uri="{BB962C8B-B14F-4D97-AF65-F5344CB8AC3E}">
        <p14:creationId xmlns:p14="http://schemas.microsoft.com/office/powerpoint/2010/main" val="506397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132019" y="11163"/>
            <a:ext cx="6879963" cy="5121175"/>
          </a:xfrm>
          <a:prstGeom prst="rect">
            <a:avLst/>
          </a:prstGeom>
          <a:ln w="101600">
            <a:solidFill>
              <a:srgbClr val="FF0000"/>
            </a:solidFill>
          </a:ln>
        </p:spPr>
      </p:pic>
      <p:sp>
        <p:nvSpPr>
          <p:cNvPr id="6" name="TextBox 5"/>
          <p:cNvSpPr txBox="1"/>
          <p:nvPr/>
        </p:nvSpPr>
        <p:spPr>
          <a:xfrm>
            <a:off x="1196164" y="25493"/>
            <a:ext cx="693820"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AO</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343080991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kitchen1Layer2LayerMinSepDif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1"/>
          <p:cNvSpPr txBox="1">
            <a:spLocks/>
          </p:cNvSpPr>
          <p:nvPr/>
        </p:nvSpPr>
        <p:spPr>
          <a:xfrm>
            <a:off x="0" y="370260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00FFFF"/>
                </a:solidFill>
                <a:effectLst/>
              </a:rPr>
              <a:t>Cyan = 2 Layer</a:t>
            </a:r>
            <a:endParaRPr lang="en-US" sz="3200" dirty="0">
              <a:solidFill>
                <a:srgbClr val="00FFFF"/>
              </a:solidFill>
              <a:effectLst/>
            </a:endParaRPr>
          </a:p>
        </p:txBody>
      </p:sp>
      <p:sp>
        <p:nvSpPr>
          <p:cNvPr id="6" name="Title 1"/>
          <p:cNvSpPr txBox="1">
            <a:spLocks/>
          </p:cNvSpPr>
          <p:nvPr/>
        </p:nvSpPr>
        <p:spPr>
          <a:xfrm>
            <a:off x="0" y="428625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FFFF00"/>
                </a:solidFill>
                <a:effectLst/>
              </a:rPr>
              <a:t>Yellow = Min. Separation</a:t>
            </a:r>
            <a:endParaRPr lang="en-US" sz="3200" dirty="0">
              <a:solidFill>
                <a:srgbClr val="FFFF00"/>
              </a:solidFill>
              <a:effectLst/>
            </a:endParaRPr>
          </a:p>
        </p:txBody>
      </p:sp>
    </p:spTree>
    <p:extLst>
      <p:ext uri="{BB962C8B-B14F-4D97-AF65-F5344CB8AC3E}">
        <p14:creationId xmlns:p14="http://schemas.microsoft.com/office/powerpoint/2010/main" val="177328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warehouse1Layer2LayerMinSepDif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1"/>
          <p:cNvSpPr txBox="1">
            <a:spLocks/>
          </p:cNvSpPr>
          <p:nvPr/>
        </p:nvSpPr>
        <p:spPr>
          <a:xfrm>
            <a:off x="0" y="370260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00FFFF"/>
                </a:solidFill>
                <a:effectLst/>
              </a:rPr>
              <a:t>Cyan = 2 Layer</a:t>
            </a:r>
            <a:endParaRPr lang="en-US" sz="3200" dirty="0">
              <a:solidFill>
                <a:srgbClr val="00FFFF"/>
              </a:solidFill>
              <a:effectLst/>
            </a:endParaRPr>
          </a:p>
        </p:txBody>
      </p:sp>
      <p:sp>
        <p:nvSpPr>
          <p:cNvPr id="8" name="Title 1"/>
          <p:cNvSpPr txBox="1">
            <a:spLocks/>
          </p:cNvSpPr>
          <p:nvPr/>
        </p:nvSpPr>
        <p:spPr>
          <a:xfrm>
            <a:off x="0" y="428625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FFFF00"/>
                </a:solidFill>
                <a:effectLst/>
              </a:rPr>
              <a:t>Yellow = Min. Separation</a:t>
            </a:r>
            <a:endParaRPr lang="en-US" sz="3200" dirty="0">
              <a:solidFill>
                <a:srgbClr val="FFFF00"/>
              </a:solidFill>
              <a:effectLst/>
            </a:endParaRPr>
          </a:p>
        </p:txBody>
      </p:sp>
    </p:spTree>
    <p:extLst>
      <p:ext uri="{BB962C8B-B14F-4D97-AF65-F5344CB8AC3E}">
        <p14:creationId xmlns:p14="http://schemas.microsoft.com/office/powerpoint/2010/main" val="1589715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sanMiguel1Layer2LayerMinSepDif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itle 1"/>
          <p:cNvSpPr txBox="1">
            <a:spLocks/>
          </p:cNvSpPr>
          <p:nvPr/>
        </p:nvSpPr>
        <p:spPr>
          <a:xfrm>
            <a:off x="0" y="370260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00FFFF"/>
                </a:solidFill>
                <a:effectLst/>
              </a:rPr>
              <a:t>Cyan = 2 Layer</a:t>
            </a:r>
            <a:endParaRPr lang="en-US" sz="3200" dirty="0">
              <a:solidFill>
                <a:srgbClr val="00FFFF"/>
              </a:solidFill>
              <a:effectLst/>
            </a:endParaRPr>
          </a:p>
        </p:txBody>
      </p:sp>
      <p:sp>
        <p:nvSpPr>
          <p:cNvPr id="7" name="Title 1"/>
          <p:cNvSpPr txBox="1">
            <a:spLocks/>
          </p:cNvSpPr>
          <p:nvPr/>
        </p:nvSpPr>
        <p:spPr>
          <a:xfrm>
            <a:off x="0" y="4286250"/>
            <a:ext cx="516596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FFFF00"/>
                </a:solidFill>
                <a:effectLst/>
              </a:rPr>
              <a:t>Yellow = Min. Separation</a:t>
            </a:r>
            <a:endParaRPr lang="en-US" sz="3200" dirty="0">
              <a:solidFill>
                <a:srgbClr val="FFFF00"/>
              </a:solidFill>
              <a:effectLst/>
            </a:endParaRPr>
          </a:p>
        </p:txBody>
      </p:sp>
    </p:spTree>
    <p:extLst>
      <p:ext uri="{BB962C8B-B14F-4D97-AF65-F5344CB8AC3E}">
        <p14:creationId xmlns:p14="http://schemas.microsoft.com/office/powerpoint/2010/main" val="2532924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lstStyle/>
          <a:p>
            <a:r>
              <a:rPr lang="en-US" dirty="0" smtClean="0"/>
              <a:t>Outside Frustum</a:t>
            </a:r>
          </a:p>
          <a:p>
            <a:r>
              <a:rPr lang="en-US" dirty="0" smtClean="0"/>
              <a:t>Glancing angles</a:t>
            </a:r>
          </a:p>
          <a:p>
            <a:r>
              <a:rPr lang="en-US" dirty="0" smtClean="0"/>
              <a:t>Back facing geometry</a:t>
            </a:r>
          </a:p>
          <a:p>
            <a:r>
              <a:rPr lang="en-US" dirty="0" smtClean="0"/>
              <a:t>Geometry not captured in k layers</a:t>
            </a:r>
          </a:p>
          <a:p>
            <a:endParaRPr lang="en-US" dirty="0"/>
          </a:p>
        </p:txBody>
      </p:sp>
    </p:spTree>
    <p:extLst>
      <p:ext uri="{BB962C8B-B14F-4D97-AF65-F5344CB8AC3E}">
        <p14:creationId xmlns:p14="http://schemas.microsoft.com/office/powerpoint/2010/main" val="42775781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el_sponza_buffer.png"/>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54083"/>
          </a:xfrm>
          <a:prstGeom prst="rect">
            <a:avLst/>
          </a:prstGeom>
        </p:spPr>
      </p:pic>
      <p:sp>
        <p:nvSpPr>
          <p:cNvPr id="2" name="Title 1"/>
          <p:cNvSpPr>
            <a:spLocks noGrp="1"/>
          </p:cNvSpPr>
          <p:nvPr>
            <p:ph type="title"/>
          </p:nvPr>
        </p:nvSpPr>
        <p:spPr/>
        <p:txBody>
          <a:bodyPr/>
          <a:lstStyle/>
          <a:p>
            <a:r>
              <a:rPr lang="en-US" dirty="0" smtClean="0">
                <a:solidFill>
                  <a:schemeClr val="bg1"/>
                </a:solidFill>
                <a:effectLst>
                  <a:glow rad="101600">
                    <a:schemeClr val="tx1">
                      <a:alpha val="75000"/>
                    </a:schemeClr>
                  </a:glow>
                </a:effectLst>
              </a:rPr>
              <a:t>Ground Truth</a:t>
            </a:r>
            <a:endParaRPr lang="en-US"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162980732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el_sponza_lastframe_diff.png"/>
          <p:cNvPicPr>
            <a:picLocks/>
          </p:cNvPicPr>
          <p:nvPr/>
        </p:nvPicPr>
        <p:blipFill>
          <a:blip r:embed="rId3">
            <a:extLst>
              <a:ext uri="{28A0092B-C50C-407E-A947-70E740481C1C}">
                <a14:useLocalDpi xmlns:a14="http://schemas.microsoft.com/office/drawing/2010/main" val="0"/>
              </a:ext>
            </a:extLst>
          </a:blip>
          <a:stretch>
            <a:fillRect/>
          </a:stretch>
        </p:blipFill>
        <p:spPr>
          <a:xfrm>
            <a:off x="0" y="0"/>
            <a:ext cx="9144000" cy="5154084"/>
          </a:xfrm>
          <a:prstGeom prst="rect">
            <a:avLst/>
          </a:prstGeom>
        </p:spPr>
      </p:pic>
      <p:sp>
        <p:nvSpPr>
          <p:cNvPr id="2" name="Title 1"/>
          <p:cNvSpPr>
            <a:spLocks noGrp="1"/>
          </p:cNvSpPr>
          <p:nvPr>
            <p:ph type="title"/>
          </p:nvPr>
        </p:nvSpPr>
        <p:spPr/>
        <p:txBody>
          <a:bodyPr/>
          <a:lstStyle/>
          <a:p>
            <a:r>
              <a:rPr lang="en-US" dirty="0" smtClean="0">
                <a:solidFill>
                  <a:srgbClr val="FFFFFF"/>
                </a:solidFill>
                <a:effectLst>
                  <a:glow rad="101600">
                    <a:schemeClr val="tx1">
                      <a:alpha val="75000"/>
                    </a:schemeClr>
                  </a:glow>
                </a:effectLst>
              </a:rPr>
              <a:t>“Last Frame” </a:t>
            </a:r>
            <a:r>
              <a:rPr lang="en-US" dirty="0">
                <a:solidFill>
                  <a:srgbClr val="FFFFFF"/>
                </a:solidFill>
                <a:effectLst>
                  <a:glow rad="101600">
                    <a:schemeClr val="tx1">
                      <a:alpha val="75000"/>
                    </a:schemeClr>
                  </a:glow>
                </a:effectLst>
              </a:rPr>
              <a:t>E</a:t>
            </a:r>
            <a:r>
              <a:rPr lang="en-US" dirty="0" smtClean="0">
                <a:solidFill>
                  <a:srgbClr val="FFFFFF"/>
                </a:solidFill>
                <a:effectLst>
                  <a:glow rad="101600">
                    <a:schemeClr val="tx1">
                      <a:alpha val="75000"/>
                    </a:schemeClr>
                  </a:glow>
                </a:effectLst>
              </a:rPr>
              <a:t>rror</a:t>
            </a:r>
            <a:endParaRPr lang="en-US" dirty="0">
              <a:solidFill>
                <a:srgbClr val="FFFFFF"/>
              </a:solidFill>
              <a:effectLst>
                <a:glow rad="101600">
                  <a:schemeClr val="tx1">
                    <a:alpha val="75000"/>
                  </a:schemeClr>
                </a:glow>
              </a:effectLst>
            </a:endParaRPr>
          </a:p>
        </p:txBody>
      </p:sp>
    </p:spTree>
    <p:extLst>
      <p:ext uri="{BB962C8B-B14F-4D97-AF65-F5344CB8AC3E}">
        <p14:creationId xmlns:p14="http://schemas.microsoft.com/office/powerpoint/2010/main" val="295532303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peel_sponza_predict_diff.png"/>
          <p:cNvPicPr>
            <a:picLocks noGrp="1"/>
          </p:cNvPicPr>
          <p:nvPr>
            <p:ph idx="1"/>
          </p:nvPr>
        </p:nvPicPr>
        <p:blipFill>
          <a:blip r:embed="rId3">
            <a:extLst>
              <a:ext uri="{28A0092B-C50C-407E-A947-70E740481C1C}">
                <a14:useLocalDpi xmlns:a14="http://schemas.microsoft.com/office/drawing/2010/main" val="0"/>
              </a:ext>
            </a:extLst>
          </a:blip>
          <a:srcRect t="1098" b="1098"/>
          <a:stretch>
            <a:fillRect/>
          </a:stretch>
        </p:blipFill>
        <p:spPr>
          <a:xfrm>
            <a:off x="0" y="0"/>
            <a:ext cx="9149634" cy="5154083"/>
          </a:xfrm>
        </p:spPr>
      </p:pic>
      <p:sp>
        <p:nvSpPr>
          <p:cNvPr id="2" name="Title 1"/>
          <p:cNvSpPr>
            <a:spLocks noGrp="1"/>
          </p:cNvSpPr>
          <p:nvPr>
            <p:ph type="title"/>
          </p:nvPr>
        </p:nvSpPr>
        <p:spPr/>
        <p:txBody>
          <a:bodyPr/>
          <a:lstStyle/>
          <a:p>
            <a:r>
              <a:rPr lang="en-US" dirty="0" smtClean="0">
                <a:solidFill>
                  <a:schemeClr val="bg1"/>
                </a:solidFill>
                <a:effectLst>
                  <a:glow rad="101600">
                    <a:schemeClr val="tx1">
                      <a:alpha val="75000"/>
                    </a:schemeClr>
                  </a:glow>
                </a:effectLst>
              </a:rPr>
              <a:t>“Prediction” Error</a:t>
            </a:r>
            <a:endParaRPr lang="en-US"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225089893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peel_sponza_reprojection_diff.png"/>
          <p:cNvPicPr>
            <a:picLocks noGrp="1"/>
          </p:cNvPicPr>
          <p:nvPr>
            <p:ph idx="1"/>
          </p:nvPr>
        </p:nvPicPr>
        <p:blipFill>
          <a:blip r:embed="rId3">
            <a:extLst>
              <a:ext uri="{28A0092B-C50C-407E-A947-70E740481C1C}">
                <a14:useLocalDpi xmlns:a14="http://schemas.microsoft.com/office/drawing/2010/main" val="0"/>
              </a:ext>
            </a:extLst>
          </a:blip>
          <a:srcRect t="1098" b="1098"/>
          <a:stretch>
            <a:fillRect/>
          </a:stretch>
        </p:blipFill>
        <p:spPr>
          <a:xfrm>
            <a:off x="-1119" y="0"/>
            <a:ext cx="9145119" cy="5143500"/>
          </a:xfrm>
        </p:spPr>
      </p:pic>
      <p:sp>
        <p:nvSpPr>
          <p:cNvPr id="2" name="Title 1"/>
          <p:cNvSpPr>
            <a:spLocks noGrp="1"/>
          </p:cNvSpPr>
          <p:nvPr>
            <p:ph type="title"/>
          </p:nvPr>
        </p:nvSpPr>
        <p:spPr/>
        <p:txBody>
          <a:bodyPr/>
          <a:lstStyle/>
          <a:p>
            <a:r>
              <a:rPr lang="en-US" dirty="0" smtClean="0">
                <a:solidFill>
                  <a:srgbClr val="FFFFFF"/>
                </a:solidFill>
                <a:effectLst>
                  <a:glow rad="101600">
                    <a:schemeClr val="tx1">
                      <a:alpha val="75000"/>
                    </a:schemeClr>
                  </a:glow>
                </a:effectLst>
              </a:rPr>
              <a:t>“Reverse </a:t>
            </a:r>
            <a:r>
              <a:rPr lang="en-US" dirty="0" err="1" smtClean="0">
                <a:solidFill>
                  <a:srgbClr val="FFFFFF"/>
                </a:solidFill>
                <a:effectLst>
                  <a:glow rad="101600">
                    <a:schemeClr val="tx1">
                      <a:alpha val="75000"/>
                    </a:schemeClr>
                  </a:glow>
                </a:effectLst>
              </a:rPr>
              <a:t>Reprojection</a:t>
            </a:r>
            <a:r>
              <a:rPr lang="en-US" dirty="0" smtClean="0">
                <a:solidFill>
                  <a:srgbClr val="FFFFFF"/>
                </a:solidFill>
                <a:effectLst>
                  <a:glow rad="101600">
                    <a:schemeClr val="tx1">
                      <a:alpha val="75000"/>
                    </a:schemeClr>
                  </a:glow>
                </a:effectLst>
              </a:rPr>
              <a:t>” Error</a:t>
            </a:r>
            <a:endParaRPr lang="en-US" dirty="0">
              <a:solidFill>
                <a:srgbClr val="FFFFFF"/>
              </a:solidFill>
              <a:effectLst>
                <a:glow rad="101600">
                  <a:schemeClr val="tx1">
                    <a:alpha val="75000"/>
                  </a:schemeClr>
                </a:glow>
              </a:effectLst>
            </a:endParaRPr>
          </a:p>
        </p:txBody>
      </p:sp>
    </p:spTree>
    <p:extLst>
      <p:ext uri="{BB962C8B-B14F-4D97-AF65-F5344CB8AC3E}">
        <p14:creationId xmlns:p14="http://schemas.microsoft.com/office/powerpoint/2010/main" val="285016613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Deferred Shading</a:t>
            </a:r>
            <a:endParaRPr lang="en-US" dirty="0"/>
          </a:p>
        </p:txBody>
      </p:sp>
      <p:pic>
        <p:nvPicPr>
          <p:cNvPr id="5"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048" y="1525343"/>
            <a:ext cx="2966964" cy="115995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325653" y="1580133"/>
            <a:ext cx="1184447" cy="747210"/>
            <a:chOff x="1771895" y="1701802"/>
            <a:chExt cx="1647340" cy="1385636"/>
          </a:xfrm>
        </p:grpSpPr>
        <p:sp>
          <p:nvSpPr>
            <p:cNvPr id="7" name="Isosceles Triangle 6"/>
            <p:cNvSpPr/>
            <p:nvPr/>
          </p:nvSpPr>
          <p:spPr>
            <a:xfrm rot="1410205">
              <a:off x="1771895" y="1701802"/>
              <a:ext cx="609600" cy="609600"/>
            </a:xfrm>
            <a:prstGeom prst="triangle">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20225890">
              <a:off x="2288892" y="1701836"/>
              <a:ext cx="594356" cy="355531"/>
            </a:xfrm>
            <a:prstGeom prst="triangle">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2798605">
              <a:off x="2807332" y="1843585"/>
              <a:ext cx="609600" cy="1243853"/>
            </a:xfrm>
            <a:prstGeom prst="triangle">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7179107">
              <a:off x="2492509" y="2076156"/>
              <a:ext cx="609600" cy="1243853"/>
            </a:xfrm>
            <a:prstGeom prst="triangle">
              <a:avLst/>
            </a:prstGeom>
            <a:no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410512" y="1891141"/>
            <a:ext cx="11430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23571" y="1194491"/>
            <a:ext cx="2742758" cy="369332"/>
          </a:xfrm>
          <a:prstGeom prst="rect">
            <a:avLst/>
          </a:prstGeom>
          <a:noFill/>
        </p:spPr>
        <p:txBody>
          <a:bodyPr wrap="none" rtlCol="0">
            <a:spAutoFit/>
          </a:bodyPr>
          <a:lstStyle/>
          <a:p>
            <a:r>
              <a:rPr lang="en-US" dirty="0" smtClean="0">
                <a:solidFill>
                  <a:srgbClr val="000000"/>
                </a:solidFill>
                <a:latin typeface="+mn-lt"/>
              </a:rPr>
              <a:t>Geometry Buffer (G-Buffer)</a:t>
            </a:r>
            <a:endParaRPr lang="en-US" dirty="0">
              <a:solidFill>
                <a:srgbClr val="000000"/>
              </a:solidFill>
              <a:latin typeface="+mn-lt"/>
            </a:endParaRPr>
          </a:p>
        </p:txBody>
      </p:sp>
      <p:pic>
        <p:nvPicPr>
          <p:cNvPr id="13" name="Picture 2" descr="C:\Users\graphics\Downloads\spot-light-md.png"/>
          <p:cNvPicPr>
            <a:picLocks noChangeAspect="1" noChangeArrowheads="1"/>
          </p:cNvPicPr>
          <p:nvPr/>
        </p:nvPicPr>
        <p:blipFill>
          <a:blip r:embed="rId4" cstate="print"/>
          <a:srcRect/>
          <a:stretch>
            <a:fillRect/>
          </a:stretch>
        </p:blipFill>
        <p:spPr bwMode="auto">
          <a:xfrm>
            <a:off x="1464740" y="2871916"/>
            <a:ext cx="1497813" cy="1067460"/>
          </a:xfrm>
          <a:prstGeom prst="rect">
            <a:avLst/>
          </a:prstGeom>
          <a:noFill/>
        </p:spPr>
      </p:pic>
      <p:cxnSp>
        <p:nvCxnSpPr>
          <p:cNvPr id="14" name="Straight Arrow Connector 13"/>
          <p:cNvCxnSpPr/>
          <p:nvPr/>
        </p:nvCxnSpPr>
        <p:spPr>
          <a:xfrm>
            <a:off x="3504491" y="3695984"/>
            <a:ext cx="11430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09214" y="2728773"/>
            <a:ext cx="0" cy="46352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descr="C:\Users\graphics\Downloads\spot-light-md.png"/>
          <p:cNvPicPr>
            <a:picLocks noChangeAspect="1" noChangeArrowheads="1"/>
          </p:cNvPicPr>
          <p:nvPr/>
        </p:nvPicPr>
        <p:blipFill>
          <a:blip r:embed="rId4" cstate="print"/>
          <a:srcRect/>
          <a:stretch>
            <a:fillRect/>
          </a:stretch>
        </p:blipFill>
        <p:spPr bwMode="auto">
          <a:xfrm>
            <a:off x="1839787" y="2728773"/>
            <a:ext cx="1497813" cy="1067460"/>
          </a:xfrm>
          <a:prstGeom prst="rect">
            <a:avLst/>
          </a:prstGeom>
          <a:noFill/>
        </p:spPr>
      </p:pic>
      <p:pic>
        <p:nvPicPr>
          <p:cNvPr id="18" name="Picture 2" descr="C:\Users\graphics\Downloads\spot-light-md.png"/>
          <p:cNvPicPr>
            <a:picLocks noChangeAspect="1" noChangeArrowheads="1"/>
          </p:cNvPicPr>
          <p:nvPr/>
        </p:nvPicPr>
        <p:blipFill>
          <a:blip r:embed="rId4" cstate="print"/>
          <a:srcRect/>
          <a:stretch>
            <a:fillRect/>
          </a:stretch>
        </p:blipFill>
        <p:spPr bwMode="auto">
          <a:xfrm>
            <a:off x="1090880" y="3102806"/>
            <a:ext cx="1497813" cy="1067460"/>
          </a:xfrm>
          <a:prstGeom prst="rect">
            <a:avLst/>
          </a:prstGeom>
          <a:noFill/>
        </p:spPr>
      </p:pic>
      <p:sp>
        <p:nvSpPr>
          <p:cNvPr id="19" name="TextBox 18"/>
          <p:cNvSpPr txBox="1"/>
          <p:nvPr/>
        </p:nvSpPr>
        <p:spPr>
          <a:xfrm>
            <a:off x="1034850" y="1135666"/>
            <a:ext cx="2473266" cy="369332"/>
          </a:xfrm>
          <a:prstGeom prst="rect">
            <a:avLst/>
          </a:prstGeom>
          <a:noFill/>
        </p:spPr>
        <p:txBody>
          <a:bodyPr wrap="none" rtlCol="0">
            <a:spAutoFit/>
          </a:bodyPr>
          <a:lstStyle/>
          <a:p>
            <a:r>
              <a:rPr lang="en-US" dirty="0" smtClean="0">
                <a:solidFill>
                  <a:srgbClr val="000000"/>
                </a:solidFill>
                <a:latin typeface="+mn-lt"/>
              </a:rPr>
              <a:t>Geometry and Materials</a:t>
            </a:r>
            <a:endParaRPr lang="en-US" dirty="0">
              <a:solidFill>
                <a:srgbClr val="000000"/>
              </a:solidFill>
              <a:latin typeface="+mn-lt"/>
            </a:endParaRPr>
          </a:p>
        </p:txBody>
      </p:sp>
      <p:sp>
        <p:nvSpPr>
          <p:cNvPr id="20" name="TextBox 19"/>
          <p:cNvSpPr txBox="1"/>
          <p:nvPr/>
        </p:nvSpPr>
        <p:spPr>
          <a:xfrm>
            <a:off x="1572200" y="4116612"/>
            <a:ext cx="923149" cy="369332"/>
          </a:xfrm>
          <a:prstGeom prst="rect">
            <a:avLst/>
          </a:prstGeom>
          <a:noFill/>
        </p:spPr>
        <p:txBody>
          <a:bodyPr wrap="none" rtlCol="0">
            <a:spAutoFit/>
          </a:bodyPr>
          <a:lstStyle/>
          <a:p>
            <a:r>
              <a:rPr lang="en-US" dirty="0" smtClean="0">
                <a:solidFill>
                  <a:srgbClr val="000000"/>
                </a:solidFill>
                <a:latin typeface="+mn-lt"/>
              </a:rPr>
              <a:t>Lighting</a:t>
            </a:r>
            <a:endParaRPr lang="en-US" dirty="0">
              <a:solidFill>
                <a:srgbClr val="000000"/>
              </a:solidFill>
              <a:latin typeface="+mn-lt"/>
            </a:endParaRPr>
          </a:p>
        </p:txBody>
      </p:sp>
      <p:pic>
        <p:nvPicPr>
          <p:cNvPr id="21" name="Picture 4" descr="C:\Users\mmara\Desktop\cornellfull.png"/>
          <p:cNvPicPr>
            <a:picLocks noChangeAspect="1" noChangeArrowheads="1"/>
          </p:cNvPicPr>
          <p:nvPr/>
        </p:nvPicPr>
        <p:blipFill rotWithShape="1">
          <a:blip r:embed="rId5">
            <a:extLst>
              <a:ext uri="{28A0092B-C50C-407E-A947-70E740481C1C}">
                <a14:useLocalDpi xmlns:a14="http://schemas.microsoft.com/office/drawing/2010/main" val="0"/>
              </a:ext>
            </a:extLst>
          </a:blip>
          <a:srcRect t="31927" r="3158" b="12857"/>
          <a:stretch/>
        </p:blipFill>
        <p:spPr bwMode="auto">
          <a:xfrm>
            <a:off x="5361419" y="3206980"/>
            <a:ext cx="2695590" cy="90963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103427" y="4179109"/>
            <a:ext cx="1257338" cy="369332"/>
          </a:xfrm>
          <a:prstGeom prst="rect">
            <a:avLst/>
          </a:prstGeom>
          <a:noFill/>
        </p:spPr>
        <p:txBody>
          <a:bodyPr wrap="none" rtlCol="0">
            <a:spAutoFit/>
          </a:bodyPr>
          <a:lstStyle/>
          <a:p>
            <a:r>
              <a:rPr lang="en-US" dirty="0" smtClean="0">
                <a:latin typeface="+mn-lt"/>
              </a:rPr>
              <a:t>Final Image</a:t>
            </a:r>
            <a:endParaRPr lang="en-US" dirty="0">
              <a:latin typeface="+mn-lt"/>
            </a:endParaRPr>
          </a:p>
        </p:txBody>
      </p:sp>
    </p:spTree>
    <p:extLst>
      <p:ext uri="{BB962C8B-B14F-4D97-AF65-F5344CB8AC3E}">
        <p14:creationId xmlns:p14="http://schemas.microsoft.com/office/powerpoint/2010/main" val="376978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279" y="1676256"/>
            <a:ext cx="2966964" cy="1159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279" y="3221049"/>
            <a:ext cx="2966964" cy="1159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mara\Desktop\GBUFF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56235"/>
            <a:ext cx="2966964" cy="115995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570400" y="2038019"/>
            <a:ext cx="1428533" cy="1896136"/>
            <a:chOff x="1832398" y="2078813"/>
            <a:chExt cx="1428533" cy="2106818"/>
          </a:xfrm>
        </p:grpSpPr>
        <p:cxnSp>
          <p:nvCxnSpPr>
            <p:cNvPr id="9" name="Elbow Connector 8"/>
            <p:cNvCxnSpPr/>
            <p:nvPr/>
          </p:nvCxnSpPr>
          <p:spPr>
            <a:xfrm>
              <a:off x="1832398" y="3177269"/>
              <a:ext cx="1428532" cy="1008362"/>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9"/>
            <p:cNvCxnSpPr/>
            <p:nvPr/>
          </p:nvCxnSpPr>
          <p:spPr>
            <a:xfrm flipV="1">
              <a:off x="1832398" y="2078813"/>
              <a:ext cx="1428533" cy="1098456"/>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78714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1132378" y="11430"/>
            <a:ext cx="6879244" cy="5120640"/>
          </a:xfrm>
          <a:prstGeom prst="rect">
            <a:avLst/>
          </a:prstGeom>
          <a:ln w="101600">
            <a:solidFill>
              <a:srgbClr val="FF0000"/>
            </a:solidFill>
          </a:ln>
        </p:spPr>
      </p:pic>
      <p:sp>
        <p:nvSpPr>
          <p:cNvPr id="6" name="TextBox 5"/>
          <p:cNvSpPr txBox="1"/>
          <p:nvPr/>
        </p:nvSpPr>
        <p:spPr>
          <a:xfrm>
            <a:off x="1196164" y="25493"/>
            <a:ext cx="1267895"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No AO</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20765104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5-29 at 4.16.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615" y="724560"/>
            <a:ext cx="7678615" cy="4030579"/>
          </a:xfrm>
          <a:prstGeom prst="rect">
            <a:avLst/>
          </a:prstGeom>
        </p:spPr>
      </p:pic>
    </p:spTree>
    <p:extLst>
      <p:ext uri="{BB962C8B-B14F-4D97-AF65-F5344CB8AC3E}">
        <p14:creationId xmlns:p14="http://schemas.microsoft.com/office/powerpoint/2010/main" val="172183939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6-20 at 4.18.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139" y="0"/>
            <a:ext cx="8033971" cy="5143500"/>
          </a:xfrm>
          <a:prstGeom prst="rect">
            <a:avLst/>
          </a:prstGeom>
        </p:spPr>
      </p:pic>
    </p:spTree>
    <p:extLst>
      <p:ext uri="{BB962C8B-B14F-4D97-AF65-F5344CB8AC3E}">
        <p14:creationId xmlns:p14="http://schemas.microsoft.com/office/powerpoint/2010/main" val="3683371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Timing Results (Deep G-Buffer Generation)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70356772"/>
              </p:ext>
            </p:extLst>
          </p:nvPr>
        </p:nvGraphicFramePr>
        <p:xfrm>
          <a:off x="1685637" y="1237460"/>
          <a:ext cx="6096000" cy="3708400"/>
        </p:xfrm>
        <a:graphic>
          <a:graphicData uri="http://schemas.openxmlformats.org/drawingml/2006/table">
            <a:tbl>
              <a:tblPr bandRow="1">
                <a:tableStyleId>{2D5ABB26-0587-4C30-8999-92F81FD0307C}</a:tableStyleId>
              </a:tblPr>
              <a:tblGrid>
                <a:gridCol w="1524000"/>
                <a:gridCol w="1524000"/>
                <a:gridCol w="1524000"/>
                <a:gridCol w="1524000"/>
              </a:tblGrid>
              <a:tr h="370840">
                <a:tc>
                  <a:txBody>
                    <a:bodyPr/>
                    <a:lstStyle/>
                    <a:p>
                      <a:pPr algn="ctr"/>
                      <a:endParaRPr lang="en-US" dirty="0"/>
                    </a:p>
                  </a:txBody>
                  <a:tcPr>
                    <a:lnR w="28575" cap="flat" cmpd="sng" algn="ctr">
                      <a:solidFill>
                        <a:scrgbClr r="0" g="0" b="0"/>
                      </a:solidFill>
                      <a:prstDash val="solid"/>
                      <a:round/>
                      <a:headEnd type="none" w="med" len="med"/>
                      <a:tailEnd type="none" w="med" len="med"/>
                    </a:lnR>
                  </a:tcPr>
                </a:tc>
                <a:tc>
                  <a:txBody>
                    <a:bodyPr/>
                    <a:lstStyle/>
                    <a:p>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gridSpan="2">
                  <a:txBody>
                    <a:bodyPr/>
                    <a:lstStyle/>
                    <a:p>
                      <a:pPr algn="ctr"/>
                      <a:r>
                        <a:rPr lang="en-US" b="1" dirty="0" smtClean="0"/>
                        <a:t>Layer</a:t>
                      </a:r>
                      <a:r>
                        <a:rPr lang="en-US" b="1" baseline="0" dirty="0" smtClean="0"/>
                        <a:t> 2 [</a:t>
                      </a:r>
                      <a:r>
                        <a:rPr lang="en-US" b="1" baseline="0" dirty="0" err="1" smtClean="0"/>
                        <a:t>ms</a:t>
                      </a:r>
                      <a:r>
                        <a:rPr lang="en-US" b="1" baseline="0" dirty="0" smtClean="0"/>
                        <a:t>]</a:t>
                      </a:r>
                      <a:endParaRPr lang="en-US" b="1" dirty="0"/>
                    </a:p>
                  </a:txBody>
                  <a:tcPr>
                    <a:lnL w="28575" cap="flat" cmpd="sng" algn="ctr">
                      <a:solidFill>
                        <a:scrgbClr r="0" g="0" b="0"/>
                      </a:solidFill>
                      <a:prstDash val="solid"/>
                      <a:round/>
                      <a:headEnd type="none" w="med" len="med"/>
                      <a:tailEnd type="none" w="med" len="med"/>
                    </a:lnL>
                  </a:tcPr>
                </a:tc>
                <a:tc hMerge="1">
                  <a:txBody>
                    <a:bodyPr/>
                    <a:lstStyle/>
                    <a:p>
                      <a:endParaRPr lang="en-US" dirty="0"/>
                    </a:p>
                  </a:txBody>
                  <a:tcPr/>
                </a:tc>
              </a:tr>
              <a:tr h="370840">
                <a:tc>
                  <a:txBody>
                    <a:bodyPr/>
                    <a:lstStyle/>
                    <a:p>
                      <a:pPr algn="ctr"/>
                      <a:r>
                        <a:rPr lang="en-US" b="1" dirty="0" smtClean="0"/>
                        <a:t>Scene</a:t>
                      </a:r>
                      <a:endParaRPr lang="en-US" b="1" dirty="0"/>
                    </a:p>
                  </a:txBody>
                  <a:tcPr>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pPr algn="ctr"/>
                      <a:r>
                        <a:rPr lang="en-US" b="1" dirty="0" smtClean="0"/>
                        <a:t>Layer</a:t>
                      </a:r>
                      <a:r>
                        <a:rPr lang="en-US" b="1" baseline="0" dirty="0" smtClean="0"/>
                        <a:t> 1 [</a:t>
                      </a:r>
                      <a:r>
                        <a:rPr lang="en-US" b="1" baseline="0" dirty="0" err="1" smtClean="0"/>
                        <a:t>ms</a:t>
                      </a:r>
                      <a:r>
                        <a:rPr lang="en-US" b="1" baseline="0" dirty="0" smtClean="0"/>
                        <a:t>]</a:t>
                      </a:r>
                      <a:endParaRPr lang="en-US" b="1"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B w="28575" cap="flat" cmpd="sng" algn="ctr">
                      <a:solidFill>
                        <a:scrgbClr r="0" g="0" b="0"/>
                      </a:solidFill>
                      <a:prstDash val="solid"/>
                      <a:round/>
                      <a:headEnd type="none" w="med" len="med"/>
                      <a:tailEnd type="none" w="med" len="med"/>
                    </a:lnB>
                  </a:tcPr>
                </a:tc>
                <a:tc>
                  <a:txBody>
                    <a:bodyPr/>
                    <a:lstStyle/>
                    <a:p>
                      <a:pPr algn="ctr"/>
                      <a:r>
                        <a:rPr lang="en-US" b="1" dirty="0" smtClean="0"/>
                        <a:t>Depth Peel</a:t>
                      </a:r>
                      <a:endParaRPr lang="en-US" b="1" dirty="0"/>
                    </a:p>
                  </a:txBody>
                  <a:tcPr>
                    <a:lnL w="28575" cap="flat" cmpd="sng" algn="ctr">
                      <a:solidFill>
                        <a:scrgbClr r="0" g="0" b="0"/>
                      </a:solidFill>
                      <a:prstDash val="solid"/>
                      <a:round/>
                      <a:headEnd type="none" w="med" len="med"/>
                      <a:tailEnd type="none" w="med" len="med"/>
                    </a:lnL>
                    <a:lnB w="28575" cap="flat" cmpd="sng" algn="ctr">
                      <a:solidFill>
                        <a:scrgbClr r="0" g="0" b="0"/>
                      </a:solidFill>
                      <a:prstDash val="solid"/>
                      <a:round/>
                      <a:headEnd type="none" w="med" len="med"/>
                      <a:tailEnd type="none" w="med" len="med"/>
                    </a:lnB>
                  </a:tcPr>
                </a:tc>
                <a:tc>
                  <a:txBody>
                    <a:bodyPr/>
                    <a:lstStyle/>
                    <a:p>
                      <a:pPr algn="ctr"/>
                      <a:r>
                        <a:rPr lang="en-US" b="1" dirty="0" err="1" smtClean="0"/>
                        <a:t>Reprojection</a:t>
                      </a:r>
                      <a:endParaRPr lang="en-US" b="1" dirty="0"/>
                    </a:p>
                  </a:txBody>
                  <a:tcPr>
                    <a:lnB w="28575" cap="flat" cmpd="sng" algn="ctr">
                      <a:solidFill>
                        <a:scrgbClr r="0" g="0" b="0"/>
                      </a:solidFill>
                      <a:prstDash val="solid"/>
                      <a:round/>
                      <a:headEnd type="none" w="med" len="med"/>
                      <a:tailEnd type="none" w="med" len="med"/>
                    </a:lnB>
                  </a:tcPr>
                </a:tc>
              </a:tr>
              <a:tr h="370840">
                <a:tc>
                  <a:txBody>
                    <a:bodyPr/>
                    <a:lstStyle/>
                    <a:p>
                      <a:pPr algn="ctr"/>
                      <a:r>
                        <a:rPr lang="en-US" dirty="0" smtClean="0"/>
                        <a:t>San Miguel</a:t>
                      </a:r>
                      <a:endParaRPr lang="en-US" dirty="0"/>
                    </a:p>
                  </a:txBody>
                  <a:tcPr>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lgn="ctr"/>
                      <a:r>
                        <a:rPr lang="en-US" dirty="0" smtClean="0"/>
                        <a:t>4.1</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tcPr>
                </a:tc>
                <a:tc>
                  <a:txBody>
                    <a:bodyPr/>
                    <a:lstStyle/>
                    <a:p>
                      <a:pPr algn="ctr"/>
                      <a:r>
                        <a:rPr lang="en-US" dirty="0" smtClean="0"/>
                        <a:t>4.0</a:t>
                      </a:r>
                      <a:endParaRPr lang="en-US" dirty="0"/>
                    </a:p>
                  </a:txBody>
                  <a:tcPr>
                    <a:lnL w="28575" cap="flat" cmpd="sng" algn="ctr">
                      <a:solidFill>
                        <a:scrgbClr r="0" g="0" b="0"/>
                      </a:solidFill>
                      <a:prstDash val="solid"/>
                      <a:round/>
                      <a:headEnd type="none" w="med" len="med"/>
                      <a:tailEnd type="none" w="med" len="med"/>
                    </a:lnL>
                    <a:lnT w="28575" cap="flat" cmpd="sng" algn="ctr">
                      <a:solidFill>
                        <a:scrgbClr r="0" g="0" b="0"/>
                      </a:solidFill>
                      <a:prstDash val="solid"/>
                      <a:round/>
                      <a:headEnd type="none" w="med" len="med"/>
                      <a:tailEnd type="none" w="med" len="med"/>
                    </a:lnT>
                  </a:tcPr>
                </a:tc>
                <a:tc>
                  <a:txBody>
                    <a:bodyPr/>
                    <a:lstStyle/>
                    <a:p>
                      <a:pPr algn="ctr"/>
                      <a:r>
                        <a:rPr lang="en-US" b="1" dirty="0" smtClean="0"/>
                        <a:t>1.7</a:t>
                      </a:r>
                      <a:endParaRPr lang="en-US" b="1" dirty="0"/>
                    </a:p>
                  </a:txBody>
                  <a:tcPr>
                    <a:lnT w="28575" cap="flat" cmpd="sng" algn="ctr">
                      <a:solidFill>
                        <a:scrgbClr r="0" g="0" b="0"/>
                      </a:solidFill>
                      <a:prstDash val="solid"/>
                      <a:round/>
                      <a:headEnd type="none" w="med" len="med"/>
                      <a:tailEnd type="none" w="med" len="med"/>
                    </a:lnT>
                  </a:tcPr>
                </a:tc>
              </a:tr>
              <a:tr h="370840">
                <a:tc>
                  <a:txBody>
                    <a:bodyPr/>
                    <a:lstStyle/>
                    <a:p>
                      <a:pPr algn="ctr"/>
                      <a:r>
                        <a:rPr lang="en-US" dirty="0" smtClean="0"/>
                        <a:t>Kitchen</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2.2</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2.2</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0.3</a:t>
                      </a:r>
                      <a:endParaRPr lang="en-US" b="1" dirty="0"/>
                    </a:p>
                  </a:txBody>
                  <a:tcPr/>
                </a:tc>
              </a:tr>
              <a:tr h="370840">
                <a:tc>
                  <a:txBody>
                    <a:bodyPr/>
                    <a:lstStyle/>
                    <a:p>
                      <a:pPr algn="ctr"/>
                      <a:r>
                        <a:rPr lang="en-US" dirty="0" err="1" smtClean="0"/>
                        <a:t>Sponza</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1.5</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1.5</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0.9</a:t>
                      </a:r>
                      <a:endParaRPr lang="en-US" b="1" dirty="0"/>
                    </a:p>
                  </a:txBody>
                  <a:tcPr/>
                </a:tc>
              </a:tr>
              <a:tr h="370840">
                <a:tc>
                  <a:txBody>
                    <a:bodyPr/>
                    <a:lstStyle/>
                    <a:p>
                      <a:pPr algn="ctr"/>
                      <a:r>
                        <a:rPr lang="en-US" dirty="0" smtClean="0"/>
                        <a:t>Dockside</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2.1</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2.0</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1.1</a:t>
                      </a:r>
                      <a:endParaRPr lang="en-US" b="1" dirty="0"/>
                    </a:p>
                  </a:txBody>
                  <a:tcPr/>
                </a:tc>
              </a:tr>
              <a:tr h="370840">
                <a:tc>
                  <a:txBody>
                    <a:bodyPr/>
                    <a:lstStyle/>
                    <a:p>
                      <a:pPr algn="ctr"/>
                      <a:r>
                        <a:rPr lang="en-US" dirty="0" smtClean="0"/>
                        <a:t>Op925</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2.7</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2.8</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0.8</a:t>
                      </a:r>
                      <a:endParaRPr lang="en-US" b="1" dirty="0"/>
                    </a:p>
                  </a:txBody>
                  <a:tcPr/>
                </a:tc>
              </a:tr>
              <a:tr h="370840">
                <a:tc>
                  <a:txBody>
                    <a:bodyPr/>
                    <a:lstStyle/>
                    <a:p>
                      <a:pPr algn="ctr"/>
                      <a:r>
                        <a:rPr lang="en-US" dirty="0" smtClean="0"/>
                        <a:t>Old City</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1.2</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1.1</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0.7</a:t>
                      </a:r>
                      <a:endParaRPr lang="en-US" b="1" dirty="0"/>
                    </a:p>
                  </a:txBody>
                  <a:tcPr/>
                </a:tc>
              </a:tr>
              <a:tr h="370840">
                <a:tc>
                  <a:txBody>
                    <a:bodyPr/>
                    <a:lstStyle/>
                    <a:p>
                      <a:pPr algn="ctr"/>
                      <a:r>
                        <a:rPr lang="en-US" dirty="0" smtClean="0"/>
                        <a:t>Office</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0.2</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0.2</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0.1</a:t>
                      </a:r>
                      <a:endParaRPr lang="en-US" b="1" dirty="0"/>
                    </a:p>
                  </a:txBody>
                  <a:tcPr/>
                </a:tc>
              </a:tr>
              <a:tr h="370840">
                <a:tc>
                  <a:txBody>
                    <a:bodyPr/>
                    <a:lstStyle/>
                    <a:p>
                      <a:pPr algn="ctr"/>
                      <a:r>
                        <a:rPr lang="en-US" dirty="0" smtClean="0"/>
                        <a:t>Warehouse</a:t>
                      </a:r>
                      <a:endParaRPr lang="en-US" dirty="0"/>
                    </a:p>
                  </a:txBody>
                  <a:tcPr>
                    <a:lnR w="28575" cap="flat" cmpd="sng" algn="ctr">
                      <a:solidFill>
                        <a:scrgbClr r="0" g="0" b="0"/>
                      </a:solidFill>
                      <a:prstDash val="solid"/>
                      <a:round/>
                      <a:headEnd type="none" w="med" len="med"/>
                      <a:tailEnd type="none" w="med" len="med"/>
                    </a:lnR>
                  </a:tcPr>
                </a:tc>
                <a:tc>
                  <a:txBody>
                    <a:bodyPr/>
                    <a:lstStyle/>
                    <a:p>
                      <a:pPr algn="ctr"/>
                      <a:r>
                        <a:rPr lang="en-US" dirty="0" smtClean="0"/>
                        <a:t>2.4</a:t>
                      </a:r>
                      <a:endParaRPr lang="en-US" dirty="0"/>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tcPr>
                </a:tc>
                <a:tc>
                  <a:txBody>
                    <a:bodyPr/>
                    <a:lstStyle/>
                    <a:p>
                      <a:pPr algn="ctr"/>
                      <a:r>
                        <a:rPr lang="en-US" dirty="0" smtClean="0"/>
                        <a:t>2.4</a:t>
                      </a:r>
                      <a:endParaRPr lang="en-US" dirty="0"/>
                    </a:p>
                  </a:txBody>
                  <a:tcPr>
                    <a:lnL w="28575" cap="flat" cmpd="sng" algn="ctr">
                      <a:solidFill>
                        <a:scrgbClr r="0" g="0" b="0"/>
                      </a:solidFill>
                      <a:prstDash val="solid"/>
                      <a:round/>
                      <a:headEnd type="none" w="med" len="med"/>
                      <a:tailEnd type="none" w="med" len="med"/>
                    </a:lnL>
                  </a:tcPr>
                </a:tc>
                <a:tc>
                  <a:txBody>
                    <a:bodyPr/>
                    <a:lstStyle/>
                    <a:p>
                      <a:pPr algn="ctr"/>
                      <a:r>
                        <a:rPr lang="en-US" b="1" dirty="0" smtClean="0"/>
                        <a:t>0.9</a:t>
                      </a:r>
                      <a:endParaRPr lang="en-US" b="1" dirty="0"/>
                    </a:p>
                  </a:txBody>
                  <a:tcPr/>
                </a:tc>
              </a:tr>
            </a:tbl>
          </a:graphicData>
        </a:graphic>
      </p:graphicFrame>
    </p:spTree>
    <p:extLst>
      <p:ext uri="{BB962C8B-B14F-4D97-AF65-F5344CB8AC3E}">
        <p14:creationId xmlns:p14="http://schemas.microsoft.com/office/powerpoint/2010/main" val="83452053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Timing Results (k Layers)</a:t>
            </a:r>
            <a:endParaRPr lang="en-US" dirty="0"/>
          </a:p>
        </p:txBody>
      </p:sp>
      <p:pic>
        <p:nvPicPr>
          <p:cNvPr id="3" name="Picture 2" descr="Screen Shot 2016-05-31 at 2.4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991" y="1321855"/>
            <a:ext cx="7137400" cy="3524250"/>
          </a:xfrm>
          <a:prstGeom prst="rect">
            <a:avLst/>
          </a:prstGeom>
        </p:spPr>
      </p:pic>
    </p:spTree>
    <p:extLst>
      <p:ext uri="{BB962C8B-B14F-4D97-AF65-F5344CB8AC3E}">
        <p14:creationId xmlns:p14="http://schemas.microsoft.com/office/powerpoint/2010/main" val="117512252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6-05-29 at 4.1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798"/>
            <a:ext cx="9144000" cy="1378819"/>
          </a:xfrm>
          <a:prstGeom prst="rect">
            <a:avLst/>
          </a:prstGeom>
        </p:spPr>
      </p:pic>
    </p:spTree>
    <p:extLst>
      <p:ext uri="{BB962C8B-B14F-4D97-AF65-F5344CB8AC3E}">
        <p14:creationId xmlns:p14="http://schemas.microsoft.com/office/powerpoint/2010/main" val="19483401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13_SSII_r1090_g3d_r5816__warehouse1Lay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230232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12_SSII_r1090_g3d_r5816__warehouseNoSepa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936481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2015-05-11_011_SSII_r1090_g3d_r5816__warehouseMeterSepa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8352117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Slow to Take Many Samples</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2016-05-31_010_starter_r500_g3d_r500_G3D__AmbientOcclusion__m_rawAOBuff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9144000" cy="3857625"/>
          </a:xfrm>
          <a:prstGeom prst="rect">
            <a:avLst/>
          </a:prstGeom>
        </p:spPr>
      </p:pic>
    </p:spTree>
    <p:extLst>
      <p:ext uri="{BB962C8B-B14F-4D97-AF65-F5344CB8AC3E}">
        <p14:creationId xmlns:p14="http://schemas.microsoft.com/office/powerpoint/2010/main" val="239780875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Filtering</a:t>
            </a:r>
            <a:endParaRPr lang="en-US" dirty="0"/>
          </a:p>
        </p:txBody>
      </p:sp>
      <p:sp>
        <p:nvSpPr>
          <p:cNvPr id="3" name="Content Placeholder 2"/>
          <p:cNvSpPr>
            <a:spLocks noGrp="1"/>
          </p:cNvSpPr>
          <p:nvPr>
            <p:ph idx="1"/>
          </p:nvPr>
        </p:nvSpPr>
        <p:spPr/>
        <p:txBody>
          <a:bodyPr/>
          <a:lstStyle/>
          <a:p>
            <a:endParaRPr lang="en-US"/>
          </a:p>
        </p:txBody>
      </p:sp>
      <p:pic>
        <p:nvPicPr>
          <p:cNvPr id="4" name="Picture 3" descr="2016-05-31_011_starter_r500_g3d_r500_G3D__AmbientOcclusion__m_rawAOBuffer_copy__.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9144000" cy="3857625"/>
          </a:xfrm>
          <a:prstGeom prst="rect">
            <a:avLst/>
          </a:prstGeom>
        </p:spPr>
      </p:pic>
    </p:spTree>
    <p:extLst>
      <p:ext uri="{BB962C8B-B14F-4D97-AF65-F5344CB8AC3E}">
        <p14:creationId xmlns:p14="http://schemas.microsoft.com/office/powerpoint/2010/main" val="7288224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2" cy="5143501"/>
          </a:xfrm>
          <a:prstGeom prst="rect">
            <a:avLst/>
          </a:prstGeom>
        </p:spPr>
      </p:pic>
      <p:sp>
        <p:nvSpPr>
          <p:cNvPr id="5" name="TextBox 4"/>
          <p:cNvSpPr txBox="1"/>
          <p:nvPr/>
        </p:nvSpPr>
        <p:spPr>
          <a:xfrm>
            <a:off x="7281741" y="4767554"/>
            <a:ext cx="1628270" cy="369332"/>
          </a:xfrm>
          <a:prstGeom prst="rect">
            <a:avLst/>
          </a:prstGeom>
          <a:noFill/>
        </p:spPr>
        <p:txBody>
          <a:bodyPr wrap="none" rtlCol="0">
            <a:spAutoFit/>
          </a:bodyPr>
          <a:lstStyle/>
          <a:p>
            <a:r>
              <a:rPr lang="en-US" dirty="0" smtClean="0">
                <a:solidFill>
                  <a:srgbClr val="FFFFFF"/>
                </a:solidFill>
              </a:rPr>
              <a:t>[Stachowiak15]</a:t>
            </a:r>
            <a:endParaRPr lang="en-US" dirty="0">
              <a:solidFill>
                <a:srgbClr val="FFFFFF"/>
              </a:solidFill>
            </a:endParaRPr>
          </a:p>
        </p:txBody>
      </p:sp>
      <p:sp>
        <p:nvSpPr>
          <p:cNvPr id="6" name="TextBox 5"/>
          <p:cNvSpPr txBox="1"/>
          <p:nvPr/>
        </p:nvSpPr>
        <p:spPr>
          <a:xfrm>
            <a:off x="0" y="4767554"/>
            <a:ext cx="2254493" cy="369332"/>
          </a:xfrm>
          <a:prstGeom prst="rect">
            <a:avLst/>
          </a:prstGeom>
          <a:noFill/>
        </p:spPr>
        <p:txBody>
          <a:bodyPr wrap="none" rtlCol="0">
            <a:spAutoFit/>
          </a:bodyPr>
          <a:lstStyle/>
          <a:p>
            <a:r>
              <a:rPr lang="en-US" dirty="0" smtClean="0">
                <a:solidFill>
                  <a:srgbClr val="FFFFFF"/>
                </a:solidFill>
              </a:rPr>
              <a:t>Mirror’s Edge Catalyst</a:t>
            </a:r>
            <a:endParaRPr lang="en-US" dirty="0">
              <a:solidFill>
                <a:srgbClr val="FFFFFF"/>
              </a:solidFill>
            </a:endParaRPr>
          </a:p>
        </p:txBody>
      </p:sp>
      <p:sp>
        <p:nvSpPr>
          <p:cNvPr id="7" name="TextBox 6"/>
          <p:cNvSpPr txBox="1"/>
          <p:nvPr/>
        </p:nvSpPr>
        <p:spPr>
          <a:xfrm>
            <a:off x="278526" y="205979"/>
            <a:ext cx="4767250" cy="584776"/>
          </a:xfrm>
          <a:prstGeom prst="rect">
            <a:avLst/>
          </a:prstGeom>
          <a:noFill/>
        </p:spPr>
        <p:txBody>
          <a:bodyPr wrap="none" rtlCol="0">
            <a:spAutoFit/>
          </a:bodyPr>
          <a:lstStyle/>
          <a:p>
            <a:r>
              <a:rPr lang="en-US" sz="3200" dirty="0" smtClean="0">
                <a:solidFill>
                  <a:schemeClr val="bg1"/>
                </a:solidFill>
                <a:effectLst>
                  <a:glow rad="101600">
                    <a:schemeClr val="tx1">
                      <a:alpha val="75000"/>
                    </a:schemeClr>
                  </a:glow>
                </a:effectLst>
              </a:rPr>
              <a:t>No Screen-Space Reflection</a:t>
            </a:r>
            <a:endParaRPr lang="en-US" sz="3200" dirty="0">
              <a:solidFill>
                <a:schemeClr val="bg1"/>
              </a:solidFill>
              <a:effectLst>
                <a:glow rad="101600">
                  <a:schemeClr val="tx1">
                    <a:alpha val="75000"/>
                  </a:schemeClr>
                </a:glow>
              </a:effectLst>
            </a:endParaRPr>
          </a:p>
        </p:txBody>
      </p:sp>
    </p:spTree>
    <p:extLst>
      <p:ext uri="{BB962C8B-B14F-4D97-AF65-F5344CB8AC3E}">
        <p14:creationId xmlns:p14="http://schemas.microsoft.com/office/powerpoint/2010/main" val="226494913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Filtering</a:t>
            </a:r>
            <a:endParaRPr lang="en-US" dirty="0"/>
          </a:p>
        </p:txBody>
      </p:sp>
      <p:sp>
        <p:nvSpPr>
          <p:cNvPr id="3" name="Content Placeholder 2"/>
          <p:cNvSpPr>
            <a:spLocks noGrp="1"/>
          </p:cNvSpPr>
          <p:nvPr>
            <p:ph idx="1"/>
          </p:nvPr>
        </p:nvSpPr>
        <p:spPr/>
        <p:txBody>
          <a:bodyPr/>
          <a:lstStyle/>
          <a:p>
            <a:endParaRPr lang="en-US"/>
          </a:p>
        </p:txBody>
      </p:sp>
      <p:pic>
        <p:nvPicPr>
          <p:cNvPr id="4" name="Picture 3" descr="2016-05-31_009_starter_r500_g3d_r500_G3D__AmbientOcclusion__m_resultBuff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9144000" cy="3857625"/>
          </a:xfrm>
          <a:prstGeom prst="rect">
            <a:avLst/>
          </a:prstGeom>
        </p:spPr>
      </p:pic>
    </p:spTree>
    <p:extLst>
      <p:ext uri="{BB962C8B-B14F-4D97-AF65-F5344CB8AC3E}">
        <p14:creationId xmlns:p14="http://schemas.microsoft.com/office/powerpoint/2010/main" val="245060509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and Spatial Filtering</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2016-05-31_012_starter_r500_g3d_r500_G3D__AmbientOcclusion__m_resultBuff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75"/>
            <a:ext cx="9144000" cy="3857625"/>
          </a:xfrm>
          <a:prstGeom prst="rect">
            <a:avLst/>
          </a:prstGeom>
        </p:spPr>
      </p:pic>
    </p:spTree>
    <p:extLst>
      <p:ext uri="{BB962C8B-B14F-4D97-AF65-F5344CB8AC3E}">
        <p14:creationId xmlns:p14="http://schemas.microsoft.com/office/powerpoint/2010/main" val="28045051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9760</TotalTime>
  <Words>5461</Words>
  <Application>Microsoft Macintosh PowerPoint</Application>
  <PresentationFormat>On-screen Show (16:9)</PresentationFormat>
  <Paragraphs>715</Paragraphs>
  <Slides>91</Slides>
  <Notes>71</Notes>
  <HiddenSlides>0</HiddenSlides>
  <MMClips>5</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Deep G-Buffers for Stable Global Illumination Approximation</vt:lpstr>
      <vt:lpstr>Review of Screen-Space Effects </vt:lpstr>
      <vt:lpstr>AAA AO </vt:lpstr>
      <vt:lpstr>PowerPoint Presentation</vt:lpstr>
      <vt:lpstr>AAA AO </vt:lpstr>
      <vt:lpstr>AAA AO </vt:lpstr>
      <vt:lpstr>PowerPoint Presentation</vt:lpstr>
      <vt:lpstr>PowerPoint Presentation</vt:lpstr>
      <vt:lpstr>PowerPoint Presentation</vt:lpstr>
      <vt:lpstr>PowerPoint Presentation</vt:lpstr>
      <vt:lpstr>PowerPoint Presentation</vt:lpstr>
      <vt:lpstr>PowerPoint Presentation</vt:lpstr>
      <vt:lpstr>Screen Space Indirect Lighting</vt:lpstr>
      <vt:lpstr>Review of Screen-Space Effects </vt:lpstr>
      <vt:lpstr>PowerPoint Presentation</vt:lpstr>
      <vt:lpstr>PowerPoint Presentation</vt:lpstr>
      <vt:lpstr>Video of AO halos</vt:lpstr>
      <vt:lpstr>PowerPoint Presentation</vt:lpstr>
      <vt:lpstr>PowerPoint Presentation</vt:lpstr>
      <vt:lpstr>PowerPoint Presentation</vt:lpstr>
      <vt:lpstr>PowerPoint Presentation</vt:lpstr>
      <vt:lpstr>Deep G-Buffer Generation</vt:lpstr>
      <vt:lpstr>Depth Peeling</vt:lpstr>
      <vt:lpstr>Depth Peeling</vt:lpstr>
      <vt:lpstr>Fragment Shader Interlock / Pixelsync</vt:lpstr>
      <vt:lpstr>Minimum Separation</vt:lpstr>
      <vt:lpstr>2-layer AO</vt:lpstr>
      <vt:lpstr>2-layer w/ min separation</vt:lpstr>
      <vt:lpstr>2-layer AO</vt:lpstr>
      <vt:lpstr>2-layer w/ min separation</vt:lpstr>
      <vt:lpstr>PowerPoint Presentation</vt:lpstr>
      <vt:lpstr>PowerPoint Presentation</vt:lpstr>
      <vt:lpstr>Single Pass Generation</vt:lpstr>
      <vt:lpstr>Single Pass Generation</vt:lpstr>
      <vt:lpstr>Depth Oracle</vt:lpstr>
      <vt:lpstr>Reverse Reprojection</vt:lpstr>
      <vt:lpstr>Implementation</vt:lpstr>
      <vt:lpstr>NVIDIA Maxwell Version</vt:lpstr>
      <vt:lpstr>Implementation</vt:lpstr>
      <vt:lpstr>Other Contributions</vt:lpstr>
      <vt:lpstr>Results</vt:lpstr>
      <vt:lpstr>Deep G-Buffer Generation and Lowering Resolution</vt:lpstr>
      <vt:lpstr>Scenes Tested</vt:lpstr>
      <vt:lpstr>Our Generation Method is Fast</vt:lpstr>
      <vt:lpstr>Computing with 2 layers is Efficient</vt:lpstr>
      <vt:lpstr>Qualitative results</vt:lpstr>
      <vt:lpstr>PowerPoint Presentation</vt:lpstr>
      <vt:lpstr>PowerPoint Presentation</vt:lpstr>
      <vt:lpstr>Direct Illumination Only</vt:lpstr>
      <vt:lpstr>PowerPoint Presentation</vt:lpstr>
      <vt:lpstr>Screen-space Radiosity</vt:lpstr>
      <vt:lpstr>Screen-space Radiosity</vt:lpstr>
      <vt:lpstr>Deep G-Buffer Radiosity</vt:lpstr>
      <vt:lpstr>PowerPoint Presentation</vt:lpstr>
      <vt:lpstr>PowerPoint Presentation</vt:lpstr>
      <vt:lpstr>PowerPoint Presentation</vt:lpstr>
      <vt:lpstr>PowerPoint Presentation</vt:lpstr>
      <vt:lpstr>PowerPoint Presentation</vt:lpstr>
      <vt:lpstr>Future Work</vt:lpstr>
      <vt:lpstr>Final Slide</vt:lpstr>
      <vt:lpstr>References</vt:lpstr>
      <vt:lpstr>Extra Slides</vt:lpstr>
      <vt:lpstr>1st Layer Depth Oracle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vt:lpstr>
      <vt:lpstr>Ground Truth</vt:lpstr>
      <vt:lpstr>“Last Frame” Error</vt:lpstr>
      <vt:lpstr>“Prediction” Error</vt:lpstr>
      <vt:lpstr>“Reverse Reprojection” Error</vt:lpstr>
      <vt:lpstr>Deferred Shading</vt:lpstr>
      <vt:lpstr>PowerPoint Presentation</vt:lpstr>
      <vt:lpstr>PowerPoint Presentation</vt:lpstr>
      <vt:lpstr>PowerPoint Presentation</vt:lpstr>
      <vt:lpstr>Timing Results (Deep G-Buffer Generation)</vt:lpstr>
      <vt:lpstr>Timing Results (k Layers)</vt:lpstr>
      <vt:lpstr>PowerPoint Presentation</vt:lpstr>
      <vt:lpstr>PowerPoint Presentation</vt:lpstr>
      <vt:lpstr>PowerPoint Presentation</vt:lpstr>
      <vt:lpstr>PowerPoint Presentation</vt:lpstr>
      <vt:lpstr>Too Slow to Take Many Samples</vt:lpstr>
      <vt:lpstr>Temporal Filtering</vt:lpstr>
      <vt:lpstr>Spatial Filtering</vt:lpstr>
      <vt:lpstr>Temporal and Spatial Filtering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G-Buffers for Stable Global Illumination Approximation</dc:title>
  <dc:creator>Michael Mara</dc:creator>
  <cp:lastModifiedBy>Michael Mara</cp:lastModifiedBy>
  <cp:revision>182</cp:revision>
  <dcterms:created xsi:type="dcterms:W3CDTF">2016-06-12T13:39:35Z</dcterms:created>
  <dcterms:modified xsi:type="dcterms:W3CDTF">2016-06-22T10:09:21Z</dcterms:modified>
</cp:coreProperties>
</file>