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2" r:id="rId2"/>
    <p:sldId id="333" r:id="rId3"/>
    <p:sldId id="334" r:id="rId4"/>
    <p:sldId id="284" r:id="rId5"/>
    <p:sldId id="329" r:id="rId6"/>
    <p:sldId id="330" r:id="rId7"/>
    <p:sldId id="331" r:id="rId8"/>
    <p:sldId id="335" r:id="rId9"/>
    <p:sldId id="288" r:id="rId10"/>
    <p:sldId id="318" r:id="rId11"/>
    <p:sldId id="289" r:id="rId12"/>
    <p:sldId id="290" r:id="rId13"/>
    <p:sldId id="291" r:id="rId14"/>
    <p:sldId id="292" r:id="rId15"/>
    <p:sldId id="319" r:id="rId16"/>
    <p:sldId id="293" r:id="rId17"/>
    <p:sldId id="294" r:id="rId18"/>
    <p:sldId id="295" r:id="rId19"/>
    <p:sldId id="317" r:id="rId20"/>
    <p:sldId id="296" r:id="rId21"/>
    <p:sldId id="297" r:id="rId22"/>
    <p:sldId id="321" r:id="rId23"/>
    <p:sldId id="322" r:id="rId24"/>
    <p:sldId id="323" r:id="rId25"/>
    <p:sldId id="326" r:id="rId26"/>
    <p:sldId id="327" r:id="rId27"/>
    <p:sldId id="298" r:id="rId28"/>
    <p:sldId id="299" r:id="rId29"/>
    <p:sldId id="300" r:id="rId30"/>
    <p:sldId id="328" r:id="rId31"/>
    <p:sldId id="301" r:id="rId32"/>
    <p:sldId id="302" r:id="rId33"/>
    <p:sldId id="303" r:id="rId34"/>
    <p:sldId id="336" r:id="rId35"/>
    <p:sldId id="274" r:id="rId36"/>
  </p:sldIdLst>
  <p:sldSz cx="12192000" cy="6858000"/>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57"/>
    <a:srgbClr val="0E3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86" autoAdjust="0"/>
  </p:normalViewPr>
  <p:slideViewPr>
    <p:cSldViewPr snapToObjects="1">
      <p:cViewPr>
        <p:scale>
          <a:sx n="66" d="100"/>
          <a:sy n="66" d="100"/>
        </p:scale>
        <p:origin x="1301" y="-67"/>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169159-4415-4104-A338-ADB1F10021B6}" type="datetimeFigureOut">
              <a:rPr lang="en-US" smtClean="0"/>
              <a:t>7/19/2024</a:t>
            </a:fld>
            <a:endParaRPr lang="en-US"/>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940A40-B69D-48EA-8835-9FA8B907E2CA}" type="slidenum">
              <a:rPr lang="en-US" smtClean="0"/>
              <a:t>‹#›</a:t>
            </a:fld>
            <a:endParaRPr lang="en-US"/>
          </a:p>
        </p:txBody>
      </p:sp>
    </p:spTree>
    <p:extLst>
      <p:ext uri="{BB962C8B-B14F-4D97-AF65-F5344CB8AC3E}">
        <p14:creationId xmlns:p14="http://schemas.microsoft.com/office/powerpoint/2010/main" val="2650841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940A40-B69D-48EA-8835-9FA8B907E2CA}" type="slidenum">
              <a:rPr lang="en-US" smtClean="0"/>
              <a:t>1</a:t>
            </a:fld>
            <a:endParaRPr lang="en-US"/>
          </a:p>
        </p:txBody>
      </p:sp>
    </p:spTree>
    <p:extLst>
      <p:ext uri="{BB962C8B-B14F-4D97-AF65-F5344CB8AC3E}">
        <p14:creationId xmlns:p14="http://schemas.microsoft.com/office/powerpoint/2010/main" val="260865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940A40-B69D-48EA-8835-9FA8B907E2CA}" type="slidenum">
              <a:rPr lang="en-US" smtClean="0"/>
              <a:t>10</a:t>
            </a:fld>
            <a:endParaRPr lang="en-US"/>
          </a:p>
        </p:txBody>
      </p:sp>
    </p:spTree>
    <p:extLst>
      <p:ext uri="{BB962C8B-B14F-4D97-AF65-F5344CB8AC3E}">
        <p14:creationId xmlns:p14="http://schemas.microsoft.com/office/powerpoint/2010/main" val="188966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idea is not new, but unfortunately, all practical solutions proposed so far are deep-learning-based. This means that every time the denoising algorithm changes, the model must be retrained.</a:t>
            </a:r>
          </a:p>
          <a:p>
            <a:endParaRPr lang="it-IT" dirty="0"/>
          </a:p>
          <a:p>
            <a:r>
              <a:rPr lang="en-GB" dirty="0"/>
              <a:t>Moreover, these solutions require the MC estimate and denoised image to be obtained at the same iteration for blending, which may not be efficient.</a:t>
            </a:r>
          </a:p>
          <a:p>
            <a:endParaRPr lang="en-GB" dirty="0"/>
          </a:p>
          <a:p>
            <a:r>
              <a:rPr lang="en-GB" dirty="0"/>
              <a:t>We propose a solution free from these two limitations.</a:t>
            </a:r>
          </a:p>
        </p:txBody>
      </p:sp>
      <p:sp>
        <p:nvSpPr>
          <p:cNvPr id="4" name="Slide Number Placeholder 3"/>
          <p:cNvSpPr>
            <a:spLocks noGrp="1"/>
          </p:cNvSpPr>
          <p:nvPr>
            <p:ph type="sldNum" sz="quarter" idx="5"/>
          </p:nvPr>
        </p:nvSpPr>
        <p:spPr/>
        <p:txBody>
          <a:bodyPr/>
          <a:lstStyle/>
          <a:p>
            <a:fld id="{F5940A40-B69D-48EA-8835-9FA8B907E2CA}" type="slidenum">
              <a:rPr lang="en-US" smtClean="0"/>
              <a:t>11</a:t>
            </a:fld>
            <a:endParaRPr lang="en-US"/>
          </a:p>
        </p:txBody>
      </p:sp>
    </p:spTree>
    <p:extLst>
      <p:ext uri="{BB962C8B-B14F-4D97-AF65-F5344CB8AC3E}">
        <p14:creationId xmlns:p14="http://schemas.microsoft.com/office/powerpoint/2010/main" val="109553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consider the following optimization problem. We want to blend two pixels: noisy </a:t>
            </a:r>
            <a:r>
              <a:rPr lang="en-GB" dirty="0" err="1"/>
              <a:t>n_i</a:t>
            </a:r>
            <a:r>
              <a:rPr lang="en-GB" dirty="0"/>
              <a:t> and denoised </a:t>
            </a:r>
            <a:r>
              <a:rPr lang="en-GB" dirty="0" err="1"/>
              <a:t>d_i</a:t>
            </a:r>
            <a:r>
              <a:rPr lang="en-GB" dirty="0"/>
              <a:t>, so that the result is as close as possible to the reference </a:t>
            </a:r>
            <a:r>
              <a:rPr lang="en-GB" dirty="0" err="1"/>
              <a:t>r_i</a:t>
            </a:r>
            <a:r>
              <a:rPr lang="en-GB" dirty="0"/>
              <a:t>. Let the weight I for the noisy pixel be the iteration number at which this pixel was obtained. We need to find a non-negative weight </a:t>
            </a:r>
            <a:r>
              <a:rPr lang="en-GB" dirty="0" err="1"/>
              <a:t>W_i</a:t>
            </a:r>
            <a:r>
              <a:rPr lang="en-GB" dirty="0"/>
              <a:t> for the denoised pixel. As the norm is non-negative, the solution to this problem satisfies the following equation.</a:t>
            </a:r>
          </a:p>
        </p:txBody>
      </p:sp>
      <p:sp>
        <p:nvSpPr>
          <p:cNvPr id="4" name="Slide Number Placeholder 3"/>
          <p:cNvSpPr>
            <a:spLocks noGrp="1"/>
          </p:cNvSpPr>
          <p:nvPr>
            <p:ph type="sldNum" sz="quarter" idx="5"/>
          </p:nvPr>
        </p:nvSpPr>
        <p:spPr/>
        <p:txBody>
          <a:bodyPr/>
          <a:lstStyle/>
          <a:p>
            <a:fld id="{F5940A40-B69D-48EA-8835-9FA8B907E2CA}" type="slidenum">
              <a:rPr lang="en-US" smtClean="0"/>
              <a:t>12</a:t>
            </a:fld>
            <a:endParaRPr lang="en-US"/>
          </a:p>
        </p:txBody>
      </p:sp>
    </p:spTree>
    <p:extLst>
      <p:ext uri="{BB962C8B-B14F-4D97-AF65-F5344CB8AC3E}">
        <p14:creationId xmlns:p14="http://schemas.microsoft.com/office/powerpoint/2010/main" val="124651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On the other hand, the MC estimate at iteration K is the average of all samples obtained until iteration K.</a:t>
            </a:r>
            <a:r>
              <a:rPr lang="en-GB" dirty="0"/>
              <a:t> As the reference pixel is also MC estimate, but obtained at a very high sample count N, the following is also true for the reference.</a:t>
            </a:r>
          </a:p>
          <a:p>
            <a:endParaRPr lang="it-IT" dirty="0"/>
          </a:p>
        </p:txBody>
      </p:sp>
      <p:sp>
        <p:nvSpPr>
          <p:cNvPr id="4" name="Slide Number Placeholder 3"/>
          <p:cNvSpPr>
            <a:spLocks noGrp="1"/>
          </p:cNvSpPr>
          <p:nvPr>
            <p:ph type="sldNum" sz="quarter" idx="5"/>
          </p:nvPr>
        </p:nvSpPr>
        <p:spPr/>
        <p:txBody>
          <a:bodyPr/>
          <a:lstStyle/>
          <a:p>
            <a:fld id="{F5940A40-B69D-48EA-8835-9FA8B907E2CA}" type="slidenum">
              <a:rPr lang="en-US" smtClean="0"/>
              <a:t>13</a:t>
            </a:fld>
            <a:endParaRPr lang="en-US"/>
          </a:p>
        </p:txBody>
      </p:sp>
    </p:spTree>
    <p:extLst>
      <p:ext uri="{BB962C8B-B14F-4D97-AF65-F5344CB8AC3E}">
        <p14:creationId xmlns:p14="http://schemas.microsoft.com/office/powerpoint/2010/main" val="116790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Let’s substitute the first member of the sum with the MC estimate definition. Then, let’s present the value of the denoised pixel d_i as the average of the samples obtained until some iteration W_i. In this case, the value of d_i at iteration I will equal to the value of unbiased MC estimate at iteration W_i.</a:t>
            </a:r>
            <a:endParaRPr lang="en-GB" dirty="0"/>
          </a:p>
        </p:txBody>
      </p:sp>
      <p:sp>
        <p:nvSpPr>
          <p:cNvPr id="4" name="Slide Number Placeholder 3"/>
          <p:cNvSpPr>
            <a:spLocks noGrp="1"/>
          </p:cNvSpPr>
          <p:nvPr>
            <p:ph type="sldNum" sz="quarter" idx="5"/>
          </p:nvPr>
        </p:nvSpPr>
        <p:spPr/>
        <p:txBody>
          <a:bodyPr/>
          <a:lstStyle/>
          <a:p>
            <a:fld id="{F5940A40-B69D-48EA-8835-9FA8B907E2CA}" type="slidenum">
              <a:rPr lang="en-US" smtClean="0"/>
              <a:t>14</a:t>
            </a:fld>
            <a:endParaRPr lang="en-US"/>
          </a:p>
        </p:txBody>
      </p:sp>
    </p:spTree>
    <p:extLst>
      <p:ext uri="{BB962C8B-B14F-4D97-AF65-F5344CB8AC3E}">
        <p14:creationId xmlns:p14="http://schemas.microsoft.com/office/powerpoint/2010/main" val="346424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By substituting the second member of  the sum with the representation of the d_i, we can see that the reference value r_i equals to the unbiased MC estimate at iteration I + W_i.</a:t>
            </a:r>
            <a:endParaRPr lang="en-GB" dirty="0"/>
          </a:p>
        </p:txBody>
      </p:sp>
      <p:sp>
        <p:nvSpPr>
          <p:cNvPr id="4" name="Slide Number Placeholder 3"/>
          <p:cNvSpPr>
            <a:spLocks noGrp="1"/>
          </p:cNvSpPr>
          <p:nvPr>
            <p:ph type="sldNum" sz="quarter" idx="5"/>
          </p:nvPr>
        </p:nvSpPr>
        <p:spPr/>
        <p:txBody>
          <a:bodyPr/>
          <a:lstStyle/>
          <a:p>
            <a:fld id="{F5940A40-B69D-48EA-8835-9FA8B907E2CA}" type="slidenum">
              <a:rPr lang="en-US" smtClean="0"/>
              <a:t>15</a:t>
            </a:fld>
            <a:endParaRPr lang="en-US"/>
          </a:p>
        </p:txBody>
      </p:sp>
    </p:spTree>
    <p:extLst>
      <p:ext uri="{BB962C8B-B14F-4D97-AF65-F5344CB8AC3E}">
        <p14:creationId xmlns:p14="http://schemas.microsoft.com/office/powerpoint/2010/main" val="3703393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This means that instead of solving the initial problem, we can solve the following problem. It can be shown that for the solution of this problem, the following is true. It means that the MSE of d_i obtained at iteration I should be equal to the MSE of the MC estimate n_i at iteration W_i.</a:t>
            </a:r>
            <a:endParaRPr lang="en-GB" dirty="0"/>
          </a:p>
        </p:txBody>
      </p:sp>
      <p:sp>
        <p:nvSpPr>
          <p:cNvPr id="4" name="Slide Number Placeholder 3"/>
          <p:cNvSpPr>
            <a:spLocks noGrp="1"/>
          </p:cNvSpPr>
          <p:nvPr>
            <p:ph type="sldNum" sz="quarter" idx="5"/>
          </p:nvPr>
        </p:nvSpPr>
        <p:spPr/>
        <p:txBody>
          <a:bodyPr/>
          <a:lstStyle/>
          <a:p>
            <a:fld id="{F5940A40-B69D-48EA-8835-9FA8B907E2CA}" type="slidenum">
              <a:rPr lang="en-US" smtClean="0"/>
              <a:t>16</a:t>
            </a:fld>
            <a:endParaRPr lang="en-US"/>
          </a:p>
        </p:txBody>
      </p:sp>
    </p:spTree>
    <p:extLst>
      <p:ext uri="{BB962C8B-B14F-4D97-AF65-F5344CB8AC3E}">
        <p14:creationId xmlns:p14="http://schemas.microsoft.com/office/powerpoint/2010/main" val="278356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With this in mind, let's consider the convergence curves obtained for different scenes generated with the Mitsuba framework. You can see that these curves can be approximated by lines in a logarithmic scale. So, if we know the convergence curve and the mean variance of the MC estimate, we can determine the iteration at which this estimate was obtained.</a:t>
            </a:r>
          </a:p>
        </p:txBody>
      </p:sp>
      <p:sp>
        <p:nvSpPr>
          <p:cNvPr id="4" name="Segnaposto numero diapositiva 3"/>
          <p:cNvSpPr>
            <a:spLocks noGrp="1"/>
          </p:cNvSpPr>
          <p:nvPr>
            <p:ph type="sldNum" sz="quarter" idx="5"/>
          </p:nvPr>
        </p:nvSpPr>
        <p:spPr/>
        <p:txBody>
          <a:bodyPr/>
          <a:lstStyle/>
          <a:p>
            <a:fld id="{F5940A40-B69D-48EA-8835-9FA8B907E2CA}" type="slidenum">
              <a:rPr lang="en-US" smtClean="0"/>
              <a:t>17</a:t>
            </a:fld>
            <a:endParaRPr lang="en-US"/>
          </a:p>
        </p:txBody>
      </p:sp>
    </p:spTree>
    <p:extLst>
      <p:ext uri="{BB962C8B-B14F-4D97-AF65-F5344CB8AC3E}">
        <p14:creationId xmlns:p14="http://schemas.microsoft.com/office/powerpoint/2010/main" val="36196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solve our problem, we need to know two things: the convergence curves and the MSE of the denoised image. We can calculate the convergence curves by applying the least squares regression to the variances of each channel of each pixel of the MC estimates. The denoising MSE can be estimated by Stein's unbiased risk estimator (SURE).</a:t>
            </a:r>
          </a:p>
        </p:txBody>
      </p:sp>
      <p:sp>
        <p:nvSpPr>
          <p:cNvPr id="4" name="Slide Number Placeholder 3"/>
          <p:cNvSpPr>
            <a:spLocks noGrp="1"/>
          </p:cNvSpPr>
          <p:nvPr>
            <p:ph type="sldNum" sz="quarter" idx="5"/>
          </p:nvPr>
        </p:nvSpPr>
        <p:spPr/>
        <p:txBody>
          <a:bodyPr/>
          <a:lstStyle/>
          <a:p>
            <a:fld id="{F5940A40-B69D-48EA-8835-9FA8B907E2CA}" type="slidenum">
              <a:rPr lang="en-US" smtClean="0"/>
              <a:t>18</a:t>
            </a:fld>
            <a:endParaRPr lang="en-US"/>
          </a:p>
        </p:txBody>
      </p:sp>
    </p:spTree>
    <p:extLst>
      <p:ext uri="{BB962C8B-B14F-4D97-AF65-F5344CB8AC3E}">
        <p14:creationId xmlns:p14="http://schemas.microsoft.com/office/powerpoint/2010/main" val="1389142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make this work, two conditions should be satisfied: the samples should follow a normal distribution, and the denoising function should be at least weakly differentiable.</a:t>
            </a:r>
          </a:p>
        </p:txBody>
      </p:sp>
      <p:sp>
        <p:nvSpPr>
          <p:cNvPr id="4" name="Slide Number Placeholder 3"/>
          <p:cNvSpPr>
            <a:spLocks noGrp="1"/>
          </p:cNvSpPr>
          <p:nvPr>
            <p:ph type="sldNum" sz="quarter" idx="5"/>
          </p:nvPr>
        </p:nvSpPr>
        <p:spPr/>
        <p:txBody>
          <a:bodyPr/>
          <a:lstStyle/>
          <a:p>
            <a:fld id="{F5940A40-B69D-48EA-8835-9FA8B907E2CA}" type="slidenum">
              <a:rPr lang="en-US" smtClean="0"/>
              <a:t>19</a:t>
            </a:fld>
            <a:endParaRPr lang="en-US"/>
          </a:p>
        </p:txBody>
      </p:sp>
    </p:spTree>
    <p:extLst>
      <p:ext uri="{BB962C8B-B14F-4D97-AF65-F5344CB8AC3E}">
        <p14:creationId xmlns:p14="http://schemas.microsoft.com/office/powerpoint/2010/main" val="126954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Monte Carlo path tracing is a rendering technique primarily used for offline image and video generation in the movie industry and medicine.</a:t>
            </a:r>
          </a:p>
        </p:txBody>
      </p:sp>
      <p:sp>
        <p:nvSpPr>
          <p:cNvPr id="4" name="Slide Number Placeholder 3"/>
          <p:cNvSpPr>
            <a:spLocks noGrp="1"/>
          </p:cNvSpPr>
          <p:nvPr>
            <p:ph type="sldNum" sz="quarter" idx="5"/>
          </p:nvPr>
        </p:nvSpPr>
        <p:spPr/>
        <p:txBody>
          <a:bodyPr/>
          <a:lstStyle/>
          <a:p>
            <a:fld id="{F5940A40-B69D-48EA-8835-9FA8B907E2CA}" type="slidenum">
              <a:rPr lang="en-US" smtClean="0"/>
              <a:t>2</a:t>
            </a:fld>
            <a:endParaRPr lang="en-US"/>
          </a:p>
        </p:txBody>
      </p:sp>
    </p:spTree>
    <p:extLst>
      <p:ext uri="{BB962C8B-B14F-4D97-AF65-F5344CB8AC3E}">
        <p14:creationId xmlns:p14="http://schemas.microsoft.com/office/powerpoint/2010/main" val="572408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the convergence curve of a single channel of a pixel is slightly different from the convergence curve calculated for the entire image. This difference can be explained by the presence of </a:t>
            </a:r>
            <a:r>
              <a:rPr lang="en-GB"/>
              <a:t>outliers. Moreover</a:t>
            </a:r>
            <a:r>
              <a:rPr lang="en-GB" dirty="0"/>
              <a:t>, as follows from the formula for SURE, the estimate can be negative, which has no physical sense. So, some filtering should be done before applying the method to the pixels. We suggest using a Gaussian blur for estimations filtering and zeroing or taking the magnitude of the negative SURE values. All the details can be found in the paper.</a:t>
            </a:r>
          </a:p>
        </p:txBody>
      </p:sp>
      <p:sp>
        <p:nvSpPr>
          <p:cNvPr id="4" name="Slide Number Placeholder 3"/>
          <p:cNvSpPr>
            <a:spLocks noGrp="1"/>
          </p:cNvSpPr>
          <p:nvPr>
            <p:ph type="sldNum" sz="quarter" idx="5"/>
          </p:nvPr>
        </p:nvSpPr>
        <p:spPr/>
        <p:txBody>
          <a:bodyPr/>
          <a:lstStyle/>
          <a:p>
            <a:fld id="{F5940A40-B69D-48EA-8835-9FA8B907E2CA}" type="slidenum">
              <a:rPr lang="en-US" smtClean="0"/>
              <a:t>20</a:t>
            </a:fld>
            <a:endParaRPr lang="en-US"/>
          </a:p>
        </p:txBody>
      </p:sp>
    </p:spTree>
    <p:extLst>
      <p:ext uri="{BB962C8B-B14F-4D97-AF65-F5344CB8AC3E}">
        <p14:creationId xmlns:p14="http://schemas.microsoft.com/office/powerpoint/2010/main" val="3705018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first applied our method to standard scenes generated with Mitsuba using OIDN and </a:t>
            </a:r>
            <a:r>
              <a:rPr lang="en-GB" dirty="0" err="1"/>
              <a:t>OptiX</a:t>
            </a:r>
            <a:r>
              <a:rPr lang="en-GB" dirty="0"/>
              <a:t>. As you can see from the RMSE values of the crops, our method produces images that are closer to the reference.</a:t>
            </a:r>
          </a:p>
        </p:txBody>
      </p:sp>
      <p:sp>
        <p:nvSpPr>
          <p:cNvPr id="4" name="Segnaposto numero diapositiva 3"/>
          <p:cNvSpPr>
            <a:spLocks noGrp="1"/>
          </p:cNvSpPr>
          <p:nvPr>
            <p:ph type="sldNum" sz="quarter" idx="5"/>
          </p:nvPr>
        </p:nvSpPr>
        <p:spPr/>
        <p:txBody>
          <a:bodyPr/>
          <a:lstStyle/>
          <a:p>
            <a:fld id="{F5940A40-B69D-48EA-8835-9FA8B907E2CA}" type="slidenum">
              <a:rPr lang="en-US" smtClean="0"/>
              <a:t>21</a:t>
            </a:fld>
            <a:endParaRPr lang="en-US"/>
          </a:p>
        </p:txBody>
      </p:sp>
    </p:spTree>
    <p:extLst>
      <p:ext uri="{BB962C8B-B14F-4D97-AF65-F5344CB8AC3E}">
        <p14:creationId xmlns:p14="http://schemas.microsoft.com/office/powerpoint/2010/main" val="3175533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 also true for the MSE of the entire scenes. Here, we used landscape and San Miguel scenes.</a:t>
            </a:r>
          </a:p>
        </p:txBody>
      </p:sp>
      <p:sp>
        <p:nvSpPr>
          <p:cNvPr id="4" name="Segnaposto numero diapositiva 3"/>
          <p:cNvSpPr>
            <a:spLocks noGrp="1"/>
          </p:cNvSpPr>
          <p:nvPr>
            <p:ph type="sldNum" sz="quarter" idx="5"/>
          </p:nvPr>
        </p:nvSpPr>
        <p:spPr/>
        <p:txBody>
          <a:bodyPr/>
          <a:lstStyle/>
          <a:p>
            <a:fld id="{F5940A40-B69D-48EA-8835-9FA8B907E2CA}" type="slidenum">
              <a:rPr lang="en-US" smtClean="0"/>
              <a:t>22</a:t>
            </a:fld>
            <a:endParaRPr lang="en-US"/>
          </a:p>
        </p:txBody>
      </p:sp>
    </p:spTree>
    <p:extLst>
      <p:ext uri="{BB962C8B-B14F-4D97-AF65-F5344CB8AC3E}">
        <p14:creationId xmlns:p14="http://schemas.microsoft.com/office/powerpoint/2010/main" val="1776326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also measured the FLIP scores for the scenes. FLIP is a metric designed to measure the perceptual similarity between the produced images and the reference. It provides a robust evaluation aligned with human visual perception. As you can see, our method also performs better in terms of FLIP.</a:t>
            </a:r>
          </a:p>
        </p:txBody>
      </p:sp>
      <p:sp>
        <p:nvSpPr>
          <p:cNvPr id="4" name="Segnaposto numero diapositiva 3"/>
          <p:cNvSpPr>
            <a:spLocks noGrp="1"/>
          </p:cNvSpPr>
          <p:nvPr>
            <p:ph type="sldNum" sz="quarter" idx="5"/>
          </p:nvPr>
        </p:nvSpPr>
        <p:spPr/>
        <p:txBody>
          <a:bodyPr/>
          <a:lstStyle/>
          <a:p>
            <a:fld id="{F5940A40-B69D-48EA-8835-9FA8B907E2CA}" type="slidenum">
              <a:rPr lang="en-US" smtClean="0"/>
              <a:t>23</a:t>
            </a:fld>
            <a:endParaRPr lang="en-US"/>
          </a:p>
        </p:txBody>
      </p:sp>
    </p:spTree>
    <p:extLst>
      <p:ext uri="{BB962C8B-B14F-4D97-AF65-F5344CB8AC3E}">
        <p14:creationId xmlns:p14="http://schemas.microsoft.com/office/powerpoint/2010/main" val="367445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We also compared our results with the recently proposed deep-learning-based method, PD, which stands for progressive denoising, using OIDN and RT denoisers. RT is a denoiser based on OIDN but also considers the variances of the images.</a:t>
            </a:r>
          </a:p>
        </p:txBody>
      </p:sp>
      <p:sp>
        <p:nvSpPr>
          <p:cNvPr id="4" name="Segnaposto numero diapositiva 3"/>
          <p:cNvSpPr>
            <a:spLocks noGrp="1"/>
          </p:cNvSpPr>
          <p:nvPr>
            <p:ph type="sldNum" sz="quarter" idx="5"/>
          </p:nvPr>
        </p:nvSpPr>
        <p:spPr/>
        <p:txBody>
          <a:bodyPr/>
          <a:lstStyle/>
          <a:p>
            <a:fld id="{F5940A40-B69D-48EA-8835-9FA8B907E2CA}" type="slidenum">
              <a:rPr lang="en-US" smtClean="0"/>
              <a:t>24</a:t>
            </a:fld>
            <a:endParaRPr lang="en-US"/>
          </a:p>
        </p:txBody>
      </p:sp>
    </p:spTree>
    <p:extLst>
      <p:ext uri="{BB962C8B-B14F-4D97-AF65-F5344CB8AC3E}">
        <p14:creationId xmlns:p14="http://schemas.microsoft.com/office/powerpoint/2010/main" val="216775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 Our results are comparable or even better, especially at higher sample counts.</a:t>
            </a:r>
          </a:p>
        </p:txBody>
      </p:sp>
      <p:sp>
        <p:nvSpPr>
          <p:cNvPr id="4" name="Segnaposto numero diapositiva 3"/>
          <p:cNvSpPr>
            <a:spLocks noGrp="1"/>
          </p:cNvSpPr>
          <p:nvPr>
            <p:ph type="sldNum" sz="quarter" idx="5"/>
          </p:nvPr>
        </p:nvSpPr>
        <p:spPr/>
        <p:txBody>
          <a:bodyPr/>
          <a:lstStyle/>
          <a:p>
            <a:fld id="{F5940A40-B69D-48EA-8835-9FA8B907E2CA}" type="slidenum">
              <a:rPr lang="en-US" smtClean="0"/>
              <a:t>25</a:t>
            </a:fld>
            <a:endParaRPr lang="en-US"/>
          </a:p>
        </p:txBody>
      </p:sp>
    </p:spTree>
    <p:extLst>
      <p:ext uri="{BB962C8B-B14F-4D97-AF65-F5344CB8AC3E}">
        <p14:creationId xmlns:p14="http://schemas.microsoft.com/office/powerpoint/2010/main" val="3432088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The same applies to the FLIP scores.</a:t>
            </a:r>
          </a:p>
        </p:txBody>
      </p:sp>
      <p:sp>
        <p:nvSpPr>
          <p:cNvPr id="4" name="Segnaposto numero diapositiva 3"/>
          <p:cNvSpPr>
            <a:spLocks noGrp="1"/>
          </p:cNvSpPr>
          <p:nvPr>
            <p:ph type="sldNum" sz="quarter" idx="5"/>
          </p:nvPr>
        </p:nvSpPr>
        <p:spPr/>
        <p:txBody>
          <a:bodyPr/>
          <a:lstStyle/>
          <a:p>
            <a:fld id="{F5940A40-B69D-48EA-8835-9FA8B907E2CA}" type="slidenum">
              <a:rPr lang="en-US" smtClean="0"/>
              <a:t>26</a:t>
            </a:fld>
            <a:endParaRPr lang="en-US"/>
          </a:p>
        </p:txBody>
      </p:sp>
    </p:spTree>
    <p:extLst>
      <p:ext uri="{BB962C8B-B14F-4D97-AF65-F5344CB8AC3E}">
        <p14:creationId xmlns:p14="http://schemas.microsoft.com/office/powerpoint/2010/main" val="2349292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two plots representing the mean MSE among ten Mitsuba scenes for our method in comparison with the MC estimates, OIDN, and RT denoisers. Here, the curves with the dots represent the situation when the denoising stops at iteration 128, but the blending continues. So, the MC estimates obtained at higher sample counts are blended with the image denoised at iteration 128. You can see that even in this case, our curves smoothly align in the direction of the reference.</a:t>
            </a:r>
          </a:p>
        </p:txBody>
      </p:sp>
      <p:sp>
        <p:nvSpPr>
          <p:cNvPr id="4" name="Slide Number Placeholder 3"/>
          <p:cNvSpPr>
            <a:spLocks noGrp="1"/>
          </p:cNvSpPr>
          <p:nvPr>
            <p:ph type="sldNum" sz="quarter" idx="5"/>
          </p:nvPr>
        </p:nvSpPr>
        <p:spPr/>
        <p:txBody>
          <a:bodyPr/>
          <a:lstStyle/>
          <a:p>
            <a:fld id="{F5940A40-B69D-48EA-8835-9FA8B907E2CA}" type="slidenum">
              <a:rPr lang="en-US" smtClean="0"/>
              <a:t>27</a:t>
            </a:fld>
            <a:endParaRPr lang="en-US"/>
          </a:p>
        </p:txBody>
      </p:sp>
    </p:spTree>
    <p:extLst>
      <p:ext uri="{BB962C8B-B14F-4D97-AF65-F5344CB8AC3E}">
        <p14:creationId xmlns:p14="http://schemas.microsoft.com/office/powerpoint/2010/main" val="1686795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two plots represent the mean FLIP among the ten scenes for MC estimates, OIDN, our method, and the PD method. On the left, we can see that our method is slightly worse than OIDN and PD at lower sample counts, more precisely until sample count 16, but then becomes better as you can see on the right plot.</a:t>
            </a:r>
          </a:p>
        </p:txBody>
      </p:sp>
      <p:sp>
        <p:nvSpPr>
          <p:cNvPr id="4" name="Slide Number Placeholder 3"/>
          <p:cNvSpPr>
            <a:spLocks noGrp="1"/>
          </p:cNvSpPr>
          <p:nvPr>
            <p:ph type="sldNum" sz="quarter" idx="5"/>
          </p:nvPr>
        </p:nvSpPr>
        <p:spPr/>
        <p:txBody>
          <a:bodyPr/>
          <a:lstStyle/>
          <a:p>
            <a:fld id="{F5940A40-B69D-48EA-8835-9FA8B907E2CA}" type="slidenum">
              <a:rPr lang="en-US" smtClean="0"/>
              <a:t>28</a:t>
            </a:fld>
            <a:endParaRPr lang="en-US"/>
          </a:p>
        </p:txBody>
      </p:sp>
    </p:spTree>
    <p:extLst>
      <p:ext uri="{BB962C8B-B14F-4D97-AF65-F5344CB8AC3E}">
        <p14:creationId xmlns:p14="http://schemas.microsoft.com/office/powerpoint/2010/main" val="843650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applied our method to the recently proposed advanced realistic rendering technique for biomedical volumes – a technique based on Monte Carlo path tracing. As expected, our algorithm works well for this technique too.</a:t>
            </a:r>
          </a:p>
        </p:txBody>
      </p:sp>
      <p:sp>
        <p:nvSpPr>
          <p:cNvPr id="4" name="Slide Number Placeholder 3"/>
          <p:cNvSpPr>
            <a:spLocks noGrp="1"/>
          </p:cNvSpPr>
          <p:nvPr>
            <p:ph type="sldNum" sz="quarter" idx="5"/>
          </p:nvPr>
        </p:nvSpPr>
        <p:spPr/>
        <p:txBody>
          <a:bodyPr/>
          <a:lstStyle/>
          <a:p>
            <a:fld id="{F5940A40-B69D-48EA-8835-9FA8B907E2CA}" type="slidenum">
              <a:rPr lang="en-US" smtClean="0"/>
              <a:t>29</a:t>
            </a:fld>
            <a:endParaRPr lang="en-US"/>
          </a:p>
        </p:txBody>
      </p:sp>
    </p:spTree>
    <p:extLst>
      <p:ext uri="{BB962C8B-B14F-4D97-AF65-F5344CB8AC3E}">
        <p14:creationId xmlns:p14="http://schemas.microsoft.com/office/powerpoint/2010/main" val="2256936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algorithm is iterative, meaning the quality improves progressively with the growth of sample counts. The average of the samples forms the Monte Carlo (MC) estimate for each pixel. To address the problem of excessive noise, denoising can be applied to MC estimates to improve the overall quality.</a:t>
            </a:r>
          </a:p>
        </p:txBody>
      </p:sp>
      <p:sp>
        <p:nvSpPr>
          <p:cNvPr id="4" name="Slide Number Placeholder 3"/>
          <p:cNvSpPr>
            <a:spLocks noGrp="1"/>
          </p:cNvSpPr>
          <p:nvPr>
            <p:ph type="sldNum" sz="quarter" idx="5"/>
          </p:nvPr>
        </p:nvSpPr>
        <p:spPr/>
        <p:txBody>
          <a:bodyPr/>
          <a:lstStyle/>
          <a:p>
            <a:fld id="{F5940A40-B69D-48EA-8835-9FA8B907E2CA}" type="slidenum">
              <a:rPr lang="en-US" smtClean="0"/>
              <a:t>3</a:t>
            </a:fld>
            <a:endParaRPr lang="en-US"/>
          </a:p>
        </p:txBody>
      </p:sp>
    </p:spTree>
    <p:extLst>
      <p:ext uri="{BB962C8B-B14F-4D97-AF65-F5344CB8AC3E}">
        <p14:creationId xmlns:p14="http://schemas.microsoft.com/office/powerpoint/2010/main" val="1819809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On Nvidia RTX A4000 the blending of the images of dimension 1920x1080 takes about 32 ms using OIDN.</a:t>
            </a:r>
            <a:endParaRPr lang="en-GB" dirty="0"/>
          </a:p>
        </p:txBody>
      </p:sp>
      <p:sp>
        <p:nvSpPr>
          <p:cNvPr id="4" name="Slide Number Placeholder 3"/>
          <p:cNvSpPr>
            <a:spLocks noGrp="1"/>
          </p:cNvSpPr>
          <p:nvPr>
            <p:ph type="sldNum" sz="quarter" idx="5"/>
          </p:nvPr>
        </p:nvSpPr>
        <p:spPr/>
        <p:txBody>
          <a:bodyPr/>
          <a:lstStyle/>
          <a:p>
            <a:fld id="{F5940A40-B69D-48EA-8835-9FA8B907E2CA}" type="slidenum">
              <a:rPr lang="en-US" smtClean="0"/>
              <a:t>31</a:t>
            </a:fld>
            <a:endParaRPr lang="en-US"/>
          </a:p>
        </p:txBody>
      </p:sp>
    </p:spTree>
    <p:extLst>
      <p:ext uri="{BB962C8B-B14F-4D97-AF65-F5344CB8AC3E}">
        <p14:creationId xmlns:p14="http://schemas.microsoft.com/office/powerpoint/2010/main" val="50200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to deep-learning-based techniques, our method is not free from artifacts. These random patches were extracted from the exact </a:t>
            </a:r>
            <a:r>
              <a:rPr lang="en-GB" dirty="0" err="1"/>
              <a:t>center</a:t>
            </a:r>
            <a:r>
              <a:rPr lang="en-GB" dirty="0"/>
              <a:t> of the Mitsuba scenes and blended at a random iteration number. You can see that our method works particularly well at higher sample counts and for scenes with a lot of fine details. At lower sample counts and especially in homogeneous areas, some artifacts are present.</a:t>
            </a:r>
          </a:p>
        </p:txBody>
      </p:sp>
      <p:sp>
        <p:nvSpPr>
          <p:cNvPr id="4" name="Slide Number Placeholder 3"/>
          <p:cNvSpPr>
            <a:spLocks noGrp="1"/>
          </p:cNvSpPr>
          <p:nvPr>
            <p:ph type="sldNum" sz="quarter" idx="5"/>
          </p:nvPr>
        </p:nvSpPr>
        <p:spPr/>
        <p:txBody>
          <a:bodyPr/>
          <a:lstStyle/>
          <a:p>
            <a:fld id="{F5940A40-B69D-48EA-8835-9FA8B907E2CA}" type="slidenum">
              <a:rPr lang="en-US" smtClean="0"/>
              <a:t>32</a:t>
            </a:fld>
            <a:endParaRPr lang="en-US"/>
          </a:p>
        </p:txBody>
      </p:sp>
    </p:spTree>
    <p:extLst>
      <p:ext uri="{BB962C8B-B14F-4D97-AF65-F5344CB8AC3E}">
        <p14:creationId xmlns:p14="http://schemas.microsoft.com/office/powerpoint/2010/main" val="2141336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proposed a fully analytical method for blending MC estimates with their denoised counterparts. This method is independent of the denoising algorithm used and allows blending images obtained at different sample counts. The method can be applied both during progressive denoising and as a final step in denoising not fully-converged MC estimates.</a:t>
            </a:r>
          </a:p>
        </p:txBody>
      </p:sp>
      <p:sp>
        <p:nvSpPr>
          <p:cNvPr id="4" name="Slide Number Placeholder 3"/>
          <p:cNvSpPr>
            <a:spLocks noGrp="1"/>
          </p:cNvSpPr>
          <p:nvPr>
            <p:ph type="sldNum" sz="quarter" idx="5"/>
          </p:nvPr>
        </p:nvSpPr>
        <p:spPr/>
        <p:txBody>
          <a:bodyPr/>
          <a:lstStyle/>
          <a:p>
            <a:fld id="{F5940A40-B69D-48EA-8835-9FA8B907E2CA}" type="slidenum">
              <a:rPr lang="en-US" smtClean="0"/>
              <a:t>33</a:t>
            </a:fld>
            <a:endParaRPr lang="en-US"/>
          </a:p>
        </p:txBody>
      </p:sp>
    </p:spTree>
    <p:extLst>
      <p:ext uri="{BB962C8B-B14F-4D97-AF65-F5344CB8AC3E}">
        <p14:creationId xmlns:p14="http://schemas.microsoft.com/office/powerpoint/2010/main" val="3030971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saw that the main issue lies in denoising estimations, so some recent techniques could be applied to improve SURE calculation. We applied our method to pre-generated scenes, but it would be interesting to apply it to real-time generation. It could suggest a better strategy for calculating convergence curves and deciding when to stop denoising. Also, our method could be applied to adaptive sampling, as the weights we assign to each pixel could guide the adaptive sampling in a straightforward manner.</a:t>
            </a:r>
          </a:p>
        </p:txBody>
      </p:sp>
      <p:sp>
        <p:nvSpPr>
          <p:cNvPr id="4" name="Slide Number Placeholder 3"/>
          <p:cNvSpPr>
            <a:spLocks noGrp="1"/>
          </p:cNvSpPr>
          <p:nvPr>
            <p:ph type="sldNum" sz="quarter" idx="5"/>
          </p:nvPr>
        </p:nvSpPr>
        <p:spPr/>
        <p:txBody>
          <a:bodyPr/>
          <a:lstStyle/>
          <a:p>
            <a:fld id="{F5940A40-B69D-48EA-8835-9FA8B907E2CA}" type="slidenum">
              <a:rPr lang="en-US" smtClean="0"/>
              <a:t>34</a:t>
            </a:fld>
            <a:endParaRPr lang="en-US"/>
          </a:p>
        </p:txBody>
      </p:sp>
    </p:spTree>
    <p:extLst>
      <p:ext uri="{BB962C8B-B14F-4D97-AF65-F5344CB8AC3E}">
        <p14:creationId xmlns:p14="http://schemas.microsoft.com/office/powerpoint/2010/main" val="2253398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940A40-B69D-48EA-8835-9FA8B907E2CA}" type="slidenum">
              <a:rPr lang="en-US" smtClean="0"/>
              <a:t>35</a:t>
            </a:fld>
            <a:endParaRPr lang="en-US"/>
          </a:p>
        </p:txBody>
      </p:sp>
    </p:spTree>
    <p:extLst>
      <p:ext uri="{BB962C8B-B14F-4D97-AF65-F5344CB8AC3E}">
        <p14:creationId xmlns:p14="http://schemas.microsoft.com/office/powerpoint/2010/main" val="647549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However, even high-quality deep-learning-based denoisers such as OIDN or </a:t>
            </a:r>
            <a:r>
              <a:rPr lang="en-GB" dirty="0" err="1"/>
              <a:t>OptiX</a:t>
            </a:r>
            <a:r>
              <a:rPr lang="en-GB" dirty="0"/>
              <a:t> sometimes struggle to distinguish fine details from noise, resulting in excessive smoothing.</a:t>
            </a:r>
          </a:p>
        </p:txBody>
      </p:sp>
      <p:sp>
        <p:nvSpPr>
          <p:cNvPr id="4" name="Segnaposto numero diapositiva 3"/>
          <p:cNvSpPr>
            <a:spLocks noGrp="1"/>
          </p:cNvSpPr>
          <p:nvPr>
            <p:ph type="sldNum" sz="quarter" idx="5"/>
          </p:nvPr>
        </p:nvSpPr>
        <p:spPr/>
        <p:txBody>
          <a:bodyPr/>
          <a:lstStyle/>
          <a:p>
            <a:fld id="{F5940A40-B69D-48EA-8835-9FA8B907E2CA}" type="slidenum">
              <a:rPr lang="en-US" smtClean="0"/>
              <a:t>4</a:t>
            </a:fld>
            <a:endParaRPr lang="en-US"/>
          </a:p>
        </p:txBody>
      </p:sp>
    </p:spTree>
    <p:extLst>
      <p:ext uri="{BB962C8B-B14F-4D97-AF65-F5344CB8AC3E}">
        <p14:creationId xmlns:p14="http://schemas.microsoft.com/office/powerpoint/2010/main" val="173535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This issue is better illustrated in the visualization of the differences between the denoised images and the reference. Darker pixels indicate better results.</a:t>
            </a:r>
          </a:p>
        </p:txBody>
      </p:sp>
      <p:sp>
        <p:nvSpPr>
          <p:cNvPr id="4" name="Segnaposto numero diapositiva 3"/>
          <p:cNvSpPr>
            <a:spLocks noGrp="1"/>
          </p:cNvSpPr>
          <p:nvPr>
            <p:ph type="sldNum" sz="quarter" idx="5"/>
          </p:nvPr>
        </p:nvSpPr>
        <p:spPr/>
        <p:txBody>
          <a:bodyPr/>
          <a:lstStyle/>
          <a:p>
            <a:fld id="{F5940A40-B69D-48EA-8835-9FA8B907E2CA}" type="slidenum">
              <a:rPr lang="en-US" smtClean="0"/>
              <a:t>5</a:t>
            </a:fld>
            <a:endParaRPr lang="en-US"/>
          </a:p>
        </p:txBody>
      </p:sp>
    </p:spTree>
    <p:extLst>
      <p:ext uri="{BB962C8B-B14F-4D97-AF65-F5344CB8AC3E}">
        <p14:creationId xmlns:p14="http://schemas.microsoft.com/office/powerpoint/2010/main" val="519589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Sometimes, especially in scenes with a lot of fine details, denoising may stop improving the image after a certain number of iterations.</a:t>
            </a:r>
          </a:p>
        </p:txBody>
      </p:sp>
      <p:sp>
        <p:nvSpPr>
          <p:cNvPr id="4" name="Segnaposto numero diapositiva 3"/>
          <p:cNvSpPr>
            <a:spLocks noGrp="1"/>
          </p:cNvSpPr>
          <p:nvPr>
            <p:ph type="sldNum" sz="quarter" idx="5"/>
          </p:nvPr>
        </p:nvSpPr>
        <p:spPr/>
        <p:txBody>
          <a:bodyPr/>
          <a:lstStyle/>
          <a:p>
            <a:fld id="{F5940A40-B69D-48EA-8835-9FA8B907E2CA}" type="slidenum">
              <a:rPr lang="en-US" smtClean="0"/>
              <a:t>6</a:t>
            </a:fld>
            <a:endParaRPr lang="en-US"/>
          </a:p>
        </p:txBody>
      </p:sp>
    </p:spTree>
    <p:extLst>
      <p:ext uri="{BB962C8B-B14F-4D97-AF65-F5344CB8AC3E}">
        <p14:creationId xmlns:p14="http://schemas.microsoft.com/office/powerpoint/2010/main" val="185098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F5940A40-B69D-48EA-8835-9FA8B907E2CA}" type="slidenum">
              <a:rPr lang="en-US" smtClean="0"/>
              <a:t>7</a:t>
            </a:fld>
            <a:endParaRPr lang="en-US"/>
          </a:p>
        </p:txBody>
      </p:sp>
    </p:spTree>
    <p:extLst>
      <p:ext uri="{BB962C8B-B14F-4D97-AF65-F5344CB8AC3E}">
        <p14:creationId xmlns:p14="http://schemas.microsoft.com/office/powerpoint/2010/main" val="180974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such cases, the denoised images do not converge to the reference image.</a:t>
            </a:r>
          </a:p>
        </p:txBody>
      </p:sp>
      <p:sp>
        <p:nvSpPr>
          <p:cNvPr id="4" name="Segnaposto numero diapositiva 3"/>
          <p:cNvSpPr>
            <a:spLocks noGrp="1"/>
          </p:cNvSpPr>
          <p:nvPr>
            <p:ph type="sldNum" sz="quarter" idx="5"/>
          </p:nvPr>
        </p:nvSpPr>
        <p:spPr/>
        <p:txBody>
          <a:bodyPr/>
          <a:lstStyle/>
          <a:p>
            <a:fld id="{F5940A40-B69D-48EA-8835-9FA8B907E2CA}" type="slidenum">
              <a:rPr lang="en-US" smtClean="0"/>
              <a:t>8</a:t>
            </a:fld>
            <a:endParaRPr lang="en-US"/>
          </a:p>
        </p:txBody>
      </p:sp>
    </p:spTree>
    <p:extLst>
      <p:ext uri="{BB962C8B-B14F-4D97-AF65-F5344CB8AC3E}">
        <p14:creationId xmlns:p14="http://schemas.microsoft.com/office/powerpoint/2010/main" val="351515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Thus, it can be beneficial to blend the noisy MC estimate with its denoised counterpart. This approach aims to recover fine details while preserving the denoising where needed.</a:t>
            </a:r>
          </a:p>
        </p:txBody>
      </p:sp>
      <p:sp>
        <p:nvSpPr>
          <p:cNvPr id="4" name="Slide Number Placeholder 3"/>
          <p:cNvSpPr>
            <a:spLocks noGrp="1"/>
          </p:cNvSpPr>
          <p:nvPr>
            <p:ph type="sldNum" sz="quarter" idx="5"/>
          </p:nvPr>
        </p:nvSpPr>
        <p:spPr/>
        <p:txBody>
          <a:bodyPr/>
          <a:lstStyle/>
          <a:p>
            <a:fld id="{F5940A40-B69D-48EA-8835-9FA8B907E2CA}" type="slidenum">
              <a:rPr lang="en-US" smtClean="0"/>
              <a:t>9</a:t>
            </a:fld>
            <a:endParaRPr lang="en-US"/>
          </a:p>
        </p:txBody>
      </p:sp>
    </p:spTree>
    <p:extLst>
      <p:ext uri="{BB962C8B-B14F-4D97-AF65-F5344CB8AC3E}">
        <p14:creationId xmlns:p14="http://schemas.microsoft.com/office/powerpoint/2010/main" val="796509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3503713" y="1692419"/>
            <a:ext cx="8264283" cy="1908032"/>
          </a:xfrm>
        </p:spPr>
        <p:txBody>
          <a:bodyPr anchor="t">
            <a:normAutofit/>
          </a:bodyPr>
          <a:lstStyle>
            <a:lvl1pPr marL="0" algn="r" defTabSz="457200" rtl="0" eaLnBrk="1" latinLnBrk="0" hangingPunct="1">
              <a:spcBef>
                <a:spcPct val="0"/>
              </a:spcBef>
              <a:buNone/>
              <a:defRPr lang="it-IT" sz="3600" b="1" kern="1200" dirty="0">
                <a:solidFill>
                  <a:srgbClr val="003257"/>
                </a:solidFill>
                <a:latin typeface="Arial" pitchFamily="34" charset="0"/>
                <a:ea typeface="+mn-ea"/>
                <a:cs typeface="Arial" pitchFamily="34" charset="0"/>
              </a:defRPr>
            </a:lvl1pPr>
          </a:lstStyle>
          <a:p>
            <a:r>
              <a:rPr lang="it-IT" dirty="0"/>
              <a:t>Presentation Title Presentation Title Presentation Title </a:t>
            </a:r>
          </a:p>
        </p:txBody>
      </p:sp>
      <p:sp>
        <p:nvSpPr>
          <p:cNvPr id="3" name="Sottotitolo 2"/>
          <p:cNvSpPr>
            <a:spLocks noGrp="1"/>
          </p:cNvSpPr>
          <p:nvPr>
            <p:ph type="subTitle" idx="1" hasCustomPrompt="1"/>
          </p:nvPr>
        </p:nvSpPr>
        <p:spPr>
          <a:xfrm>
            <a:off x="7618223" y="3717032"/>
            <a:ext cx="4149775" cy="576064"/>
          </a:xfrm>
        </p:spPr>
        <p:txBody>
          <a:bodyPr>
            <a:normAutofit/>
          </a:bodyPr>
          <a:lstStyle>
            <a:lvl1pPr marL="0" indent="0" algn="r" defTabSz="457200" rtl="0" eaLnBrk="1" latinLnBrk="0" hangingPunct="1">
              <a:buNone/>
              <a:defRPr lang="it-IT" sz="2000" b="1" kern="1200" dirty="0">
                <a:solidFill>
                  <a:srgbClr val="003257"/>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Name of </a:t>
            </a:r>
            <a:r>
              <a:rPr lang="it-IT" dirty="0" err="1"/>
              <a:t>presenter</a:t>
            </a:r>
            <a:endParaRPr lang="it-IT" dirty="0"/>
          </a:p>
        </p:txBody>
      </p:sp>
      <p:grpSp>
        <p:nvGrpSpPr>
          <p:cNvPr id="20" name="Gruppo 19">
            <a:extLst>
              <a:ext uri="{FF2B5EF4-FFF2-40B4-BE49-F238E27FC236}">
                <a16:creationId xmlns:a16="http://schemas.microsoft.com/office/drawing/2014/main" id="{8A1D9474-E6AA-F45D-3F8A-8DD82290F417}"/>
              </a:ext>
            </a:extLst>
          </p:cNvPr>
          <p:cNvGrpSpPr/>
          <p:nvPr userDrawn="1"/>
        </p:nvGrpSpPr>
        <p:grpSpPr>
          <a:xfrm>
            <a:off x="0" y="0"/>
            <a:ext cx="12192000" cy="797513"/>
            <a:chOff x="0" y="0"/>
            <a:chExt cx="12192000" cy="797513"/>
          </a:xfrm>
        </p:grpSpPr>
        <p:pic>
          <p:nvPicPr>
            <p:cNvPr id="19" name="Immagine 18">
              <a:extLst>
                <a:ext uri="{FF2B5EF4-FFF2-40B4-BE49-F238E27FC236}">
                  <a16:creationId xmlns:a16="http://schemas.microsoft.com/office/drawing/2014/main" id="{666824CC-EAA3-D3D6-3F05-817C2FF1A83A}"/>
                </a:ext>
              </a:extLst>
            </p:cNvPr>
            <p:cNvPicPr>
              <a:picLocks noChangeAspect="1"/>
            </p:cNvPicPr>
            <p:nvPr userDrawn="1"/>
          </p:nvPicPr>
          <p:blipFill>
            <a:blip r:embed="rId2"/>
            <a:srcRect t="67" b="67"/>
            <a:stretch/>
          </p:blipFill>
          <p:spPr>
            <a:xfrm>
              <a:off x="0" y="0"/>
              <a:ext cx="12192000" cy="797513"/>
            </a:xfrm>
            <a:prstGeom prst="rect">
              <a:avLst/>
            </a:prstGeom>
          </p:spPr>
        </p:pic>
        <p:pic>
          <p:nvPicPr>
            <p:cNvPr id="16" name="Immagine 15" descr="Immagine che contiene Elementi grafici, logo, grafica, Carattere&#10;&#10;Descrizione generata automaticamente">
              <a:extLst>
                <a:ext uri="{FF2B5EF4-FFF2-40B4-BE49-F238E27FC236}">
                  <a16:creationId xmlns:a16="http://schemas.microsoft.com/office/drawing/2014/main" id="{B19FA720-04A2-F6B1-3318-0933BBCB6DE9}"/>
                </a:ext>
              </a:extLst>
            </p:cNvPr>
            <p:cNvPicPr>
              <a:picLocks noChangeAspect="1"/>
            </p:cNvPicPr>
            <p:nvPr userDrawn="1"/>
          </p:nvPicPr>
          <p:blipFill>
            <a:blip r:embed="rId3"/>
            <a:stretch>
              <a:fillRect/>
            </a:stretch>
          </p:blipFill>
          <p:spPr>
            <a:xfrm>
              <a:off x="2711624" y="39137"/>
              <a:ext cx="2016224" cy="719238"/>
            </a:xfrm>
            <a:prstGeom prst="rect">
              <a:avLst/>
            </a:prstGeom>
          </p:spPr>
        </p:pic>
      </p:grpSp>
      <p:pic>
        <p:nvPicPr>
          <p:cNvPr id="10" name="Immagine 9" descr="Immagine che contiene Elementi grafici, grafica, Carattere, schermata&#10;&#10;Descrizione generata automaticamente">
            <a:extLst>
              <a:ext uri="{FF2B5EF4-FFF2-40B4-BE49-F238E27FC236}">
                <a16:creationId xmlns:a16="http://schemas.microsoft.com/office/drawing/2014/main" id="{1D588294-DCC8-9453-2991-DC54EA155FA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20536" y="-97988"/>
            <a:ext cx="993488" cy="993488"/>
          </a:xfrm>
          <a:prstGeom prst="rect">
            <a:avLst/>
          </a:prstGeom>
        </p:spPr>
      </p:pic>
      <p:pic>
        <p:nvPicPr>
          <p:cNvPr id="11" name="Immagine 10" descr="Immagine che contiene Carattere, testo, Elementi grafici, grafica&#10;&#10;Descrizione generata automaticamente">
            <a:extLst>
              <a:ext uri="{FF2B5EF4-FFF2-40B4-BE49-F238E27FC236}">
                <a16:creationId xmlns:a16="http://schemas.microsoft.com/office/drawing/2014/main" id="{FA3E8DD5-97E3-E821-EC7E-75BDB872F609}"/>
              </a:ext>
            </a:extLst>
          </p:cNvPr>
          <p:cNvPicPr>
            <a:picLocks noChangeAspect="1"/>
          </p:cNvPicPr>
          <p:nvPr userDrawn="1"/>
        </p:nvPicPr>
        <p:blipFill>
          <a:blip r:embed="rId5"/>
          <a:stretch>
            <a:fillRect/>
          </a:stretch>
        </p:blipFill>
        <p:spPr>
          <a:xfrm>
            <a:off x="5663952" y="95209"/>
            <a:ext cx="2438129" cy="607094"/>
          </a:xfrm>
          <a:prstGeom prst="rect">
            <a:avLst/>
          </a:prstGeom>
        </p:spPr>
      </p:pic>
    </p:spTree>
    <p:extLst>
      <p:ext uri="{BB962C8B-B14F-4D97-AF65-F5344CB8AC3E}">
        <p14:creationId xmlns:p14="http://schemas.microsoft.com/office/powerpoint/2010/main" val="2719613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a:xfrm>
            <a:off x="143339" y="6597359"/>
            <a:ext cx="7691040" cy="196131"/>
          </a:xfrm>
        </p:spPr>
        <p:txBody>
          <a:bodyPr/>
          <a:lstStyle>
            <a:lvl1pPr marL="0" algn="l" defTabSz="457200" rtl="0" eaLnBrk="1" fontAlgn="auto" latinLnBrk="0" hangingPunct="1">
              <a:spcBef>
                <a:spcPct val="50000"/>
              </a:spcBef>
              <a:spcAft>
                <a:spcPts val="0"/>
              </a:spcAft>
              <a:defRPr lang="it-IT" sz="1100" b="1" i="0" kern="1200" dirty="0">
                <a:solidFill>
                  <a:schemeClr val="tx2"/>
                </a:solidFill>
                <a:latin typeface="Leelawadee" pitchFamily="34" charset="-34"/>
                <a:ea typeface="+mn-ea"/>
                <a:cs typeface="Leelawadee" pitchFamily="34" charset="-34"/>
              </a:defRPr>
            </a:lvl1pPr>
          </a:lstStyle>
          <a:p>
            <a:pPr>
              <a:defRPr/>
            </a:pPr>
            <a:r>
              <a:rPr lang="en-US" dirty="0" err="1"/>
              <a:t>Titolo</a:t>
            </a:r>
            <a:r>
              <a:rPr lang="en-US" dirty="0"/>
              <a:t> </a:t>
            </a:r>
            <a:r>
              <a:rPr lang="en-US" dirty="0" err="1"/>
              <a:t>della</a:t>
            </a:r>
            <a:r>
              <a:rPr lang="en-US" dirty="0"/>
              <a:t> </a:t>
            </a:r>
            <a:r>
              <a:rPr lang="en-US" dirty="0" err="1"/>
              <a:t>presentazione</a:t>
            </a:r>
            <a:endParaRPr lang="en-US" dirty="0"/>
          </a:p>
        </p:txBody>
      </p:sp>
      <p:sp>
        <p:nvSpPr>
          <p:cNvPr id="4" name="Segnaposto numero diapositiva 3"/>
          <p:cNvSpPr>
            <a:spLocks noGrp="1"/>
          </p:cNvSpPr>
          <p:nvPr>
            <p:ph type="sldNum" sz="quarter" idx="12"/>
          </p:nvPr>
        </p:nvSpPr>
        <p:spPr>
          <a:xfrm>
            <a:off x="9203861" y="6597359"/>
            <a:ext cx="2844800" cy="196131"/>
          </a:xfrm>
        </p:spPr>
        <p:txBody>
          <a:bodyPr/>
          <a:lstStyle>
            <a:lvl1pPr>
              <a:defRPr lang="it-IT" sz="1100" b="1" kern="1200" smtClean="0">
                <a:solidFill>
                  <a:schemeClr val="tx2"/>
                </a:solidFill>
                <a:latin typeface="Leelawadee" pitchFamily="34" charset="-34"/>
                <a:ea typeface="+mn-ea"/>
                <a:cs typeface="Leelawadee" pitchFamily="34" charset="-34"/>
              </a:defRPr>
            </a:lvl1pPr>
          </a:lstStyle>
          <a:p>
            <a:fld id="{2CB06865-0A5C-4946-9ED1-740E2A2631BD}" type="slidenum">
              <a:rPr lang="en-US" smtClean="0"/>
              <a:pPr/>
              <a:t>‹#›</a:t>
            </a:fld>
            <a:endParaRPr lang="en-US" dirty="0"/>
          </a:p>
        </p:txBody>
      </p:sp>
      <p:cxnSp>
        <p:nvCxnSpPr>
          <p:cNvPr id="7" name="Connettore 1 6"/>
          <p:cNvCxnSpPr/>
          <p:nvPr userDrawn="1"/>
        </p:nvCxnSpPr>
        <p:spPr>
          <a:xfrm>
            <a:off x="-8467" y="6525344"/>
            <a:ext cx="12216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itolo 7"/>
          <p:cNvSpPr>
            <a:spLocks noGrp="1"/>
          </p:cNvSpPr>
          <p:nvPr>
            <p:ph type="title" hasCustomPrompt="1"/>
          </p:nvPr>
        </p:nvSpPr>
        <p:spPr>
          <a:xfrm>
            <a:off x="4655845" y="188640"/>
            <a:ext cx="7296977" cy="418058"/>
          </a:xfrm>
        </p:spPr>
        <p:txBody>
          <a:bodyPr>
            <a:noAutofit/>
          </a:bodyPr>
          <a:lstStyle>
            <a:lvl1pPr algn="r">
              <a:defRPr sz="3200" b="1">
                <a:solidFill>
                  <a:schemeClr val="bg1"/>
                </a:solidFill>
              </a:defRPr>
            </a:lvl1pPr>
          </a:lstStyle>
          <a:p>
            <a:r>
              <a:rPr lang="it-IT" dirty="0"/>
              <a:t>Title</a:t>
            </a:r>
            <a:endParaRPr lang="en-US" dirty="0"/>
          </a:p>
        </p:txBody>
      </p:sp>
      <p:sp>
        <p:nvSpPr>
          <p:cNvPr id="12" name="Segnaposto testo 11"/>
          <p:cNvSpPr>
            <a:spLocks noGrp="1"/>
          </p:cNvSpPr>
          <p:nvPr>
            <p:ph type="body" sz="quarter" idx="13" hasCustomPrompt="1"/>
          </p:nvPr>
        </p:nvSpPr>
        <p:spPr>
          <a:xfrm>
            <a:off x="239189" y="908050"/>
            <a:ext cx="11713633" cy="5473700"/>
          </a:xfrm>
        </p:spPr>
        <p:txBody>
          <a:bodyP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r>
              <a:rPr lang="it-IT" dirty="0"/>
              <a:t>Test style</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a:t>Fifth </a:t>
            </a:r>
            <a:r>
              <a:rPr lang="it-IT" dirty="0" err="1"/>
              <a:t>level</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dirty="0"/>
              <a:t>Fare clic per modificare stile</a:t>
            </a:r>
          </a:p>
        </p:txBody>
      </p:sp>
      <p:sp>
        <p:nvSpPr>
          <p:cNvPr id="3" name="Segnaposto testo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Titolo della Tesi</a:t>
            </a:r>
          </a:p>
        </p:txBody>
      </p:sp>
      <p:sp>
        <p:nvSpPr>
          <p:cNvPr id="6" name="Segnaposto numero diapositiva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06865-0A5C-4946-9ED1-740E2A2631BD}" type="slidenum">
              <a:rPr lang="it-IT" smtClean="0"/>
              <a:pPr/>
              <a:t>‹#›</a:t>
            </a:fld>
            <a:endParaRPr lang="it-IT"/>
          </a:p>
        </p:txBody>
      </p:sp>
      <p:grpSp>
        <p:nvGrpSpPr>
          <p:cNvPr id="14" name="Gruppo 13">
            <a:extLst>
              <a:ext uri="{FF2B5EF4-FFF2-40B4-BE49-F238E27FC236}">
                <a16:creationId xmlns:a16="http://schemas.microsoft.com/office/drawing/2014/main" id="{7D6FF3AA-9496-2DD3-399F-9A70D7C914F5}"/>
              </a:ext>
            </a:extLst>
          </p:cNvPr>
          <p:cNvGrpSpPr/>
          <p:nvPr userDrawn="1"/>
        </p:nvGrpSpPr>
        <p:grpSpPr>
          <a:xfrm>
            <a:off x="0" y="0"/>
            <a:ext cx="12192000" cy="797513"/>
            <a:chOff x="0" y="0"/>
            <a:chExt cx="12192000" cy="797513"/>
          </a:xfrm>
        </p:grpSpPr>
        <p:pic>
          <p:nvPicPr>
            <p:cNvPr id="15" name="Immagine 14">
              <a:extLst>
                <a:ext uri="{FF2B5EF4-FFF2-40B4-BE49-F238E27FC236}">
                  <a16:creationId xmlns:a16="http://schemas.microsoft.com/office/drawing/2014/main" id="{CC8313A4-AE7D-0248-D892-73C94663BF7F}"/>
                </a:ext>
              </a:extLst>
            </p:cNvPr>
            <p:cNvPicPr>
              <a:picLocks noChangeAspect="1"/>
            </p:cNvPicPr>
            <p:nvPr userDrawn="1"/>
          </p:nvPicPr>
          <p:blipFill>
            <a:blip r:embed="rId4"/>
            <a:srcRect t="67" b="67"/>
            <a:stretch/>
          </p:blipFill>
          <p:spPr>
            <a:xfrm>
              <a:off x="0" y="0"/>
              <a:ext cx="12192000" cy="797513"/>
            </a:xfrm>
            <a:prstGeom prst="rect">
              <a:avLst/>
            </a:prstGeom>
          </p:spPr>
        </p:pic>
        <p:pic>
          <p:nvPicPr>
            <p:cNvPr id="16" name="Immagine 15" descr="Immagine che contiene Elementi grafici, logo, grafica, Carattere&#10;&#10;Descrizione generata automaticamente">
              <a:extLst>
                <a:ext uri="{FF2B5EF4-FFF2-40B4-BE49-F238E27FC236}">
                  <a16:creationId xmlns:a16="http://schemas.microsoft.com/office/drawing/2014/main" id="{457AEE32-D76A-BE11-2ECB-91BD992B37D9}"/>
                </a:ext>
              </a:extLst>
            </p:cNvPr>
            <p:cNvPicPr>
              <a:picLocks noChangeAspect="1"/>
            </p:cNvPicPr>
            <p:nvPr userDrawn="1"/>
          </p:nvPicPr>
          <p:blipFill>
            <a:blip r:embed="rId5"/>
            <a:stretch>
              <a:fillRect/>
            </a:stretch>
          </p:blipFill>
          <p:spPr>
            <a:xfrm>
              <a:off x="2711624" y="39137"/>
              <a:ext cx="2016224" cy="719238"/>
            </a:xfrm>
            <a:prstGeom prst="rect">
              <a:avLst/>
            </a:prstGeom>
          </p:spPr>
        </p:pic>
      </p:grpSp>
      <p:pic>
        <p:nvPicPr>
          <p:cNvPr id="9" name="Immagine 8" descr="Immagine che contiene Carattere, testo, Elementi grafici, grafica&#10;&#10;Descrizione generata automaticamente">
            <a:extLst>
              <a:ext uri="{FF2B5EF4-FFF2-40B4-BE49-F238E27FC236}">
                <a16:creationId xmlns:a16="http://schemas.microsoft.com/office/drawing/2014/main" id="{0AB7790E-87BC-89F9-F8E5-9D1BC008B291}"/>
              </a:ext>
            </a:extLst>
          </p:cNvPr>
          <p:cNvPicPr>
            <a:picLocks noChangeAspect="1"/>
          </p:cNvPicPr>
          <p:nvPr userDrawn="1"/>
        </p:nvPicPr>
        <p:blipFill>
          <a:blip r:embed="rId6"/>
          <a:stretch>
            <a:fillRect/>
          </a:stretch>
        </p:blipFill>
        <p:spPr>
          <a:xfrm>
            <a:off x="5674095" y="95209"/>
            <a:ext cx="2438129" cy="60709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5"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3.png"/><Relationship Id="rId4" Type="http://schemas.openxmlformats.org/officeDocument/2006/relationships/image" Target="../media/image55.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67.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7.png"/><Relationship Id="rId4" Type="http://schemas.openxmlformats.org/officeDocument/2006/relationships/image" Target="../media/image67.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32.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9DA689-319A-4875-AA15-DC2B36050078}"/>
              </a:ext>
            </a:extLst>
          </p:cNvPr>
          <p:cNvSpPr>
            <a:spLocks noGrp="1"/>
          </p:cNvSpPr>
          <p:nvPr>
            <p:ph type="ctrTitle"/>
          </p:nvPr>
        </p:nvSpPr>
        <p:spPr>
          <a:xfrm>
            <a:off x="119336" y="4833336"/>
            <a:ext cx="11953328" cy="1908032"/>
          </a:xfrm>
          <a:solidFill>
            <a:schemeClr val="accent1">
              <a:alpha val="70000"/>
            </a:schemeClr>
          </a:solidFill>
          <a:ln>
            <a:noFill/>
          </a:ln>
        </p:spPr>
        <p:style>
          <a:lnRef idx="0">
            <a:scrgbClr r="0" g="0" b="0"/>
          </a:lnRef>
          <a:fillRef idx="0">
            <a:scrgbClr r="0" g="0" b="0"/>
          </a:fillRef>
          <a:effectRef idx="0">
            <a:scrgbClr r="0" g="0" b="0"/>
          </a:effectRef>
          <a:fontRef idx="minor">
            <a:schemeClr val="lt1"/>
          </a:fontRef>
        </p:style>
        <p:txBody>
          <a:bodyPr/>
          <a:lstStyle/>
          <a:p>
            <a:r>
              <a:rPr lang="it-IT" dirty="0" err="1">
                <a:solidFill>
                  <a:schemeClr val="bg1"/>
                </a:solidFill>
              </a:rPr>
              <a:t>Converging</a:t>
            </a:r>
            <a:r>
              <a:rPr lang="it-IT" dirty="0">
                <a:solidFill>
                  <a:schemeClr val="bg1"/>
                </a:solidFill>
              </a:rPr>
              <a:t> </a:t>
            </a:r>
            <a:r>
              <a:rPr lang="it-IT" dirty="0" err="1">
                <a:solidFill>
                  <a:schemeClr val="bg1"/>
                </a:solidFill>
              </a:rPr>
              <a:t>Algorithm-Agnostic</a:t>
            </a:r>
            <a:r>
              <a:rPr lang="it-IT" dirty="0">
                <a:solidFill>
                  <a:schemeClr val="bg1"/>
                </a:solidFill>
              </a:rPr>
              <a:t> </a:t>
            </a:r>
            <a:r>
              <a:rPr lang="it-IT" dirty="0" err="1">
                <a:solidFill>
                  <a:schemeClr val="bg1"/>
                </a:solidFill>
              </a:rPr>
              <a:t>Denoising</a:t>
            </a:r>
            <a:br>
              <a:rPr lang="it-IT" dirty="0">
                <a:solidFill>
                  <a:schemeClr val="bg1"/>
                </a:solidFill>
              </a:rPr>
            </a:br>
            <a:r>
              <a:rPr lang="it-IT" dirty="0">
                <a:solidFill>
                  <a:schemeClr val="bg1"/>
                </a:solidFill>
              </a:rPr>
              <a:t> for Monte Carlo Rendering</a:t>
            </a:r>
          </a:p>
        </p:txBody>
      </p:sp>
      <p:sp>
        <p:nvSpPr>
          <p:cNvPr id="3" name="Sottotitolo 2">
            <a:extLst>
              <a:ext uri="{FF2B5EF4-FFF2-40B4-BE49-F238E27FC236}">
                <a16:creationId xmlns:a16="http://schemas.microsoft.com/office/drawing/2014/main" id="{7EB2F3F9-0D9B-2CF5-F838-882C886FC090}"/>
              </a:ext>
            </a:extLst>
          </p:cNvPr>
          <p:cNvSpPr>
            <a:spLocks noGrp="1"/>
          </p:cNvSpPr>
          <p:nvPr>
            <p:ph type="subTitle" idx="1"/>
          </p:nvPr>
        </p:nvSpPr>
        <p:spPr>
          <a:xfrm>
            <a:off x="193150" y="6093296"/>
            <a:ext cx="11809312" cy="439863"/>
          </a:xfrm>
          <a:solidFill>
            <a:schemeClr val="accent1">
              <a:alpha val="8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it-IT" dirty="0">
                <a:solidFill>
                  <a:schemeClr val="bg1"/>
                </a:solidFill>
              </a:rPr>
              <a:t>Elena Denisova, Leonardo Bocchi</a:t>
            </a:r>
          </a:p>
        </p:txBody>
      </p:sp>
      <p:sp>
        <p:nvSpPr>
          <p:cNvPr id="17" name="CasellaDiTesto 16">
            <a:extLst>
              <a:ext uri="{FF2B5EF4-FFF2-40B4-BE49-F238E27FC236}">
                <a16:creationId xmlns:a16="http://schemas.microsoft.com/office/drawing/2014/main" id="{77D8D3AF-FB30-978C-8ABE-AFE8FCEE2DFC}"/>
              </a:ext>
            </a:extLst>
          </p:cNvPr>
          <p:cNvSpPr txBox="1"/>
          <p:nvPr/>
        </p:nvSpPr>
        <p:spPr>
          <a:xfrm rot="16200000">
            <a:off x="5337292" y="2596262"/>
            <a:ext cx="1656184" cy="369332"/>
          </a:xfrm>
          <a:prstGeom prst="rect">
            <a:avLst/>
          </a:prstGeom>
          <a:noFill/>
          <a:ln>
            <a:solidFill>
              <a:schemeClr val="tx2"/>
            </a:solidFill>
          </a:ln>
        </p:spPr>
        <p:txBody>
          <a:bodyPr wrap="square" rtlCol="0">
            <a:spAutoFit/>
          </a:bodyPr>
          <a:lstStyle/>
          <a:p>
            <a:r>
              <a:rPr lang="el-GR" i="1" dirty="0">
                <a:solidFill>
                  <a:schemeClr val="tx2"/>
                </a:solidFill>
                <a:latin typeface="Times New Roman" panose="02020603050405020304" pitchFamily="18" charset="0"/>
                <a:cs typeface="Times New Roman" panose="02020603050405020304" pitchFamily="18" charset="0"/>
              </a:rPr>
              <a:t>α</a:t>
            </a:r>
            <a:r>
              <a:rPr lang="it-IT" i="1" dirty="0">
                <a:solidFill>
                  <a:schemeClr val="tx2"/>
                </a:solidFill>
                <a:latin typeface="Times New Roman" panose="02020603050405020304" pitchFamily="18" charset="0"/>
                <a:cs typeface="Times New Roman" panose="02020603050405020304" pitchFamily="18" charset="0"/>
              </a:rPr>
              <a:t> </a:t>
            </a:r>
            <a:r>
              <a:rPr lang="el-GR" i="1" dirty="0">
                <a:solidFill>
                  <a:schemeClr val="tx2"/>
                </a:solidFill>
                <a:latin typeface="Times New Roman" panose="02020603050405020304" pitchFamily="18" charset="0"/>
                <a:cs typeface="Times New Roman" panose="02020603050405020304" pitchFamily="18" charset="0"/>
              </a:rPr>
              <a:t>·</a:t>
            </a:r>
            <a:r>
              <a:rPr lang="it-IT" i="1" dirty="0">
                <a:solidFill>
                  <a:schemeClr val="tx2"/>
                </a:solidFill>
                <a:latin typeface="Times New Roman" panose="02020603050405020304" pitchFamily="18" charset="0"/>
                <a:cs typeface="Times New Roman" panose="02020603050405020304" pitchFamily="18" charset="0"/>
              </a:rPr>
              <a:t> a + </a:t>
            </a:r>
            <a:r>
              <a:rPr lang="el-GR" i="1" dirty="0">
                <a:solidFill>
                  <a:schemeClr val="tx2"/>
                </a:solidFill>
                <a:latin typeface="Times New Roman" panose="02020603050405020304" pitchFamily="18" charset="0"/>
                <a:cs typeface="Times New Roman" panose="02020603050405020304" pitchFamily="18" charset="0"/>
              </a:rPr>
              <a:t>β ·</a:t>
            </a:r>
            <a:r>
              <a:rPr lang="it-IT" i="1" dirty="0">
                <a:solidFill>
                  <a:schemeClr val="tx2"/>
                </a:solidFill>
                <a:latin typeface="Times New Roman" panose="02020603050405020304" pitchFamily="18" charset="0"/>
                <a:cs typeface="Times New Roman" panose="02020603050405020304" pitchFamily="18" charset="0"/>
              </a:rPr>
              <a:t> b = c</a:t>
            </a:r>
            <a:endParaRPr lang="it-IT" i="1" dirty="0">
              <a:solidFill>
                <a:schemeClr val="tx2"/>
              </a:solidFill>
            </a:endParaRPr>
          </a:p>
        </p:txBody>
      </p:sp>
      <p:pic>
        <p:nvPicPr>
          <p:cNvPr id="20" name="Immagine 19" descr="Immagine che contiene aria aperta, terreno, cemento, parco&#10;&#10;Descrizione generata automaticamente">
            <a:extLst>
              <a:ext uri="{FF2B5EF4-FFF2-40B4-BE49-F238E27FC236}">
                <a16:creationId xmlns:a16="http://schemas.microsoft.com/office/drawing/2014/main" id="{2F5E5F0A-216A-CE71-066C-D8B041D06479}"/>
              </a:ext>
            </a:extLst>
          </p:cNvPr>
          <p:cNvPicPr>
            <a:picLocks noChangeAspect="1"/>
          </p:cNvPicPr>
          <p:nvPr/>
        </p:nvPicPr>
        <p:blipFill>
          <a:blip r:embed="rId3"/>
          <a:stretch>
            <a:fillRect/>
          </a:stretch>
        </p:blipFill>
        <p:spPr>
          <a:xfrm>
            <a:off x="191345" y="1484784"/>
            <a:ext cx="2592288" cy="2592288"/>
          </a:xfrm>
          <a:prstGeom prst="rect">
            <a:avLst/>
          </a:prstGeom>
        </p:spPr>
      </p:pic>
      <p:pic>
        <p:nvPicPr>
          <p:cNvPr id="22" name="Immagine 21" descr="Immagine che contiene aria aperta, terreno, ombra, cemento&#10;&#10;Descrizione generata automaticamente">
            <a:extLst>
              <a:ext uri="{FF2B5EF4-FFF2-40B4-BE49-F238E27FC236}">
                <a16:creationId xmlns:a16="http://schemas.microsoft.com/office/drawing/2014/main" id="{BBA299A9-133A-BA01-132F-2C45278D0577}"/>
              </a:ext>
            </a:extLst>
          </p:cNvPr>
          <p:cNvPicPr>
            <a:picLocks noChangeAspect="1"/>
          </p:cNvPicPr>
          <p:nvPr/>
        </p:nvPicPr>
        <p:blipFill>
          <a:blip r:embed="rId4"/>
          <a:stretch>
            <a:fillRect/>
          </a:stretch>
        </p:blipFill>
        <p:spPr>
          <a:xfrm>
            <a:off x="3080957" y="1484784"/>
            <a:ext cx="2592288" cy="2592288"/>
          </a:xfrm>
          <a:prstGeom prst="rect">
            <a:avLst/>
          </a:prstGeom>
        </p:spPr>
      </p:pic>
      <p:pic>
        <p:nvPicPr>
          <p:cNvPr id="24" name="Immagine 23" descr="Immagine che contiene aria aperta, terreno, cemento, parco&#10;&#10;Descrizione generata automaticamente">
            <a:extLst>
              <a:ext uri="{FF2B5EF4-FFF2-40B4-BE49-F238E27FC236}">
                <a16:creationId xmlns:a16="http://schemas.microsoft.com/office/drawing/2014/main" id="{5C0E2704-DBDC-83A3-36E0-B6110502D52E}"/>
              </a:ext>
            </a:extLst>
          </p:cNvPr>
          <p:cNvPicPr>
            <a:picLocks noChangeAspect="1"/>
          </p:cNvPicPr>
          <p:nvPr/>
        </p:nvPicPr>
        <p:blipFill>
          <a:blip r:embed="rId5"/>
          <a:stretch>
            <a:fillRect/>
          </a:stretch>
        </p:blipFill>
        <p:spPr>
          <a:xfrm>
            <a:off x="6657523" y="1489211"/>
            <a:ext cx="2592287" cy="2592287"/>
          </a:xfrm>
          <a:prstGeom prst="rect">
            <a:avLst/>
          </a:prstGeom>
        </p:spPr>
      </p:pic>
      <p:pic>
        <p:nvPicPr>
          <p:cNvPr id="26" name="Immagine 25" descr="Immagine che contiene aria aperta, terreno, cemento, strada&#10;&#10;Descrizione generata automaticamente">
            <a:extLst>
              <a:ext uri="{FF2B5EF4-FFF2-40B4-BE49-F238E27FC236}">
                <a16:creationId xmlns:a16="http://schemas.microsoft.com/office/drawing/2014/main" id="{8752887E-83DD-9DDA-9C60-88CFC06B1CC3}"/>
              </a:ext>
            </a:extLst>
          </p:cNvPr>
          <p:cNvPicPr>
            <a:picLocks noChangeAspect="1"/>
          </p:cNvPicPr>
          <p:nvPr/>
        </p:nvPicPr>
        <p:blipFill>
          <a:blip r:embed="rId6"/>
          <a:stretch>
            <a:fillRect/>
          </a:stretch>
        </p:blipFill>
        <p:spPr>
          <a:xfrm>
            <a:off x="9408370" y="1479843"/>
            <a:ext cx="2592286" cy="2592286"/>
          </a:xfrm>
          <a:prstGeom prst="rect">
            <a:avLst/>
          </a:prstGeom>
        </p:spPr>
      </p:pic>
      <p:sp>
        <p:nvSpPr>
          <p:cNvPr id="27" name="CasellaDiTesto 26">
            <a:extLst>
              <a:ext uri="{FF2B5EF4-FFF2-40B4-BE49-F238E27FC236}">
                <a16:creationId xmlns:a16="http://schemas.microsoft.com/office/drawing/2014/main" id="{F2BFAB1E-4E6C-23DA-3952-8C12C7124F8C}"/>
              </a:ext>
            </a:extLst>
          </p:cNvPr>
          <p:cNvSpPr txBox="1"/>
          <p:nvPr/>
        </p:nvSpPr>
        <p:spPr>
          <a:xfrm>
            <a:off x="191344" y="1115452"/>
            <a:ext cx="2592283" cy="369332"/>
          </a:xfrm>
          <a:prstGeom prst="rect">
            <a:avLst/>
          </a:prstGeom>
          <a:noFill/>
        </p:spPr>
        <p:txBody>
          <a:bodyPr wrap="square" rtlCol="0">
            <a:spAutoFit/>
          </a:bodyPr>
          <a:lstStyle/>
          <a:p>
            <a:pPr algn="ctr"/>
            <a:r>
              <a:rPr lang="it-IT" dirty="0">
                <a:solidFill>
                  <a:schemeClr val="tx2"/>
                </a:solidFill>
              </a:rPr>
              <a:t>(a) Input </a:t>
            </a:r>
            <a:r>
              <a:rPr lang="it-IT" dirty="0" err="1">
                <a:solidFill>
                  <a:schemeClr val="tx2"/>
                </a:solidFill>
              </a:rPr>
              <a:t>crop</a:t>
            </a:r>
            <a:r>
              <a:rPr lang="it-IT" dirty="0">
                <a:solidFill>
                  <a:schemeClr val="tx2"/>
                </a:solidFill>
              </a:rPr>
              <a:t> 256 spp</a:t>
            </a:r>
          </a:p>
        </p:txBody>
      </p:sp>
      <p:sp>
        <p:nvSpPr>
          <p:cNvPr id="28" name="CasellaDiTesto 27">
            <a:extLst>
              <a:ext uri="{FF2B5EF4-FFF2-40B4-BE49-F238E27FC236}">
                <a16:creationId xmlns:a16="http://schemas.microsoft.com/office/drawing/2014/main" id="{2E548297-4D16-6A80-A039-C7F19390EFED}"/>
              </a:ext>
            </a:extLst>
          </p:cNvPr>
          <p:cNvSpPr txBox="1"/>
          <p:nvPr/>
        </p:nvSpPr>
        <p:spPr>
          <a:xfrm>
            <a:off x="3080962" y="1110513"/>
            <a:ext cx="2592283" cy="369332"/>
          </a:xfrm>
          <a:prstGeom prst="rect">
            <a:avLst/>
          </a:prstGeom>
          <a:noFill/>
        </p:spPr>
        <p:txBody>
          <a:bodyPr wrap="square" rtlCol="0">
            <a:spAutoFit/>
          </a:bodyPr>
          <a:lstStyle/>
          <a:p>
            <a:pPr algn="ctr"/>
            <a:r>
              <a:rPr lang="it-IT" dirty="0">
                <a:solidFill>
                  <a:schemeClr val="tx2"/>
                </a:solidFill>
              </a:rPr>
              <a:t>(b) </a:t>
            </a:r>
            <a:r>
              <a:rPr lang="it-IT" dirty="0" err="1">
                <a:solidFill>
                  <a:schemeClr val="tx2"/>
                </a:solidFill>
              </a:rPr>
              <a:t>Denoised</a:t>
            </a:r>
            <a:endParaRPr lang="it-IT" dirty="0">
              <a:solidFill>
                <a:schemeClr val="tx2"/>
              </a:solidFill>
            </a:endParaRPr>
          </a:p>
        </p:txBody>
      </p:sp>
      <p:sp>
        <p:nvSpPr>
          <p:cNvPr id="29" name="CasellaDiTesto 28">
            <a:extLst>
              <a:ext uri="{FF2B5EF4-FFF2-40B4-BE49-F238E27FC236}">
                <a16:creationId xmlns:a16="http://schemas.microsoft.com/office/drawing/2014/main" id="{06DB8FD6-44E4-59DF-A7A3-33BF754F2D36}"/>
              </a:ext>
            </a:extLst>
          </p:cNvPr>
          <p:cNvSpPr txBox="1"/>
          <p:nvPr/>
        </p:nvSpPr>
        <p:spPr>
          <a:xfrm>
            <a:off x="6657523" y="1108495"/>
            <a:ext cx="2592283" cy="369332"/>
          </a:xfrm>
          <a:prstGeom prst="rect">
            <a:avLst/>
          </a:prstGeom>
          <a:noFill/>
        </p:spPr>
        <p:txBody>
          <a:bodyPr wrap="square" rtlCol="0">
            <a:spAutoFit/>
          </a:bodyPr>
          <a:lstStyle/>
          <a:p>
            <a:pPr algn="ctr"/>
            <a:r>
              <a:rPr lang="it-IT" dirty="0">
                <a:solidFill>
                  <a:schemeClr val="tx2"/>
                </a:solidFill>
              </a:rPr>
              <a:t>(c) </a:t>
            </a:r>
            <a:r>
              <a:rPr lang="it-IT" dirty="0" err="1">
                <a:solidFill>
                  <a:schemeClr val="tx2"/>
                </a:solidFill>
              </a:rPr>
              <a:t>Ours</a:t>
            </a:r>
            <a:endParaRPr lang="it-IT" dirty="0">
              <a:solidFill>
                <a:schemeClr val="tx2"/>
              </a:solidFill>
            </a:endParaRPr>
          </a:p>
        </p:txBody>
      </p:sp>
      <p:sp>
        <p:nvSpPr>
          <p:cNvPr id="30" name="CasellaDiTesto 29">
            <a:extLst>
              <a:ext uri="{FF2B5EF4-FFF2-40B4-BE49-F238E27FC236}">
                <a16:creationId xmlns:a16="http://schemas.microsoft.com/office/drawing/2014/main" id="{CB08E9A8-9A61-6D74-B76F-1FC075EC1E86}"/>
              </a:ext>
            </a:extLst>
          </p:cNvPr>
          <p:cNvSpPr txBox="1"/>
          <p:nvPr/>
        </p:nvSpPr>
        <p:spPr>
          <a:xfrm>
            <a:off x="9408373" y="1119879"/>
            <a:ext cx="2592283" cy="369332"/>
          </a:xfrm>
          <a:prstGeom prst="rect">
            <a:avLst/>
          </a:prstGeom>
          <a:noFill/>
        </p:spPr>
        <p:txBody>
          <a:bodyPr wrap="square" rtlCol="0">
            <a:spAutoFit/>
          </a:bodyPr>
          <a:lstStyle/>
          <a:p>
            <a:pPr algn="ctr"/>
            <a:r>
              <a:rPr lang="it-IT" dirty="0">
                <a:solidFill>
                  <a:schemeClr val="tx2"/>
                </a:solidFill>
              </a:rPr>
              <a:t>(d) Reference 65K spp</a:t>
            </a:r>
          </a:p>
        </p:txBody>
      </p:sp>
      <p:cxnSp>
        <p:nvCxnSpPr>
          <p:cNvPr id="34" name="Connettore a gomito 33">
            <a:extLst>
              <a:ext uri="{FF2B5EF4-FFF2-40B4-BE49-F238E27FC236}">
                <a16:creationId xmlns:a16="http://schemas.microsoft.com/office/drawing/2014/main" id="{774BF3A0-CF73-3FCC-9F0A-F2CE507B499A}"/>
              </a:ext>
            </a:extLst>
          </p:cNvPr>
          <p:cNvCxnSpPr>
            <a:stCxn id="20" idx="2"/>
            <a:endCxn id="17" idx="1"/>
          </p:cNvCxnSpPr>
          <p:nvPr/>
        </p:nvCxnSpPr>
        <p:spPr>
          <a:xfrm rot="5400000" flipH="1" flipV="1">
            <a:off x="3592410" y="1504098"/>
            <a:ext cx="468052" cy="4677895"/>
          </a:xfrm>
          <a:prstGeom prst="bentConnector3">
            <a:avLst>
              <a:gd name="adj1" fmla="val -4884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6" name="Connettore 2 35">
            <a:extLst>
              <a:ext uri="{FF2B5EF4-FFF2-40B4-BE49-F238E27FC236}">
                <a16:creationId xmlns:a16="http://schemas.microsoft.com/office/drawing/2014/main" id="{B53E65E8-E8D2-D39B-1BA4-8213910D3B68}"/>
              </a:ext>
            </a:extLst>
          </p:cNvPr>
          <p:cNvCxnSpPr>
            <a:stCxn id="20" idx="3"/>
            <a:endCxn id="22" idx="1"/>
          </p:cNvCxnSpPr>
          <p:nvPr/>
        </p:nvCxnSpPr>
        <p:spPr>
          <a:xfrm>
            <a:off x="2783633" y="2780928"/>
            <a:ext cx="297324"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ttore 2 37">
            <a:extLst>
              <a:ext uri="{FF2B5EF4-FFF2-40B4-BE49-F238E27FC236}">
                <a16:creationId xmlns:a16="http://schemas.microsoft.com/office/drawing/2014/main" id="{FD4BDD84-3439-67EC-BCB4-01ECA6FFCCC6}"/>
              </a:ext>
            </a:extLst>
          </p:cNvPr>
          <p:cNvCxnSpPr>
            <a:cxnSpLocks/>
            <a:stCxn id="22" idx="3"/>
            <a:endCxn id="17" idx="0"/>
          </p:cNvCxnSpPr>
          <p:nvPr/>
        </p:nvCxnSpPr>
        <p:spPr>
          <a:xfrm>
            <a:off x="5673245" y="2780928"/>
            <a:ext cx="307473"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43" name="Connettore 2 42">
            <a:extLst>
              <a:ext uri="{FF2B5EF4-FFF2-40B4-BE49-F238E27FC236}">
                <a16:creationId xmlns:a16="http://schemas.microsoft.com/office/drawing/2014/main" id="{2FEC9334-374C-5397-A4C4-CD37A39B3F4A}"/>
              </a:ext>
            </a:extLst>
          </p:cNvPr>
          <p:cNvCxnSpPr>
            <a:cxnSpLocks/>
            <a:stCxn id="17" idx="2"/>
            <a:endCxn id="24" idx="1"/>
          </p:cNvCxnSpPr>
          <p:nvPr/>
        </p:nvCxnSpPr>
        <p:spPr>
          <a:xfrm>
            <a:off x="6350050" y="2780928"/>
            <a:ext cx="307473" cy="4427"/>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69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10</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State of the Art</a:t>
            </a:r>
          </a:p>
        </p:txBody>
      </p:sp>
      <p:pic>
        <p:nvPicPr>
          <p:cNvPr id="9" name="Immagine 8">
            <a:extLst>
              <a:ext uri="{FF2B5EF4-FFF2-40B4-BE49-F238E27FC236}">
                <a16:creationId xmlns:a16="http://schemas.microsoft.com/office/drawing/2014/main" id="{FAA73E1B-322C-268D-BF4C-545A5EEA8534}"/>
              </a:ext>
            </a:extLst>
          </p:cNvPr>
          <p:cNvPicPr>
            <a:picLocks noChangeAspect="1"/>
          </p:cNvPicPr>
          <p:nvPr/>
        </p:nvPicPr>
        <p:blipFill>
          <a:blip r:embed="rId3"/>
          <a:srcRect/>
          <a:stretch/>
        </p:blipFill>
        <p:spPr>
          <a:xfrm>
            <a:off x="3459710" y="1001138"/>
            <a:ext cx="5272581" cy="5272581"/>
          </a:xfrm>
          <a:prstGeom prst="rect">
            <a:avLst/>
          </a:prstGeom>
        </p:spPr>
      </p:pic>
    </p:spTree>
    <p:extLst>
      <p:ext uri="{BB962C8B-B14F-4D97-AF65-F5344CB8AC3E}">
        <p14:creationId xmlns:p14="http://schemas.microsoft.com/office/powerpoint/2010/main" val="40885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4.07407E-6 L -0.2599 0.00116 " pathEditMode="relative" rAng="0" ptsTypes="AA">
                                      <p:cBhvr>
                                        <p:cTn id="6" dur="2000" fill="hold"/>
                                        <p:tgtEl>
                                          <p:spTgt spid="9"/>
                                        </p:tgtEl>
                                        <p:attrNameLst>
                                          <p:attrName>ppt_x</p:attrName>
                                          <p:attrName>ppt_y</p:attrName>
                                        </p:attrNameLst>
                                      </p:cBhvr>
                                      <p:rCtr x="-1299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11</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State of the Art</a:t>
            </a:r>
          </a:p>
        </p:txBody>
      </p:sp>
      <p:pic>
        <p:nvPicPr>
          <p:cNvPr id="9" name="Immagine 8">
            <a:extLst>
              <a:ext uri="{FF2B5EF4-FFF2-40B4-BE49-F238E27FC236}">
                <a16:creationId xmlns:a16="http://schemas.microsoft.com/office/drawing/2014/main" id="{FAA73E1B-322C-268D-BF4C-545A5EEA8534}"/>
              </a:ext>
            </a:extLst>
          </p:cNvPr>
          <p:cNvPicPr>
            <a:picLocks noChangeAspect="1"/>
          </p:cNvPicPr>
          <p:nvPr/>
        </p:nvPicPr>
        <p:blipFill>
          <a:blip r:embed="rId3"/>
          <a:srcRect/>
          <a:stretch/>
        </p:blipFill>
        <p:spPr>
          <a:xfrm>
            <a:off x="290784" y="1010282"/>
            <a:ext cx="5272581" cy="5272581"/>
          </a:xfrm>
          <a:prstGeom prst="rect">
            <a:avLst/>
          </a:prstGeom>
        </p:spPr>
      </p:pic>
      <p:grpSp>
        <p:nvGrpSpPr>
          <p:cNvPr id="8" name="Gruppo 7">
            <a:extLst>
              <a:ext uri="{FF2B5EF4-FFF2-40B4-BE49-F238E27FC236}">
                <a16:creationId xmlns:a16="http://schemas.microsoft.com/office/drawing/2014/main" id="{2EAAC011-42B8-4327-5EB1-8026AC1033CB}"/>
              </a:ext>
            </a:extLst>
          </p:cNvPr>
          <p:cNvGrpSpPr/>
          <p:nvPr/>
        </p:nvGrpSpPr>
        <p:grpSpPr>
          <a:xfrm>
            <a:off x="5951984" y="1662806"/>
            <a:ext cx="6070772" cy="1323439"/>
            <a:chOff x="6418590" y="1246557"/>
            <a:chExt cx="5748182" cy="1323439"/>
          </a:xfrm>
        </p:grpSpPr>
        <p:sp>
          <p:nvSpPr>
            <p:cNvPr id="10" name="CasellaDiTesto 9">
              <a:extLst>
                <a:ext uri="{FF2B5EF4-FFF2-40B4-BE49-F238E27FC236}">
                  <a16:creationId xmlns:a16="http://schemas.microsoft.com/office/drawing/2014/main" id="{EA2321B6-E1B9-7C92-90A6-75437CB9A82F}"/>
                </a:ext>
              </a:extLst>
            </p:cNvPr>
            <p:cNvSpPr txBox="1"/>
            <p:nvPr/>
          </p:nvSpPr>
          <p:spPr>
            <a:xfrm>
              <a:off x="7495184" y="1246557"/>
              <a:ext cx="4671588" cy="1323439"/>
            </a:xfrm>
            <a:prstGeom prst="rect">
              <a:avLst/>
            </a:prstGeom>
            <a:noFill/>
          </p:spPr>
          <p:txBody>
            <a:bodyPr wrap="square" rtlCol="0">
              <a:spAutoFit/>
            </a:bodyPr>
            <a:lstStyle/>
            <a:p>
              <a:r>
                <a:rPr lang="it-IT" sz="4000" dirty="0">
                  <a:solidFill>
                    <a:schemeClr val="tx2"/>
                  </a:solidFill>
                </a:rPr>
                <a:t>Deep-Learning </a:t>
              </a:r>
              <a:r>
                <a:rPr lang="it-IT" sz="4000" dirty="0" err="1">
                  <a:solidFill>
                    <a:schemeClr val="tx2"/>
                  </a:solidFill>
                </a:rPr>
                <a:t>Based</a:t>
              </a:r>
              <a:r>
                <a:rPr lang="it-IT" sz="4000" dirty="0">
                  <a:solidFill>
                    <a:schemeClr val="tx2"/>
                  </a:solidFill>
                </a:rPr>
                <a:t> Solutions</a:t>
              </a:r>
            </a:p>
          </p:txBody>
        </p:sp>
        <p:pic>
          <p:nvPicPr>
            <p:cNvPr id="11" name="Elemento grafico 10" descr="Segno di spunta con riempimento a tinta unita">
              <a:extLst>
                <a:ext uri="{FF2B5EF4-FFF2-40B4-BE49-F238E27FC236}">
                  <a16:creationId xmlns:a16="http://schemas.microsoft.com/office/drawing/2014/main" id="{73935279-C741-DE17-4130-1711EB94C8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590" y="1451076"/>
              <a:ext cx="914400" cy="914400"/>
            </a:xfrm>
            <a:prstGeom prst="rect">
              <a:avLst/>
            </a:prstGeom>
          </p:spPr>
        </p:pic>
      </p:grpSp>
      <p:grpSp>
        <p:nvGrpSpPr>
          <p:cNvPr id="12" name="Gruppo 11">
            <a:extLst>
              <a:ext uri="{FF2B5EF4-FFF2-40B4-BE49-F238E27FC236}">
                <a16:creationId xmlns:a16="http://schemas.microsoft.com/office/drawing/2014/main" id="{735D27E1-973B-B5DB-9870-FF3B5275F4A3}"/>
              </a:ext>
            </a:extLst>
          </p:cNvPr>
          <p:cNvGrpSpPr/>
          <p:nvPr/>
        </p:nvGrpSpPr>
        <p:grpSpPr>
          <a:xfrm>
            <a:off x="5951984" y="3647912"/>
            <a:ext cx="6096000" cy="1323439"/>
            <a:chOff x="6418590" y="1246557"/>
            <a:chExt cx="5748182" cy="1323439"/>
          </a:xfrm>
        </p:grpSpPr>
        <p:sp>
          <p:nvSpPr>
            <p:cNvPr id="13" name="CasellaDiTesto 12">
              <a:extLst>
                <a:ext uri="{FF2B5EF4-FFF2-40B4-BE49-F238E27FC236}">
                  <a16:creationId xmlns:a16="http://schemas.microsoft.com/office/drawing/2014/main" id="{CC82152D-9496-7480-141B-5FCE004C6CBB}"/>
                </a:ext>
              </a:extLst>
            </p:cNvPr>
            <p:cNvSpPr txBox="1"/>
            <p:nvPr/>
          </p:nvSpPr>
          <p:spPr>
            <a:xfrm>
              <a:off x="7495184" y="1246557"/>
              <a:ext cx="4671588" cy="1323439"/>
            </a:xfrm>
            <a:prstGeom prst="rect">
              <a:avLst/>
            </a:prstGeom>
            <a:noFill/>
          </p:spPr>
          <p:txBody>
            <a:bodyPr wrap="square" rtlCol="0">
              <a:spAutoFit/>
            </a:bodyPr>
            <a:lstStyle/>
            <a:p>
              <a:r>
                <a:rPr lang="it-IT" sz="4000" dirty="0" err="1">
                  <a:solidFill>
                    <a:schemeClr val="tx2"/>
                  </a:solidFill>
                </a:rPr>
                <a:t>Denoising</a:t>
              </a:r>
              <a:r>
                <a:rPr lang="it-IT" sz="4000" dirty="0">
                  <a:solidFill>
                    <a:schemeClr val="tx2"/>
                  </a:solidFill>
                </a:rPr>
                <a:t> &amp; </a:t>
              </a:r>
              <a:r>
                <a:rPr lang="it-IT" sz="4000" dirty="0" err="1">
                  <a:solidFill>
                    <a:schemeClr val="tx2"/>
                  </a:solidFill>
                </a:rPr>
                <a:t>Blending</a:t>
              </a:r>
              <a:r>
                <a:rPr lang="it-IT" sz="4000" dirty="0">
                  <a:solidFill>
                    <a:schemeClr val="tx2"/>
                  </a:solidFill>
                </a:rPr>
                <a:t> </a:t>
              </a:r>
              <a:r>
                <a:rPr lang="it-IT" sz="4000" dirty="0" err="1">
                  <a:solidFill>
                    <a:schemeClr val="tx2"/>
                  </a:solidFill>
                </a:rPr>
                <a:t>at</a:t>
              </a:r>
              <a:r>
                <a:rPr lang="it-IT" sz="4000" dirty="0">
                  <a:solidFill>
                    <a:schemeClr val="tx2"/>
                  </a:solidFill>
                </a:rPr>
                <a:t> the </a:t>
              </a:r>
              <a:r>
                <a:rPr lang="it-IT" sz="4000" dirty="0" err="1">
                  <a:solidFill>
                    <a:schemeClr val="tx2"/>
                  </a:solidFill>
                </a:rPr>
                <a:t>same</a:t>
              </a:r>
              <a:r>
                <a:rPr lang="it-IT" sz="4000" dirty="0">
                  <a:solidFill>
                    <a:schemeClr val="tx2"/>
                  </a:solidFill>
                </a:rPr>
                <a:t> </a:t>
              </a:r>
              <a:r>
                <a:rPr lang="it-IT" sz="4000" dirty="0" err="1">
                  <a:solidFill>
                    <a:schemeClr val="tx2"/>
                  </a:solidFill>
                </a:rPr>
                <a:t>iteration</a:t>
              </a:r>
              <a:endParaRPr lang="it-IT" sz="4000" dirty="0">
                <a:solidFill>
                  <a:schemeClr val="tx2"/>
                </a:solidFill>
              </a:endParaRPr>
            </a:p>
          </p:txBody>
        </p:sp>
        <p:pic>
          <p:nvPicPr>
            <p:cNvPr id="14" name="Elemento grafico 13" descr="Segno di spunta con riempimento a tinta unita">
              <a:extLst>
                <a:ext uri="{FF2B5EF4-FFF2-40B4-BE49-F238E27FC236}">
                  <a16:creationId xmlns:a16="http://schemas.microsoft.com/office/drawing/2014/main" id="{9FB22481-A28D-454B-85FC-49178897B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18590" y="1451076"/>
              <a:ext cx="914400" cy="914400"/>
            </a:xfrm>
            <a:prstGeom prst="rect">
              <a:avLst/>
            </a:prstGeom>
          </p:spPr>
        </p:pic>
      </p:grpSp>
    </p:spTree>
    <p:extLst>
      <p:ext uri="{BB962C8B-B14F-4D97-AF65-F5344CB8AC3E}">
        <p14:creationId xmlns:p14="http://schemas.microsoft.com/office/powerpoint/2010/main" val="319526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12</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Method</a:t>
            </a:r>
          </a:p>
        </p:txBody>
      </p:sp>
      <p:pic>
        <p:nvPicPr>
          <p:cNvPr id="6" name="Immagine 5">
            <a:extLst>
              <a:ext uri="{FF2B5EF4-FFF2-40B4-BE49-F238E27FC236}">
                <a16:creationId xmlns:a16="http://schemas.microsoft.com/office/drawing/2014/main" id="{67CAD6A8-891A-9B90-D4DB-BCAA199E6EF6}"/>
              </a:ext>
            </a:extLst>
          </p:cNvPr>
          <p:cNvPicPr>
            <a:picLocks noChangeAspect="1"/>
          </p:cNvPicPr>
          <p:nvPr/>
        </p:nvPicPr>
        <p:blipFill rotWithShape="1">
          <a:blip r:embed="rId3"/>
          <a:srcRect l="36312" t="26043" r="27748" b="54764"/>
          <a:stretch/>
        </p:blipFill>
        <p:spPr>
          <a:xfrm>
            <a:off x="2333472" y="3746345"/>
            <a:ext cx="7525054" cy="2176670"/>
          </a:xfrm>
          <a:prstGeom prst="rect">
            <a:avLst/>
          </a:prstGeom>
        </p:spPr>
      </p:pic>
      <p:pic>
        <p:nvPicPr>
          <p:cNvPr id="7" name="Immagine 6">
            <a:extLst>
              <a:ext uri="{FF2B5EF4-FFF2-40B4-BE49-F238E27FC236}">
                <a16:creationId xmlns:a16="http://schemas.microsoft.com/office/drawing/2014/main" id="{FB17B226-C9F0-A9E2-F52E-017325FF05DB}"/>
              </a:ext>
            </a:extLst>
          </p:cNvPr>
          <p:cNvPicPr>
            <a:picLocks noChangeAspect="1"/>
          </p:cNvPicPr>
          <p:nvPr/>
        </p:nvPicPr>
        <p:blipFill rotWithShape="1">
          <a:blip r:embed="rId4"/>
          <a:srcRect l="29110" t="29334" r="20172" b="51748"/>
          <a:stretch/>
        </p:blipFill>
        <p:spPr>
          <a:xfrm>
            <a:off x="1017582" y="1343793"/>
            <a:ext cx="10156835" cy="2052186"/>
          </a:xfrm>
          <a:prstGeom prst="rect">
            <a:avLst/>
          </a:prstGeom>
        </p:spPr>
      </p:pic>
    </p:spTree>
    <p:extLst>
      <p:ext uri="{BB962C8B-B14F-4D97-AF65-F5344CB8AC3E}">
        <p14:creationId xmlns:p14="http://schemas.microsoft.com/office/powerpoint/2010/main" val="388714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13</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Method</a:t>
            </a:r>
          </a:p>
        </p:txBody>
      </p:sp>
      <p:pic>
        <p:nvPicPr>
          <p:cNvPr id="5" name="Picture 2">
            <a:extLst>
              <a:ext uri="{FF2B5EF4-FFF2-40B4-BE49-F238E27FC236}">
                <a16:creationId xmlns:a16="http://schemas.microsoft.com/office/drawing/2014/main" id="{4406EBF8-8C92-43E9-2FF8-DC8AEB244367}"/>
              </a:ext>
            </a:extLst>
          </p:cNvPr>
          <p:cNvPicPr>
            <a:picLocks noChangeAspect="1"/>
          </p:cNvPicPr>
          <p:nvPr/>
        </p:nvPicPr>
        <p:blipFill rotWithShape="1">
          <a:blip r:embed="rId3"/>
          <a:srcRect l="24945" t="45089" r="23815" b="19463"/>
          <a:stretch/>
        </p:blipFill>
        <p:spPr>
          <a:xfrm>
            <a:off x="3223591" y="1052736"/>
            <a:ext cx="5744817" cy="2111329"/>
          </a:xfrm>
          <a:prstGeom prst="rect">
            <a:avLst/>
          </a:prstGeom>
        </p:spPr>
      </p:pic>
      <p:pic>
        <p:nvPicPr>
          <p:cNvPr id="6" name="Picture 4">
            <a:extLst>
              <a:ext uri="{FF2B5EF4-FFF2-40B4-BE49-F238E27FC236}">
                <a16:creationId xmlns:a16="http://schemas.microsoft.com/office/drawing/2014/main" id="{04675E42-E9FF-1410-7789-9019D5692EEE}"/>
              </a:ext>
            </a:extLst>
          </p:cNvPr>
          <p:cNvPicPr>
            <a:picLocks noChangeAspect="1"/>
          </p:cNvPicPr>
          <p:nvPr/>
        </p:nvPicPr>
        <p:blipFill rotWithShape="1">
          <a:blip r:embed="rId4"/>
          <a:srcRect l="51523" t="34962" r="5516" b="39565"/>
          <a:stretch/>
        </p:blipFill>
        <p:spPr>
          <a:xfrm>
            <a:off x="2378374" y="3284984"/>
            <a:ext cx="7435250" cy="2342035"/>
          </a:xfrm>
          <a:prstGeom prst="rect">
            <a:avLst/>
          </a:prstGeom>
        </p:spPr>
      </p:pic>
    </p:spTree>
    <p:extLst>
      <p:ext uri="{BB962C8B-B14F-4D97-AF65-F5344CB8AC3E}">
        <p14:creationId xmlns:p14="http://schemas.microsoft.com/office/powerpoint/2010/main" val="24709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14</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Method</a:t>
            </a:r>
          </a:p>
        </p:txBody>
      </p:sp>
      <p:pic>
        <p:nvPicPr>
          <p:cNvPr id="5" name="Picture 3">
            <a:extLst>
              <a:ext uri="{FF2B5EF4-FFF2-40B4-BE49-F238E27FC236}">
                <a16:creationId xmlns:a16="http://schemas.microsoft.com/office/drawing/2014/main" id="{FDFE2126-19CA-DD75-91C1-4DF6C0D952D8}"/>
              </a:ext>
            </a:extLst>
          </p:cNvPr>
          <p:cNvPicPr>
            <a:picLocks noChangeAspect="1"/>
          </p:cNvPicPr>
          <p:nvPr/>
        </p:nvPicPr>
        <p:blipFill rotWithShape="1">
          <a:blip r:embed="rId3"/>
          <a:srcRect l="30163" t="59054" r="19456" b="15166"/>
          <a:stretch/>
        </p:blipFill>
        <p:spPr>
          <a:xfrm>
            <a:off x="1909676" y="1152939"/>
            <a:ext cx="8372648" cy="2276061"/>
          </a:xfrm>
          <a:prstGeom prst="rect">
            <a:avLst/>
          </a:prstGeom>
        </p:spPr>
      </p:pic>
      <p:pic>
        <p:nvPicPr>
          <p:cNvPr id="6" name="Picture 6">
            <a:extLst>
              <a:ext uri="{FF2B5EF4-FFF2-40B4-BE49-F238E27FC236}">
                <a16:creationId xmlns:a16="http://schemas.microsoft.com/office/drawing/2014/main" id="{53BE7464-E6EC-7C20-1AF9-D4C8D5BAD477}"/>
              </a:ext>
            </a:extLst>
          </p:cNvPr>
          <p:cNvPicPr>
            <a:picLocks noChangeAspect="1"/>
          </p:cNvPicPr>
          <p:nvPr/>
        </p:nvPicPr>
        <p:blipFill rotWithShape="1">
          <a:blip r:embed="rId4">
            <a:extLst>
              <a:ext uri="{28A0092B-C50C-407E-A947-70E740481C1C}">
                <a14:useLocalDpi xmlns:a14="http://schemas.microsoft.com/office/drawing/2010/main" val="0"/>
              </a:ext>
            </a:extLst>
          </a:blip>
          <a:srcRect l="31217" t="48809" r="14938" b="23915"/>
          <a:stretch/>
        </p:blipFill>
        <p:spPr>
          <a:xfrm>
            <a:off x="2072340" y="3531367"/>
            <a:ext cx="8047319" cy="2165555"/>
          </a:xfrm>
          <a:prstGeom prst="rect">
            <a:avLst/>
          </a:prstGeom>
        </p:spPr>
      </p:pic>
      <p:sp>
        <p:nvSpPr>
          <p:cNvPr id="7" name="Rettangolo 6">
            <a:extLst>
              <a:ext uri="{FF2B5EF4-FFF2-40B4-BE49-F238E27FC236}">
                <a16:creationId xmlns:a16="http://schemas.microsoft.com/office/drawing/2014/main" id="{A0DB2DC7-CA70-0162-5C0D-FE3054C39DEE}"/>
              </a:ext>
            </a:extLst>
          </p:cNvPr>
          <p:cNvSpPr/>
          <p:nvPr/>
        </p:nvSpPr>
        <p:spPr>
          <a:xfrm>
            <a:off x="4367808" y="1268760"/>
            <a:ext cx="3096344" cy="11521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7520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15</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Method</a:t>
            </a:r>
          </a:p>
        </p:txBody>
      </p:sp>
      <p:pic>
        <p:nvPicPr>
          <p:cNvPr id="8" name="Immagine 7">
            <a:extLst>
              <a:ext uri="{FF2B5EF4-FFF2-40B4-BE49-F238E27FC236}">
                <a16:creationId xmlns:a16="http://schemas.microsoft.com/office/drawing/2014/main" id="{F4903283-A2FE-8184-FC7E-9F102A8F3022}"/>
              </a:ext>
            </a:extLst>
          </p:cNvPr>
          <p:cNvPicPr>
            <a:picLocks noChangeAspect="1"/>
          </p:cNvPicPr>
          <p:nvPr/>
        </p:nvPicPr>
        <p:blipFill rotWithShape="1">
          <a:blip r:embed="rId3"/>
          <a:srcRect l="26966" t="64175" r="23311" b="14018"/>
          <a:stretch/>
        </p:blipFill>
        <p:spPr>
          <a:xfrm>
            <a:off x="1094628" y="1124744"/>
            <a:ext cx="10002744" cy="2376264"/>
          </a:xfrm>
          <a:prstGeom prst="rect">
            <a:avLst/>
          </a:prstGeom>
        </p:spPr>
      </p:pic>
      <p:sp>
        <p:nvSpPr>
          <p:cNvPr id="10" name="Rettangolo 9">
            <a:extLst>
              <a:ext uri="{FF2B5EF4-FFF2-40B4-BE49-F238E27FC236}">
                <a16:creationId xmlns:a16="http://schemas.microsoft.com/office/drawing/2014/main" id="{FAFCDE7D-4270-C085-F559-6A7EBFC1458E}"/>
              </a:ext>
            </a:extLst>
          </p:cNvPr>
          <p:cNvSpPr/>
          <p:nvPr/>
        </p:nvSpPr>
        <p:spPr>
          <a:xfrm>
            <a:off x="7248128" y="1322677"/>
            <a:ext cx="3096344" cy="115212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FFEBDDD-32BB-5FE5-A963-3412C08E9284}"/>
              </a:ext>
            </a:extLst>
          </p:cNvPr>
          <p:cNvPicPr>
            <a:picLocks noChangeAspect="1"/>
          </p:cNvPicPr>
          <p:nvPr/>
        </p:nvPicPr>
        <p:blipFill rotWithShape="1">
          <a:blip r:embed="rId4"/>
          <a:srcRect l="50178" t="45639" r="1961" b="30373"/>
          <a:stretch/>
        </p:blipFill>
        <p:spPr>
          <a:xfrm>
            <a:off x="1955540" y="3462350"/>
            <a:ext cx="8280920" cy="2248180"/>
          </a:xfrm>
          <a:prstGeom prst="rect">
            <a:avLst/>
          </a:prstGeom>
        </p:spPr>
      </p:pic>
    </p:spTree>
    <p:extLst>
      <p:ext uri="{BB962C8B-B14F-4D97-AF65-F5344CB8AC3E}">
        <p14:creationId xmlns:p14="http://schemas.microsoft.com/office/powerpoint/2010/main" val="27575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16</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Method</a:t>
            </a:r>
          </a:p>
        </p:txBody>
      </p:sp>
      <p:pic>
        <p:nvPicPr>
          <p:cNvPr id="5" name="Immagine 11">
            <a:extLst>
              <a:ext uri="{FF2B5EF4-FFF2-40B4-BE49-F238E27FC236}">
                <a16:creationId xmlns:a16="http://schemas.microsoft.com/office/drawing/2014/main" id="{9D1FACC3-9887-462D-8098-C13EB723EFF2}"/>
              </a:ext>
            </a:extLst>
          </p:cNvPr>
          <p:cNvPicPr>
            <a:picLocks noChangeAspect="1"/>
          </p:cNvPicPr>
          <p:nvPr/>
        </p:nvPicPr>
        <p:blipFill rotWithShape="1">
          <a:blip r:embed="rId3"/>
          <a:srcRect l="29110" t="29334" r="20172" b="51748"/>
          <a:stretch/>
        </p:blipFill>
        <p:spPr>
          <a:xfrm>
            <a:off x="1017582" y="1036367"/>
            <a:ext cx="10156835" cy="2052186"/>
          </a:xfrm>
          <a:prstGeom prst="rect">
            <a:avLst/>
          </a:prstGeom>
        </p:spPr>
      </p:pic>
      <p:pic>
        <p:nvPicPr>
          <p:cNvPr id="6" name="Picture 4">
            <a:extLst>
              <a:ext uri="{FF2B5EF4-FFF2-40B4-BE49-F238E27FC236}">
                <a16:creationId xmlns:a16="http://schemas.microsoft.com/office/drawing/2014/main" id="{BCD21DA7-2BA4-78DA-9979-5389711F2EA8}"/>
              </a:ext>
            </a:extLst>
          </p:cNvPr>
          <p:cNvPicPr>
            <a:picLocks noChangeAspect="1"/>
          </p:cNvPicPr>
          <p:nvPr/>
        </p:nvPicPr>
        <p:blipFill rotWithShape="1">
          <a:blip r:embed="rId4"/>
          <a:srcRect l="28370" t="42634" r="23858" b="36803"/>
          <a:stretch/>
        </p:blipFill>
        <p:spPr>
          <a:xfrm>
            <a:off x="2238198" y="3076751"/>
            <a:ext cx="7715601" cy="1764318"/>
          </a:xfrm>
          <a:prstGeom prst="rect">
            <a:avLst/>
          </a:prstGeom>
        </p:spPr>
      </p:pic>
      <p:pic>
        <p:nvPicPr>
          <p:cNvPr id="7" name="Picture 5">
            <a:extLst>
              <a:ext uri="{FF2B5EF4-FFF2-40B4-BE49-F238E27FC236}">
                <a16:creationId xmlns:a16="http://schemas.microsoft.com/office/drawing/2014/main" id="{9FA8F15F-DF59-8F8B-5D66-633E0F59D00E}"/>
              </a:ext>
            </a:extLst>
          </p:cNvPr>
          <p:cNvPicPr>
            <a:picLocks noChangeAspect="1"/>
          </p:cNvPicPr>
          <p:nvPr/>
        </p:nvPicPr>
        <p:blipFill rotWithShape="1">
          <a:blip r:embed="rId5">
            <a:extLst>
              <a:ext uri="{28A0092B-C50C-407E-A947-70E740481C1C}">
                <a14:useLocalDpi xmlns:a14="http://schemas.microsoft.com/office/drawing/2010/main" val="0"/>
              </a:ext>
            </a:extLst>
          </a:blip>
          <a:srcRect l="35127" t="60708" r="19101" b="25309"/>
          <a:stretch/>
        </p:blipFill>
        <p:spPr>
          <a:xfrm>
            <a:off x="2867852" y="5124308"/>
            <a:ext cx="6456292" cy="1068309"/>
          </a:xfrm>
          <a:prstGeom prst="rect">
            <a:avLst/>
          </a:prstGeom>
          <a:ln w="57150">
            <a:solidFill>
              <a:srgbClr val="FF0000"/>
            </a:solidFill>
          </a:ln>
        </p:spPr>
      </p:pic>
    </p:spTree>
    <p:extLst>
      <p:ext uri="{BB962C8B-B14F-4D97-AF65-F5344CB8AC3E}">
        <p14:creationId xmlns:p14="http://schemas.microsoft.com/office/powerpoint/2010/main" val="86974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2D73DA2-98EF-8CF9-F028-090CEFFC34AE}"/>
              </a:ext>
            </a:extLst>
          </p:cNvPr>
          <p:cNvPicPr>
            <a:picLocks noChangeAspect="1"/>
          </p:cNvPicPr>
          <p:nvPr/>
        </p:nvPicPr>
        <p:blipFill rotWithShape="1">
          <a:blip r:embed="rId3"/>
          <a:srcRect l="35677" t="17517" r="14345" b="28030"/>
          <a:stretch/>
        </p:blipFill>
        <p:spPr>
          <a:xfrm>
            <a:off x="1305898" y="845034"/>
            <a:ext cx="9580204" cy="5653894"/>
          </a:xfrm>
          <a:prstGeom prst="rect">
            <a:avLst/>
          </a:prstGeom>
        </p:spPr>
      </p:pic>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17</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Convergence</a:t>
            </a:r>
            <a:r>
              <a:rPr lang="it-IT" dirty="0"/>
              <a:t> </a:t>
            </a:r>
            <a:r>
              <a:rPr lang="it-IT" dirty="0" err="1"/>
              <a:t>Curves</a:t>
            </a:r>
            <a:endParaRPr lang="it-IT" dirty="0"/>
          </a:p>
        </p:txBody>
      </p:sp>
      <p:sp>
        <p:nvSpPr>
          <p:cNvPr id="5" name="Ovale 4">
            <a:extLst>
              <a:ext uri="{FF2B5EF4-FFF2-40B4-BE49-F238E27FC236}">
                <a16:creationId xmlns:a16="http://schemas.microsoft.com/office/drawing/2014/main" id="{25CBAD06-D409-215E-2343-3F6512B3F505}"/>
              </a:ext>
            </a:extLst>
          </p:cNvPr>
          <p:cNvSpPr/>
          <p:nvPr/>
        </p:nvSpPr>
        <p:spPr>
          <a:xfrm>
            <a:off x="3320655" y="4005064"/>
            <a:ext cx="117694" cy="11769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diritto 5">
            <a:extLst>
              <a:ext uri="{FF2B5EF4-FFF2-40B4-BE49-F238E27FC236}">
                <a16:creationId xmlns:a16="http://schemas.microsoft.com/office/drawing/2014/main" id="{17D58786-7EA9-AB13-0D4D-31BBEBC64AA4}"/>
              </a:ext>
            </a:extLst>
          </p:cNvPr>
          <p:cNvCxnSpPr>
            <a:cxnSpLocks/>
            <a:stCxn id="5" idx="2"/>
          </p:cNvCxnSpPr>
          <p:nvPr/>
        </p:nvCxnSpPr>
        <p:spPr>
          <a:xfrm flipH="1">
            <a:off x="1378686" y="4063911"/>
            <a:ext cx="1941969" cy="0"/>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 name="Connettore diritto 6">
            <a:extLst>
              <a:ext uri="{FF2B5EF4-FFF2-40B4-BE49-F238E27FC236}">
                <a16:creationId xmlns:a16="http://schemas.microsoft.com/office/drawing/2014/main" id="{E8A2E075-9621-A58B-5946-B82E5D7D3D35}"/>
              </a:ext>
            </a:extLst>
          </p:cNvPr>
          <p:cNvCxnSpPr>
            <a:cxnSpLocks/>
            <a:endCxn id="5" idx="4"/>
          </p:cNvCxnSpPr>
          <p:nvPr/>
        </p:nvCxnSpPr>
        <p:spPr>
          <a:xfrm flipV="1">
            <a:off x="3379502" y="4122758"/>
            <a:ext cx="0" cy="2236209"/>
          </a:xfrm>
          <a:prstGeom prst="line">
            <a:avLst/>
          </a:prstGeom>
          <a:ln w="28575">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83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18</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Convergence</a:t>
            </a:r>
            <a:r>
              <a:rPr lang="it-IT" dirty="0"/>
              <a:t> </a:t>
            </a:r>
            <a:r>
              <a:rPr lang="it-IT" dirty="0" err="1"/>
              <a:t>Curves</a:t>
            </a:r>
            <a:endParaRPr lang="it-IT" dirty="0"/>
          </a:p>
        </p:txBody>
      </p:sp>
      <p:sp>
        <p:nvSpPr>
          <p:cNvPr id="7" name="CasellaDiTesto 6">
            <a:extLst>
              <a:ext uri="{FF2B5EF4-FFF2-40B4-BE49-F238E27FC236}">
                <a16:creationId xmlns:a16="http://schemas.microsoft.com/office/drawing/2014/main" id="{C13844DD-D55B-9FB5-6359-9FB93EE86AED}"/>
              </a:ext>
            </a:extLst>
          </p:cNvPr>
          <p:cNvSpPr txBox="1"/>
          <p:nvPr/>
        </p:nvSpPr>
        <p:spPr>
          <a:xfrm>
            <a:off x="331064" y="982590"/>
            <a:ext cx="5477346" cy="707886"/>
          </a:xfrm>
          <a:prstGeom prst="rect">
            <a:avLst/>
          </a:prstGeom>
          <a:noFill/>
        </p:spPr>
        <p:txBody>
          <a:bodyPr wrap="square" rtlCol="0">
            <a:spAutoFit/>
          </a:bodyPr>
          <a:lstStyle/>
          <a:p>
            <a:pPr algn="ctr"/>
            <a:r>
              <a:rPr lang="it-IT" sz="4000" b="1" dirty="0" err="1">
                <a:solidFill>
                  <a:schemeClr val="tx2"/>
                </a:solidFill>
              </a:rPr>
              <a:t>Calculate</a:t>
            </a:r>
            <a:r>
              <a:rPr lang="it-IT" sz="4000" b="1" dirty="0">
                <a:solidFill>
                  <a:schemeClr val="tx2"/>
                </a:solidFill>
              </a:rPr>
              <a:t> </a:t>
            </a:r>
            <a:r>
              <a:rPr lang="it-IT" sz="4000" b="1" dirty="0" err="1">
                <a:solidFill>
                  <a:schemeClr val="tx2"/>
                </a:solidFill>
              </a:rPr>
              <a:t>Curves</a:t>
            </a:r>
            <a:endParaRPr lang="it-IT" sz="4000" b="1" dirty="0">
              <a:solidFill>
                <a:schemeClr val="tx2"/>
              </a:solidFill>
            </a:endParaRPr>
          </a:p>
        </p:txBody>
      </p:sp>
      <p:sp>
        <p:nvSpPr>
          <p:cNvPr id="8" name="CasellaDiTesto 7">
            <a:extLst>
              <a:ext uri="{FF2B5EF4-FFF2-40B4-BE49-F238E27FC236}">
                <a16:creationId xmlns:a16="http://schemas.microsoft.com/office/drawing/2014/main" id="{7B627054-B965-1336-09EF-BCB13B978E92}"/>
              </a:ext>
            </a:extLst>
          </p:cNvPr>
          <p:cNvSpPr txBox="1"/>
          <p:nvPr/>
        </p:nvSpPr>
        <p:spPr>
          <a:xfrm>
            <a:off x="6384032" y="971015"/>
            <a:ext cx="5477346" cy="707886"/>
          </a:xfrm>
          <a:prstGeom prst="rect">
            <a:avLst/>
          </a:prstGeom>
          <a:noFill/>
        </p:spPr>
        <p:txBody>
          <a:bodyPr wrap="square" rtlCol="0">
            <a:spAutoFit/>
          </a:bodyPr>
          <a:lstStyle/>
          <a:p>
            <a:pPr algn="ctr"/>
            <a:r>
              <a:rPr lang="it-IT" sz="4000" b="1" dirty="0">
                <a:solidFill>
                  <a:schemeClr val="tx2"/>
                </a:solidFill>
              </a:rPr>
              <a:t>Estimate </a:t>
            </a:r>
            <a:r>
              <a:rPr lang="it-IT" sz="4000" b="1" dirty="0" err="1">
                <a:solidFill>
                  <a:schemeClr val="tx2"/>
                </a:solidFill>
              </a:rPr>
              <a:t>Denoised</a:t>
            </a:r>
            <a:endParaRPr lang="it-IT" sz="4000" b="1" dirty="0">
              <a:solidFill>
                <a:schemeClr val="tx2"/>
              </a:solidFill>
            </a:endParaRPr>
          </a:p>
        </p:txBody>
      </p:sp>
      <p:cxnSp>
        <p:nvCxnSpPr>
          <p:cNvPr id="9" name="Connettore diritto 8">
            <a:extLst>
              <a:ext uri="{FF2B5EF4-FFF2-40B4-BE49-F238E27FC236}">
                <a16:creationId xmlns:a16="http://schemas.microsoft.com/office/drawing/2014/main" id="{92A73A35-BF9F-8516-FD35-F69B85E50C9A}"/>
              </a:ext>
            </a:extLst>
          </p:cNvPr>
          <p:cNvCxnSpPr>
            <a:cxnSpLocks/>
          </p:cNvCxnSpPr>
          <p:nvPr/>
        </p:nvCxnSpPr>
        <p:spPr>
          <a:xfrm>
            <a:off x="6096000" y="819022"/>
            <a:ext cx="0" cy="5682514"/>
          </a:xfrm>
          <a:prstGeom prst="line">
            <a:avLst/>
          </a:prstGeom>
        </p:spPr>
        <p:style>
          <a:lnRef idx="2">
            <a:schemeClr val="accent1"/>
          </a:lnRef>
          <a:fillRef idx="0">
            <a:schemeClr val="accent1"/>
          </a:fillRef>
          <a:effectRef idx="1">
            <a:schemeClr val="accent1"/>
          </a:effectRef>
          <a:fontRef idx="minor">
            <a:schemeClr val="tx1"/>
          </a:fontRef>
        </p:style>
      </p:cxnSp>
      <p:grpSp>
        <p:nvGrpSpPr>
          <p:cNvPr id="10" name="Gruppo 9">
            <a:extLst>
              <a:ext uri="{FF2B5EF4-FFF2-40B4-BE49-F238E27FC236}">
                <a16:creationId xmlns:a16="http://schemas.microsoft.com/office/drawing/2014/main" id="{14D44BD8-8279-DF87-8E0B-7314300F3D08}"/>
              </a:ext>
            </a:extLst>
          </p:cNvPr>
          <p:cNvGrpSpPr/>
          <p:nvPr/>
        </p:nvGrpSpPr>
        <p:grpSpPr>
          <a:xfrm>
            <a:off x="7043387" y="2562839"/>
            <a:ext cx="4373030" cy="1200329"/>
            <a:chOff x="6447342" y="1246557"/>
            <a:chExt cx="4609304" cy="1200329"/>
          </a:xfrm>
        </p:grpSpPr>
        <p:sp>
          <p:nvSpPr>
            <p:cNvPr id="11" name="CasellaDiTesto 10">
              <a:extLst>
                <a:ext uri="{FF2B5EF4-FFF2-40B4-BE49-F238E27FC236}">
                  <a16:creationId xmlns:a16="http://schemas.microsoft.com/office/drawing/2014/main" id="{D52000F3-F163-4007-ADD9-F68EA3564351}"/>
                </a:ext>
              </a:extLst>
            </p:cNvPr>
            <p:cNvSpPr txBox="1"/>
            <p:nvPr/>
          </p:nvSpPr>
          <p:spPr>
            <a:xfrm>
              <a:off x="7495184" y="1246557"/>
              <a:ext cx="3561462" cy="1200329"/>
            </a:xfrm>
            <a:prstGeom prst="rect">
              <a:avLst/>
            </a:prstGeom>
            <a:noFill/>
          </p:spPr>
          <p:txBody>
            <a:bodyPr wrap="square" rtlCol="0">
              <a:spAutoFit/>
            </a:bodyPr>
            <a:lstStyle/>
            <a:p>
              <a:r>
                <a:rPr lang="it-IT" sz="3600" dirty="0">
                  <a:solidFill>
                    <a:schemeClr val="tx2"/>
                  </a:solidFill>
                </a:rPr>
                <a:t>Stein </a:t>
              </a:r>
              <a:r>
                <a:rPr lang="it-IT" sz="3600" dirty="0" err="1">
                  <a:solidFill>
                    <a:schemeClr val="tx2"/>
                  </a:solidFill>
                </a:rPr>
                <a:t>Unbiased</a:t>
              </a:r>
              <a:r>
                <a:rPr lang="it-IT" sz="3600" dirty="0">
                  <a:solidFill>
                    <a:schemeClr val="tx2"/>
                  </a:solidFill>
                </a:rPr>
                <a:t> Risk Estimator</a:t>
              </a:r>
            </a:p>
          </p:txBody>
        </p:sp>
        <p:pic>
          <p:nvPicPr>
            <p:cNvPr id="12" name="Elemento grafico 11" descr="Segno di spunta con riempimento a tinta unita">
              <a:extLst>
                <a:ext uri="{FF2B5EF4-FFF2-40B4-BE49-F238E27FC236}">
                  <a16:creationId xmlns:a16="http://schemas.microsoft.com/office/drawing/2014/main" id="{44C85496-CA18-D7D7-C850-0B06FFE40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7342" y="1411000"/>
              <a:ext cx="908167" cy="908168"/>
            </a:xfrm>
            <a:prstGeom prst="rect">
              <a:avLst/>
            </a:prstGeom>
          </p:spPr>
        </p:pic>
      </p:grpSp>
      <p:grpSp>
        <p:nvGrpSpPr>
          <p:cNvPr id="13" name="Gruppo 12">
            <a:extLst>
              <a:ext uri="{FF2B5EF4-FFF2-40B4-BE49-F238E27FC236}">
                <a16:creationId xmlns:a16="http://schemas.microsoft.com/office/drawing/2014/main" id="{95B18CAC-CA82-F03D-DBFE-80DED00B0D58}"/>
              </a:ext>
            </a:extLst>
          </p:cNvPr>
          <p:cNvGrpSpPr/>
          <p:nvPr/>
        </p:nvGrpSpPr>
        <p:grpSpPr>
          <a:xfrm>
            <a:off x="1030486" y="2584378"/>
            <a:ext cx="4368212" cy="1200329"/>
            <a:chOff x="6452421" y="1246557"/>
            <a:chExt cx="4604225" cy="1200329"/>
          </a:xfrm>
        </p:grpSpPr>
        <p:sp>
          <p:nvSpPr>
            <p:cNvPr id="14" name="CasellaDiTesto 13">
              <a:extLst>
                <a:ext uri="{FF2B5EF4-FFF2-40B4-BE49-F238E27FC236}">
                  <a16:creationId xmlns:a16="http://schemas.microsoft.com/office/drawing/2014/main" id="{04B8855F-CB38-B14C-1662-E270E348BD31}"/>
                </a:ext>
              </a:extLst>
            </p:cNvPr>
            <p:cNvSpPr txBox="1"/>
            <p:nvPr/>
          </p:nvSpPr>
          <p:spPr>
            <a:xfrm>
              <a:off x="7495184" y="1246557"/>
              <a:ext cx="3561462" cy="1200329"/>
            </a:xfrm>
            <a:prstGeom prst="rect">
              <a:avLst/>
            </a:prstGeom>
            <a:noFill/>
          </p:spPr>
          <p:txBody>
            <a:bodyPr wrap="square" rtlCol="0">
              <a:spAutoFit/>
            </a:bodyPr>
            <a:lstStyle/>
            <a:p>
              <a:r>
                <a:rPr lang="it-IT" sz="3600" dirty="0" err="1">
                  <a:solidFill>
                    <a:schemeClr val="tx2"/>
                  </a:solidFill>
                </a:rPr>
                <a:t>Least</a:t>
              </a:r>
              <a:r>
                <a:rPr lang="it-IT" sz="3600" dirty="0">
                  <a:solidFill>
                    <a:schemeClr val="tx2"/>
                  </a:solidFill>
                </a:rPr>
                <a:t> </a:t>
              </a:r>
              <a:r>
                <a:rPr lang="it-IT" sz="3600" dirty="0" err="1">
                  <a:solidFill>
                    <a:schemeClr val="tx2"/>
                  </a:solidFill>
                </a:rPr>
                <a:t>Square</a:t>
              </a:r>
              <a:r>
                <a:rPr lang="it-IT" sz="3600" dirty="0">
                  <a:solidFill>
                    <a:schemeClr val="tx2"/>
                  </a:solidFill>
                </a:rPr>
                <a:t> </a:t>
              </a:r>
              <a:r>
                <a:rPr lang="it-IT" sz="3600" dirty="0" err="1">
                  <a:solidFill>
                    <a:schemeClr val="tx2"/>
                  </a:solidFill>
                </a:rPr>
                <a:t>Regression</a:t>
              </a:r>
              <a:endParaRPr lang="it-IT" sz="3600" dirty="0">
                <a:solidFill>
                  <a:schemeClr val="tx2"/>
                </a:solidFill>
              </a:endParaRPr>
            </a:p>
          </p:txBody>
        </p:sp>
        <p:pic>
          <p:nvPicPr>
            <p:cNvPr id="15" name="Elemento grafico 14" descr="Segno di spunta con riempimento a tinta unita">
              <a:extLst>
                <a:ext uri="{FF2B5EF4-FFF2-40B4-BE49-F238E27FC236}">
                  <a16:creationId xmlns:a16="http://schemas.microsoft.com/office/drawing/2014/main" id="{D9DA782A-7530-3A92-61F1-A67B5E286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2421" y="1360992"/>
              <a:ext cx="908167" cy="908168"/>
            </a:xfrm>
            <a:prstGeom prst="rect">
              <a:avLst/>
            </a:prstGeom>
          </p:spPr>
        </p:pic>
      </p:grpSp>
      <p:pic>
        <p:nvPicPr>
          <p:cNvPr id="18" name="Picture 5">
            <a:extLst>
              <a:ext uri="{FF2B5EF4-FFF2-40B4-BE49-F238E27FC236}">
                <a16:creationId xmlns:a16="http://schemas.microsoft.com/office/drawing/2014/main" id="{78159B63-8ECB-5FCE-FC89-5D4340196A9A}"/>
              </a:ext>
            </a:extLst>
          </p:cNvPr>
          <p:cNvPicPr>
            <a:picLocks noChangeAspect="1"/>
          </p:cNvPicPr>
          <p:nvPr/>
        </p:nvPicPr>
        <p:blipFill rotWithShape="1">
          <a:blip r:embed="rId5">
            <a:extLst>
              <a:ext uri="{28A0092B-C50C-407E-A947-70E740481C1C}">
                <a14:useLocalDpi xmlns:a14="http://schemas.microsoft.com/office/drawing/2010/main" val="0"/>
              </a:ext>
            </a:extLst>
          </a:blip>
          <a:srcRect l="35127" t="60708" r="19101" b="25309"/>
          <a:stretch/>
        </p:blipFill>
        <p:spPr>
          <a:xfrm>
            <a:off x="2867852" y="4797152"/>
            <a:ext cx="6456292" cy="1068309"/>
          </a:xfrm>
          <a:prstGeom prst="rect">
            <a:avLst/>
          </a:prstGeom>
          <a:ln w="57150">
            <a:solidFill>
              <a:srgbClr val="FF0000"/>
            </a:solidFill>
          </a:ln>
        </p:spPr>
      </p:pic>
    </p:spTree>
    <p:extLst>
      <p:ext uri="{BB962C8B-B14F-4D97-AF65-F5344CB8AC3E}">
        <p14:creationId xmlns:p14="http://schemas.microsoft.com/office/powerpoint/2010/main" val="262740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19</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Convergence</a:t>
            </a:r>
            <a:r>
              <a:rPr lang="it-IT" dirty="0"/>
              <a:t> </a:t>
            </a:r>
            <a:r>
              <a:rPr lang="it-IT" dirty="0" err="1"/>
              <a:t>Curves</a:t>
            </a:r>
            <a:endParaRPr lang="it-IT" dirty="0"/>
          </a:p>
        </p:txBody>
      </p:sp>
      <p:sp>
        <p:nvSpPr>
          <p:cNvPr id="7" name="CasellaDiTesto 6">
            <a:extLst>
              <a:ext uri="{FF2B5EF4-FFF2-40B4-BE49-F238E27FC236}">
                <a16:creationId xmlns:a16="http://schemas.microsoft.com/office/drawing/2014/main" id="{C13844DD-D55B-9FB5-6359-9FB93EE86AED}"/>
              </a:ext>
            </a:extLst>
          </p:cNvPr>
          <p:cNvSpPr txBox="1"/>
          <p:nvPr/>
        </p:nvSpPr>
        <p:spPr>
          <a:xfrm>
            <a:off x="331064" y="982590"/>
            <a:ext cx="5477346" cy="707886"/>
          </a:xfrm>
          <a:prstGeom prst="rect">
            <a:avLst/>
          </a:prstGeom>
          <a:noFill/>
        </p:spPr>
        <p:txBody>
          <a:bodyPr wrap="square" rtlCol="0">
            <a:spAutoFit/>
          </a:bodyPr>
          <a:lstStyle/>
          <a:p>
            <a:pPr algn="ctr"/>
            <a:r>
              <a:rPr lang="it-IT" sz="4000" b="1" dirty="0" err="1">
                <a:solidFill>
                  <a:schemeClr val="tx2"/>
                </a:solidFill>
              </a:rPr>
              <a:t>Calculate</a:t>
            </a:r>
            <a:r>
              <a:rPr lang="it-IT" sz="4000" b="1" dirty="0">
                <a:solidFill>
                  <a:schemeClr val="tx2"/>
                </a:solidFill>
              </a:rPr>
              <a:t> </a:t>
            </a:r>
            <a:r>
              <a:rPr lang="it-IT" sz="4000" b="1" dirty="0" err="1">
                <a:solidFill>
                  <a:schemeClr val="tx2"/>
                </a:solidFill>
              </a:rPr>
              <a:t>Curves</a:t>
            </a:r>
            <a:endParaRPr lang="it-IT" sz="4000" b="1" dirty="0">
              <a:solidFill>
                <a:schemeClr val="tx2"/>
              </a:solidFill>
            </a:endParaRPr>
          </a:p>
        </p:txBody>
      </p:sp>
      <p:sp>
        <p:nvSpPr>
          <p:cNvPr id="8" name="CasellaDiTesto 7">
            <a:extLst>
              <a:ext uri="{FF2B5EF4-FFF2-40B4-BE49-F238E27FC236}">
                <a16:creationId xmlns:a16="http://schemas.microsoft.com/office/drawing/2014/main" id="{7B627054-B965-1336-09EF-BCB13B978E92}"/>
              </a:ext>
            </a:extLst>
          </p:cNvPr>
          <p:cNvSpPr txBox="1"/>
          <p:nvPr/>
        </p:nvSpPr>
        <p:spPr>
          <a:xfrm>
            <a:off x="6384032" y="971015"/>
            <a:ext cx="5477346" cy="707886"/>
          </a:xfrm>
          <a:prstGeom prst="rect">
            <a:avLst/>
          </a:prstGeom>
          <a:noFill/>
        </p:spPr>
        <p:txBody>
          <a:bodyPr wrap="square" rtlCol="0">
            <a:spAutoFit/>
          </a:bodyPr>
          <a:lstStyle/>
          <a:p>
            <a:pPr algn="ctr"/>
            <a:r>
              <a:rPr lang="it-IT" sz="4000" b="1" dirty="0">
                <a:solidFill>
                  <a:schemeClr val="tx2"/>
                </a:solidFill>
              </a:rPr>
              <a:t>Estimate </a:t>
            </a:r>
            <a:r>
              <a:rPr lang="it-IT" sz="4000" b="1" dirty="0" err="1">
                <a:solidFill>
                  <a:schemeClr val="tx2"/>
                </a:solidFill>
              </a:rPr>
              <a:t>Denoised</a:t>
            </a:r>
            <a:endParaRPr lang="it-IT" sz="4000" b="1" dirty="0">
              <a:solidFill>
                <a:schemeClr val="tx2"/>
              </a:solidFill>
            </a:endParaRPr>
          </a:p>
        </p:txBody>
      </p:sp>
      <p:cxnSp>
        <p:nvCxnSpPr>
          <p:cNvPr id="9" name="Connettore diritto 8">
            <a:extLst>
              <a:ext uri="{FF2B5EF4-FFF2-40B4-BE49-F238E27FC236}">
                <a16:creationId xmlns:a16="http://schemas.microsoft.com/office/drawing/2014/main" id="{92A73A35-BF9F-8516-FD35-F69B85E50C9A}"/>
              </a:ext>
            </a:extLst>
          </p:cNvPr>
          <p:cNvCxnSpPr>
            <a:cxnSpLocks/>
          </p:cNvCxnSpPr>
          <p:nvPr/>
        </p:nvCxnSpPr>
        <p:spPr>
          <a:xfrm>
            <a:off x="6096000" y="819022"/>
            <a:ext cx="0" cy="5682514"/>
          </a:xfrm>
          <a:prstGeom prst="line">
            <a:avLst/>
          </a:prstGeom>
        </p:spPr>
        <p:style>
          <a:lnRef idx="2">
            <a:schemeClr val="accent1"/>
          </a:lnRef>
          <a:fillRef idx="0">
            <a:schemeClr val="accent1"/>
          </a:fillRef>
          <a:effectRef idx="1">
            <a:schemeClr val="accent1"/>
          </a:effectRef>
          <a:fontRef idx="minor">
            <a:schemeClr val="tx1"/>
          </a:fontRef>
        </p:style>
      </p:cxnSp>
      <p:grpSp>
        <p:nvGrpSpPr>
          <p:cNvPr id="10" name="Gruppo 9">
            <a:extLst>
              <a:ext uri="{FF2B5EF4-FFF2-40B4-BE49-F238E27FC236}">
                <a16:creationId xmlns:a16="http://schemas.microsoft.com/office/drawing/2014/main" id="{14D44BD8-8279-DF87-8E0B-7314300F3D08}"/>
              </a:ext>
            </a:extLst>
          </p:cNvPr>
          <p:cNvGrpSpPr/>
          <p:nvPr/>
        </p:nvGrpSpPr>
        <p:grpSpPr>
          <a:xfrm>
            <a:off x="7043387" y="2562839"/>
            <a:ext cx="4373030" cy="1754326"/>
            <a:chOff x="6447342" y="1246557"/>
            <a:chExt cx="4609304" cy="1754326"/>
          </a:xfrm>
        </p:grpSpPr>
        <p:sp>
          <p:nvSpPr>
            <p:cNvPr id="11" name="CasellaDiTesto 10">
              <a:extLst>
                <a:ext uri="{FF2B5EF4-FFF2-40B4-BE49-F238E27FC236}">
                  <a16:creationId xmlns:a16="http://schemas.microsoft.com/office/drawing/2014/main" id="{D52000F3-F163-4007-ADD9-F68EA3564351}"/>
                </a:ext>
              </a:extLst>
            </p:cNvPr>
            <p:cNvSpPr txBox="1"/>
            <p:nvPr/>
          </p:nvSpPr>
          <p:spPr>
            <a:xfrm>
              <a:off x="7495184" y="1246557"/>
              <a:ext cx="3561462" cy="1754326"/>
            </a:xfrm>
            <a:prstGeom prst="rect">
              <a:avLst/>
            </a:prstGeom>
            <a:noFill/>
          </p:spPr>
          <p:txBody>
            <a:bodyPr wrap="square" rtlCol="0">
              <a:spAutoFit/>
            </a:bodyPr>
            <a:lstStyle/>
            <a:p>
              <a:r>
                <a:rPr lang="it-IT" sz="3600" dirty="0">
                  <a:solidFill>
                    <a:schemeClr val="tx2"/>
                  </a:solidFill>
                </a:rPr>
                <a:t>Stein Unbiased Risk Estimator (SURE)</a:t>
              </a:r>
            </a:p>
          </p:txBody>
        </p:sp>
        <p:pic>
          <p:nvPicPr>
            <p:cNvPr id="12" name="Elemento grafico 11" descr="Segno di spunta con riempimento a tinta unita">
              <a:extLst>
                <a:ext uri="{FF2B5EF4-FFF2-40B4-BE49-F238E27FC236}">
                  <a16:creationId xmlns:a16="http://schemas.microsoft.com/office/drawing/2014/main" id="{44C85496-CA18-D7D7-C850-0B06FFE403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47342" y="1411000"/>
              <a:ext cx="908167" cy="908168"/>
            </a:xfrm>
            <a:prstGeom prst="rect">
              <a:avLst/>
            </a:prstGeom>
          </p:spPr>
        </p:pic>
      </p:grpSp>
      <p:grpSp>
        <p:nvGrpSpPr>
          <p:cNvPr id="13" name="Gruppo 12">
            <a:extLst>
              <a:ext uri="{FF2B5EF4-FFF2-40B4-BE49-F238E27FC236}">
                <a16:creationId xmlns:a16="http://schemas.microsoft.com/office/drawing/2014/main" id="{95B18CAC-CA82-F03D-DBFE-80DED00B0D58}"/>
              </a:ext>
            </a:extLst>
          </p:cNvPr>
          <p:cNvGrpSpPr/>
          <p:nvPr/>
        </p:nvGrpSpPr>
        <p:grpSpPr>
          <a:xfrm>
            <a:off x="1030486" y="2584378"/>
            <a:ext cx="4368212" cy="1200329"/>
            <a:chOff x="6452421" y="1246557"/>
            <a:chExt cx="4604225" cy="1200329"/>
          </a:xfrm>
        </p:grpSpPr>
        <p:sp>
          <p:nvSpPr>
            <p:cNvPr id="14" name="CasellaDiTesto 13">
              <a:extLst>
                <a:ext uri="{FF2B5EF4-FFF2-40B4-BE49-F238E27FC236}">
                  <a16:creationId xmlns:a16="http://schemas.microsoft.com/office/drawing/2014/main" id="{04B8855F-CB38-B14C-1662-E270E348BD31}"/>
                </a:ext>
              </a:extLst>
            </p:cNvPr>
            <p:cNvSpPr txBox="1"/>
            <p:nvPr/>
          </p:nvSpPr>
          <p:spPr>
            <a:xfrm>
              <a:off x="7495184" y="1246557"/>
              <a:ext cx="3561462" cy="1200329"/>
            </a:xfrm>
            <a:prstGeom prst="rect">
              <a:avLst/>
            </a:prstGeom>
            <a:noFill/>
          </p:spPr>
          <p:txBody>
            <a:bodyPr wrap="square" rtlCol="0">
              <a:spAutoFit/>
            </a:bodyPr>
            <a:lstStyle/>
            <a:p>
              <a:r>
                <a:rPr lang="it-IT" sz="3600" dirty="0" err="1">
                  <a:solidFill>
                    <a:schemeClr val="tx2"/>
                  </a:solidFill>
                </a:rPr>
                <a:t>Least</a:t>
              </a:r>
              <a:r>
                <a:rPr lang="it-IT" sz="3600" dirty="0">
                  <a:solidFill>
                    <a:schemeClr val="tx2"/>
                  </a:solidFill>
                </a:rPr>
                <a:t> </a:t>
              </a:r>
              <a:r>
                <a:rPr lang="it-IT" sz="3600" dirty="0" err="1">
                  <a:solidFill>
                    <a:schemeClr val="tx2"/>
                  </a:solidFill>
                </a:rPr>
                <a:t>Square</a:t>
              </a:r>
              <a:r>
                <a:rPr lang="it-IT" sz="3600" dirty="0">
                  <a:solidFill>
                    <a:schemeClr val="tx2"/>
                  </a:solidFill>
                </a:rPr>
                <a:t> </a:t>
              </a:r>
              <a:r>
                <a:rPr lang="it-IT" sz="3600" dirty="0" err="1">
                  <a:solidFill>
                    <a:schemeClr val="tx2"/>
                  </a:solidFill>
                </a:rPr>
                <a:t>Regression</a:t>
              </a:r>
              <a:endParaRPr lang="it-IT" sz="3600" dirty="0">
                <a:solidFill>
                  <a:schemeClr val="tx2"/>
                </a:solidFill>
              </a:endParaRPr>
            </a:p>
          </p:txBody>
        </p:sp>
        <p:pic>
          <p:nvPicPr>
            <p:cNvPr id="15" name="Elemento grafico 14" descr="Segno di spunta con riempimento a tinta unita">
              <a:extLst>
                <a:ext uri="{FF2B5EF4-FFF2-40B4-BE49-F238E27FC236}">
                  <a16:creationId xmlns:a16="http://schemas.microsoft.com/office/drawing/2014/main" id="{D9DA782A-7530-3A92-61F1-A67B5E286E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52421" y="1360992"/>
              <a:ext cx="908167" cy="908168"/>
            </a:xfrm>
            <a:prstGeom prst="rect">
              <a:avLst/>
            </a:prstGeom>
          </p:spPr>
        </p:pic>
      </p:grpSp>
      <p:sp>
        <p:nvSpPr>
          <p:cNvPr id="5" name="CasellaDiTesto 4">
            <a:extLst>
              <a:ext uri="{FF2B5EF4-FFF2-40B4-BE49-F238E27FC236}">
                <a16:creationId xmlns:a16="http://schemas.microsoft.com/office/drawing/2014/main" id="{62A0B53C-AF7B-E61D-B7FD-A125100D9D7E}"/>
              </a:ext>
            </a:extLst>
          </p:cNvPr>
          <p:cNvSpPr txBox="1"/>
          <p:nvPr/>
        </p:nvSpPr>
        <p:spPr>
          <a:xfrm>
            <a:off x="2828113" y="4830251"/>
            <a:ext cx="7111838" cy="830997"/>
          </a:xfrm>
          <a:prstGeom prst="rect">
            <a:avLst/>
          </a:prstGeom>
          <a:solidFill>
            <a:schemeClr val="bg1"/>
          </a:solidFill>
          <a:ln w="57150">
            <a:solidFill>
              <a:srgbClr val="FF0000"/>
            </a:solidFill>
          </a:ln>
        </p:spPr>
        <p:txBody>
          <a:bodyPr wrap="square" rtlCol="0">
            <a:spAutoFit/>
          </a:bodyPr>
          <a:lstStyle/>
          <a:p>
            <a:r>
              <a:rPr lang="it-IT" sz="2400" i="1" dirty="0">
                <a:solidFill>
                  <a:schemeClr val="tx2"/>
                </a:solidFill>
              </a:rPr>
              <a:t>*   Samples </a:t>
            </a:r>
            <a:r>
              <a:rPr lang="it-IT" sz="2400" i="1" dirty="0" err="1">
                <a:solidFill>
                  <a:schemeClr val="tx2"/>
                </a:solidFill>
              </a:rPr>
              <a:t>should</a:t>
            </a:r>
            <a:r>
              <a:rPr lang="it-IT" sz="2400" i="1" dirty="0">
                <a:solidFill>
                  <a:schemeClr val="tx2"/>
                </a:solidFill>
              </a:rPr>
              <a:t> follow </a:t>
            </a:r>
            <a:r>
              <a:rPr lang="it-IT" sz="2400" i="1" dirty="0" err="1">
                <a:solidFill>
                  <a:schemeClr val="tx2"/>
                </a:solidFill>
              </a:rPr>
              <a:t>normal</a:t>
            </a:r>
            <a:r>
              <a:rPr lang="it-IT" sz="2400" i="1" dirty="0">
                <a:solidFill>
                  <a:schemeClr val="tx2"/>
                </a:solidFill>
              </a:rPr>
              <a:t> </a:t>
            </a:r>
            <a:r>
              <a:rPr lang="it-IT" sz="2400" i="1" dirty="0" err="1">
                <a:solidFill>
                  <a:schemeClr val="tx2"/>
                </a:solidFill>
              </a:rPr>
              <a:t>distribution</a:t>
            </a:r>
            <a:endParaRPr lang="it-IT" sz="2400" i="1" dirty="0">
              <a:solidFill>
                <a:schemeClr val="tx2"/>
              </a:solidFill>
            </a:endParaRPr>
          </a:p>
          <a:p>
            <a:r>
              <a:rPr lang="it-IT" sz="2400" i="1" dirty="0">
                <a:solidFill>
                  <a:schemeClr val="tx2"/>
                </a:solidFill>
              </a:rPr>
              <a:t>** </a:t>
            </a:r>
            <a:r>
              <a:rPr lang="it-IT" sz="2400" i="1" dirty="0" err="1">
                <a:solidFill>
                  <a:schemeClr val="tx2"/>
                </a:solidFill>
              </a:rPr>
              <a:t>Denoising</a:t>
            </a:r>
            <a:r>
              <a:rPr lang="it-IT" sz="2400" i="1" dirty="0">
                <a:solidFill>
                  <a:schemeClr val="tx2"/>
                </a:solidFill>
              </a:rPr>
              <a:t> </a:t>
            </a:r>
            <a:r>
              <a:rPr lang="it-IT" sz="2400" i="1" dirty="0" err="1">
                <a:solidFill>
                  <a:schemeClr val="tx2"/>
                </a:solidFill>
              </a:rPr>
              <a:t>function</a:t>
            </a:r>
            <a:r>
              <a:rPr lang="it-IT" sz="2400" i="1" dirty="0">
                <a:solidFill>
                  <a:schemeClr val="tx2"/>
                </a:solidFill>
              </a:rPr>
              <a:t> </a:t>
            </a:r>
            <a:r>
              <a:rPr lang="it-IT" sz="2400" i="1" dirty="0" err="1">
                <a:solidFill>
                  <a:schemeClr val="tx2"/>
                </a:solidFill>
              </a:rPr>
              <a:t>should</a:t>
            </a:r>
            <a:r>
              <a:rPr lang="it-IT" sz="2400" i="1" dirty="0">
                <a:solidFill>
                  <a:schemeClr val="tx2"/>
                </a:solidFill>
              </a:rPr>
              <a:t> be </a:t>
            </a:r>
            <a:r>
              <a:rPr lang="it-IT" sz="2400" i="1" dirty="0" err="1">
                <a:solidFill>
                  <a:schemeClr val="tx2"/>
                </a:solidFill>
              </a:rPr>
              <a:t>weakly</a:t>
            </a:r>
            <a:r>
              <a:rPr lang="it-IT" sz="2400" i="1" dirty="0">
                <a:solidFill>
                  <a:schemeClr val="tx2"/>
                </a:solidFill>
              </a:rPr>
              <a:t> </a:t>
            </a:r>
            <a:r>
              <a:rPr lang="it-IT" sz="2400" i="1" dirty="0" err="1">
                <a:solidFill>
                  <a:schemeClr val="tx2"/>
                </a:solidFill>
              </a:rPr>
              <a:t>differentiable</a:t>
            </a:r>
            <a:endParaRPr lang="it-IT" sz="2400" i="1" dirty="0">
              <a:solidFill>
                <a:schemeClr val="tx2"/>
              </a:solidFill>
            </a:endParaRPr>
          </a:p>
        </p:txBody>
      </p:sp>
    </p:spTree>
    <p:extLst>
      <p:ext uri="{BB962C8B-B14F-4D97-AF65-F5344CB8AC3E}">
        <p14:creationId xmlns:p14="http://schemas.microsoft.com/office/powerpoint/2010/main" val="37165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A2BF3B-BAC3-2206-6B8B-A72AE289A7CA}"/>
              </a:ext>
            </a:extLst>
          </p:cNvPr>
          <p:cNvSpPr/>
          <p:nvPr/>
        </p:nvSpPr>
        <p:spPr>
          <a:xfrm>
            <a:off x="-9832" y="799043"/>
            <a:ext cx="12216414" cy="571646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egnaposto piè di pagina 1">
            <a:extLst>
              <a:ext uri="{FF2B5EF4-FFF2-40B4-BE49-F238E27FC236}">
                <a16:creationId xmlns:a16="http://schemas.microsoft.com/office/drawing/2014/main" id="{6E0482B8-BD89-C2C0-2D21-F10138003FCE}"/>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56C318DC-EA5B-AB57-4019-60C1749881C7}"/>
              </a:ext>
            </a:extLst>
          </p:cNvPr>
          <p:cNvSpPr>
            <a:spLocks noGrp="1"/>
          </p:cNvSpPr>
          <p:nvPr>
            <p:ph type="sldNum" sz="quarter" idx="12"/>
          </p:nvPr>
        </p:nvSpPr>
        <p:spPr/>
        <p:txBody>
          <a:bodyPr/>
          <a:lstStyle/>
          <a:p>
            <a:fld id="{2CB06865-0A5C-4946-9ED1-740E2A2631BD}" type="slidenum">
              <a:rPr lang="en-US" smtClean="0"/>
              <a:pPr/>
              <a:t>2</a:t>
            </a:fld>
            <a:endParaRPr lang="en-US" dirty="0"/>
          </a:p>
        </p:txBody>
      </p:sp>
      <p:sp>
        <p:nvSpPr>
          <p:cNvPr id="4" name="Titolo 3">
            <a:extLst>
              <a:ext uri="{FF2B5EF4-FFF2-40B4-BE49-F238E27FC236}">
                <a16:creationId xmlns:a16="http://schemas.microsoft.com/office/drawing/2014/main" id="{B45A1B77-5AAA-226F-AD77-0EA081E92841}"/>
              </a:ext>
            </a:extLst>
          </p:cNvPr>
          <p:cNvSpPr>
            <a:spLocks noGrp="1"/>
          </p:cNvSpPr>
          <p:nvPr>
            <p:ph type="title"/>
          </p:nvPr>
        </p:nvSpPr>
        <p:spPr/>
        <p:txBody>
          <a:bodyPr/>
          <a:lstStyle/>
          <a:p>
            <a:r>
              <a:rPr lang="it-IT" dirty="0"/>
              <a:t>AR</a:t>
            </a:r>
            <a:r>
              <a:rPr lang="it-IT" baseline="30000" dirty="0"/>
              <a:t>2</a:t>
            </a:r>
            <a:r>
              <a:rPr lang="it-IT" dirty="0"/>
              <a:t>T</a:t>
            </a:r>
          </a:p>
        </p:txBody>
      </p:sp>
      <p:pic>
        <p:nvPicPr>
          <p:cNvPr id="6" name="Video senza titolo - Realizzato con Clipchamp (15)">
            <a:hlinkClick r:id="" action="ppaction://media"/>
            <a:extLst>
              <a:ext uri="{FF2B5EF4-FFF2-40B4-BE49-F238E27FC236}">
                <a16:creationId xmlns:a16="http://schemas.microsoft.com/office/drawing/2014/main" id="{13A58787-A097-8CC7-8854-F2E5834CCC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4849" y="808875"/>
            <a:ext cx="10142301" cy="5705045"/>
          </a:xfrm>
          <a:prstGeom prst="rect">
            <a:avLst/>
          </a:prstGeom>
        </p:spPr>
      </p:pic>
    </p:spTree>
    <p:extLst>
      <p:ext uri="{BB962C8B-B14F-4D97-AF65-F5344CB8AC3E}">
        <p14:creationId xmlns:p14="http://schemas.microsoft.com/office/powerpoint/2010/main" val="270163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endCondLst>
                    <p:cond evt="onNext" delay="0">
                      <p:tgtEl>
                        <p:sldTgt/>
                      </p:tgtEl>
                    </p:cond>
                  </p:end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20</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Convergence</a:t>
            </a:r>
            <a:r>
              <a:rPr lang="it-IT" dirty="0"/>
              <a:t> </a:t>
            </a:r>
            <a:r>
              <a:rPr lang="it-IT" dirty="0" err="1"/>
              <a:t>Curves</a:t>
            </a:r>
            <a:endParaRPr lang="it-IT" dirty="0"/>
          </a:p>
        </p:txBody>
      </p:sp>
      <p:sp>
        <p:nvSpPr>
          <p:cNvPr id="7" name="CasellaDiTesto 6">
            <a:extLst>
              <a:ext uri="{FF2B5EF4-FFF2-40B4-BE49-F238E27FC236}">
                <a16:creationId xmlns:a16="http://schemas.microsoft.com/office/drawing/2014/main" id="{C13844DD-D55B-9FB5-6359-9FB93EE86AED}"/>
              </a:ext>
            </a:extLst>
          </p:cNvPr>
          <p:cNvSpPr txBox="1"/>
          <p:nvPr/>
        </p:nvSpPr>
        <p:spPr>
          <a:xfrm>
            <a:off x="331064" y="982590"/>
            <a:ext cx="5477346" cy="707886"/>
          </a:xfrm>
          <a:prstGeom prst="rect">
            <a:avLst/>
          </a:prstGeom>
          <a:noFill/>
        </p:spPr>
        <p:txBody>
          <a:bodyPr wrap="square" rtlCol="0">
            <a:spAutoFit/>
          </a:bodyPr>
          <a:lstStyle/>
          <a:p>
            <a:pPr algn="ctr"/>
            <a:r>
              <a:rPr lang="it-IT" sz="4000" b="1" dirty="0" err="1">
                <a:solidFill>
                  <a:schemeClr val="tx2"/>
                </a:solidFill>
              </a:rPr>
              <a:t>Calculate</a:t>
            </a:r>
            <a:r>
              <a:rPr lang="it-IT" sz="4000" b="1" dirty="0">
                <a:solidFill>
                  <a:schemeClr val="tx2"/>
                </a:solidFill>
              </a:rPr>
              <a:t> </a:t>
            </a:r>
            <a:r>
              <a:rPr lang="it-IT" sz="4000" b="1" dirty="0" err="1">
                <a:solidFill>
                  <a:schemeClr val="tx2"/>
                </a:solidFill>
              </a:rPr>
              <a:t>Curves</a:t>
            </a:r>
            <a:endParaRPr lang="it-IT" sz="4000" b="1" dirty="0">
              <a:solidFill>
                <a:schemeClr val="tx2"/>
              </a:solidFill>
            </a:endParaRPr>
          </a:p>
        </p:txBody>
      </p:sp>
      <p:sp>
        <p:nvSpPr>
          <p:cNvPr id="8" name="CasellaDiTesto 7">
            <a:extLst>
              <a:ext uri="{FF2B5EF4-FFF2-40B4-BE49-F238E27FC236}">
                <a16:creationId xmlns:a16="http://schemas.microsoft.com/office/drawing/2014/main" id="{7B627054-B965-1336-09EF-BCB13B978E92}"/>
              </a:ext>
            </a:extLst>
          </p:cNvPr>
          <p:cNvSpPr txBox="1"/>
          <p:nvPr/>
        </p:nvSpPr>
        <p:spPr>
          <a:xfrm>
            <a:off x="6384032" y="971015"/>
            <a:ext cx="5477346" cy="707886"/>
          </a:xfrm>
          <a:prstGeom prst="rect">
            <a:avLst/>
          </a:prstGeom>
          <a:noFill/>
        </p:spPr>
        <p:txBody>
          <a:bodyPr wrap="square" rtlCol="0">
            <a:spAutoFit/>
          </a:bodyPr>
          <a:lstStyle/>
          <a:p>
            <a:pPr algn="ctr"/>
            <a:r>
              <a:rPr lang="it-IT" sz="4000" b="1" dirty="0">
                <a:solidFill>
                  <a:schemeClr val="tx2"/>
                </a:solidFill>
              </a:rPr>
              <a:t>Estimate </a:t>
            </a:r>
            <a:r>
              <a:rPr lang="it-IT" sz="4000" b="1" dirty="0" err="1">
                <a:solidFill>
                  <a:schemeClr val="tx2"/>
                </a:solidFill>
              </a:rPr>
              <a:t>Denoised</a:t>
            </a:r>
            <a:endParaRPr lang="it-IT" sz="4000" b="1" dirty="0">
              <a:solidFill>
                <a:schemeClr val="tx2"/>
              </a:solidFill>
            </a:endParaRPr>
          </a:p>
        </p:txBody>
      </p:sp>
      <p:cxnSp>
        <p:nvCxnSpPr>
          <p:cNvPr id="9" name="Connettore diritto 8">
            <a:extLst>
              <a:ext uri="{FF2B5EF4-FFF2-40B4-BE49-F238E27FC236}">
                <a16:creationId xmlns:a16="http://schemas.microsoft.com/office/drawing/2014/main" id="{92A73A35-BF9F-8516-FD35-F69B85E50C9A}"/>
              </a:ext>
            </a:extLst>
          </p:cNvPr>
          <p:cNvCxnSpPr>
            <a:cxnSpLocks/>
          </p:cNvCxnSpPr>
          <p:nvPr/>
        </p:nvCxnSpPr>
        <p:spPr>
          <a:xfrm>
            <a:off x="6096000" y="819022"/>
            <a:ext cx="0" cy="568251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Immagine 4">
            <a:extLst>
              <a:ext uri="{FF2B5EF4-FFF2-40B4-BE49-F238E27FC236}">
                <a16:creationId xmlns:a16="http://schemas.microsoft.com/office/drawing/2014/main" id="{81DCEC3F-E620-430F-6870-4F41FD1C2770}"/>
              </a:ext>
            </a:extLst>
          </p:cNvPr>
          <p:cNvPicPr>
            <a:picLocks noChangeAspect="1"/>
          </p:cNvPicPr>
          <p:nvPr/>
        </p:nvPicPr>
        <p:blipFill rotWithShape="1">
          <a:blip r:embed="rId3"/>
          <a:srcRect l="10396" t="34269" r="61386" b="27208"/>
          <a:stretch/>
        </p:blipFill>
        <p:spPr>
          <a:xfrm>
            <a:off x="1327594" y="2066368"/>
            <a:ext cx="3440318" cy="2544025"/>
          </a:xfrm>
          <a:prstGeom prst="rect">
            <a:avLst/>
          </a:prstGeom>
        </p:spPr>
      </p:pic>
      <p:grpSp>
        <p:nvGrpSpPr>
          <p:cNvPr id="6" name="Gruppo 5">
            <a:extLst>
              <a:ext uri="{FF2B5EF4-FFF2-40B4-BE49-F238E27FC236}">
                <a16:creationId xmlns:a16="http://schemas.microsoft.com/office/drawing/2014/main" id="{53CAF953-C10A-FBF0-A6F1-CAC0D3AE8FF6}"/>
              </a:ext>
            </a:extLst>
          </p:cNvPr>
          <p:cNvGrpSpPr/>
          <p:nvPr/>
        </p:nvGrpSpPr>
        <p:grpSpPr>
          <a:xfrm>
            <a:off x="6277710" y="2259148"/>
            <a:ext cx="5523298" cy="2166590"/>
            <a:chOff x="6307914" y="1870671"/>
            <a:chExt cx="5523298" cy="2166590"/>
          </a:xfrm>
        </p:grpSpPr>
        <p:pic>
          <p:nvPicPr>
            <p:cNvPr id="16" name="Immagine 15">
              <a:extLst>
                <a:ext uri="{FF2B5EF4-FFF2-40B4-BE49-F238E27FC236}">
                  <a16:creationId xmlns:a16="http://schemas.microsoft.com/office/drawing/2014/main" id="{914FC9CC-DF36-F9D5-07E1-AAA31901C981}"/>
                </a:ext>
              </a:extLst>
            </p:cNvPr>
            <p:cNvPicPr>
              <a:picLocks noChangeAspect="1"/>
            </p:cNvPicPr>
            <p:nvPr/>
          </p:nvPicPr>
          <p:blipFill rotWithShape="1">
            <a:blip r:embed="rId4"/>
            <a:srcRect l="14851" t="50000" r="52704" b="37765"/>
            <a:stretch/>
          </p:blipFill>
          <p:spPr>
            <a:xfrm>
              <a:off x="6307914" y="1870671"/>
              <a:ext cx="3955759" cy="808022"/>
            </a:xfrm>
            <a:prstGeom prst="rect">
              <a:avLst/>
            </a:prstGeom>
          </p:spPr>
        </p:pic>
        <p:pic>
          <p:nvPicPr>
            <p:cNvPr id="17" name="Immagine 16">
              <a:extLst>
                <a:ext uri="{FF2B5EF4-FFF2-40B4-BE49-F238E27FC236}">
                  <a16:creationId xmlns:a16="http://schemas.microsoft.com/office/drawing/2014/main" id="{593B730A-380D-6D82-1589-B84A9C5B26E3}"/>
                </a:ext>
              </a:extLst>
            </p:cNvPr>
            <p:cNvPicPr>
              <a:picLocks noChangeAspect="1"/>
            </p:cNvPicPr>
            <p:nvPr/>
          </p:nvPicPr>
          <p:blipFill rotWithShape="1">
            <a:blip r:embed="rId4"/>
            <a:srcRect l="69678" t="50000" r="8664" b="37765"/>
            <a:stretch/>
          </p:blipFill>
          <p:spPr>
            <a:xfrm>
              <a:off x="8339444" y="3229239"/>
              <a:ext cx="2640596" cy="808022"/>
            </a:xfrm>
            <a:prstGeom prst="rect">
              <a:avLst/>
            </a:prstGeom>
          </p:spPr>
        </p:pic>
        <p:pic>
          <p:nvPicPr>
            <p:cNvPr id="19" name="Immagine 18">
              <a:extLst>
                <a:ext uri="{FF2B5EF4-FFF2-40B4-BE49-F238E27FC236}">
                  <a16:creationId xmlns:a16="http://schemas.microsoft.com/office/drawing/2014/main" id="{4B83E514-29FF-F0F5-D9EB-D5D54FE0AA4D}"/>
                </a:ext>
              </a:extLst>
            </p:cNvPr>
            <p:cNvPicPr>
              <a:picLocks noChangeAspect="1"/>
            </p:cNvPicPr>
            <p:nvPr/>
          </p:nvPicPr>
          <p:blipFill rotWithShape="1">
            <a:blip r:embed="rId4"/>
            <a:srcRect l="43957" t="50000" r="27403" b="37765"/>
            <a:stretch/>
          </p:blipFill>
          <p:spPr>
            <a:xfrm>
              <a:off x="8339443" y="2544569"/>
              <a:ext cx="3491769" cy="808022"/>
            </a:xfrm>
            <a:prstGeom prst="rect">
              <a:avLst/>
            </a:prstGeom>
          </p:spPr>
        </p:pic>
      </p:grpSp>
      <p:sp>
        <p:nvSpPr>
          <p:cNvPr id="20" name="CasellaDiTesto 19">
            <a:extLst>
              <a:ext uri="{FF2B5EF4-FFF2-40B4-BE49-F238E27FC236}">
                <a16:creationId xmlns:a16="http://schemas.microsoft.com/office/drawing/2014/main" id="{51AF6A98-D72C-BAC8-B20B-C73C2FBD61C0}"/>
              </a:ext>
            </a:extLst>
          </p:cNvPr>
          <p:cNvSpPr txBox="1"/>
          <p:nvPr/>
        </p:nvSpPr>
        <p:spPr>
          <a:xfrm>
            <a:off x="3653279" y="5085184"/>
            <a:ext cx="4885442" cy="707886"/>
          </a:xfrm>
          <a:prstGeom prst="rect">
            <a:avLst/>
          </a:prstGeom>
          <a:solidFill>
            <a:srgbClr val="C00000"/>
          </a:solidFill>
        </p:spPr>
        <p:txBody>
          <a:bodyPr wrap="square" rtlCol="0">
            <a:spAutoFit/>
          </a:bodyPr>
          <a:lstStyle/>
          <a:p>
            <a:pPr algn="ctr"/>
            <a:r>
              <a:rPr lang="it-IT" sz="4000" b="1" dirty="0" err="1">
                <a:solidFill>
                  <a:schemeClr val="bg1"/>
                </a:solidFill>
              </a:rPr>
              <a:t>Details</a:t>
            </a:r>
            <a:r>
              <a:rPr lang="it-IT" sz="4000" b="1" dirty="0">
                <a:solidFill>
                  <a:schemeClr val="bg1"/>
                </a:solidFill>
              </a:rPr>
              <a:t> in Paper!</a:t>
            </a:r>
          </a:p>
        </p:txBody>
      </p:sp>
    </p:spTree>
    <p:extLst>
      <p:ext uri="{BB962C8B-B14F-4D97-AF65-F5344CB8AC3E}">
        <p14:creationId xmlns:p14="http://schemas.microsoft.com/office/powerpoint/2010/main" val="143480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21</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8889" y="1030070"/>
            <a:ext cx="2403695"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48889" y="1029600"/>
            <a:ext cx="2403695" cy="2403695"/>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48889" y="1029600"/>
            <a:ext cx="2404800" cy="2404800"/>
          </a:xfrm>
          <a:prstGeom prst="rect">
            <a:avLst/>
          </a:prstGeom>
        </p:spPr>
      </p:pic>
      <p:pic>
        <p:nvPicPr>
          <p:cNvPr id="14" name="Immagine 13">
            <a:extLst>
              <a:ext uri="{FF2B5EF4-FFF2-40B4-BE49-F238E27FC236}">
                <a16:creationId xmlns:a16="http://schemas.microsoft.com/office/drawing/2014/main" id="{A62E0095-FE5B-E470-CAC7-0E562815A08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948889" y="1029600"/>
            <a:ext cx="2403695" cy="2403695"/>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0.0109</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0.0118</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0.0090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(32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5" name="CasellaDiTesto 24">
            <a:extLst>
              <a:ext uri="{FF2B5EF4-FFF2-40B4-BE49-F238E27FC236}">
                <a16:creationId xmlns:a16="http://schemas.microsoft.com/office/drawing/2014/main" id="{BA1F6B4D-0842-E03F-3F65-5A8F456D58EB}"/>
              </a:ext>
            </a:extLst>
          </p:cNvPr>
          <p:cNvSpPr txBox="1"/>
          <p:nvPr/>
        </p:nvSpPr>
        <p:spPr>
          <a:xfrm>
            <a:off x="8949600" y="738000"/>
            <a:ext cx="2404800" cy="369332"/>
          </a:xfrm>
          <a:prstGeom prst="rect">
            <a:avLst/>
          </a:prstGeom>
          <a:noFill/>
        </p:spPr>
        <p:txBody>
          <a:bodyPr wrap="square" rtlCol="0">
            <a:spAutoFit/>
          </a:bodyPr>
          <a:lstStyle/>
          <a:p>
            <a:pPr algn="ctr"/>
            <a:r>
              <a:rPr lang="it-IT" i="1" dirty="0"/>
              <a:t>Reference (32K spp)</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0.0244</a:t>
            </a:r>
          </a:p>
        </p:txBody>
      </p:sp>
      <p:pic>
        <p:nvPicPr>
          <p:cNvPr id="27" name="Immagine 26">
            <a:extLst>
              <a:ext uri="{FF2B5EF4-FFF2-40B4-BE49-F238E27FC236}">
                <a16:creationId xmlns:a16="http://schemas.microsoft.com/office/drawing/2014/main" id="{2C1A4B05-8D98-C99D-4333-3A32D6D83E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49600" y="3888000"/>
            <a:ext cx="2404800" cy="2404800"/>
          </a:xfrm>
          <a:prstGeom prst="rect">
            <a:avLst/>
          </a:prstGeom>
        </p:spPr>
      </p:pic>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0.0381</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49600" y="3888208"/>
            <a:ext cx="2403695" cy="2403695"/>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0.0267</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(128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35" name="CasellaDiTesto 34">
            <a:extLst>
              <a:ext uri="{FF2B5EF4-FFF2-40B4-BE49-F238E27FC236}">
                <a16:creationId xmlns:a16="http://schemas.microsoft.com/office/drawing/2014/main" id="{5BEBB94B-0033-144E-9C11-9C7578780076}"/>
              </a:ext>
            </a:extLst>
          </p:cNvPr>
          <p:cNvSpPr txBox="1"/>
          <p:nvPr/>
        </p:nvSpPr>
        <p:spPr>
          <a:xfrm>
            <a:off x="8949600" y="3582000"/>
            <a:ext cx="2404800" cy="369332"/>
          </a:xfrm>
          <a:prstGeom prst="rect">
            <a:avLst/>
          </a:prstGeom>
          <a:noFill/>
        </p:spPr>
        <p:txBody>
          <a:bodyPr wrap="square" rtlCol="0">
            <a:spAutoFit/>
          </a:bodyPr>
          <a:lstStyle/>
          <a:p>
            <a:pPr algn="ctr"/>
            <a:r>
              <a:rPr lang="it-IT" i="1" dirty="0"/>
              <a:t>Reference (32K spp)</a:t>
            </a:r>
          </a:p>
        </p:txBody>
      </p:sp>
    </p:spTree>
    <p:extLst>
      <p:ext uri="{BB962C8B-B14F-4D97-AF65-F5344CB8AC3E}">
        <p14:creationId xmlns:p14="http://schemas.microsoft.com/office/powerpoint/2010/main" val="3812811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22</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8889" y="1030070"/>
            <a:ext cx="2403695"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48889" y="1029600"/>
            <a:ext cx="2403695" cy="2403695"/>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48889" y="1029600"/>
            <a:ext cx="2404800" cy="2404800"/>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0.0109</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0.0118</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0.0090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(32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0.0244</a:t>
            </a:r>
          </a:p>
        </p:txBody>
      </p:sp>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0.0381</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49600" y="3888208"/>
            <a:ext cx="2403695" cy="2403695"/>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0.0267</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(128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pic>
        <p:nvPicPr>
          <p:cNvPr id="5" name="Immagine 4" descr="Immagine che contiene testo, schermata, linea, diagramma&#10;&#10;Descrizione generata automaticamente">
            <a:extLst>
              <a:ext uri="{FF2B5EF4-FFF2-40B4-BE49-F238E27FC236}">
                <a16:creationId xmlns:a16="http://schemas.microsoft.com/office/drawing/2014/main" id="{8C595E4B-3F5D-9EB6-FB41-66304C76EB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04312" y="836713"/>
            <a:ext cx="2460272" cy="2664296"/>
          </a:xfrm>
          <a:prstGeom prst="rect">
            <a:avLst/>
          </a:prstGeom>
        </p:spPr>
      </p:pic>
      <p:pic>
        <p:nvPicPr>
          <p:cNvPr id="6" name="Immagine 5" descr="Immagine che contiene testo, schermata, linea, Carattere&#10;&#10;Descrizione generata automaticamente">
            <a:extLst>
              <a:ext uri="{FF2B5EF4-FFF2-40B4-BE49-F238E27FC236}">
                <a16:creationId xmlns:a16="http://schemas.microsoft.com/office/drawing/2014/main" id="{B379B6BD-B442-2D67-EF8A-57CF45E1A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2497" y="3717036"/>
            <a:ext cx="2422087" cy="2664296"/>
          </a:xfrm>
          <a:prstGeom prst="rect">
            <a:avLst/>
          </a:prstGeom>
        </p:spPr>
      </p:pic>
      <p:cxnSp>
        <p:nvCxnSpPr>
          <p:cNvPr id="8" name="Straight Arrow Connector 7">
            <a:extLst>
              <a:ext uri="{FF2B5EF4-FFF2-40B4-BE49-F238E27FC236}">
                <a16:creationId xmlns:a16="http://schemas.microsoft.com/office/drawing/2014/main" id="{55564101-044B-9C8D-ED7B-558A29C4E796}"/>
              </a:ext>
            </a:extLst>
          </p:cNvPr>
          <p:cNvCxnSpPr/>
          <p:nvPr/>
        </p:nvCxnSpPr>
        <p:spPr>
          <a:xfrm flipV="1">
            <a:off x="9238533" y="2235114"/>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15045E3-6544-A4A1-2919-A1D0F7ED4D49}"/>
              </a:ext>
            </a:extLst>
          </p:cNvPr>
          <p:cNvCxnSpPr/>
          <p:nvPr/>
        </p:nvCxnSpPr>
        <p:spPr>
          <a:xfrm flipV="1">
            <a:off x="9372790" y="5229199"/>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6392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23</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8889" y="1030070"/>
            <a:ext cx="2403695"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548889" y="1029600"/>
            <a:ext cx="2403695" cy="2403695"/>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48889" y="1029600"/>
            <a:ext cx="2404800" cy="2404800"/>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0.0109</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0.0118</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0.0090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(32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0.0244</a:t>
            </a:r>
          </a:p>
        </p:txBody>
      </p:sp>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0.0381</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549600" y="3888208"/>
            <a:ext cx="2403695" cy="2403695"/>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0.0267</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(128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pic>
        <p:nvPicPr>
          <p:cNvPr id="5" name="Immagine 4">
            <a:extLst>
              <a:ext uri="{FF2B5EF4-FFF2-40B4-BE49-F238E27FC236}">
                <a16:creationId xmlns:a16="http://schemas.microsoft.com/office/drawing/2014/main" id="{8C595E4B-3F5D-9EB6-FB41-66304C76EB0C}"/>
              </a:ext>
            </a:extLst>
          </p:cNvPr>
          <p:cNvPicPr>
            <a:picLocks noChangeAspect="1"/>
          </p:cNvPicPr>
          <p:nvPr/>
        </p:nvPicPr>
        <p:blipFill>
          <a:blip r:embed="rId9"/>
          <a:srcRect/>
          <a:stretch/>
        </p:blipFill>
        <p:spPr>
          <a:xfrm>
            <a:off x="8923362" y="821371"/>
            <a:ext cx="2460272" cy="2656880"/>
          </a:xfrm>
          <a:prstGeom prst="rect">
            <a:avLst/>
          </a:prstGeom>
        </p:spPr>
      </p:pic>
      <p:pic>
        <p:nvPicPr>
          <p:cNvPr id="6" name="Immagine 5">
            <a:extLst>
              <a:ext uri="{FF2B5EF4-FFF2-40B4-BE49-F238E27FC236}">
                <a16:creationId xmlns:a16="http://schemas.microsoft.com/office/drawing/2014/main" id="{B379B6BD-B442-2D67-EF8A-57CF45E1A20E}"/>
              </a:ext>
            </a:extLst>
          </p:cNvPr>
          <p:cNvPicPr>
            <a:picLocks noChangeAspect="1"/>
          </p:cNvPicPr>
          <p:nvPr/>
        </p:nvPicPr>
        <p:blipFill>
          <a:blip r:embed="rId10"/>
          <a:srcRect/>
          <a:stretch/>
        </p:blipFill>
        <p:spPr>
          <a:xfrm>
            <a:off x="8961547" y="3722312"/>
            <a:ext cx="2422087" cy="2615644"/>
          </a:xfrm>
          <a:prstGeom prst="rect">
            <a:avLst/>
          </a:prstGeom>
        </p:spPr>
      </p:pic>
      <p:cxnSp>
        <p:nvCxnSpPr>
          <p:cNvPr id="7" name="Straight Arrow Connector 6">
            <a:extLst>
              <a:ext uri="{FF2B5EF4-FFF2-40B4-BE49-F238E27FC236}">
                <a16:creationId xmlns:a16="http://schemas.microsoft.com/office/drawing/2014/main" id="{E3EC050F-EE29-016F-A50E-E0501575B8C4}"/>
              </a:ext>
            </a:extLst>
          </p:cNvPr>
          <p:cNvCxnSpPr/>
          <p:nvPr/>
        </p:nvCxnSpPr>
        <p:spPr>
          <a:xfrm flipV="1">
            <a:off x="8897127" y="2568611"/>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DE8694F-C8A6-1C10-733C-B050AE43B32F}"/>
              </a:ext>
            </a:extLst>
          </p:cNvPr>
          <p:cNvCxnSpPr>
            <a:cxnSpLocks/>
          </p:cNvCxnSpPr>
          <p:nvPr/>
        </p:nvCxnSpPr>
        <p:spPr>
          <a:xfrm flipV="1">
            <a:off x="9257167" y="5994213"/>
            <a:ext cx="1275463" cy="233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876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24</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srcRect/>
          <a:stretch/>
        </p:blipFill>
        <p:spPr>
          <a:xfrm>
            <a:off x="851645" y="1030070"/>
            <a:ext cx="2398182"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srcRect/>
          <a:stretch/>
        </p:blipFill>
        <p:spPr>
          <a:xfrm>
            <a:off x="3548889" y="1032363"/>
            <a:ext cx="2403695" cy="2398168"/>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srcRect/>
          <a:stretch/>
        </p:blipFill>
        <p:spPr>
          <a:xfrm>
            <a:off x="6248889" y="1029600"/>
            <a:ext cx="2404800" cy="2404800"/>
          </a:xfrm>
          <a:prstGeom prst="rect">
            <a:avLst/>
          </a:prstGeom>
        </p:spPr>
      </p:pic>
      <p:pic>
        <p:nvPicPr>
          <p:cNvPr id="14" name="Immagine 13">
            <a:extLst>
              <a:ext uri="{FF2B5EF4-FFF2-40B4-BE49-F238E27FC236}">
                <a16:creationId xmlns:a16="http://schemas.microsoft.com/office/drawing/2014/main" id="{A62E0095-FE5B-E470-CAC7-0E562815A083}"/>
              </a:ext>
            </a:extLst>
          </p:cNvPr>
          <p:cNvPicPr>
            <a:picLocks noChangeAspect="1"/>
          </p:cNvPicPr>
          <p:nvPr/>
        </p:nvPicPr>
        <p:blipFill>
          <a:blip r:embed="rId7"/>
          <a:srcRect/>
          <a:stretch/>
        </p:blipFill>
        <p:spPr>
          <a:xfrm>
            <a:off x="8951652" y="1029600"/>
            <a:ext cx="2398168" cy="2403695"/>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0.1292</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0.1266</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0.1140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(512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5" name="CasellaDiTesto 24">
            <a:extLst>
              <a:ext uri="{FF2B5EF4-FFF2-40B4-BE49-F238E27FC236}">
                <a16:creationId xmlns:a16="http://schemas.microsoft.com/office/drawing/2014/main" id="{BA1F6B4D-0842-E03F-3F65-5A8F456D58EB}"/>
              </a:ext>
            </a:extLst>
          </p:cNvPr>
          <p:cNvSpPr txBox="1"/>
          <p:nvPr/>
        </p:nvSpPr>
        <p:spPr>
          <a:xfrm>
            <a:off x="8949600" y="738000"/>
            <a:ext cx="2404800" cy="369332"/>
          </a:xfrm>
          <a:prstGeom prst="rect">
            <a:avLst/>
          </a:prstGeom>
          <a:noFill/>
        </p:spPr>
        <p:txBody>
          <a:bodyPr wrap="square" rtlCol="0">
            <a:spAutoFit/>
          </a:bodyPr>
          <a:lstStyle/>
          <a:p>
            <a:pPr algn="ctr"/>
            <a:r>
              <a:rPr lang="it-IT" i="1" dirty="0"/>
              <a:t>Reference (32K spp)</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0.0113</a:t>
            </a:r>
          </a:p>
        </p:txBody>
      </p:sp>
      <p:pic>
        <p:nvPicPr>
          <p:cNvPr id="27" name="Immagine 26">
            <a:extLst>
              <a:ext uri="{FF2B5EF4-FFF2-40B4-BE49-F238E27FC236}">
                <a16:creationId xmlns:a16="http://schemas.microsoft.com/office/drawing/2014/main" id="{2C1A4B05-8D98-C99D-4333-3A32D6D83EC3}"/>
              </a:ext>
            </a:extLst>
          </p:cNvPr>
          <p:cNvPicPr>
            <a:picLocks noChangeAspect="1"/>
          </p:cNvPicPr>
          <p:nvPr/>
        </p:nvPicPr>
        <p:blipFill>
          <a:blip r:embed="rId8"/>
          <a:srcRect/>
          <a:stretch/>
        </p:blipFill>
        <p:spPr>
          <a:xfrm>
            <a:off x="8949600" y="3890783"/>
            <a:ext cx="2404800" cy="2399233"/>
          </a:xfrm>
          <a:prstGeom prst="rect">
            <a:avLst/>
          </a:prstGeom>
        </p:spPr>
      </p:pic>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0.0122</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9"/>
          <a:srcRect/>
          <a:stretch/>
        </p:blipFill>
        <p:spPr>
          <a:xfrm>
            <a:off x="3549600" y="3890964"/>
            <a:ext cx="2403695" cy="2398182"/>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0.0141</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10"/>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(512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35" name="CasellaDiTesto 34">
            <a:extLst>
              <a:ext uri="{FF2B5EF4-FFF2-40B4-BE49-F238E27FC236}">
                <a16:creationId xmlns:a16="http://schemas.microsoft.com/office/drawing/2014/main" id="{5BEBB94B-0033-144E-9C11-9C7578780076}"/>
              </a:ext>
            </a:extLst>
          </p:cNvPr>
          <p:cNvSpPr txBox="1"/>
          <p:nvPr/>
        </p:nvSpPr>
        <p:spPr>
          <a:xfrm>
            <a:off x="8949600" y="3582000"/>
            <a:ext cx="2404800" cy="369332"/>
          </a:xfrm>
          <a:prstGeom prst="rect">
            <a:avLst/>
          </a:prstGeom>
          <a:noFill/>
        </p:spPr>
        <p:txBody>
          <a:bodyPr wrap="square" rtlCol="0">
            <a:spAutoFit/>
          </a:bodyPr>
          <a:lstStyle/>
          <a:p>
            <a:pPr algn="ctr"/>
            <a:r>
              <a:rPr lang="it-IT" i="1" dirty="0"/>
              <a:t>Reference (65K spp)</a:t>
            </a:r>
          </a:p>
        </p:txBody>
      </p:sp>
    </p:spTree>
    <p:extLst>
      <p:ext uri="{BB962C8B-B14F-4D97-AF65-F5344CB8AC3E}">
        <p14:creationId xmlns:p14="http://schemas.microsoft.com/office/powerpoint/2010/main" val="2585375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25</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srcRect/>
          <a:stretch/>
        </p:blipFill>
        <p:spPr>
          <a:xfrm>
            <a:off x="851645" y="1030070"/>
            <a:ext cx="2398182"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srcRect/>
          <a:stretch/>
        </p:blipFill>
        <p:spPr>
          <a:xfrm>
            <a:off x="3548889" y="1032363"/>
            <a:ext cx="2403695" cy="2398168"/>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srcRect/>
          <a:stretch/>
        </p:blipFill>
        <p:spPr>
          <a:xfrm>
            <a:off x="6248889" y="1029600"/>
            <a:ext cx="2404800" cy="2404800"/>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0.1292</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0.1266</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0.1140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(512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0.0113</a:t>
            </a:r>
          </a:p>
        </p:txBody>
      </p:sp>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0.0122</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7"/>
          <a:srcRect/>
          <a:stretch/>
        </p:blipFill>
        <p:spPr>
          <a:xfrm>
            <a:off x="3549600" y="3890964"/>
            <a:ext cx="2403695" cy="2398182"/>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0.0141</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8"/>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(512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pic>
        <p:nvPicPr>
          <p:cNvPr id="5" name="Immagine 4">
            <a:extLst>
              <a:ext uri="{FF2B5EF4-FFF2-40B4-BE49-F238E27FC236}">
                <a16:creationId xmlns:a16="http://schemas.microsoft.com/office/drawing/2014/main" id="{E944D5FF-1388-D053-1C9E-2BE60FF2676C}"/>
              </a:ext>
            </a:extLst>
          </p:cNvPr>
          <p:cNvPicPr>
            <a:picLocks noChangeAspect="1"/>
          </p:cNvPicPr>
          <p:nvPr/>
        </p:nvPicPr>
        <p:blipFill>
          <a:blip r:embed="rId9"/>
          <a:srcRect/>
          <a:stretch/>
        </p:blipFill>
        <p:spPr>
          <a:xfrm>
            <a:off x="8904312" y="837981"/>
            <a:ext cx="2460272" cy="2661759"/>
          </a:xfrm>
          <a:prstGeom prst="rect">
            <a:avLst/>
          </a:prstGeom>
        </p:spPr>
      </p:pic>
      <p:pic>
        <p:nvPicPr>
          <p:cNvPr id="6" name="Immagine 5">
            <a:extLst>
              <a:ext uri="{FF2B5EF4-FFF2-40B4-BE49-F238E27FC236}">
                <a16:creationId xmlns:a16="http://schemas.microsoft.com/office/drawing/2014/main" id="{73D4C0CD-1CBE-0034-9498-D2F322678038}"/>
              </a:ext>
            </a:extLst>
          </p:cNvPr>
          <p:cNvPicPr>
            <a:picLocks noChangeAspect="1"/>
          </p:cNvPicPr>
          <p:nvPr/>
        </p:nvPicPr>
        <p:blipFill>
          <a:blip r:embed="rId10"/>
          <a:srcRect/>
          <a:stretch/>
        </p:blipFill>
        <p:spPr>
          <a:xfrm>
            <a:off x="8942497" y="3738960"/>
            <a:ext cx="2422087" cy="2620447"/>
          </a:xfrm>
          <a:prstGeom prst="rect">
            <a:avLst/>
          </a:prstGeom>
        </p:spPr>
      </p:pic>
      <p:cxnSp>
        <p:nvCxnSpPr>
          <p:cNvPr id="7" name="Straight Arrow Connector 6">
            <a:extLst>
              <a:ext uri="{FF2B5EF4-FFF2-40B4-BE49-F238E27FC236}">
                <a16:creationId xmlns:a16="http://schemas.microsoft.com/office/drawing/2014/main" id="{DF07ED85-5012-38E1-7D45-91D289DDD93C}"/>
              </a:ext>
            </a:extLst>
          </p:cNvPr>
          <p:cNvCxnSpPr/>
          <p:nvPr/>
        </p:nvCxnSpPr>
        <p:spPr>
          <a:xfrm flipV="1">
            <a:off x="9203861" y="2240196"/>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5C4B3B6-5C5C-7CE8-6938-A45B3FB2FFA1}"/>
              </a:ext>
            </a:extLst>
          </p:cNvPr>
          <p:cNvCxnSpPr/>
          <p:nvPr/>
        </p:nvCxnSpPr>
        <p:spPr>
          <a:xfrm flipV="1">
            <a:off x="9478081" y="5227455"/>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55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26</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10" name="Immagine 9">
            <a:extLst>
              <a:ext uri="{FF2B5EF4-FFF2-40B4-BE49-F238E27FC236}">
                <a16:creationId xmlns:a16="http://schemas.microsoft.com/office/drawing/2014/main" id="{524B5538-5631-D0A2-46A7-7B88A91CC18B}"/>
              </a:ext>
            </a:extLst>
          </p:cNvPr>
          <p:cNvPicPr>
            <a:picLocks noChangeAspect="1"/>
          </p:cNvPicPr>
          <p:nvPr/>
        </p:nvPicPr>
        <p:blipFill>
          <a:blip r:embed="rId3"/>
          <a:srcRect/>
          <a:stretch/>
        </p:blipFill>
        <p:spPr>
          <a:xfrm>
            <a:off x="6249600" y="3888933"/>
            <a:ext cx="2404800" cy="2404800"/>
          </a:xfrm>
          <a:prstGeom prst="rect">
            <a:avLst/>
          </a:prstGeom>
        </p:spPr>
      </p:pic>
      <p:pic>
        <p:nvPicPr>
          <p:cNvPr id="11" name="Immagine 10">
            <a:extLst>
              <a:ext uri="{FF2B5EF4-FFF2-40B4-BE49-F238E27FC236}">
                <a16:creationId xmlns:a16="http://schemas.microsoft.com/office/drawing/2014/main" id="{8BC04A46-28A8-54B7-4572-8BB47FF2DD33}"/>
              </a:ext>
            </a:extLst>
          </p:cNvPr>
          <p:cNvPicPr>
            <a:picLocks noChangeAspect="1"/>
          </p:cNvPicPr>
          <p:nvPr/>
        </p:nvPicPr>
        <p:blipFill>
          <a:blip r:embed="rId4"/>
          <a:srcRect/>
          <a:stretch/>
        </p:blipFill>
        <p:spPr>
          <a:xfrm>
            <a:off x="851645" y="1030070"/>
            <a:ext cx="2398182" cy="2403695"/>
          </a:xfrm>
          <a:prstGeom prst="rect">
            <a:avLst/>
          </a:prstGeom>
        </p:spPr>
      </p:pic>
      <p:pic>
        <p:nvPicPr>
          <p:cNvPr id="12" name="Immagine 11">
            <a:extLst>
              <a:ext uri="{FF2B5EF4-FFF2-40B4-BE49-F238E27FC236}">
                <a16:creationId xmlns:a16="http://schemas.microsoft.com/office/drawing/2014/main" id="{62C2DC46-8FC7-F0AF-420F-7EE2FDCB64DA}"/>
              </a:ext>
            </a:extLst>
          </p:cNvPr>
          <p:cNvPicPr>
            <a:picLocks noChangeAspect="1"/>
          </p:cNvPicPr>
          <p:nvPr/>
        </p:nvPicPr>
        <p:blipFill>
          <a:blip r:embed="rId5"/>
          <a:srcRect/>
          <a:stretch/>
        </p:blipFill>
        <p:spPr>
          <a:xfrm>
            <a:off x="3548889" y="1032363"/>
            <a:ext cx="2403695" cy="2398168"/>
          </a:xfrm>
          <a:prstGeom prst="rect">
            <a:avLst/>
          </a:prstGeom>
        </p:spPr>
      </p:pic>
      <p:pic>
        <p:nvPicPr>
          <p:cNvPr id="13" name="Immagine 12">
            <a:extLst>
              <a:ext uri="{FF2B5EF4-FFF2-40B4-BE49-F238E27FC236}">
                <a16:creationId xmlns:a16="http://schemas.microsoft.com/office/drawing/2014/main" id="{7933AD53-FA6C-D773-2A10-4DE74BFA86FC}"/>
              </a:ext>
            </a:extLst>
          </p:cNvPr>
          <p:cNvPicPr>
            <a:picLocks noChangeAspect="1"/>
          </p:cNvPicPr>
          <p:nvPr/>
        </p:nvPicPr>
        <p:blipFill>
          <a:blip r:embed="rId6"/>
          <a:srcRect/>
          <a:stretch/>
        </p:blipFill>
        <p:spPr>
          <a:xfrm>
            <a:off x="6248889" y="1029600"/>
            <a:ext cx="2404800" cy="2404800"/>
          </a:xfrm>
          <a:prstGeom prst="rect">
            <a:avLst/>
          </a:prstGeom>
        </p:spPr>
      </p:pic>
      <p:sp>
        <p:nvSpPr>
          <p:cNvPr id="15" name="CasellaDiTesto 14">
            <a:extLst>
              <a:ext uri="{FF2B5EF4-FFF2-40B4-BE49-F238E27FC236}">
                <a16:creationId xmlns:a16="http://schemas.microsoft.com/office/drawing/2014/main" id="{5ACF4701-3B6B-AC1E-D048-ECA30A2F0B39}"/>
              </a:ext>
            </a:extLst>
          </p:cNvPr>
          <p:cNvSpPr txBox="1"/>
          <p:nvPr/>
        </p:nvSpPr>
        <p:spPr>
          <a:xfrm>
            <a:off x="849600" y="3366000"/>
            <a:ext cx="2404800" cy="369332"/>
          </a:xfrm>
          <a:prstGeom prst="rect">
            <a:avLst/>
          </a:prstGeom>
          <a:noFill/>
        </p:spPr>
        <p:txBody>
          <a:bodyPr wrap="square">
            <a:spAutoFit/>
          </a:bodyPr>
          <a:lstStyle/>
          <a:p>
            <a:pPr algn="ctr"/>
            <a:r>
              <a:rPr lang="it-IT" dirty="0"/>
              <a:t>RMSE  = 0.1292</a:t>
            </a:r>
          </a:p>
        </p:txBody>
      </p:sp>
      <p:sp>
        <p:nvSpPr>
          <p:cNvPr id="18" name="CasellaDiTesto 17">
            <a:extLst>
              <a:ext uri="{FF2B5EF4-FFF2-40B4-BE49-F238E27FC236}">
                <a16:creationId xmlns:a16="http://schemas.microsoft.com/office/drawing/2014/main" id="{F4A1C110-B601-946A-4A3C-F6AFE66CBDF6}"/>
              </a:ext>
            </a:extLst>
          </p:cNvPr>
          <p:cNvSpPr txBox="1"/>
          <p:nvPr/>
        </p:nvSpPr>
        <p:spPr>
          <a:xfrm>
            <a:off x="3549600" y="3366000"/>
            <a:ext cx="2404800" cy="369332"/>
          </a:xfrm>
          <a:prstGeom prst="rect">
            <a:avLst/>
          </a:prstGeom>
          <a:noFill/>
        </p:spPr>
        <p:txBody>
          <a:bodyPr wrap="square">
            <a:spAutoFit/>
          </a:bodyPr>
          <a:lstStyle/>
          <a:p>
            <a:pPr algn="ctr"/>
            <a:r>
              <a:rPr lang="it-IT" dirty="0"/>
              <a:t>RMSE = 0.1266</a:t>
            </a:r>
          </a:p>
        </p:txBody>
      </p:sp>
      <p:sp>
        <p:nvSpPr>
          <p:cNvPr id="21" name="CasellaDiTesto 20">
            <a:extLst>
              <a:ext uri="{FF2B5EF4-FFF2-40B4-BE49-F238E27FC236}">
                <a16:creationId xmlns:a16="http://schemas.microsoft.com/office/drawing/2014/main" id="{7CBB459D-1F23-68E1-6345-712DDCB1175C}"/>
              </a:ext>
            </a:extLst>
          </p:cNvPr>
          <p:cNvSpPr txBox="1"/>
          <p:nvPr/>
        </p:nvSpPr>
        <p:spPr>
          <a:xfrm>
            <a:off x="6249600" y="3366000"/>
            <a:ext cx="2404800" cy="369332"/>
          </a:xfrm>
          <a:prstGeom prst="rect">
            <a:avLst/>
          </a:prstGeom>
          <a:noFill/>
        </p:spPr>
        <p:txBody>
          <a:bodyPr wrap="square">
            <a:spAutoFit/>
          </a:bodyPr>
          <a:lstStyle/>
          <a:p>
            <a:pPr algn="ctr"/>
            <a:r>
              <a:rPr lang="it-IT" b="1" dirty="0"/>
              <a:t>RMSE  = 0.1140</a:t>
            </a:r>
          </a:p>
        </p:txBody>
      </p:sp>
      <p:sp>
        <p:nvSpPr>
          <p:cNvPr id="22" name="CasellaDiTesto 21">
            <a:extLst>
              <a:ext uri="{FF2B5EF4-FFF2-40B4-BE49-F238E27FC236}">
                <a16:creationId xmlns:a16="http://schemas.microsoft.com/office/drawing/2014/main" id="{75C2C7E7-1803-D85C-CFA8-8D2E254353FE}"/>
              </a:ext>
            </a:extLst>
          </p:cNvPr>
          <p:cNvSpPr txBox="1"/>
          <p:nvPr/>
        </p:nvSpPr>
        <p:spPr>
          <a:xfrm>
            <a:off x="849600" y="738000"/>
            <a:ext cx="2404800" cy="369332"/>
          </a:xfrm>
          <a:prstGeom prst="rect">
            <a:avLst/>
          </a:prstGeom>
          <a:noFill/>
        </p:spPr>
        <p:txBody>
          <a:bodyPr wrap="square" rtlCol="0">
            <a:spAutoFit/>
          </a:bodyPr>
          <a:lstStyle/>
          <a:p>
            <a:pPr algn="ctr"/>
            <a:r>
              <a:rPr lang="it-IT" i="1" dirty="0"/>
              <a:t>Input (512 spp)</a:t>
            </a:r>
          </a:p>
        </p:txBody>
      </p:sp>
      <p:sp>
        <p:nvSpPr>
          <p:cNvPr id="23" name="CasellaDiTesto 22">
            <a:extLst>
              <a:ext uri="{FF2B5EF4-FFF2-40B4-BE49-F238E27FC236}">
                <a16:creationId xmlns:a16="http://schemas.microsoft.com/office/drawing/2014/main" id="{E4F7F8A7-C4C9-4D23-B796-2DA9398B4AF9}"/>
              </a:ext>
            </a:extLst>
          </p:cNvPr>
          <p:cNvSpPr txBox="1"/>
          <p:nvPr/>
        </p:nvSpPr>
        <p:spPr>
          <a:xfrm>
            <a:off x="3549600" y="738000"/>
            <a:ext cx="2404800" cy="369332"/>
          </a:xfrm>
          <a:prstGeom prst="rect">
            <a:avLst/>
          </a:prstGeom>
          <a:noFill/>
        </p:spPr>
        <p:txBody>
          <a:bodyPr wrap="square" rtlCol="0">
            <a:spAutoFit/>
          </a:bodyPr>
          <a:lstStyle/>
          <a:p>
            <a:pPr algn="ctr"/>
            <a:r>
              <a:rPr lang="it-IT" i="1" dirty="0" err="1"/>
              <a:t>Denoised</a:t>
            </a:r>
            <a:r>
              <a:rPr lang="it-IT" i="1" dirty="0"/>
              <a:t> (OIDN)</a:t>
            </a:r>
          </a:p>
        </p:txBody>
      </p:sp>
      <p:sp>
        <p:nvSpPr>
          <p:cNvPr id="24" name="CasellaDiTesto 23">
            <a:extLst>
              <a:ext uri="{FF2B5EF4-FFF2-40B4-BE49-F238E27FC236}">
                <a16:creationId xmlns:a16="http://schemas.microsoft.com/office/drawing/2014/main" id="{6A19C6F4-4E79-107A-762C-A9ECC51156C1}"/>
              </a:ext>
            </a:extLst>
          </p:cNvPr>
          <p:cNvSpPr txBox="1"/>
          <p:nvPr/>
        </p:nvSpPr>
        <p:spPr>
          <a:xfrm>
            <a:off x="6249600" y="738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sp>
        <p:nvSpPr>
          <p:cNvPr id="26" name="CasellaDiTesto 25">
            <a:extLst>
              <a:ext uri="{FF2B5EF4-FFF2-40B4-BE49-F238E27FC236}">
                <a16:creationId xmlns:a16="http://schemas.microsoft.com/office/drawing/2014/main" id="{45BCE139-4370-A709-3BC1-6907B09666CB}"/>
              </a:ext>
            </a:extLst>
          </p:cNvPr>
          <p:cNvSpPr txBox="1"/>
          <p:nvPr/>
        </p:nvSpPr>
        <p:spPr>
          <a:xfrm>
            <a:off x="6249600" y="6228000"/>
            <a:ext cx="2404800" cy="369332"/>
          </a:xfrm>
          <a:prstGeom prst="rect">
            <a:avLst/>
          </a:prstGeom>
          <a:noFill/>
        </p:spPr>
        <p:txBody>
          <a:bodyPr wrap="square">
            <a:spAutoFit/>
          </a:bodyPr>
          <a:lstStyle/>
          <a:p>
            <a:pPr algn="ctr"/>
            <a:r>
              <a:rPr lang="it-IT" b="1" dirty="0"/>
              <a:t>RMSE = 0.0113</a:t>
            </a:r>
          </a:p>
        </p:txBody>
      </p:sp>
      <p:sp>
        <p:nvSpPr>
          <p:cNvPr id="28" name="CasellaDiTesto 27">
            <a:extLst>
              <a:ext uri="{FF2B5EF4-FFF2-40B4-BE49-F238E27FC236}">
                <a16:creationId xmlns:a16="http://schemas.microsoft.com/office/drawing/2014/main" id="{F4673D92-4F19-8859-668A-FB77308CA2C8}"/>
              </a:ext>
            </a:extLst>
          </p:cNvPr>
          <p:cNvSpPr txBox="1"/>
          <p:nvPr/>
        </p:nvSpPr>
        <p:spPr>
          <a:xfrm>
            <a:off x="3549600" y="6228000"/>
            <a:ext cx="2403694" cy="369332"/>
          </a:xfrm>
          <a:prstGeom prst="rect">
            <a:avLst/>
          </a:prstGeom>
          <a:noFill/>
        </p:spPr>
        <p:txBody>
          <a:bodyPr wrap="square">
            <a:spAutoFit/>
          </a:bodyPr>
          <a:lstStyle/>
          <a:p>
            <a:pPr algn="ctr"/>
            <a:r>
              <a:rPr lang="it-IT" dirty="0"/>
              <a:t>RMSE = 0.0122</a:t>
            </a:r>
          </a:p>
        </p:txBody>
      </p:sp>
      <p:pic>
        <p:nvPicPr>
          <p:cNvPr id="29" name="Immagine 28">
            <a:extLst>
              <a:ext uri="{FF2B5EF4-FFF2-40B4-BE49-F238E27FC236}">
                <a16:creationId xmlns:a16="http://schemas.microsoft.com/office/drawing/2014/main" id="{1EE69573-87F9-0849-F151-4D83FFFCC93A}"/>
              </a:ext>
            </a:extLst>
          </p:cNvPr>
          <p:cNvPicPr>
            <a:picLocks noChangeAspect="1"/>
          </p:cNvPicPr>
          <p:nvPr/>
        </p:nvPicPr>
        <p:blipFill>
          <a:blip r:embed="rId7"/>
          <a:srcRect/>
          <a:stretch/>
        </p:blipFill>
        <p:spPr>
          <a:xfrm>
            <a:off x="3549600" y="3890964"/>
            <a:ext cx="2403695" cy="2398182"/>
          </a:xfrm>
          <a:prstGeom prst="rect">
            <a:avLst/>
          </a:prstGeom>
        </p:spPr>
      </p:pic>
      <p:sp>
        <p:nvSpPr>
          <p:cNvPr id="30" name="CasellaDiTesto 29">
            <a:extLst>
              <a:ext uri="{FF2B5EF4-FFF2-40B4-BE49-F238E27FC236}">
                <a16:creationId xmlns:a16="http://schemas.microsoft.com/office/drawing/2014/main" id="{332AC4CA-1D5B-D31A-9CA9-59606A4AAC9B}"/>
              </a:ext>
            </a:extLst>
          </p:cNvPr>
          <p:cNvSpPr txBox="1"/>
          <p:nvPr/>
        </p:nvSpPr>
        <p:spPr>
          <a:xfrm>
            <a:off x="849600" y="6228000"/>
            <a:ext cx="2403696" cy="369332"/>
          </a:xfrm>
          <a:prstGeom prst="rect">
            <a:avLst/>
          </a:prstGeom>
          <a:noFill/>
        </p:spPr>
        <p:txBody>
          <a:bodyPr wrap="square">
            <a:spAutoFit/>
          </a:bodyPr>
          <a:lstStyle/>
          <a:p>
            <a:pPr algn="ctr"/>
            <a:r>
              <a:rPr lang="it-IT" dirty="0"/>
              <a:t>RMSE = 0.0141</a:t>
            </a:r>
          </a:p>
        </p:txBody>
      </p:sp>
      <p:pic>
        <p:nvPicPr>
          <p:cNvPr id="31" name="Immagine 30">
            <a:extLst>
              <a:ext uri="{FF2B5EF4-FFF2-40B4-BE49-F238E27FC236}">
                <a16:creationId xmlns:a16="http://schemas.microsoft.com/office/drawing/2014/main" id="{4F4FAF6F-C85E-7B8D-84A0-D9413119F826}"/>
              </a:ext>
            </a:extLst>
          </p:cNvPr>
          <p:cNvPicPr>
            <a:picLocks noChangeAspect="1"/>
          </p:cNvPicPr>
          <p:nvPr/>
        </p:nvPicPr>
        <p:blipFill>
          <a:blip r:embed="rId8"/>
          <a:srcRect/>
          <a:stretch/>
        </p:blipFill>
        <p:spPr>
          <a:xfrm>
            <a:off x="849600" y="3888207"/>
            <a:ext cx="2403696" cy="2403696"/>
          </a:xfrm>
          <a:prstGeom prst="rect">
            <a:avLst/>
          </a:prstGeom>
        </p:spPr>
      </p:pic>
      <p:sp>
        <p:nvSpPr>
          <p:cNvPr id="32" name="CasellaDiTesto 31">
            <a:extLst>
              <a:ext uri="{FF2B5EF4-FFF2-40B4-BE49-F238E27FC236}">
                <a16:creationId xmlns:a16="http://schemas.microsoft.com/office/drawing/2014/main" id="{9EF53273-6A98-65D3-8929-B1B5F6382CE3}"/>
              </a:ext>
            </a:extLst>
          </p:cNvPr>
          <p:cNvSpPr txBox="1"/>
          <p:nvPr/>
        </p:nvSpPr>
        <p:spPr>
          <a:xfrm>
            <a:off x="849600" y="3582000"/>
            <a:ext cx="2403696" cy="369332"/>
          </a:xfrm>
          <a:prstGeom prst="rect">
            <a:avLst/>
          </a:prstGeom>
          <a:noFill/>
        </p:spPr>
        <p:txBody>
          <a:bodyPr wrap="square" rtlCol="0">
            <a:spAutoFit/>
          </a:bodyPr>
          <a:lstStyle/>
          <a:p>
            <a:pPr algn="ctr"/>
            <a:r>
              <a:rPr lang="it-IT" i="1" dirty="0"/>
              <a:t>Input (512 spp)</a:t>
            </a:r>
          </a:p>
        </p:txBody>
      </p:sp>
      <p:sp>
        <p:nvSpPr>
          <p:cNvPr id="33" name="CasellaDiTesto 32">
            <a:extLst>
              <a:ext uri="{FF2B5EF4-FFF2-40B4-BE49-F238E27FC236}">
                <a16:creationId xmlns:a16="http://schemas.microsoft.com/office/drawing/2014/main" id="{F0A34109-F9E8-3972-7E2F-95DF36227EE1}"/>
              </a:ext>
            </a:extLst>
          </p:cNvPr>
          <p:cNvSpPr txBox="1"/>
          <p:nvPr/>
        </p:nvSpPr>
        <p:spPr>
          <a:xfrm>
            <a:off x="3549600" y="3582000"/>
            <a:ext cx="2403695" cy="369332"/>
          </a:xfrm>
          <a:prstGeom prst="rect">
            <a:avLst/>
          </a:prstGeom>
          <a:noFill/>
        </p:spPr>
        <p:txBody>
          <a:bodyPr wrap="square" rtlCol="0">
            <a:spAutoFit/>
          </a:bodyPr>
          <a:lstStyle/>
          <a:p>
            <a:pPr algn="ctr"/>
            <a:r>
              <a:rPr lang="it-IT" i="1" dirty="0" err="1"/>
              <a:t>Denoised</a:t>
            </a:r>
            <a:r>
              <a:rPr lang="it-IT" i="1" dirty="0"/>
              <a:t> (</a:t>
            </a:r>
            <a:r>
              <a:rPr lang="it-IT" i="1" dirty="0" err="1"/>
              <a:t>OptiX</a:t>
            </a:r>
            <a:r>
              <a:rPr lang="it-IT" i="1" dirty="0"/>
              <a:t>)</a:t>
            </a:r>
          </a:p>
        </p:txBody>
      </p:sp>
      <p:sp>
        <p:nvSpPr>
          <p:cNvPr id="34" name="CasellaDiTesto 33">
            <a:extLst>
              <a:ext uri="{FF2B5EF4-FFF2-40B4-BE49-F238E27FC236}">
                <a16:creationId xmlns:a16="http://schemas.microsoft.com/office/drawing/2014/main" id="{A3C3F482-2EDC-FE58-5AF9-04AB5DE8AC16}"/>
              </a:ext>
            </a:extLst>
          </p:cNvPr>
          <p:cNvSpPr txBox="1"/>
          <p:nvPr/>
        </p:nvSpPr>
        <p:spPr>
          <a:xfrm>
            <a:off x="6249600" y="3582000"/>
            <a:ext cx="2404800" cy="369332"/>
          </a:xfrm>
          <a:prstGeom prst="rect">
            <a:avLst/>
          </a:prstGeom>
          <a:noFill/>
        </p:spPr>
        <p:txBody>
          <a:bodyPr wrap="square" rtlCol="0">
            <a:spAutoFit/>
          </a:bodyPr>
          <a:lstStyle/>
          <a:p>
            <a:pPr algn="ctr"/>
            <a:r>
              <a:rPr lang="it-IT" b="1" i="1" dirty="0"/>
              <a:t>Blended (</a:t>
            </a:r>
            <a:r>
              <a:rPr lang="it-IT" b="1" i="1" dirty="0" err="1"/>
              <a:t>Ours</a:t>
            </a:r>
            <a:r>
              <a:rPr lang="it-IT" b="1" i="1" dirty="0"/>
              <a:t>)</a:t>
            </a:r>
          </a:p>
        </p:txBody>
      </p:sp>
      <p:pic>
        <p:nvPicPr>
          <p:cNvPr id="5" name="Immagine 4">
            <a:extLst>
              <a:ext uri="{FF2B5EF4-FFF2-40B4-BE49-F238E27FC236}">
                <a16:creationId xmlns:a16="http://schemas.microsoft.com/office/drawing/2014/main" id="{6251535B-6CB0-E652-5BEE-0FBA4811C43E}"/>
              </a:ext>
            </a:extLst>
          </p:cNvPr>
          <p:cNvPicPr>
            <a:picLocks noChangeAspect="1"/>
          </p:cNvPicPr>
          <p:nvPr/>
        </p:nvPicPr>
        <p:blipFill>
          <a:blip r:embed="rId9"/>
          <a:srcRect/>
          <a:stretch/>
        </p:blipFill>
        <p:spPr>
          <a:xfrm>
            <a:off x="8923362" y="824233"/>
            <a:ext cx="2460272" cy="2651155"/>
          </a:xfrm>
          <a:prstGeom prst="rect">
            <a:avLst/>
          </a:prstGeom>
        </p:spPr>
      </p:pic>
      <p:pic>
        <p:nvPicPr>
          <p:cNvPr id="6" name="Immagine 5">
            <a:extLst>
              <a:ext uri="{FF2B5EF4-FFF2-40B4-BE49-F238E27FC236}">
                <a16:creationId xmlns:a16="http://schemas.microsoft.com/office/drawing/2014/main" id="{4094D98C-9E7B-4C62-9B5C-62438E100398}"/>
              </a:ext>
            </a:extLst>
          </p:cNvPr>
          <p:cNvPicPr>
            <a:picLocks noChangeAspect="1"/>
          </p:cNvPicPr>
          <p:nvPr/>
        </p:nvPicPr>
        <p:blipFill>
          <a:blip r:embed="rId10"/>
          <a:srcRect/>
          <a:stretch/>
        </p:blipFill>
        <p:spPr>
          <a:xfrm>
            <a:off x="8961547" y="3725130"/>
            <a:ext cx="2422087" cy="2610007"/>
          </a:xfrm>
          <a:prstGeom prst="rect">
            <a:avLst/>
          </a:prstGeom>
        </p:spPr>
      </p:pic>
      <p:cxnSp>
        <p:nvCxnSpPr>
          <p:cNvPr id="7" name="Straight Arrow Connector 6">
            <a:extLst>
              <a:ext uri="{FF2B5EF4-FFF2-40B4-BE49-F238E27FC236}">
                <a16:creationId xmlns:a16="http://schemas.microsoft.com/office/drawing/2014/main" id="{319DD623-7CA0-F01B-9F08-CDAE72F16A25}"/>
              </a:ext>
            </a:extLst>
          </p:cNvPr>
          <p:cNvCxnSpPr>
            <a:cxnSpLocks/>
          </p:cNvCxnSpPr>
          <p:nvPr/>
        </p:nvCxnSpPr>
        <p:spPr>
          <a:xfrm flipV="1">
            <a:off x="9336360" y="3130084"/>
            <a:ext cx="1080120" cy="2359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BE0A907-B5F5-4553-19D4-43A82F365A36}"/>
              </a:ext>
            </a:extLst>
          </p:cNvPr>
          <p:cNvCxnSpPr>
            <a:cxnSpLocks/>
          </p:cNvCxnSpPr>
          <p:nvPr/>
        </p:nvCxnSpPr>
        <p:spPr>
          <a:xfrm flipV="1">
            <a:off x="9203861" y="6033767"/>
            <a:ext cx="1284627" cy="3438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02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27</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5" name="Immagine 4" descr="Immagine che contiene testo, linea, schermata, Carattere&#10;&#10;Descrizione generata automaticamente">
            <a:extLst>
              <a:ext uri="{FF2B5EF4-FFF2-40B4-BE49-F238E27FC236}">
                <a16:creationId xmlns:a16="http://schemas.microsoft.com/office/drawing/2014/main" id="{0504B91E-4691-65CD-AB45-783C3248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811844"/>
            <a:ext cx="5193173" cy="5623827"/>
          </a:xfrm>
          <a:prstGeom prst="rect">
            <a:avLst/>
          </a:prstGeom>
        </p:spPr>
      </p:pic>
      <p:pic>
        <p:nvPicPr>
          <p:cNvPr id="6" name="Immagine 5" descr="Immagine che contiene testo, schermata, linea, diagramma&#10;&#10;Descrizione generata automaticamente">
            <a:extLst>
              <a:ext uri="{FF2B5EF4-FFF2-40B4-BE49-F238E27FC236}">
                <a16:creationId xmlns:a16="http://schemas.microsoft.com/office/drawing/2014/main" id="{AD952473-3BF4-6BFF-8DB6-D91775FFB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687" y="811844"/>
            <a:ext cx="5193173" cy="5623827"/>
          </a:xfrm>
          <a:prstGeom prst="rect">
            <a:avLst/>
          </a:prstGeom>
        </p:spPr>
      </p:pic>
      <p:cxnSp>
        <p:nvCxnSpPr>
          <p:cNvPr id="7" name="Straight Arrow Connector 6">
            <a:extLst>
              <a:ext uri="{FF2B5EF4-FFF2-40B4-BE49-F238E27FC236}">
                <a16:creationId xmlns:a16="http://schemas.microsoft.com/office/drawing/2014/main" id="{1B740CD3-9ED8-1B1E-9846-82081EE8EF9D}"/>
              </a:ext>
            </a:extLst>
          </p:cNvPr>
          <p:cNvCxnSpPr/>
          <p:nvPr/>
        </p:nvCxnSpPr>
        <p:spPr>
          <a:xfrm flipV="1">
            <a:off x="3198816" y="4581128"/>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7E89E68C-D580-C290-739A-9AA5EDEE314B}"/>
              </a:ext>
            </a:extLst>
          </p:cNvPr>
          <p:cNvCxnSpPr/>
          <p:nvPr/>
        </p:nvCxnSpPr>
        <p:spPr>
          <a:xfrm flipV="1">
            <a:off x="8897127" y="4581128"/>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273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28</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pic>
        <p:nvPicPr>
          <p:cNvPr id="5" name="Immagine 4">
            <a:extLst>
              <a:ext uri="{FF2B5EF4-FFF2-40B4-BE49-F238E27FC236}">
                <a16:creationId xmlns:a16="http://schemas.microsoft.com/office/drawing/2014/main" id="{F0F1D982-6B0E-B1BB-C924-D88DF38D6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3160" y="836712"/>
            <a:ext cx="5033144" cy="5614367"/>
          </a:xfrm>
          <a:prstGeom prst="rect">
            <a:avLst/>
          </a:prstGeom>
        </p:spPr>
      </p:pic>
      <p:pic>
        <p:nvPicPr>
          <p:cNvPr id="6" name="Immagine 5">
            <a:extLst>
              <a:ext uri="{FF2B5EF4-FFF2-40B4-BE49-F238E27FC236}">
                <a16:creationId xmlns:a16="http://schemas.microsoft.com/office/drawing/2014/main" id="{FF912398-8D37-0385-86A8-AD00C745EC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5400" y="836712"/>
            <a:ext cx="5033144" cy="5614367"/>
          </a:xfrm>
          <a:prstGeom prst="rect">
            <a:avLst/>
          </a:prstGeom>
        </p:spPr>
      </p:pic>
      <p:cxnSp>
        <p:nvCxnSpPr>
          <p:cNvPr id="7" name="Straight Arrow Connector 6">
            <a:extLst>
              <a:ext uri="{FF2B5EF4-FFF2-40B4-BE49-F238E27FC236}">
                <a16:creationId xmlns:a16="http://schemas.microsoft.com/office/drawing/2014/main" id="{CC4C29FB-0BD7-0E91-720F-E77F0D63C55C}"/>
              </a:ext>
            </a:extLst>
          </p:cNvPr>
          <p:cNvCxnSpPr/>
          <p:nvPr/>
        </p:nvCxnSpPr>
        <p:spPr>
          <a:xfrm flipV="1">
            <a:off x="7944293" y="4869160"/>
            <a:ext cx="720080"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ACD50F4-B14B-93EA-EB8C-3876464B01D0}"/>
              </a:ext>
            </a:extLst>
          </p:cNvPr>
          <p:cNvCxnSpPr>
            <a:cxnSpLocks/>
          </p:cNvCxnSpPr>
          <p:nvPr/>
        </p:nvCxnSpPr>
        <p:spPr>
          <a:xfrm flipH="1">
            <a:off x="1271464" y="3429000"/>
            <a:ext cx="648072" cy="7920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613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29</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r>
              <a:rPr lang="it-IT" dirty="0"/>
              <a:t>: AR</a:t>
            </a:r>
            <a:r>
              <a:rPr lang="it-IT" baseline="30000" dirty="0"/>
              <a:t>2</a:t>
            </a:r>
            <a:r>
              <a:rPr lang="it-IT" dirty="0"/>
              <a:t>T</a:t>
            </a:r>
          </a:p>
        </p:txBody>
      </p:sp>
      <p:pic>
        <p:nvPicPr>
          <p:cNvPr id="5" name="Immagine 4" descr="Immagine che contiene schermata&#10;&#10;Descrizione generata automaticamente">
            <a:extLst>
              <a:ext uri="{FF2B5EF4-FFF2-40B4-BE49-F238E27FC236}">
                <a16:creationId xmlns:a16="http://schemas.microsoft.com/office/drawing/2014/main" id="{0079302B-C8CA-3F89-BA1D-07C279647193}"/>
              </a:ext>
            </a:extLst>
          </p:cNvPr>
          <p:cNvPicPr>
            <a:picLocks noChangeAspect="1"/>
          </p:cNvPicPr>
          <p:nvPr/>
        </p:nvPicPr>
        <p:blipFill rotWithShape="1">
          <a:blip r:embed="rId3">
            <a:extLst>
              <a:ext uri="{28A0092B-C50C-407E-A947-70E740481C1C}">
                <a14:useLocalDpi xmlns:a14="http://schemas.microsoft.com/office/drawing/2010/main" val="0"/>
              </a:ext>
            </a:extLst>
          </a:blip>
          <a:srcRect t="866"/>
          <a:stretch/>
        </p:blipFill>
        <p:spPr>
          <a:xfrm>
            <a:off x="855111" y="836712"/>
            <a:ext cx="10500828" cy="5656791"/>
          </a:xfrm>
          <a:prstGeom prst="rect">
            <a:avLst/>
          </a:prstGeom>
        </p:spPr>
      </p:pic>
    </p:spTree>
    <p:extLst>
      <p:ext uri="{BB962C8B-B14F-4D97-AF65-F5344CB8AC3E}">
        <p14:creationId xmlns:p14="http://schemas.microsoft.com/office/powerpoint/2010/main" val="183678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A2BF3B-BAC3-2206-6B8B-A72AE289A7CA}"/>
              </a:ext>
            </a:extLst>
          </p:cNvPr>
          <p:cNvSpPr/>
          <p:nvPr/>
        </p:nvSpPr>
        <p:spPr>
          <a:xfrm>
            <a:off x="-9832" y="799043"/>
            <a:ext cx="12216414" cy="571646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Segnaposto piè di pagina 1">
            <a:extLst>
              <a:ext uri="{FF2B5EF4-FFF2-40B4-BE49-F238E27FC236}">
                <a16:creationId xmlns:a16="http://schemas.microsoft.com/office/drawing/2014/main" id="{6E0482B8-BD89-C2C0-2D21-F10138003FCE}"/>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56C318DC-EA5B-AB57-4019-60C1749881C7}"/>
              </a:ext>
            </a:extLst>
          </p:cNvPr>
          <p:cNvSpPr>
            <a:spLocks noGrp="1"/>
          </p:cNvSpPr>
          <p:nvPr>
            <p:ph type="sldNum" sz="quarter" idx="12"/>
          </p:nvPr>
        </p:nvSpPr>
        <p:spPr/>
        <p:txBody>
          <a:bodyPr/>
          <a:lstStyle/>
          <a:p>
            <a:fld id="{2CB06865-0A5C-4946-9ED1-740E2A2631BD}" type="slidenum">
              <a:rPr lang="en-US" smtClean="0"/>
              <a:pPr/>
              <a:t>3</a:t>
            </a:fld>
            <a:endParaRPr lang="en-US" dirty="0"/>
          </a:p>
        </p:txBody>
      </p:sp>
      <p:sp>
        <p:nvSpPr>
          <p:cNvPr id="4" name="Titolo 3">
            <a:extLst>
              <a:ext uri="{FF2B5EF4-FFF2-40B4-BE49-F238E27FC236}">
                <a16:creationId xmlns:a16="http://schemas.microsoft.com/office/drawing/2014/main" id="{B45A1B77-5AAA-226F-AD77-0EA081E92841}"/>
              </a:ext>
            </a:extLst>
          </p:cNvPr>
          <p:cNvSpPr>
            <a:spLocks noGrp="1"/>
          </p:cNvSpPr>
          <p:nvPr>
            <p:ph type="title"/>
          </p:nvPr>
        </p:nvSpPr>
        <p:spPr/>
        <p:txBody>
          <a:bodyPr/>
          <a:lstStyle/>
          <a:p>
            <a:r>
              <a:rPr lang="it-IT" dirty="0"/>
              <a:t>AR</a:t>
            </a:r>
            <a:r>
              <a:rPr lang="it-IT" baseline="30000" dirty="0"/>
              <a:t>2</a:t>
            </a:r>
            <a:r>
              <a:rPr lang="it-IT" dirty="0"/>
              <a:t>T</a:t>
            </a:r>
          </a:p>
        </p:txBody>
      </p:sp>
      <p:pic>
        <p:nvPicPr>
          <p:cNvPr id="8" name="Video senza titolo - Realizzato con Clipchamp (16)">
            <a:hlinkClick r:id="" action="ppaction://media"/>
            <a:extLst>
              <a:ext uri="{FF2B5EF4-FFF2-40B4-BE49-F238E27FC236}">
                <a16:creationId xmlns:a16="http://schemas.microsoft.com/office/drawing/2014/main" id="{3B6DD48D-FA29-FCAD-872A-0AF5D9C2FA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1610" y="825432"/>
            <a:ext cx="10068780" cy="5663689"/>
          </a:xfrm>
          <a:prstGeom prst="rect">
            <a:avLst/>
          </a:prstGeom>
        </p:spPr>
      </p:pic>
    </p:spTree>
    <p:extLst>
      <p:ext uri="{BB962C8B-B14F-4D97-AF65-F5344CB8AC3E}">
        <p14:creationId xmlns:p14="http://schemas.microsoft.com/office/powerpoint/2010/main" val="85236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30</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r>
              <a:rPr lang="it-IT" dirty="0"/>
              <a:t>: AR</a:t>
            </a:r>
            <a:r>
              <a:rPr lang="it-IT" baseline="30000" dirty="0"/>
              <a:t>2</a:t>
            </a:r>
            <a:r>
              <a:rPr lang="it-IT" dirty="0"/>
              <a:t>T</a:t>
            </a:r>
          </a:p>
        </p:txBody>
      </p:sp>
      <p:pic>
        <p:nvPicPr>
          <p:cNvPr id="5" name="Immagine 4">
            <a:extLst>
              <a:ext uri="{FF2B5EF4-FFF2-40B4-BE49-F238E27FC236}">
                <a16:creationId xmlns:a16="http://schemas.microsoft.com/office/drawing/2014/main" id="{0079302B-C8CA-3F89-BA1D-07C279647193}"/>
              </a:ext>
            </a:extLst>
          </p:cNvPr>
          <p:cNvPicPr>
            <a:picLocks noChangeAspect="1"/>
          </p:cNvPicPr>
          <p:nvPr/>
        </p:nvPicPr>
        <p:blipFill rotWithShape="1">
          <a:blip r:embed="rId2"/>
          <a:srcRect b="1038"/>
          <a:stretch/>
        </p:blipFill>
        <p:spPr>
          <a:xfrm>
            <a:off x="885690" y="806294"/>
            <a:ext cx="10420619" cy="5697645"/>
          </a:xfrm>
          <a:prstGeom prst="rect">
            <a:avLst/>
          </a:prstGeom>
        </p:spPr>
      </p:pic>
    </p:spTree>
    <p:extLst>
      <p:ext uri="{BB962C8B-B14F-4D97-AF65-F5344CB8AC3E}">
        <p14:creationId xmlns:p14="http://schemas.microsoft.com/office/powerpoint/2010/main" val="2413122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31</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Results</a:t>
            </a:r>
            <a:endParaRPr lang="it-IT" dirty="0"/>
          </a:p>
        </p:txBody>
      </p:sp>
      <p:grpSp>
        <p:nvGrpSpPr>
          <p:cNvPr id="5" name="Gruppo 4">
            <a:extLst>
              <a:ext uri="{FF2B5EF4-FFF2-40B4-BE49-F238E27FC236}">
                <a16:creationId xmlns:a16="http://schemas.microsoft.com/office/drawing/2014/main" id="{A13F3522-7286-3752-BDF9-47608FF1E11B}"/>
              </a:ext>
            </a:extLst>
          </p:cNvPr>
          <p:cNvGrpSpPr/>
          <p:nvPr/>
        </p:nvGrpSpPr>
        <p:grpSpPr>
          <a:xfrm>
            <a:off x="3359696" y="1277459"/>
            <a:ext cx="5721790" cy="4698749"/>
            <a:chOff x="2847314" y="633742"/>
            <a:chExt cx="5721790" cy="4698749"/>
          </a:xfrm>
        </p:grpSpPr>
        <p:grpSp>
          <p:nvGrpSpPr>
            <p:cNvPr id="6" name="Gruppo 5">
              <a:extLst>
                <a:ext uri="{FF2B5EF4-FFF2-40B4-BE49-F238E27FC236}">
                  <a16:creationId xmlns:a16="http://schemas.microsoft.com/office/drawing/2014/main" id="{BFAD9096-DCBE-BFF8-29FB-C1A09E3CDA36}"/>
                </a:ext>
              </a:extLst>
            </p:cNvPr>
            <p:cNvGrpSpPr/>
            <p:nvPr/>
          </p:nvGrpSpPr>
          <p:grpSpPr>
            <a:xfrm>
              <a:off x="2847314" y="633742"/>
              <a:ext cx="5721790" cy="4698749"/>
              <a:chOff x="2847314" y="633742"/>
              <a:chExt cx="5721790" cy="4698749"/>
            </a:xfrm>
          </p:grpSpPr>
          <p:sp>
            <p:nvSpPr>
              <p:cNvPr id="8" name="CasellaDiTesto 7">
                <a:extLst>
                  <a:ext uri="{FF2B5EF4-FFF2-40B4-BE49-F238E27FC236}">
                    <a16:creationId xmlns:a16="http://schemas.microsoft.com/office/drawing/2014/main" id="{F46BE752-883D-BA7C-5E4A-15D2F9781D60}"/>
                  </a:ext>
                </a:extLst>
              </p:cNvPr>
              <p:cNvSpPr txBox="1"/>
              <p:nvPr/>
            </p:nvSpPr>
            <p:spPr>
              <a:xfrm>
                <a:off x="3223030" y="633742"/>
                <a:ext cx="4988454" cy="4524315"/>
              </a:xfrm>
              <a:prstGeom prst="rect">
                <a:avLst/>
              </a:prstGeom>
              <a:noFill/>
            </p:spPr>
            <p:txBody>
              <a:bodyPr wrap="square" rtlCol="0">
                <a:spAutoFit/>
              </a:bodyPr>
              <a:lstStyle/>
              <a:p>
                <a:pPr algn="ctr"/>
                <a:r>
                  <a:rPr lang="it-IT" sz="4800" b="1" dirty="0">
                    <a:solidFill>
                      <a:schemeClr val="tx2"/>
                    </a:solidFill>
                  </a:rPr>
                  <a:t>Nvidia RTX A4000</a:t>
                </a:r>
              </a:p>
              <a:p>
                <a:pPr algn="ctr"/>
                <a:r>
                  <a:rPr lang="it-IT" sz="4800" b="1" dirty="0">
                    <a:solidFill>
                      <a:schemeClr val="tx2"/>
                    </a:solidFill>
                  </a:rPr>
                  <a:t>1920 x 1080</a:t>
                </a:r>
              </a:p>
              <a:p>
                <a:r>
                  <a:rPr lang="it-IT" sz="4800" dirty="0">
                    <a:solidFill>
                      <a:schemeClr val="tx2"/>
                    </a:solidFill>
                  </a:rPr>
                  <a:t>OIDN	 			15 </a:t>
                </a:r>
                <a:r>
                  <a:rPr lang="it-IT" sz="4800" dirty="0" err="1">
                    <a:solidFill>
                      <a:schemeClr val="tx2"/>
                    </a:solidFill>
                  </a:rPr>
                  <a:t>ms</a:t>
                </a:r>
                <a:endParaRPr lang="it-IT" sz="4800" dirty="0">
                  <a:solidFill>
                    <a:schemeClr val="tx2"/>
                  </a:solidFill>
                </a:endParaRPr>
              </a:p>
              <a:p>
                <a:r>
                  <a:rPr lang="it-IT" sz="4800" dirty="0">
                    <a:solidFill>
                      <a:schemeClr val="tx2"/>
                    </a:solidFill>
                  </a:rPr>
                  <a:t>SURE	 			16 </a:t>
                </a:r>
                <a:r>
                  <a:rPr lang="it-IT" sz="4800" dirty="0" err="1">
                    <a:solidFill>
                      <a:schemeClr val="tx2"/>
                    </a:solidFill>
                  </a:rPr>
                  <a:t>ms</a:t>
                </a:r>
                <a:endParaRPr lang="it-IT" sz="4800" dirty="0">
                  <a:solidFill>
                    <a:schemeClr val="tx2"/>
                  </a:solidFill>
                </a:endParaRPr>
              </a:p>
              <a:p>
                <a:r>
                  <a:rPr lang="it-IT" sz="4800" dirty="0" err="1">
                    <a:solidFill>
                      <a:schemeClr val="tx2"/>
                    </a:solidFill>
                  </a:rPr>
                  <a:t>Curves</a:t>
                </a:r>
                <a:r>
                  <a:rPr lang="it-IT" sz="4800" dirty="0">
                    <a:solidFill>
                      <a:schemeClr val="tx2"/>
                    </a:solidFill>
                  </a:rPr>
                  <a:t>	 		&lt; 1ms</a:t>
                </a:r>
              </a:p>
              <a:p>
                <a:r>
                  <a:rPr lang="it-IT" sz="4800" dirty="0">
                    <a:solidFill>
                      <a:schemeClr val="tx2"/>
                    </a:solidFill>
                  </a:rPr>
                  <a:t>Total				</a:t>
                </a:r>
                <a:r>
                  <a:rPr lang="en-US" sz="4800" dirty="0">
                    <a:solidFill>
                      <a:schemeClr val="tx2"/>
                    </a:solidFill>
                  </a:rPr>
                  <a:t>~</a:t>
                </a:r>
                <a:r>
                  <a:rPr lang="it-IT" sz="4800" dirty="0">
                    <a:solidFill>
                      <a:schemeClr val="tx2"/>
                    </a:solidFill>
                  </a:rPr>
                  <a:t>32 </a:t>
                </a:r>
                <a:r>
                  <a:rPr lang="it-IT" sz="4800" dirty="0" err="1">
                    <a:solidFill>
                      <a:schemeClr val="tx2"/>
                    </a:solidFill>
                  </a:rPr>
                  <a:t>ms</a:t>
                </a:r>
                <a:endParaRPr lang="it-IT" sz="4800" dirty="0">
                  <a:solidFill>
                    <a:schemeClr val="tx2"/>
                  </a:solidFill>
                </a:endParaRPr>
              </a:p>
            </p:txBody>
          </p:sp>
          <p:sp>
            <p:nvSpPr>
              <p:cNvPr id="9" name="Rettangolo 8">
                <a:extLst>
                  <a:ext uri="{FF2B5EF4-FFF2-40B4-BE49-F238E27FC236}">
                    <a16:creationId xmlns:a16="http://schemas.microsoft.com/office/drawing/2014/main" id="{1414EB4F-43E5-F1A4-E89B-20A9095D248C}"/>
                  </a:ext>
                </a:extLst>
              </p:cNvPr>
              <p:cNvSpPr/>
              <p:nvPr/>
            </p:nvSpPr>
            <p:spPr>
              <a:xfrm>
                <a:off x="2847314" y="2109457"/>
                <a:ext cx="5721790" cy="32230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7" name="Connettore diritto 6">
              <a:extLst>
                <a:ext uri="{FF2B5EF4-FFF2-40B4-BE49-F238E27FC236}">
                  <a16:creationId xmlns:a16="http://schemas.microsoft.com/office/drawing/2014/main" id="{307A7D14-A73E-8A1B-CC1B-C6B914BCA1C0}"/>
                </a:ext>
              </a:extLst>
            </p:cNvPr>
            <p:cNvCxnSpPr>
              <a:cxnSpLocks/>
            </p:cNvCxnSpPr>
            <p:nvPr/>
          </p:nvCxnSpPr>
          <p:spPr>
            <a:xfrm>
              <a:off x="3223030" y="4327558"/>
              <a:ext cx="4979406"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38287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32</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err="1"/>
              <a:t>Limitations</a:t>
            </a:r>
            <a:endParaRPr lang="it-IT" dirty="0"/>
          </a:p>
        </p:txBody>
      </p:sp>
      <p:pic>
        <p:nvPicPr>
          <p:cNvPr id="5" name="Immagine 4" descr="Immagine che contiene schermata, mosaico, quadrato, collage&#10;&#10;Descrizione generata automaticamente">
            <a:extLst>
              <a:ext uri="{FF2B5EF4-FFF2-40B4-BE49-F238E27FC236}">
                <a16:creationId xmlns:a16="http://schemas.microsoft.com/office/drawing/2014/main" id="{8E689109-D27B-92A3-852A-6B802F7F7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819420"/>
            <a:ext cx="9217024" cy="5679708"/>
          </a:xfrm>
          <a:prstGeom prst="rect">
            <a:avLst/>
          </a:prstGeom>
        </p:spPr>
      </p:pic>
      <p:sp>
        <p:nvSpPr>
          <p:cNvPr id="6" name="Rettangolo 5">
            <a:extLst>
              <a:ext uri="{FF2B5EF4-FFF2-40B4-BE49-F238E27FC236}">
                <a16:creationId xmlns:a16="http://schemas.microsoft.com/office/drawing/2014/main" id="{4F09ABB3-F536-B665-1B2E-A0C35F997392}"/>
              </a:ext>
            </a:extLst>
          </p:cNvPr>
          <p:cNvSpPr/>
          <p:nvPr/>
        </p:nvSpPr>
        <p:spPr>
          <a:xfrm>
            <a:off x="2484535" y="1132658"/>
            <a:ext cx="839771" cy="5331051"/>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2807CB9C-C522-33FF-22C8-872079DA6443}"/>
              </a:ext>
            </a:extLst>
          </p:cNvPr>
          <p:cNvSpPr/>
          <p:nvPr/>
        </p:nvSpPr>
        <p:spPr>
          <a:xfrm>
            <a:off x="6956233" y="1132658"/>
            <a:ext cx="839771" cy="5331050"/>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A0328A96-1FE5-3CB4-5CC5-E88FE9F90C02}"/>
              </a:ext>
            </a:extLst>
          </p:cNvPr>
          <p:cNvSpPr/>
          <p:nvPr/>
        </p:nvSpPr>
        <p:spPr>
          <a:xfrm>
            <a:off x="3383741" y="1132656"/>
            <a:ext cx="839771" cy="53310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826FDE77-39AC-2AAA-E93C-B61D60CFD4C6}"/>
              </a:ext>
            </a:extLst>
          </p:cNvPr>
          <p:cNvSpPr/>
          <p:nvPr/>
        </p:nvSpPr>
        <p:spPr>
          <a:xfrm>
            <a:off x="8746521" y="1132656"/>
            <a:ext cx="839771" cy="533105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3059ACEC-C3F7-02C6-2C86-91B2F5E44FCD}"/>
              </a:ext>
            </a:extLst>
          </p:cNvPr>
          <p:cNvCxnSpPr>
            <a:cxnSpLocks/>
          </p:cNvCxnSpPr>
          <p:nvPr/>
        </p:nvCxnSpPr>
        <p:spPr>
          <a:xfrm>
            <a:off x="1868901" y="5416014"/>
            <a:ext cx="591257" cy="699945"/>
          </a:xfrm>
          <a:prstGeom prst="straightConnector1">
            <a:avLst/>
          </a:prstGeom>
          <a:ln w="76200">
            <a:solidFill>
              <a:srgbClr val="92D050"/>
            </a:solidFill>
            <a:tailEnd type="triangle"/>
          </a:ln>
        </p:spPr>
        <p:style>
          <a:lnRef idx="2">
            <a:schemeClr val="accent6"/>
          </a:lnRef>
          <a:fillRef idx="0">
            <a:schemeClr val="accent6"/>
          </a:fillRef>
          <a:effectRef idx="1">
            <a:schemeClr val="accent6"/>
          </a:effectRef>
          <a:fontRef idx="minor">
            <a:schemeClr val="tx1"/>
          </a:fontRef>
        </p:style>
      </p:cxnSp>
      <p:cxnSp>
        <p:nvCxnSpPr>
          <p:cNvPr id="11" name="Connettore 2 10">
            <a:extLst>
              <a:ext uri="{FF2B5EF4-FFF2-40B4-BE49-F238E27FC236}">
                <a16:creationId xmlns:a16="http://schemas.microsoft.com/office/drawing/2014/main" id="{C30F21A7-3068-8077-BC6A-8DEF35504DB1}"/>
              </a:ext>
            </a:extLst>
          </p:cNvPr>
          <p:cNvCxnSpPr>
            <a:cxnSpLocks/>
          </p:cNvCxnSpPr>
          <p:nvPr/>
        </p:nvCxnSpPr>
        <p:spPr>
          <a:xfrm>
            <a:off x="6340599" y="5416014"/>
            <a:ext cx="591257" cy="699945"/>
          </a:xfrm>
          <a:prstGeom prst="straightConnector1">
            <a:avLst/>
          </a:prstGeom>
          <a:ln w="76200">
            <a:solidFill>
              <a:srgbClr val="92D050"/>
            </a:solidFill>
            <a:tailEnd type="triangle"/>
          </a:ln>
        </p:spPr>
        <p:style>
          <a:lnRef idx="2">
            <a:schemeClr val="accent6"/>
          </a:lnRef>
          <a:fillRef idx="0">
            <a:schemeClr val="accent6"/>
          </a:fillRef>
          <a:effectRef idx="1">
            <a:schemeClr val="accent6"/>
          </a:effectRef>
          <a:fontRef idx="minor">
            <a:schemeClr val="tx1"/>
          </a:fontRef>
        </p:style>
      </p:cxnSp>
      <p:cxnSp>
        <p:nvCxnSpPr>
          <p:cNvPr id="12" name="Connettore 2 11">
            <a:extLst>
              <a:ext uri="{FF2B5EF4-FFF2-40B4-BE49-F238E27FC236}">
                <a16:creationId xmlns:a16="http://schemas.microsoft.com/office/drawing/2014/main" id="{E2DA3C5B-7F6A-7193-76CB-8777B21DAC98}"/>
              </a:ext>
            </a:extLst>
          </p:cNvPr>
          <p:cNvCxnSpPr>
            <a:cxnSpLocks/>
          </p:cNvCxnSpPr>
          <p:nvPr/>
        </p:nvCxnSpPr>
        <p:spPr>
          <a:xfrm>
            <a:off x="2740199" y="5411487"/>
            <a:ext cx="618060" cy="704293"/>
          </a:xfrm>
          <a:prstGeom prst="straightConnector1">
            <a:avLst/>
          </a:prstGeom>
          <a:ln w="76200">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13" name="Connettore 2 12">
            <a:extLst>
              <a:ext uri="{FF2B5EF4-FFF2-40B4-BE49-F238E27FC236}">
                <a16:creationId xmlns:a16="http://schemas.microsoft.com/office/drawing/2014/main" id="{89A21898-6948-5BBC-E2C0-7E068FC3DBE5}"/>
              </a:ext>
            </a:extLst>
          </p:cNvPr>
          <p:cNvCxnSpPr>
            <a:cxnSpLocks/>
          </p:cNvCxnSpPr>
          <p:nvPr/>
        </p:nvCxnSpPr>
        <p:spPr>
          <a:xfrm>
            <a:off x="8121834" y="5411487"/>
            <a:ext cx="599952" cy="704293"/>
          </a:xfrm>
          <a:prstGeom prst="straightConnector1">
            <a:avLst/>
          </a:prstGeom>
          <a:ln w="76200">
            <a:solidFill>
              <a:srgbClr val="FF0000"/>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317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33</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Conclusion</a:t>
            </a:r>
          </a:p>
        </p:txBody>
      </p:sp>
      <p:grpSp>
        <p:nvGrpSpPr>
          <p:cNvPr id="5" name="Gruppo 4">
            <a:extLst>
              <a:ext uri="{FF2B5EF4-FFF2-40B4-BE49-F238E27FC236}">
                <a16:creationId xmlns:a16="http://schemas.microsoft.com/office/drawing/2014/main" id="{4487026B-1F73-8CE7-C40A-7973296E8903}"/>
              </a:ext>
            </a:extLst>
          </p:cNvPr>
          <p:cNvGrpSpPr/>
          <p:nvPr/>
        </p:nvGrpSpPr>
        <p:grpSpPr>
          <a:xfrm>
            <a:off x="3071277" y="1552203"/>
            <a:ext cx="6284836" cy="908168"/>
            <a:chOff x="6424824" y="1246557"/>
            <a:chExt cx="6624404" cy="908168"/>
          </a:xfrm>
        </p:grpSpPr>
        <p:sp>
          <p:nvSpPr>
            <p:cNvPr id="6" name="CasellaDiTesto 5">
              <a:extLst>
                <a:ext uri="{FF2B5EF4-FFF2-40B4-BE49-F238E27FC236}">
                  <a16:creationId xmlns:a16="http://schemas.microsoft.com/office/drawing/2014/main" id="{30317050-6E8A-03AB-5C42-3980CB922662}"/>
                </a:ext>
              </a:extLst>
            </p:cNvPr>
            <p:cNvSpPr txBox="1"/>
            <p:nvPr/>
          </p:nvSpPr>
          <p:spPr>
            <a:xfrm>
              <a:off x="7495184" y="1377475"/>
              <a:ext cx="5554044" cy="646331"/>
            </a:xfrm>
            <a:prstGeom prst="rect">
              <a:avLst/>
            </a:prstGeom>
            <a:noFill/>
          </p:spPr>
          <p:txBody>
            <a:bodyPr wrap="square" rtlCol="0">
              <a:spAutoFit/>
            </a:bodyPr>
            <a:lstStyle/>
            <a:p>
              <a:r>
                <a:rPr lang="it-IT" sz="3600" dirty="0">
                  <a:solidFill>
                    <a:schemeClr val="tx2"/>
                  </a:solidFill>
                </a:rPr>
                <a:t>Fully Analythical Method</a:t>
              </a:r>
            </a:p>
          </p:txBody>
        </p:sp>
        <p:pic>
          <p:nvPicPr>
            <p:cNvPr id="7" name="Elemento grafico 6" descr="Segno di spunta con riempimento a tinta unita">
              <a:extLst>
                <a:ext uri="{FF2B5EF4-FFF2-40B4-BE49-F238E27FC236}">
                  <a16:creationId xmlns:a16="http://schemas.microsoft.com/office/drawing/2014/main" id="{89998CF6-8EC5-CC5F-995A-73985E912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4824" y="1246557"/>
              <a:ext cx="908167" cy="908168"/>
            </a:xfrm>
            <a:prstGeom prst="rect">
              <a:avLst/>
            </a:prstGeom>
          </p:spPr>
        </p:pic>
      </p:grpSp>
      <p:grpSp>
        <p:nvGrpSpPr>
          <p:cNvPr id="8" name="Gruppo 7">
            <a:extLst>
              <a:ext uri="{FF2B5EF4-FFF2-40B4-BE49-F238E27FC236}">
                <a16:creationId xmlns:a16="http://schemas.microsoft.com/office/drawing/2014/main" id="{D5CBBA2D-501B-7551-9DE9-9CB711806801}"/>
              </a:ext>
            </a:extLst>
          </p:cNvPr>
          <p:cNvGrpSpPr/>
          <p:nvPr/>
        </p:nvGrpSpPr>
        <p:grpSpPr>
          <a:xfrm>
            <a:off x="3071277" y="3055596"/>
            <a:ext cx="6284836" cy="908168"/>
            <a:chOff x="6424824" y="1333773"/>
            <a:chExt cx="6624404" cy="908168"/>
          </a:xfrm>
        </p:grpSpPr>
        <p:sp>
          <p:nvSpPr>
            <p:cNvPr id="9" name="CasellaDiTesto 8">
              <a:extLst>
                <a:ext uri="{FF2B5EF4-FFF2-40B4-BE49-F238E27FC236}">
                  <a16:creationId xmlns:a16="http://schemas.microsoft.com/office/drawing/2014/main" id="{082C8EF7-1E24-2ACF-5D76-7460C344033A}"/>
                </a:ext>
              </a:extLst>
            </p:cNvPr>
            <p:cNvSpPr txBox="1"/>
            <p:nvPr/>
          </p:nvSpPr>
          <p:spPr>
            <a:xfrm>
              <a:off x="7495184" y="1420886"/>
              <a:ext cx="5554044" cy="646331"/>
            </a:xfrm>
            <a:prstGeom prst="rect">
              <a:avLst/>
            </a:prstGeom>
            <a:noFill/>
          </p:spPr>
          <p:txBody>
            <a:bodyPr wrap="square" rtlCol="0">
              <a:spAutoFit/>
            </a:bodyPr>
            <a:lstStyle/>
            <a:p>
              <a:r>
                <a:rPr lang="it-IT" sz="3600" dirty="0">
                  <a:solidFill>
                    <a:schemeClr val="tx2"/>
                  </a:solidFill>
                </a:rPr>
                <a:t>Any Denoising Algorithm</a:t>
              </a:r>
            </a:p>
          </p:txBody>
        </p:sp>
        <p:pic>
          <p:nvPicPr>
            <p:cNvPr id="10" name="Elemento grafico 9" descr="Segno di spunta con riempimento a tinta unita">
              <a:extLst>
                <a:ext uri="{FF2B5EF4-FFF2-40B4-BE49-F238E27FC236}">
                  <a16:creationId xmlns:a16="http://schemas.microsoft.com/office/drawing/2014/main" id="{131F19A5-6C96-BC7F-BC36-23B9D2799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4824" y="1333773"/>
              <a:ext cx="908167" cy="908168"/>
            </a:xfrm>
            <a:prstGeom prst="rect">
              <a:avLst/>
            </a:prstGeom>
          </p:spPr>
        </p:pic>
      </p:grpSp>
      <p:grpSp>
        <p:nvGrpSpPr>
          <p:cNvPr id="11" name="Gruppo 10">
            <a:extLst>
              <a:ext uri="{FF2B5EF4-FFF2-40B4-BE49-F238E27FC236}">
                <a16:creationId xmlns:a16="http://schemas.microsoft.com/office/drawing/2014/main" id="{B7D24112-5B57-A832-4FAB-99C3960E5719}"/>
              </a:ext>
            </a:extLst>
          </p:cNvPr>
          <p:cNvGrpSpPr/>
          <p:nvPr/>
        </p:nvGrpSpPr>
        <p:grpSpPr>
          <a:xfrm>
            <a:off x="3065670" y="4397630"/>
            <a:ext cx="6290443" cy="1200329"/>
            <a:chOff x="6418914" y="1346471"/>
            <a:chExt cx="6630314" cy="1200329"/>
          </a:xfrm>
        </p:grpSpPr>
        <p:sp>
          <p:nvSpPr>
            <p:cNvPr id="12" name="CasellaDiTesto 11">
              <a:extLst>
                <a:ext uri="{FF2B5EF4-FFF2-40B4-BE49-F238E27FC236}">
                  <a16:creationId xmlns:a16="http://schemas.microsoft.com/office/drawing/2014/main" id="{2A5F2488-2025-C41B-5DFB-30C9DD1018A3}"/>
                </a:ext>
              </a:extLst>
            </p:cNvPr>
            <p:cNvSpPr txBox="1"/>
            <p:nvPr/>
          </p:nvSpPr>
          <p:spPr>
            <a:xfrm>
              <a:off x="7495184" y="1346471"/>
              <a:ext cx="5554044" cy="1200329"/>
            </a:xfrm>
            <a:prstGeom prst="rect">
              <a:avLst/>
            </a:prstGeom>
            <a:noFill/>
          </p:spPr>
          <p:txBody>
            <a:bodyPr wrap="square" rtlCol="0">
              <a:spAutoFit/>
            </a:bodyPr>
            <a:lstStyle/>
            <a:p>
              <a:r>
                <a:rPr lang="it-IT" sz="3600" dirty="0">
                  <a:solidFill>
                    <a:schemeClr val="tx2"/>
                  </a:solidFill>
                </a:rPr>
                <a:t>Progressive Denoising or Final Step</a:t>
              </a:r>
            </a:p>
          </p:txBody>
        </p:sp>
        <p:pic>
          <p:nvPicPr>
            <p:cNvPr id="13" name="Elemento grafico 12" descr="Segno di spunta con riempimento a tinta unita">
              <a:extLst>
                <a:ext uri="{FF2B5EF4-FFF2-40B4-BE49-F238E27FC236}">
                  <a16:creationId xmlns:a16="http://schemas.microsoft.com/office/drawing/2014/main" id="{952D2A06-294D-BBD9-986F-57E592B98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8914" y="1492551"/>
              <a:ext cx="908167" cy="908168"/>
            </a:xfrm>
            <a:prstGeom prst="rect">
              <a:avLst/>
            </a:prstGeom>
          </p:spPr>
        </p:pic>
      </p:grpSp>
    </p:spTree>
    <p:extLst>
      <p:ext uri="{BB962C8B-B14F-4D97-AF65-F5344CB8AC3E}">
        <p14:creationId xmlns:p14="http://schemas.microsoft.com/office/powerpoint/2010/main" val="193575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34</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Future Work</a:t>
            </a:r>
          </a:p>
        </p:txBody>
      </p:sp>
      <p:grpSp>
        <p:nvGrpSpPr>
          <p:cNvPr id="5" name="Gruppo 4">
            <a:extLst>
              <a:ext uri="{FF2B5EF4-FFF2-40B4-BE49-F238E27FC236}">
                <a16:creationId xmlns:a16="http://schemas.microsoft.com/office/drawing/2014/main" id="{4487026B-1F73-8CE7-C40A-7973296E8903}"/>
              </a:ext>
            </a:extLst>
          </p:cNvPr>
          <p:cNvGrpSpPr/>
          <p:nvPr/>
        </p:nvGrpSpPr>
        <p:grpSpPr>
          <a:xfrm>
            <a:off x="3071277" y="1552203"/>
            <a:ext cx="6284836" cy="908168"/>
            <a:chOff x="6424824" y="1246557"/>
            <a:chExt cx="6624404" cy="908168"/>
          </a:xfrm>
        </p:grpSpPr>
        <p:sp>
          <p:nvSpPr>
            <p:cNvPr id="6" name="CasellaDiTesto 5">
              <a:extLst>
                <a:ext uri="{FF2B5EF4-FFF2-40B4-BE49-F238E27FC236}">
                  <a16:creationId xmlns:a16="http://schemas.microsoft.com/office/drawing/2014/main" id="{30317050-6E8A-03AB-5C42-3980CB922662}"/>
                </a:ext>
              </a:extLst>
            </p:cNvPr>
            <p:cNvSpPr txBox="1"/>
            <p:nvPr/>
          </p:nvSpPr>
          <p:spPr>
            <a:xfrm>
              <a:off x="7495184" y="1377475"/>
              <a:ext cx="5554044" cy="646331"/>
            </a:xfrm>
            <a:prstGeom prst="rect">
              <a:avLst/>
            </a:prstGeom>
            <a:noFill/>
          </p:spPr>
          <p:txBody>
            <a:bodyPr wrap="square" rtlCol="0">
              <a:spAutoFit/>
            </a:bodyPr>
            <a:lstStyle/>
            <a:p>
              <a:r>
                <a:rPr lang="it-IT" sz="3600" dirty="0">
                  <a:solidFill>
                    <a:schemeClr val="tx2"/>
                  </a:solidFill>
                </a:rPr>
                <a:t>Better </a:t>
              </a:r>
              <a:r>
                <a:rPr lang="it-IT" sz="3600" dirty="0" err="1">
                  <a:solidFill>
                    <a:schemeClr val="tx2"/>
                  </a:solidFill>
                </a:rPr>
                <a:t>Denoised</a:t>
              </a:r>
              <a:r>
                <a:rPr lang="it-IT" sz="3600" dirty="0">
                  <a:solidFill>
                    <a:schemeClr val="tx2"/>
                  </a:solidFill>
                </a:rPr>
                <a:t> Estimate</a:t>
              </a:r>
            </a:p>
          </p:txBody>
        </p:sp>
        <p:pic>
          <p:nvPicPr>
            <p:cNvPr id="7" name="Elemento grafico 6" descr="Segno di spunta con riempimento a tinta unita">
              <a:extLst>
                <a:ext uri="{FF2B5EF4-FFF2-40B4-BE49-F238E27FC236}">
                  <a16:creationId xmlns:a16="http://schemas.microsoft.com/office/drawing/2014/main" id="{89998CF6-8EC5-CC5F-995A-73985E912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4824" y="1246557"/>
              <a:ext cx="908167" cy="908168"/>
            </a:xfrm>
            <a:prstGeom prst="rect">
              <a:avLst/>
            </a:prstGeom>
          </p:spPr>
        </p:pic>
      </p:grpSp>
      <p:grpSp>
        <p:nvGrpSpPr>
          <p:cNvPr id="8" name="Gruppo 7">
            <a:extLst>
              <a:ext uri="{FF2B5EF4-FFF2-40B4-BE49-F238E27FC236}">
                <a16:creationId xmlns:a16="http://schemas.microsoft.com/office/drawing/2014/main" id="{D5CBBA2D-501B-7551-9DE9-9CB711806801}"/>
              </a:ext>
            </a:extLst>
          </p:cNvPr>
          <p:cNvGrpSpPr/>
          <p:nvPr/>
        </p:nvGrpSpPr>
        <p:grpSpPr>
          <a:xfrm>
            <a:off x="3071277" y="2968380"/>
            <a:ext cx="6284836" cy="1200329"/>
            <a:chOff x="6424824" y="1246557"/>
            <a:chExt cx="6624404" cy="1200329"/>
          </a:xfrm>
        </p:grpSpPr>
        <p:sp>
          <p:nvSpPr>
            <p:cNvPr id="9" name="CasellaDiTesto 8">
              <a:extLst>
                <a:ext uri="{FF2B5EF4-FFF2-40B4-BE49-F238E27FC236}">
                  <a16:creationId xmlns:a16="http://schemas.microsoft.com/office/drawing/2014/main" id="{082C8EF7-1E24-2ACF-5D76-7460C344033A}"/>
                </a:ext>
              </a:extLst>
            </p:cNvPr>
            <p:cNvSpPr txBox="1"/>
            <p:nvPr/>
          </p:nvSpPr>
          <p:spPr>
            <a:xfrm>
              <a:off x="7495184" y="1246557"/>
              <a:ext cx="5554044" cy="1200329"/>
            </a:xfrm>
            <a:prstGeom prst="rect">
              <a:avLst/>
            </a:prstGeom>
            <a:noFill/>
          </p:spPr>
          <p:txBody>
            <a:bodyPr wrap="square" rtlCol="0">
              <a:spAutoFit/>
            </a:bodyPr>
            <a:lstStyle/>
            <a:p>
              <a:r>
                <a:rPr lang="it-IT" sz="3600" dirty="0">
                  <a:solidFill>
                    <a:schemeClr val="tx2"/>
                  </a:solidFill>
                </a:rPr>
                <a:t>Real-time Progressive Rendering</a:t>
              </a:r>
            </a:p>
          </p:txBody>
        </p:sp>
        <p:pic>
          <p:nvPicPr>
            <p:cNvPr id="10" name="Elemento grafico 9" descr="Segno di spunta con riempimento a tinta unita">
              <a:extLst>
                <a:ext uri="{FF2B5EF4-FFF2-40B4-BE49-F238E27FC236}">
                  <a16:creationId xmlns:a16="http://schemas.microsoft.com/office/drawing/2014/main" id="{131F19A5-6C96-BC7F-BC36-23B9D27993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4824" y="1333773"/>
              <a:ext cx="908167" cy="908168"/>
            </a:xfrm>
            <a:prstGeom prst="rect">
              <a:avLst/>
            </a:prstGeom>
          </p:spPr>
        </p:pic>
      </p:grpSp>
      <p:grpSp>
        <p:nvGrpSpPr>
          <p:cNvPr id="11" name="Gruppo 10">
            <a:extLst>
              <a:ext uri="{FF2B5EF4-FFF2-40B4-BE49-F238E27FC236}">
                <a16:creationId xmlns:a16="http://schemas.microsoft.com/office/drawing/2014/main" id="{B7D24112-5B57-A832-4FAB-99C3960E5719}"/>
              </a:ext>
            </a:extLst>
          </p:cNvPr>
          <p:cNvGrpSpPr/>
          <p:nvPr/>
        </p:nvGrpSpPr>
        <p:grpSpPr>
          <a:xfrm>
            <a:off x="3071277" y="4558989"/>
            <a:ext cx="6284836" cy="908168"/>
            <a:chOff x="6424824" y="1246557"/>
            <a:chExt cx="6624404" cy="908168"/>
          </a:xfrm>
        </p:grpSpPr>
        <p:sp>
          <p:nvSpPr>
            <p:cNvPr id="12" name="CasellaDiTesto 11">
              <a:extLst>
                <a:ext uri="{FF2B5EF4-FFF2-40B4-BE49-F238E27FC236}">
                  <a16:creationId xmlns:a16="http://schemas.microsoft.com/office/drawing/2014/main" id="{2A5F2488-2025-C41B-5DFB-30C9DD1018A3}"/>
                </a:ext>
              </a:extLst>
            </p:cNvPr>
            <p:cNvSpPr txBox="1"/>
            <p:nvPr/>
          </p:nvSpPr>
          <p:spPr>
            <a:xfrm>
              <a:off x="7495184" y="1346471"/>
              <a:ext cx="5554044" cy="646331"/>
            </a:xfrm>
            <a:prstGeom prst="rect">
              <a:avLst/>
            </a:prstGeom>
            <a:noFill/>
          </p:spPr>
          <p:txBody>
            <a:bodyPr wrap="square" rtlCol="0">
              <a:spAutoFit/>
            </a:bodyPr>
            <a:lstStyle/>
            <a:p>
              <a:r>
                <a:rPr lang="it-IT" sz="3600" dirty="0" err="1">
                  <a:solidFill>
                    <a:schemeClr val="tx2"/>
                  </a:solidFill>
                </a:rPr>
                <a:t>Adaptive</a:t>
              </a:r>
              <a:r>
                <a:rPr lang="it-IT" sz="3600" dirty="0">
                  <a:solidFill>
                    <a:schemeClr val="tx2"/>
                  </a:solidFill>
                </a:rPr>
                <a:t> Sampling</a:t>
              </a:r>
            </a:p>
          </p:txBody>
        </p:sp>
        <p:pic>
          <p:nvPicPr>
            <p:cNvPr id="13" name="Elemento grafico 12" descr="Segno di spunta con riempimento a tinta unita">
              <a:extLst>
                <a:ext uri="{FF2B5EF4-FFF2-40B4-BE49-F238E27FC236}">
                  <a16:creationId xmlns:a16="http://schemas.microsoft.com/office/drawing/2014/main" id="{952D2A06-294D-BBD9-986F-57E592B98F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4824" y="1246557"/>
              <a:ext cx="908167" cy="908168"/>
            </a:xfrm>
            <a:prstGeom prst="rect">
              <a:avLst/>
            </a:prstGeom>
          </p:spPr>
        </p:pic>
      </p:grpSp>
    </p:spTree>
    <p:extLst>
      <p:ext uri="{BB962C8B-B14F-4D97-AF65-F5344CB8AC3E}">
        <p14:creationId xmlns:p14="http://schemas.microsoft.com/office/powerpoint/2010/main" val="34241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descr="Immagine che contiene schermata&#10;&#10;Descrizione generata automaticamente">
            <a:extLst>
              <a:ext uri="{FF2B5EF4-FFF2-40B4-BE49-F238E27FC236}">
                <a16:creationId xmlns:a16="http://schemas.microsoft.com/office/drawing/2014/main" id="{D331DA15-B5DC-FCE4-6FE4-573A13B71775}"/>
              </a:ext>
            </a:extLst>
          </p:cNvPr>
          <p:cNvPicPr>
            <a:picLocks noChangeAspect="1"/>
          </p:cNvPicPr>
          <p:nvPr/>
        </p:nvPicPr>
        <p:blipFill rotWithShape="1">
          <a:blip r:embed="rId3"/>
          <a:srcRect l="8758" t="10637" r="19930" b="20942"/>
          <a:stretch/>
        </p:blipFill>
        <p:spPr>
          <a:xfrm>
            <a:off x="606178" y="836712"/>
            <a:ext cx="11585822" cy="6021288"/>
          </a:xfrm>
          <a:prstGeom prst="rect">
            <a:avLst/>
          </a:prstGeom>
        </p:spPr>
      </p:pic>
      <p:sp>
        <p:nvSpPr>
          <p:cNvPr id="12" name="Titolo 1">
            <a:extLst>
              <a:ext uri="{FF2B5EF4-FFF2-40B4-BE49-F238E27FC236}">
                <a16:creationId xmlns:a16="http://schemas.microsoft.com/office/drawing/2014/main" id="{74E372A7-392F-18B6-97DD-AF36208D1E2E}"/>
              </a:ext>
            </a:extLst>
          </p:cNvPr>
          <p:cNvSpPr txBox="1">
            <a:spLocks/>
          </p:cNvSpPr>
          <p:nvPr/>
        </p:nvSpPr>
        <p:spPr>
          <a:xfrm>
            <a:off x="191345" y="5517232"/>
            <a:ext cx="11809312" cy="864096"/>
          </a:xfrm>
          <a:prstGeom prst="rect">
            <a:avLst/>
          </a:prstGeom>
          <a:solidFill>
            <a:schemeClr val="accent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r" defTabSz="457200" rtl="0" eaLnBrk="1" latinLnBrk="0" hangingPunct="1">
              <a:spcBef>
                <a:spcPct val="0"/>
              </a:spcBef>
              <a:buNone/>
              <a:defRPr sz="3200" b="1" kern="1200">
                <a:solidFill>
                  <a:schemeClr val="bg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5000" dirty="0"/>
              <a:t>THANK YOU!</a:t>
            </a:r>
          </a:p>
        </p:txBody>
      </p:sp>
      <p:pic>
        <p:nvPicPr>
          <p:cNvPr id="3" name="Immagine 2" descr="Immagine che contiene modello, quadrato, pixel, design&#10;&#10;Descrizione generata automaticamente">
            <a:extLst>
              <a:ext uri="{FF2B5EF4-FFF2-40B4-BE49-F238E27FC236}">
                <a16:creationId xmlns:a16="http://schemas.microsoft.com/office/drawing/2014/main" id="{46D95863-6C2E-6337-5CF1-F4435E5FA6E9}"/>
              </a:ext>
            </a:extLst>
          </p:cNvPr>
          <p:cNvPicPr>
            <a:picLocks noChangeAspect="1"/>
          </p:cNvPicPr>
          <p:nvPr/>
        </p:nvPicPr>
        <p:blipFill>
          <a:blip r:embed="rId4"/>
          <a:stretch>
            <a:fillRect/>
          </a:stretch>
        </p:blipFill>
        <p:spPr>
          <a:xfrm>
            <a:off x="10056440" y="908720"/>
            <a:ext cx="2016223" cy="2016223"/>
          </a:xfrm>
          <a:prstGeom prst="rect">
            <a:avLst/>
          </a:prstGeom>
        </p:spPr>
      </p:pic>
      <p:sp>
        <p:nvSpPr>
          <p:cNvPr id="7" name="CasellaDiTesto 6">
            <a:extLst>
              <a:ext uri="{FF2B5EF4-FFF2-40B4-BE49-F238E27FC236}">
                <a16:creationId xmlns:a16="http://schemas.microsoft.com/office/drawing/2014/main" id="{7C7A9F77-8114-9D29-E0E6-4EBA8E03AEDC}"/>
              </a:ext>
            </a:extLst>
          </p:cNvPr>
          <p:cNvSpPr txBox="1"/>
          <p:nvPr/>
        </p:nvSpPr>
        <p:spPr>
          <a:xfrm>
            <a:off x="10056440" y="2924943"/>
            <a:ext cx="2016223" cy="369332"/>
          </a:xfrm>
          <a:prstGeom prst="rect">
            <a:avLst/>
          </a:prstGeom>
          <a:noFill/>
        </p:spPr>
        <p:txBody>
          <a:bodyPr wrap="square" rtlCol="0">
            <a:spAutoFit/>
          </a:bodyPr>
          <a:lstStyle/>
          <a:p>
            <a:pPr algn="ctr"/>
            <a:r>
              <a:rPr lang="it-IT" i="1" dirty="0">
                <a:solidFill>
                  <a:schemeClr val="bg1"/>
                </a:solidFill>
              </a:rPr>
              <a:t>Paper</a:t>
            </a:r>
          </a:p>
        </p:txBody>
      </p:sp>
      <p:pic>
        <p:nvPicPr>
          <p:cNvPr id="11" name="Immagine 10" descr="Immagine che contiene modello, quadrato, pixel&#10;&#10;Descrizione generata automaticamente">
            <a:extLst>
              <a:ext uri="{FF2B5EF4-FFF2-40B4-BE49-F238E27FC236}">
                <a16:creationId xmlns:a16="http://schemas.microsoft.com/office/drawing/2014/main" id="{3511D5FA-178C-4B2C-B5F1-D637209F1A75}"/>
              </a:ext>
            </a:extLst>
          </p:cNvPr>
          <p:cNvPicPr>
            <a:picLocks noChangeAspect="1"/>
          </p:cNvPicPr>
          <p:nvPr/>
        </p:nvPicPr>
        <p:blipFill>
          <a:blip r:embed="rId5"/>
          <a:stretch>
            <a:fillRect/>
          </a:stretch>
        </p:blipFill>
        <p:spPr>
          <a:xfrm>
            <a:off x="119337" y="908720"/>
            <a:ext cx="2016223" cy="2016223"/>
          </a:xfrm>
          <a:prstGeom prst="rect">
            <a:avLst/>
          </a:prstGeom>
        </p:spPr>
      </p:pic>
      <p:sp>
        <p:nvSpPr>
          <p:cNvPr id="13" name="CasellaDiTesto 12">
            <a:extLst>
              <a:ext uri="{FF2B5EF4-FFF2-40B4-BE49-F238E27FC236}">
                <a16:creationId xmlns:a16="http://schemas.microsoft.com/office/drawing/2014/main" id="{74638F2C-1684-57EC-0B45-6BE78860868A}"/>
              </a:ext>
            </a:extLst>
          </p:cNvPr>
          <p:cNvSpPr txBox="1"/>
          <p:nvPr/>
        </p:nvSpPr>
        <p:spPr>
          <a:xfrm>
            <a:off x="119337" y="2924943"/>
            <a:ext cx="2016223" cy="369332"/>
          </a:xfrm>
          <a:prstGeom prst="rect">
            <a:avLst/>
          </a:prstGeom>
          <a:noFill/>
        </p:spPr>
        <p:txBody>
          <a:bodyPr wrap="square" rtlCol="0">
            <a:spAutoFit/>
          </a:bodyPr>
          <a:lstStyle/>
          <a:p>
            <a:pPr algn="ctr"/>
            <a:r>
              <a:rPr lang="it-IT" i="1" dirty="0">
                <a:solidFill>
                  <a:schemeClr val="bg1"/>
                </a:solidFill>
              </a:rPr>
              <a:t>Source Code</a:t>
            </a:r>
          </a:p>
        </p:txBody>
      </p:sp>
    </p:spTree>
    <p:extLst>
      <p:ext uri="{BB962C8B-B14F-4D97-AF65-F5344CB8AC3E}">
        <p14:creationId xmlns:p14="http://schemas.microsoft.com/office/powerpoint/2010/main" val="378525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11002F3-9C75-D75E-F34D-832CDFDECF1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C7BDA37E-7C70-52C2-72A4-D4DB48BB0E7D}"/>
              </a:ext>
            </a:extLst>
          </p:cNvPr>
          <p:cNvSpPr>
            <a:spLocks noGrp="1"/>
          </p:cNvSpPr>
          <p:nvPr>
            <p:ph type="sldNum" sz="quarter" idx="12"/>
          </p:nvPr>
        </p:nvSpPr>
        <p:spPr/>
        <p:txBody>
          <a:bodyPr/>
          <a:lstStyle/>
          <a:p>
            <a:fld id="{2CB06865-0A5C-4946-9ED1-740E2A2631BD}" type="slidenum">
              <a:rPr lang="en-US" smtClean="0"/>
              <a:pPr/>
              <a:t>4</a:t>
            </a:fld>
            <a:endParaRPr lang="en-US" dirty="0"/>
          </a:p>
        </p:txBody>
      </p:sp>
      <p:sp>
        <p:nvSpPr>
          <p:cNvPr id="4" name="Titolo 3">
            <a:extLst>
              <a:ext uri="{FF2B5EF4-FFF2-40B4-BE49-F238E27FC236}">
                <a16:creationId xmlns:a16="http://schemas.microsoft.com/office/drawing/2014/main" id="{63F4AA19-EECE-C9CC-67A3-192B104B6596}"/>
              </a:ext>
            </a:extLst>
          </p:cNvPr>
          <p:cNvSpPr>
            <a:spLocks noGrp="1"/>
          </p:cNvSpPr>
          <p:nvPr>
            <p:ph type="title"/>
          </p:nvPr>
        </p:nvSpPr>
        <p:spPr/>
        <p:txBody>
          <a:bodyPr/>
          <a:lstStyle/>
          <a:p>
            <a:r>
              <a:rPr lang="it-IT" dirty="0" err="1"/>
              <a:t>Motivation</a:t>
            </a:r>
            <a:endParaRPr lang="it-IT" dirty="0"/>
          </a:p>
        </p:txBody>
      </p:sp>
      <p:pic>
        <p:nvPicPr>
          <p:cNvPr id="6" name="Immagine 5">
            <a:extLst>
              <a:ext uri="{FF2B5EF4-FFF2-40B4-BE49-F238E27FC236}">
                <a16:creationId xmlns:a16="http://schemas.microsoft.com/office/drawing/2014/main" id="{0354A6D3-737A-E3E6-638F-0DA04632AE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70400" y="3790800"/>
            <a:ext cx="2657372" cy="2657372"/>
          </a:xfrm>
          <a:prstGeom prst="rect">
            <a:avLst/>
          </a:prstGeom>
        </p:spPr>
      </p:pic>
      <p:pic>
        <p:nvPicPr>
          <p:cNvPr id="7" name="Immagine 6">
            <a:extLst>
              <a:ext uri="{FF2B5EF4-FFF2-40B4-BE49-F238E27FC236}">
                <a16:creationId xmlns:a16="http://schemas.microsoft.com/office/drawing/2014/main" id="{6ECF1504-5143-3D93-954F-CE44AC22B2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9996" y="3789040"/>
            <a:ext cx="2653417" cy="2653417"/>
          </a:xfrm>
          <a:prstGeom prst="rect">
            <a:avLst/>
          </a:prstGeom>
        </p:spPr>
      </p:pic>
      <p:pic>
        <p:nvPicPr>
          <p:cNvPr id="8" name="Immagine 7">
            <a:extLst>
              <a:ext uri="{FF2B5EF4-FFF2-40B4-BE49-F238E27FC236}">
                <a16:creationId xmlns:a16="http://schemas.microsoft.com/office/drawing/2014/main" id="{7A8AADF9-8DF7-A39F-DA24-6F07D89C76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30400" y="3790800"/>
            <a:ext cx="2654665" cy="2654665"/>
          </a:xfrm>
          <a:prstGeom prst="rect">
            <a:avLst/>
          </a:prstGeom>
        </p:spPr>
      </p:pic>
      <p:pic>
        <p:nvPicPr>
          <p:cNvPr id="9" name="Immagine 8">
            <a:extLst>
              <a:ext uri="{FF2B5EF4-FFF2-40B4-BE49-F238E27FC236}">
                <a16:creationId xmlns:a16="http://schemas.microsoft.com/office/drawing/2014/main" id="{DBC879CC-547C-A39C-D825-964905450C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50400" y="3790800"/>
            <a:ext cx="2654665" cy="2654665"/>
          </a:xfrm>
          <a:prstGeom prst="rect">
            <a:avLst/>
          </a:prstGeom>
        </p:spPr>
      </p:pic>
      <p:sp>
        <p:nvSpPr>
          <p:cNvPr id="15" name="CasellaDiTesto 14">
            <a:extLst>
              <a:ext uri="{FF2B5EF4-FFF2-40B4-BE49-F238E27FC236}">
                <a16:creationId xmlns:a16="http://schemas.microsoft.com/office/drawing/2014/main" id="{D5499DB0-7FF9-F35F-3E17-842AFD714F9F}"/>
              </a:ext>
            </a:extLst>
          </p:cNvPr>
          <p:cNvSpPr txBox="1"/>
          <p:nvPr/>
        </p:nvSpPr>
        <p:spPr>
          <a:xfrm>
            <a:off x="691777" y="777600"/>
            <a:ext cx="2653200" cy="369332"/>
          </a:xfrm>
          <a:prstGeom prst="rect">
            <a:avLst/>
          </a:prstGeom>
          <a:noFill/>
        </p:spPr>
        <p:txBody>
          <a:bodyPr wrap="square" rtlCol="0">
            <a:spAutoFit/>
          </a:bodyPr>
          <a:lstStyle/>
          <a:p>
            <a:pPr algn="ctr"/>
            <a:r>
              <a:rPr lang="it-IT" i="1" dirty="0"/>
              <a:t>32 spp</a:t>
            </a:r>
          </a:p>
        </p:txBody>
      </p:sp>
      <p:sp>
        <p:nvSpPr>
          <p:cNvPr id="17" name="CasellaDiTesto 16">
            <a:extLst>
              <a:ext uri="{FF2B5EF4-FFF2-40B4-BE49-F238E27FC236}">
                <a16:creationId xmlns:a16="http://schemas.microsoft.com/office/drawing/2014/main" id="{DA5B4806-9F18-6A91-2F1D-1C00CB691725}"/>
              </a:ext>
            </a:extLst>
          </p:cNvPr>
          <p:cNvSpPr txBox="1"/>
          <p:nvPr/>
        </p:nvSpPr>
        <p:spPr>
          <a:xfrm>
            <a:off x="3562564" y="777600"/>
            <a:ext cx="2653200" cy="369332"/>
          </a:xfrm>
          <a:prstGeom prst="rect">
            <a:avLst/>
          </a:prstGeom>
          <a:noFill/>
        </p:spPr>
        <p:txBody>
          <a:bodyPr wrap="square" rtlCol="0">
            <a:spAutoFit/>
          </a:bodyPr>
          <a:lstStyle/>
          <a:p>
            <a:pPr algn="ctr"/>
            <a:r>
              <a:rPr lang="it-IT" i="1" dirty="0"/>
              <a:t>512 spp</a:t>
            </a:r>
          </a:p>
        </p:txBody>
      </p:sp>
      <p:sp>
        <p:nvSpPr>
          <p:cNvPr id="18" name="CasellaDiTesto 17">
            <a:extLst>
              <a:ext uri="{FF2B5EF4-FFF2-40B4-BE49-F238E27FC236}">
                <a16:creationId xmlns:a16="http://schemas.microsoft.com/office/drawing/2014/main" id="{FF3DE9AE-02AB-DE11-E5B2-D15335EA9129}"/>
              </a:ext>
            </a:extLst>
          </p:cNvPr>
          <p:cNvSpPr txBox="1"/>
          <p:nvPr/>
        </p:nvSpPr>
        <p:spPr>
          <a:xfrm>
            <a:off x="6433347" y="777600"/>
            <a:ext cx="2653200" cy="369332"/>
          </a:xfrm>
          <a:prstGeom prst="rect">
            <a:avLst/>
          </a:prstGeom>
          <a:noFill/>
        </p:spPr>
        <p:txBody>
          <a:bodyPr wrap="square" rtlCol="0">
            <a:spAutoFit/>
          </a:bodyPr>
          <a:lstStyle/>
          <a:p>
            <a:pPr algn="ctr"/>
            <a:r>
              <a:rPr lang="it-IT" i="1" dirty="0"/>
              <a:t>2048 spp</a:t>
            </a:r>
          </a:p>
        </p:txBody>
      </p:sp>
      <p:sp>
        <p:nvSpPr>
          <p:cNvPr id="19" name="CasellaDiTesto 18">
            <a:extLst>
              <a:ext uri="{FF2B5EF4-FFF2-40B4-BE49-F238E27FC236}">
                <a16:creationId xmlns:a16="http://schemas.microsoft.com/office/drawing/2014/main" id="{D08B98A1-0851-0B8A-170C-597EA7B02BEF}"/>
              </a:ext>
            </a:extLst>
          </p:cNvPr>
          <p:cNvSpPr txBox="1"/>
          <p:nvPr/>
        </p:nvSpPr>
        <p:spPr>
          <a:xfrm>
            <a:off x="9304130" y="777600"/>
            <a:ext cx="2653200" cy="369332"/>
          </a:xfrm>
          <a:prstGeom prst="rect">
            <a:avLst/>
          </a:prstGeom>
          <a:noFill/>
        </p:spPr>
        <p:txBody>
          <a:bodyPr wrap="square" rtlCol="0">
            <a:spAutoFit/>
          </a:bodyPr>
          <a:lstStyle/>
          <a:p>
            <a:pPr algn="ctr"/>
            <a:r>
              <a:rPr lang="it-IT" i="1" dirty="0"/>
              <a:t>32K spp</a:t>
            </a:r>
          </a:p>
        </p:txBody>
      </p:sp>
      <p:pic>
        <p:nvPicPr>
          <p:cNvPr id="20" name="Immagine 19">
            <a:extLst>
              <a:ext uri="{FF2B5EF4-FFF2-40B4-BE49-F238E27FC236}">
                <a16:creationId xmlns:a16="http://schemas.microsoft.com/office/drawing/2014/main" id="{3E7DBA88-BE75-8E68-1A0B-C5D10FFF94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0400" y="1080000"/>
            <a:ext cx="2654665" cy="2654665"/>
          </a:xfrm>
          <a:prstGeom prst="rect">
            <a:avLst/>
          </a:prstGeom>
        </p:spPr>
      </p:pic>
      <p:pic>
        <p:nvPicPr>
          <p:cNvPr id="21" name="Immagine 20">
            <a:extLst>
              <a:ext uri="{FF2B5EF4-FFF2-40B4-BE49-F238E27FC236}">
                <a16:creationId xmlns:a16="http://schemas.microsoft.com/office/drawing/2014/main" id="{EF37A45B-06B5-71D8-AE00-B9DE284B92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30400" y="1080000"/>
            <a:ext cx="2654665" cy="2654665"/>
          </a:xfrm>
          <a:prstGeom prst="rect">
            <a:avLst/>
          </a:prstGeom>
        </p:spPr>
      </p:pic>
      <p:pic>
        <p:nvPicPr>
          <p:cNvPr id="22" name="Immagine 21">
            <a:extLst>
              <a:ext uri="{FF2B5EF4-FFF2-40B4-BE49-F238E27FC236}">
                <a16:creationId xmlns:a16="http://schemas.microsoft.com/office/drawing/2014/main" id="{537F17CA-98C8-D977-3D41-5219ED73106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70400" y="1080000"/>
            <a:ext cx="2654665" cy="2654665"/>
          </a:xfrm>
          <a:prstGeom prst="rect">
            <a:avLst/>
          </a:prstGeom>
        </p:spPr>
      </p:pic>
      <p:pic>
        <p:nvPicPr>
          <p:cNvPr id="23" name="Immagine 22">
            <a:extLst>
              <a:ext uri="{FF2B5EF4-FFF2-40B4-BE49-F238E27FC236}">
                <a16:creationId xmlns:a16="http://schemas.microsoft.com/office/drawing/2014/main" id="{A077C933-D03B-40F1-FF19-F4892FA1D37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9996" y="1081311"/>
            <a:ext cx="2654665" cy="2654665"/>
          </a:xfrm>
          <a:prstGeom prst="rect">
            <a:avLst/>
          </a:prstGeom>
        </p:spPr>
      </p:pic>
      <p:sp>
        <p:nvSpPr>
          <p:cNvPr id="26" name="CasellaDiTesto 25">
            <a:extLst>
              <a:ext uri="{FF2B5EF4-FFF2-40B4-BE49-F238E27FC236}">
                <a16:creationId xmlns:a16="http://schemas.microsoft.com/office/drawing/2014/main" id="{958E4051-7F90-AD71-B23B-42C46942333D}"/>
              </a:ext>
            </a:extLst>
          </p:cNvPr>
          <p:cNvSpPr txBox="1"/>
          <p:nvPr/>
        </p:nvSpPr>
        <p:spPr>
          <a:xfrm rot="16200000">
            <a:off x="-933622" y="4895903"/>
            <a:ext cx="2653201" cy="461665"/>
          </a:xfrm>
          <a:prstGeom prst="rect">
            <a:avLst/>
          </a:prstGeom>
          <a:noFill/>
        </p:spPr>
        <p:txBody>
          <a:bodyPr wrap="square" rtlCol="0">
            <a:spAutoFit/>
          </a:bodyPr>
          <a:lstStyle/>
          <a:p>
            <a:pPr algn="ctr"/>
            <a:r>
              <a:rPr lang="it-IT" sz="2400" i="1" dirty="0" err="1"/>
              <a:t>Denoised</a:t>
            </a:r>
            <a:endParaRPr lang="it-IT" sz="2400" i="1" dirty="0"/>
          </a:p>
        </p:txBody>
      </p:sp>
      <p:sp>
        <p:nvSpPr>
          <p:cNvPr id="27" name="CasellaDiTesto 26">
            <a:extLst>
              <a:ext uri="{FF2B5EF4-FFF2-40B4-BE49-F238E27FC236}">
                <a16:creationId xmlns:a16="http://schemas.microsoft.com/office/drawing/2014/main" id="{F0F383C8-D59C-4E0B-7762-2E55198BE839}"/>
              </a:ext>
            </a:extLst>
          </p:cNvPr>
          <p:cNvSpPr txBox="1"/>
          <p:nvPr/>
        </p:nvSpPr>
        <p:spPr>
          <a:xfrm rot="16200000">
            <a:off x="-952666" y="2183984"/>
            <a:ext cx="2653200" cy="461665"/>
          </a:xfrm>
          <a:prstGeom prst="rect">
            <a:avLst/>
          </a:prstGeom>
          <a:noFill/>
        </p:spPr>
        <p:txBody>
          <a:bodyPr wrap="square" rtlCol="0">
            <a:spAutoFit/>
          </a:bodyPr>
          <a:lstStyle/>
          <a:p>
            <a:pPr algn="ctr"/>
            <a:r>
              <a:rPr lang="it-IT" sz="2400" i="1" dirty="0"/>
              <a:t>MC Estimate</a:t>
            </a:r>
          </a:p>
        </p:txBody>
      </p:sp>
    </p:spTree>
    <p:extLst>
      <p:ext uri="{BB962C8B-B14F-4D97-AF65-F5344CB8AC3E}">
        <p14:creationId xmlns:p14="http://schemas.microsoft.com/office/powerpoint/2010/main" val="1984358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11002F3-9C75-D75E-F34D-832CDFDECF1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C7BDA37E-7C70-52C2-72A4-D4DB48BB0E7D}"/>
              </a:ext>
            </a:extLst>
          </p:cNvPr>
          <p:cNvSpPr>
            <a:spLocks noGrp="1"/>
          </p:cNvSpPr>
          <p:nvPr>
            <p:ph type="sldNum" sz="quarter" idx="12"/>
          </p:nvPr>
        </p:nvSpPr>
        <p:spPr/>
        <p:txBody>
          <a:bodyPr/>
          <a:lstStyle/>
          <a:p>
            <a:fld id="{2CB06865-0A5C-4946-9ED1-740E2A2631BD}" type="slidenum">
              <a:rPr lang="en-US" smtClean="0"/>
              <a:pPr/>
              <a:t>5</a:t>
            </a:fld>
            <a:endParaRPr lang="en-US" dirty="0"/>
          </a:p>
        </p:txBody>
      </p:sp>
      <p:sp>
        <p:nvSpPr>
          <p:cNvPr id="4" name="Titolo 3">
            <a:extLst>
              <a:ext uri="{FF2B5EF4-FFF2-40B4-BE49-F238E27FC236}">
                <a16:creationId xmlns:a16="http://schemas.microsoft.com/office/drawing/2014/main" id="{63F4AA19-EECE-C9CC-67A3-192B104B6596}"/>
              </a:ext>
            </a:extLst>
          </p:cNvPr>
          <p:cNvSpPr>
            <a:spLocks noGrp="1"/>
          </p:cNvSpPr>
          <p:nvPr>
            <p:ph type="title"/>
          </p:nvPr>
        </p:nvSpPr>
        <p:spPr/>
        <p:txBody>
          <a:bodyPr/>
          <a:lstStyle/>
          <a:p>
            <a:r>
              <a:rPr lang="it-IT" dirty="0" err="1"/>
              <a:t>Motivation</a:t>
            </a:r>
            <a:endParaRPr lang="it-IT" dirty="0"/>
          </a:p>
        </p:txBody>
      </p:sp>
      <p:pic>
        <p:nvPicPr>
          <p:cNvPr id="6" name="Immagine 5">
            <a:extLst>
              <a:ext uri="{FF2B5EF4-FFF2-40B4-BE49-F238E27FC236}">
                <a16:creationId xmlns:a16="http://schemas.microsoft.com/office/drawing/2014/main" id="{0354A6D3-737A-E3E6-638F-0DA04632AE9B}"/>
              </a:ext>
            </a:extLst>
          </p:cNvPr>
          <p:cNvPicPr>
            <a:picLocks noChangeAspect="1"/>
          </p:cNvPicPr>
          <p:nvPr/>
        </p:nvPicPr>
        <p:blipFill>
          <a:blip r:embed="rId3"/>
          <a:srcRect/>
          <a:stretch/>
        </p:blipFill>
        <p:spPr>
          <a:xfrm>
            <a:off x="3470400" y="3790800"/>
            <a:ext cx="2657372" cy="2657372"/>
          </a:xfrm>
          <a:prstGeom prst="rect">
            <a:avLst/>
          </a:prstGeom>
        </p:spPr>
      </p:pic>
      <p:pic>
        <p:nvPicPr>
          <p:cNvPr id="7" name="Immagine 6">
            <a:extLst>
              <a:ext uri="{FF2B5EF4-FFF2-40B4-BE49-F238E27FC236}">
                <a16:creationId xmlns:a16="http://schemas.microsoft.com/office/drawing/2014/main" id="{6ECF1504-5143-3D93-954F-CE44AC22B26A}"/>
              </a:ext>
            </a:extLst>
          </p:cNvPr>
          <p:cNvPicPr>
            <a:picLocks noChangeAspect="1"/>
          </p:cNvPicPr>
          <p:nvPr/>
        </p:nvPicPr>
        <p:blipFill>
          <a:blip r:embed="rId4"/>
          <a:srcRect/>
          <a:stretch/>
        </p:blipFill>
        <p:spPr>
          <a:xfrm>
            <a:off x="593046" y="3789040"/>
            <a:ext cx="2647316" cy="2653417"/>
          </a:xfrm>
          <a:prstGeom prst="rect">
            <a:avLst/>
          </a:prstGeom>
        </p:spPr>
      </p:pic>
      <p:pic>
        <p:nvPicPr>
          <p:cNvPr id="8" name="Immagine 7">
            <a:extLst>
              <a:ext uri="{FF2B5EF4-FFF2-40B4-BE49-F238E27FC236}">
                <a16:creationId xmlns:a16="http://schemas.microsoft.com/office/drawing/2014/main" id="{7A8AADF9-8DF7-A39F-DA24-6F07D89C76EF}"/>
              </a:ext>
            </a:extLst>
          </p:cNvPr>
          <p:cNvPicPr>
            <a:picLocks noChangeAspect="1"/>
          </p:cNvPicPr>
          <p:nvPr/>
        </p:nvPicPr>
        <p:blipFill>
          <a:blip r:embed="rId5"/>
          <a:srcRect/>
          <a:stretch/>
        </p:blipFill>
        <p:spPr>
          <a:xfrm>
            <a:off x="9233452" y="3790800"/>
            <a:ext cx="2648561" cy="2654665"/>
          </a:xfrm>
          <a:prstGeom prst="rect">
            <a:avLst/>
          </a:prstGeom>
        </p:spPr>
      </p:pic>
      <p:pic>
        <p:nvPicPr>
          <p:cNvPr id="9" name="Immagine 8">
            <a:extLst>
              <a:ext uri="{FF2B5EF4-FFF2-40B4-BE49-F238E27FC236}">
                <a16:creationId xmlns:a16="http://schemas.microsoft.com/office/drawing/2014/main" id="{DBC879CC-547C-A39C-D825-964905450C58}"/>
              </a:ext>
            </a:extLst>
          </p:cNvPr>
          <p:cNvPicPr>
            <a:picLocks noChangeAspect="1"/>
          </p:cNvPicPr>
          <p:nvPr/>
        </p:nvPicPr>
        <p:blipFill>
          <a:blip r:embed="rId6"/>
          <a:srcRect/>
          <a:stretch/>
        </p:blipFill>
        <p:spPr>
          <a:xfrm>
            <a:off x="6350400" y="3790800"/>
            <a:ext cx="2654665" cy="2654665"/>
          </a:xfrm>
          <a:prstGeom prst="rect">
            <a:avLst/>
          </a:prstGeom>
        </p:spPr>
      </p:pic>
      <p:sp>
        <p:nvSpPr>
          <p:cNvPr id="15" name="CasellaDiTesto 14">
            <a:extLst>
              <a:ext uri="{FF2B5EF4-FFF2-40B4-BE49-F238E27FC236}">
                <a16:creationId xmlns:a16="http://schemas.microsoft.com/office/drawing/2014/main" id="{D5499DB0-7FF9-F35F-3E17-842AFD714F9F}"/>
              </a:ext>
            </a:extLst>
          </p:cNvPr>
          <p:cNvSpPr txBox="1"/>
          <p:nvPr/>
        </p:nvSpPr>
        <p:spPr>
          <a:xfrm>
            <a:off x="691777" y="777600"/>
            <a:ext cx="2653200" cy="369332"/>
          </a:xfrm>
          <a:prstGeom prst="rect">
            <a:avLst/>
          </a:prstGeom>
          <a:noFill/>
        </p:spPr>
        <p:txBody>
          <a:bodyPr wrap="square" rtlCol="0">
            <a:spAutoFit/>
          </a:bodyPr>
          <a:lstStyle/>
          <a:p>
            <a:pPr algn="ctr"/>
            <a:r>
              <a:rPr lang="it-IT" i="1" dirty="0"/>
              <a:t>32 spp</a:t>
            </a:r>
          </a:p>
        </p:txBody>
      </p:sp>
      <p:sp>
        <p:nvSpPr>
          <p:cNvPr id="17" name="CasellaDiTesto 16">
            <a:extLst>
              <a:ext uri="{FF2B5EF4-FFF2-40B4-BE49-F238E27FC236}">
                <a16:creationId xmlns:a16="http://schemas.microsoft.com/office/drawing/2014/main" id="{DA5B4806-9F18-6A91-2F1D-1C00CB691725}"/>
              </a:ext>
            </a:extLst>
          </p:cNvPr>
          <p:cNvSpPr txBox="1"/>
          <p:nvPr/>
        </p:nvSpPr>
        <p:spPr>
          <a:xfrm>
            <a:off x="3562564" y="777600"/>
            <a:ext cx="2653200" cy="369332"/>
          </a:xfrm>
          <a:prstGeom prst="rect">
            <a:avLst/>
          </a:prstGeom>
          <a:noFill/>
        </p:spPr>
        <p:txBody>
          <a:bodyPr wrap="square" rtlCol="0">
            <a:spAutoFit/>
          </a:bodyPr>
          <a:lstStyle/>
          <a:p>
            <a:pPr algn="ctr"/>
            <a:r>
              <a:rPr lang="it-IT" i="1" dirty="0"/>
              <a:t>512 spp</a:t>
            </a:r>
          </a:p>
        </p:txBody>
      </p:sp>
      <p:sp>
        <p:nvSpPr>
          <p:cNvPr id="18" name="CasellaDiTesto 17">
            <a:extLst>
              <a:ext uri="{FF2B5EF4-FFF2-40B4-BE49-F238E27FC236}">
                <a16:creationId xmlns:a16="http://schemas.microsoft.com/office/drawing/2014/main" id="{FF3DE9AE-02AB-DE11-E5B2-D15335EA9129}"/>
              </a:ext>
            </a:extLst>
          </p:cNvPr>
          <p:cNvSpPr txBox="1"/>
          <p:nvPr/>
        </p:nvSpPr>
        <p:spPr>
          <a:xfrm>
            <a:off x="6433347" y="777600"/>
            <a:ext cx="2653200" cy="369332"/>
          </a:xfrm>
          <a:prstGeom prst="rect">
            <a:avLst/>
          </a:prstGeom>
          <a:noFill/>
        </p:spPr>
        <p:txBody>
          <a:bodyPr wrap="square" rtlCol="0">
            <a:spAutoFit/>
          </a:bodyPr>
          <a:lstStyle/>
          <a:p>
            <a:pPr algn="ctr"/>
            <a:r>
              <a:rPr lang="it-IT" i="1" dirty="0"/>
              <a:t>2048 spp</a:t>
            </a:r>
          </a:p>
        </p:txBody>
      </p:sp>
      <p:sp>
        <p:nvSpPr>
          <p:cNvPr id="19" name="CasellaDiTesto 18">
            <a:extLst>
              <a:ext uri="{FF2B5EF4-FFF2-40B4-BE49-F238E27FC236}">
                <a16:creationId xmlns:a16="http://schemas.microsoft.com/office/drawing/2014/main" id="{D08B98A1-0851-0B8A-170C-597EA7B02BEF}"/>
              </a:ext>
            </a:extLst>
          </p:cNvPr>
          <p:cNvSpPr txBox="1"/>
          <p:nvPr/>
        </p:nvSpPr>
        <p:spPr>
          <a:xfrm>
            <a:off x="9304130" y="777600"/>
            <a:ext cx="2653200" cy="369332"/>
          </a:xfrm>
          <a:prstGeom prst="rect">
            <a:avLst/>
          </a:prstGeom>
          <a:noFill/>
        </p:spPr>
        <p:txBody>
          <a:bodyPr wrap="square" rtlCol="0">
            <a:spAutoFit/>
          </a:bodyPr>
          <a:lstStyle/>
          <a:p>
            <a:pPr algn="ctr"/>
            <a:r>
              <a:rPr lang="it-IT" i="1" dirty="0"/>
              <a:t>32K spp</a:t>
            </a:r>
          </a:p>
        </p:txBody>
      </p:sp>
      <p:pic>
        <p:nvPicPr>
          <p:cNvPr id="20" name="Immagine 19">
            <a:extLst>
              <a:ext uri="{FF2B5EF4-FFF2-40B4-BE49-F238E27FC236}">
                <a16:creationId xmlns:a16="http://schemas.microsoft.com/office/drawing/2014/main" id="{3E7DBA88-BE75-8E68-1A0B-C5D10FFF94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0400" y="1080000"/>
            <a:ext cx="2654665" cy="2654665"/>
          </a:xfrm>
          <a:prstGeom prst="rect">
            <a:avLst/>
          </a:prstGeom>
        </p:spPr>
      </p:pic>
      <p:pic>
        <p:nvPicPr>
          <p:cNvPr id="21" name="Immagine 20">
            <a:extLst>
              <a:ext uri="{FF2B5EF4-FFF2-40B4-BE49-F238E27FC236}">
                <a16:creationId xmlns:a16="http://schemas.microsoft.com/office/drawing/2014/main" id="{EF37A45B-06B5-71D8-AE00-B9DE284B92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30400" y="1080000"/>
            <a:ext cx="2654665" cy="2654665"/>
          </a:xfrm>
          <a:prstGeom prst="rect">
            <a:avLst/>
          </a:prstGeom>
        </p:spPr>
      </p:pic>
      <p:pic>
        <p:nvPicPr>
          <p:cNvPr id="22" name="Immagine 21">
            <a:extLst>
              <a:ext uri="{FF2B5EF4-FFF2-40B4-BE49-F238E27FC236}">
                <a16:creationId xmlns:a16="http://schemas.microsoft.com/office/drawing/2014/main" id="{537F17CA-98C8-D977-3D41-5219ED73106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70400" y="1080000"/>
            <a:ext cx="2654665" cy="2654665"/>
          </a:xfrm>
          <a:prstGeom prst="rect">
            <a:avLst/>
          </a:prstGeom>
        </p:spPr>
      </p:pic>
      <p:pic>
        <p:nvPicPr>
          <p:cNvPr id="23" name="Immagine 22">
            <a:extLst>
              <a:ext uri="{FF2B5EF4-FFF2-40B4-BE49-F238E27FC236}">
                <a16:creationId xmlns:a16="http://schemas.microsoft.com/office/drawing/2014/main" id="{A077C933-D03B-40F1-FF19-F4892FA1D37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9996" y="1081311"/>
            <a:ext cx="2654665" cy="2654665"/>
          </a:xfrm>
          <a:prstGeom prst="rect">
            <a:avLst/>
          </a:prstGeom>
        </p:spPr>
      </p:pic>
      <p:sp>
        <p:nvSpPr>
          <p:cNvPr id="26" name="CasellaDiTesto 25">
            <a:extLst>
              <a:ext uri="{FF2B5EF4-FFF2-40B4-BE49-F238E27FC236}">
                <a16:creationId xmlns:a16="http://schemas.microsoft.com/office/drawing/2014/main" id="{958E4051-7F90-AD71-B23B-42C46942333D}"/>
              </a:ext>
            </a:extLst>
          </p:cNvPr>
          <p:cNvSpPr txBox="1"/>
          <p:nvPr/>
        </p:nvSpPr>
        <p:spPr>
          <a:xfrm rot="16200000">
            <a:off x="-933622" y="4895903"/>
            <a:ext cx="2653201" cy="461665"/>
          </a:xfrm>
          <a:prstGeom prst="rect">
            <a:avLst/>
          </a:prstGeom>
          <a:noFill/>
        </p:spPr>
        <p:txBody>
          <a:bodyPr wrap="square" rtlCol="0">
            <a:spAutoFit/>
          </a:bodyPr>
          <a:lstStyle/>
          <a:p>
            <a:pPr algn="ctr"/>
            <a:r>
              <a:rPr lang="it-IT" sz="2400" i="1" dirty="0">
                <a:latin typeface="Times New Roman" panose="02020603050405020304" pitchFamily="18" charset="0"/>
                <a:cs typeface="Times New Roman" panose="02020603050405020304" pitchFamily="18" charset="0"/>
              </a:rPr>
              <a:t>|</a:t>
            </a:r>
            <a:r>
              <a:rPr lang="it-IT" sz="2400" i="1" dirty="0" err="1"/>
              <a:t>Den</a:t>
            </a:r>
            <a:r>
              <a:rPr lang="it-IT" sz="2400" i="1" dirty="0"/>
              <a:t>. – Ref.</a:t>
            </a:r>
            <a:r>
              <a:rPr lang="it-IT" sz="2400" i="1" dirty="0">
                <a:latin typeface="Times New Roman" panose="02020603050405020304" pitchFamily="18" charset="0"/>
                <a:cs typeface="Times New Roman" panose="02020603050405020304" pitchFamily="18" charset="0"/>
              </a:rPr>
              <a:t>|</a:t>
            </a:r>
            <a:endParaRPr lang="it-IT" sz="2400" i="1" dirty="0"/>
          </a:p>
        </p:txBody>
      </p:sp>
      <p:sp>
        <p:nvSpPr>
          <p:cNvPr id="27" name="CasellaDiTesto 26">
            <a:extLst>
              <a:ext uri="{FF2B5EF4-FFF2-40B4-BE49-F238E27FC236}">
                <a16:creationId xmlns:a16="http://schemas.microsoft.com/office/drawing/2014/main" id="{F0F383C8-D59C-4E0B-7762-2E55198BE839}"/>
              </a:ext>
            </a:extLst>
          </p:cNvPr>
          <p:cNvSpPr txBox="1"/>
          <p:nvPr/>
        </p:nvSpPr>
        <p:spPr>
          <a:xfrm rot="16200000">
            <a:off x="-952666" y="2183984"/>
            <a:ext cx="2653200" cy="461665"/>
          </a:xfrm>
          <a:prstGeom prst="rect">
            <a:avLst/>
          </a:prstGeom>
          <a:noFill/>
        </p:spPr>
        <p:txBody>
          <a:bodyPr wrap="square" rtlCol="0">
            <a:spAutoFit/>
          </a:bodyPr>
          <a:lstStyle/>
          <a:p>
            <a:pPr algn="ctr"/>
            <a:r>
              <a:rPr lang="it-IT" sz="2400" i="1" dirty="0"/>
              <a:t>MC Estimate</a:t>
            </a:r>
          </a:p>
        </p:txBody>
      </p:sp>
    </p:spTree>
    <p:extLst>
      <p:ext uri="{BB962C8B-B14F-4D97-AF65-F5344CB8AC3E}">
        <p14:creationId xmlns:p14="http://schemas.microsoft.com/office/powerpoint/2010/main" val="47068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11002F3-9C75-D75E-F34D-832CDFDECF1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C7BDA37E-7C70-52C2-72A4-D4DB48BB0E7D}"/>
              </a:ext>
            </a:extLst>
          </p:cNvPr>
          <p:cNvSpPr>
            <a:spLocks noGrp="1"/>
          </p:cNvSpPr>
          <p:nvPr>
            <p:ph type="sldNum" sz="quarter" idx="12"/>
          </p:nvPr>
        </p:nvSpPr>
        <p:spPr/>
        <p:txBody>
          <a:bodyPr/>
          <a:lstStyle/>
          <a:p>
            <a:fld id="{2CB06865-0A5C-4946-9ED1-740E2A2631BD}" type="slidenum">
              <a:rPr lang="en-US" smtClean="0"/>
              <a:pPr/>
              <a:t>6</a:t>
            </a:fld>
            <a:endParaRPr lang="en-US" dirty="0"/>
          </a:p>
        </p:txBody>
      </p:sp>
      <p:sp>
        <p:nvSpPr>
          <p:cNvPr id="4" name="Titolo 3">
            <a:extLst>
              <a:ext uri="{FF2B5EF4-FFF2-40B4-BE49-F238E27FC236}">
                <a16:creationId xmlns:a16="http://schemas.microsoft.com/office/drawing/2014/main" id="{63F4AA19-EECE-C9CC-67A3-192B104B6596}"/>
              </a:ext>
            </a:extLst>
          </p:cNvPr>
          <p:cNvSpPr>
            <a:spLocks noGrp="1"/>
          </p:cNvSpPr>
          <p:nvPr>
            <p:ph type="title"/>
          </p:nvPr>
        </p:nvSpPr>
        <p:spPr/>
        <p:txBody>
          <a:bodyPr/>
          <a:lstStyle/>
          <a:p>
            <a:r>
              <a:rPr lang="it-IT" dirty="0" err="1"/>
              <a:t>Motivation</a:t>
            </a:r>
            <a:endParaRPr lang="it-IT" dirty="0"/>
          </a:p>
        </p:txBody>
      </p:sp>
      <p:pic>
        <p:nvPicPr>
          <p:cNvPr id="6" name="Immagine 5">
            <a:extLst>
              <a:ext uri="{FF2B5EF4-FFF2-40B4-BE49-F238E27FC236}">
                <a16:creationId xmlns:a16="http://schemas.microsoft.com/office/drawing/2014/main" id="{0354A6D3-737A-E3E6-638F-0DA04632AE9B}"/>
              </a:ext>
            </a:extLst>
          </p:cNvPr>
          <p:cNvPicPr>
            <a:picLocks noChangeAspect="1"/>
          </p:cNvPicPr>
          <p:nvPr/>
        </p:nvPicPr>
        <p:blipFill>
          <a:blip r:embed="rId3"/>
          <a:srcRect/>
          <a:stretch/>
        </p:blipFill>
        <p:spPr>
          <a:xfrm>
            <a:off x="3470400" y="3793847"/>
            <a:ext cx="2657372" cy="2651277"/>
          </a:xfrm>
          <a:prstGeom prst="rect">
            <a:avLst/>
          </a:prstGeom>
        </p:spPr>
      </p:pic>
      <p:pic>
        <p:nvPicPr>
          <p:cNvPr id="7" name="Immagine 6">
            <a:extLst>
              <a:ext uri="{FF2B5EF4-FFF2-40B4-BE49-F238E27FC236}">
                <a16:creationId xmlns:a16="http://schemas.microsoft.com/office/drawing/2014/main" id="{6ECF1504-5143-3D93-954F-CE44AC22B26A}"/>
              </a:ext>
            </a:extLst>
          </p:cNvPr>
          <p:cNvPicPr>
            <a:picLocks noChangeAspect="1"/>
          </p:cNvPicPr>
          <p:nvPr/>
        </p:nvPicPr>
        <p:blipFill>
          <a:blip r:embed="rId4"/>
          <a:srcRect/>
          <a:stretch/>
        </p:blipFill>
        <p:spPr>
          <a:xfrm>
            <a:off x="589996" y="3789040"/>
            <a:ext cx="2653417" cy="2653417"/>
          </a:xfrm>
          <a:prstGeom prst="rect">
            <a:avLst/>
          </a:prstGeom>
        </p:spPr>
      </p:pic>
      <p:pic>
        <p:nvPicPr>
          <p:cNvPr id="8" name="Immagine 7">
            <a:extLst>
              <a:ext uri="{FF2B5EF4-FFF2-40B4-BE49-F238E27FC236}">
                <a16:creationId xmlns:a16="http://schemas.microsoft.com/office/drawing/2014/main" id="{7A8AADF9-8DF7-A39F-DA24-6F07D89C76EF}"/>
              </a:ext>
            </a:extLst>
          </p:cNvPr>
          <p:cNvPicPr>
            <a:picLocks noChangeAspect="1"/>
          </p:cNvPicPr>
          <p:nvPr/>
        </p:nvPicPr>
        <p:blipFill>
          <a:blip r:embed="rId5"/>
          <a:srcRect/>
          <a:stretch/>
        </p:blipFill>
        <p:spPr>
          <a:xfrm>
            <a:off x="9230400" y="3790800"/>
            <a:ext cx="2654665" cy="2654665"/>
          </a:xfrm>
          <a:prstGeom prst="rect">
            <a:avLst/>
          </a:prstGeom>
        </p:spPr>
      </p:pic>
      <p:pic>
        <p:nvPicPr>
          <p:cNvPr id="9" name="Immagine 8">
            <a:extLst>
              <a:ext uri="{FF2B5EF4-FFF2-40B4-BE49-F238E27FC236}">
                <a16:creationId xmlns:a16="http://schemas.microsoft.com/office/drawing/2014/main" id="{DBC879CC-547C-A39C-D825-964905450C58}"/>
              </a:ext>
            </a:extLst>
          </p:cNvPr>
          <p:cNvPicPr>
            <a:picLocks noChangeAspect="1"/>
          </p:cNvPicPr>
          <p:nvPr/>
        </p:nvPicPr>
        <p:blipFill>
          <a:blip r:embed="rId6"/>
          <a:srcRect/>
          <a:stretch/>
        </p:blipFill>
        <p:spPr>
          <a:xfrm>
            <a:off x="6350400" y="3790800"/>
            <a:ext cx="2654665" cy="2654665"/>
          </a:xfrm>
          <a:prstGeom prst="rect">
            <a:avLst/>
          </a:prstGeom>
        </p:spPr>
      </p:pic>
      <p:sp>
        <p:nvSpPr>
          <p:cNvPr id="15" name="CasellaDiTesto 14">
            <a:extLst>
              <a:ext uri="{FF2B5EF4-FFF2-40B4-BE49-F238E27FC236}">
                <a16:creationId xmlns:a16="http://schemas.microsoft.com/office/drawing/2014/main" id="{D5499DB0-7FF9-F35F-3E17-842AFD714F9F}"/>
              </a:ext>
            </a:extLst>
          </p:cNvPr>
          <p:cNvSpPr txBox="1"/>
          <p:nvPr/>
        </p:nvSpPr>
        <p:spPr>
          <a:xfrm>
            <a:off x="691777" y="777600"/>
            <a:ext cx="2653200" cy="369332"/>
          </a:xfrm>
          <a:prstGeom prst="rect">
            <a:avLst/>
          </a:prstGeom>
          <a:noFill/>
        </p:spPr>
        <p:txBody>
          <a:bodyPr wrap="square" rtlCol="0">
            <a:spAutoFit/>
          </a:bodyPr>
          <a:lstStyle/>
          <a:p>
            <a:pPr algn="ctr"/>
            <a:r>
              <a:rPr lang="it-IT" i="1" dirty="0"/>
              <a:t>32 spp</a:t>
            </a:r>
          </a:p>
        </p:txBody>
      </p:sp>
      <p:sp>
        <p:nvSpPr>
          <p:cNvPr id="17" name="CasellaDiTesto 16">
            <a:extLst>
              <a:ext uri="{FF2B5EF4-FFF2-40B4-BE49-F238E27FC236}">
                <a16:creationId xmlns:a16="http://schemas.microsoft.com/office/drawing/2014/main" id="{DA5B4806-9F18-6A91-2F1D-1C00CB691725}"/>
              </a:ext>
            </a:extLst>
          </p:cNvPr>
          <p:cNvSpPr txBox="1"/>
          <p:nvPr/>
        </p:nvSpPr>
        <p:spPr>
          <a:xfrm>
            <a:off x="3562564" y="777600"/>
            <a:ext cx="2653200" cy="369332"/>
          </a:xfrm>
          <a:prstGeom prst="rect">
            <a:avLst/>
          </a:prstGeom>
          <a:noFill/>
        </p:spPr>
        <p:txBody>
          <a:bodyPr wrap="square" rtlCol="0">
            <a:spAutoFit/>
          </a:bodyPr>
          <a:lstStyle/>
          <a:p>
            <a:pPr algn="ctr"/>
            <a:r>
              <a:rPr lang="it-IT" i="1" dirty="0"/>
              <a:t>512 spp</a:t>
            </a:r>
          </a:p>
        </p:txBody>
      </p:sp>
      <p:sp>
        <p:nvSpPr>
          <p:cNvPr id="18" name="CasellaDiTesto 17">
            <a:extLst>
              <a:ext uri="{FF2B5EF4-FFF2-40B4-BE49-F238E27FC236}">
                <a16:creationId xmlns:a16="http://schemas.microsoft.com/office/drawing/2014/main" id="{FF3DE9AE-02AB-DE11-E5B2-D15335EA9129}"/>
              </a:ext>
            </a:extLst>
          </p:cNvPr>
          <p:cNvSpPr txBox="1"/>
          <p:nvPr/>
        </p:nvSpPr>
        <p:spPr>
          <a:xfrm>
            <a:off x="6433347" y="777600"/>
            <a:ext cx="2653200" cy="369332"/>
          </a:xfrm>
          <a:prstGeom prst="rect">
            <a:avLst/>
          </a:prstGeom>
          <a:noFill/>
        </p:spPr>
        <p:txBody>
          <a:bodyPr wrap="square" rtlCol="0">
            <a:spAutoFit/>
          </a:bodyPr>
          <a:lstStyle/>
          <a:p>
            <a:pPr algn="ctr"/>
            <a:r>
              <a:rPr lang="it-IT" i="1" dirty="0"/>
              <a:t>2048 spp</a:t>
            </a:r>
          </a:p>
        </p:txBody>
      </p:sp>
      <p:sp>
        <p:nvSpPr>
          <p:cNvPr id="19" name="CasellaDiTesto 18">
            <a:extLst>
              <a:ext uri="{FF2B5EF4-FFF2-40B4-BE49-F238E27FC236}">
                <a16:creationId xmlns:a16="http://schemas.microsoft.com/office/drawing/2014/main" id="{D08B98A1-0851-0B8A-170C-597EA7B02BEF}"/>
              </a:ext>
            </a:extLst>
          </p:cNvPr>
          <p:cNvSpPr txBox="1"/>
          <p:nvPr/>
        </p:nvSpPr>
        <p:spPr>
          <a:xfrm>
            <a:off x="9304130" y="777600"/>
            <a:ext cx="2653200" cy="369332"/>
          </a:xfrm>
          <a:prstGeom prst="rect">
            <a:avLst/>
          </a:prstGeom>
          <a:noFill/>
        </p:spPr>
        <p:txBody>
          <a:bodyPr wrap="square" rtlCol="0">
            <a:spAutoFit/>
          </a:bodyPr>
          <a:lstStyle/>
          <a:p>
            <a:pPr algn="ctr"/>
            <a:r>
              <a:rPr lang="it-IT" i="1" dirty="0"/>
              <a:t>32K spp</a:t>
            </a:r>
          </a:p>
        </p:txBody>
      </p:sp>
      <p:pic>
        <p:nvPicPr>
          <p:cNvPr id="20" name="Immagine 19">
            <a:extLst>
              <a:ext uri="{FF2B5EF4-FFF2-40B4-BE49-F238E27FC236}">
                <a16:creationId xmlns:a16="http://schemas.microsoft.com/office/drawing/2014/main" id="{3E7DBA88-BE75-8E68-1A0B-C5D10FFF9402}"/>
              </a:ext>
            </a:extLst>
          </p:cNvPr>
          <p:cNvPicPr>
            <a:picLocks noChangeAspect="1"/>
          </p:cNvPicPr>
          <p:nvPr/>
        </p:nvPicPr>
        <p:blipFill>
          <a:blip r:embed="rId7"/>
          <a:srcRect/>
          <a:stretch/>
        </p:blipFill>
        <p:spPr>
          <a:xfrm>
            <a:off x="6353444" y="1080000"/>
            <a:ext cx="2648576" cy="2654665"/>
          </a:xfrm>
          <a:prstGeom prst="rect">
            <a:avLst/>
          </a:prstGeom>
        </p:spPr>
      </p:pic>
      <p:pic>
        <p:nvPicPr>
          <p:cNvPr id="21" name="Immagine 20">
            <a:extLst>
              <a:ext uri="{FF2B5EF4-FFF2-40B4-BE49-F238E27FC236}">
                <a16:creationId xmlns:a16="http://schemas.microsoft.com/office/drawing/2014/main" id="{EF37A45B-06B5-71D8-AE00-B9DE284B925D}"/>
              </a:ext>
            </a:extLst>
          </p:cNvPr>
          <p:cNvPicPr>
            <a:picLocks noChangeAspect="1"/>
          </p:cNvPicPr>
          <p:nvPr/>
        </p:nvPicPr>
        <p:blipFill>
          <a:blip r:embed="rId8"/>
          <a:srcRect/>
          <a:stretch/>
        </p:blipFill>
        <p:spPr>
          <a:xfrm>
            <a:off x="9230400" y="1080000"/>
            <a:ext cx="2654665" cy="2654665"/>
          </a:xfrm>
          <a:prstGeom prst="rect">
            <a:avLst/>
          </a:prstGeom>
        </p:spPr>
      </p:pic>
      <p:pic>
        <p:nvPicPr>
          <p:cNvPr id="22" name="Immagine 21">
            <a:extLst>
              <a:ext uri="{FF2B5EF4-FFF2-40B4-BE49-F238E27FC236}">
                <a16:creationId xmlns:a16="http://schemas.microsoft.com/office/drawing/2014/main" id="{537F17CA-98C8-D977-3D41-5219ED731065}"/>
              </a:ext>
            </a:extLst>
          </p:cNvPr>
          <p:cNvPicPr>
            <a:picLocks noChangeAspect="1"/>
          </p:cNvPicPr>
          <p:nvPr/>
        </p:nvPicPr>
        <p:blipFill>
          <a:blip r:embed="rId9"/>
          <a:srcRect/>
          <a:stretch/>
        </p:blipFill>
        <p:spPr>
          <a:xfrm>
            <a:off x="3473444" y="1080000"/>
            <a:ext cx="2648576" cy="2654665"/>
          </a:xfrm>
          <a:prstGeom prst="rect">
            <a:avLst/>
          </a:prstGeom>
        </p:spPr>
      </p:pic>
      <p:pic>
        <p:nvPicPr>
          <p:cNvPr id="23" name="Immagine 22">
            <a:extLst>
              <a:ext uri="{FF2B5EF4-FFF2-40B4-BE49-F238E27FC236}">
                <a16:creationId xmlns:a16="http://schemas.microsoft.com/office/drawing/2014/main" id="{A077C933-D03B-40F1-FF19-F4892FA1D37D}"/>
              </a:ext>
            </a:extLst>
          </p:cNvPr>
          <p:cNvPicPr>
            <a:picLocks noChangeAspect="1"/>
          </p:cNvPicPr>
          <p:nvPr/>
        </p:nvPicPr>
        <p:blipFill>
          <a:blip r:embed="rId10"/>
          <a:srcRect/>
          <a:stretch/>
        </p:blipFill>
        <p:spPr>
          <a:xfrm>
            <a:off x="593040" y="1081311"/>
            <a:ext cx="2648576" cy="2654665"/>
          </a:xfrm>
          <a:prstGeom prst="rect">
            <a:avLst/>
          </a:prstGeom>
        </p:spPr>
      </p:pic>
      <p:sp>
        <p:nvSpPr>
          <p:cNvPr id="26" name="CasellaDiTesto 25">
            <a:extLst>
              <a:ext uri="{FF2B5EF4-FFF2-40B4-BE49-F238E27FC236}">
                <a16:creationId xmlns:a16="http://schemas.microsoft.com/office/drawing/2014/main" id="{958E4051-7F90-AD71-B23B-42C46942333D}"/>
              </a:ext>
            </a:extLst>
          </p:cNvPr>
          <p:cNvSpPr txBox="1"/>
          <p:nvPr/>
        </p:nvSpPr>
        <p:spPr>
          <a:xfrm rot="16200000">
            <a:off x="-933622" y="4895903"/>
            <a:ext cx="2653201" cy="461665"/>
          </a:xfrm>
          <a:prstGeom prst="rect">
            <a:avLst/>
          </a:prstGeom>
          <a:noFill/>
        </p:spPr>
        <p:txBody>
          <a:bodyPr wrap="square" rtlCol="0">
            <a:spAutoFit/>
          </a:bodyPr>
          <a:lstStyle/>
          <a:p>
            <a:pPr algn="ctr"/>
            <a:r>
              <a:rPr lang="it-IT" sz="2400" i="1" dirty="0" err="1"/>
              <a:t>Denoised</a:t>
            </a:r>
            <a:endParaRPr lang="it-IT" sz="2400" i="1" dirty="0"/>
          </a:p>
        </p:txBody>
      </p:sp>
      <p:sp>
        <p:nvSpPr>
          <p:cNvPr id="27" name="CasellaDiTesto 26">
            <a:extLst>
              <a:ext uri="{FF2B5EF4-FFF2-40B4-BE49-F238E27FC236}">
                <a16:creationId xmlns:a16="http://schemas.microsoft.com/office/drawing/2014/main" id="{F0F383C8-D59C-4E0B-7762-2E55198BE839}"/>
              </a:ext>
            </a:extLst>
          </p:cNvPr>
          <p:cNvSpPr txBox="1"/>
          <p:nvPr/>
        </p:nvSpPr>
        <p:spPr>
          <a:xfrm rot="16200000">
            <a:off x="-952666" y="2183984"/>
            <a:ext cx="2653200" cy="461665"/>
          </a:xfrm>
          <a:prstGeom prst="rect">
            <a:avLst/>
          </a:prstGeom>
          <a:noFill/>
        </p:spPr>
        <p:txBody>
          <a:bodyPr wrap="square" rtlCol="0">
            <a:spAutoFit/>
          </a:bodyPr>
          <a:lstStyle/>
          <a:p>
            <a:pPr algn="ctr"/>
            <a:r>
              <a:rPr lang="it-IT" sz="2400" i="1" dirty="0"/>
              <a:t>MC Estimate</a:t>
            </a:r>
          </a:p>
        </p:txBody>
      </p:sp>
    </p:spTree>
    <p:extLst>
      <p:ext uri="{BB962C8B-B14F-4D97-AF65-F5344CB8AC3E}">
        <p14:creationId xmlns:p14="http://schemas.microsoft.com/office/powerpoint/2010/main" val="424420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11002F3-9C75-D75E-F34D-832CDFDECF1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C7BDA37E-7C70-52C2-72A4-D4DB48BB0E7D}"/>
              </a:ext>
            </a:extLst>
          </p:cNvPr>
          <p:cNvSpPr>
            <a:spLocks noGrp="1"/>
          </p:cNvSpPr>
          <p:nvPr>
            <p:ph type="sldNum" sz="quarter" idx="12"/>
          </p:nvPr>
        </p:nvSpPr>
        <p:spPr/>
        <p:txBody>
          <a:bodyPr/>
          <a:lstStyle/>
          <a:p>
            <a:fld id="{2CB06865-0A5C-4946-9ED1-740E2A2631BD}" type="slidenum">
              <a:rPr lang="en-US" smtClean="0"/>
              <a:pPr/>
              <a:t>7</a:t>
            </a:fld>
            <a:endParaRPr lang="en-US" dirty="0"/>
          </a:p>
        </p:txBody>
      </p:sp>
      <p:sp>
        <p:nvSpPr>
          <p:cNvPr id="4" name="Titolo 3">
            <a:extLst>
              <a:ext uri="{FF2B5EF4-FFF2-40B4-BE49-F238E27FC236}">
                <a16:creationId xmlns:a16="http://schemas.microsoft.com/office/drawing/2014/main" id="{63F4AA19-EECE-C9CC-67A3-192B104B6596}"/>
              </a:ext>
            </a:extLst>
          </p:cNvPr>
          <p:cNvSpPr>
            <a:spLocks noGrp="1"/>
          </p:cNvSpPr>
          <p:nvPr>
            <p:ph type="title"/>
          </p:nvPr>
        </p:nvSpPr>
        <p:spPr/>
        <p:txBody>
          <a:bodyPr/>
          <a:lstStyle/>
          <a:p>
            <a:r>
              <a:rPr lang="it-IT" dirty="0" err="1"/>
              <a:t>Motivation</a:t>
            </a:r>
            <a:endParaRPr lang="it-IT" dirty="0"/>
          </a:p>
        </p:txBody>
      </p:sp>
      <p:pic>
        <p:nvPicPr>
          <p:cNvPr id="6" name="Immagine 5">
            <a:extLst>
              <a:ext uri="{FF2B5EF4-FFF2-40B4-BE49-F238E27FC236}">
                <a16:creationId xmlns:a16="http://schemas.microsoft.com/office/drawing/2014/main" id="{0354A6D3-737A-E3E6-638F-0DA04632AE9B}"/>
              </a:ext>
            </a:extLst>
          </p:cNvPr>
          <p:cNvPicPr>
            <a:picLocks noChangeAspect="1"/>
          </p:cNvPicPr>
          <p:nvPr/>
        </p:nvPicPr>
        <p:blipFill>
          <a:blip r:embed="rId3"/>
          <a:srcRect/>
          <a:stretch/>
        </p:blipFill>
        <p:spPr>
          <a:xfrm>
            <a:off x="3473447" y="3793847"/>
            <a:ext cx="2651277" cy="2651277"/>
          </a:xfrm>
          <a:prstGeom prst="rect">
            <a:avLst/>
          </a:prstGeom>
        </p:spPr>
      </p:pic>
      <p:pic>
        <p:nvPicPr>
          <p:cNvPr id="7" name="Immagine 6">
            <a:extLst>
              <a:ext uri="{FF2B5EF4-FFF2-40B4-BE49-F238E27FC236}">
                <a16:creationId xmlns:a16="http://schemas.microsoft.com/office/drawing/2014/main" id="{6ECF1504-5143-3D93-954F-CE44AC22B26A}"/>
              </a:ext>
            </a:extLst>
          </p:cNvPr>
          <p:cNvPicPr>
            <a:picLocks noChangeAspect="1"/>
          </p:cNvPicPr>
          <p:nvPr/>
        </p:nvPicPr>
        <p:blipFill>
          <a:blip r:embed="rId4"/>
          <a:srcRect/>
          <a:stretch/>
        </p:blipFill>
        <p:spPr>
          <a:xfrm>
            <a:off x="593046" y="3789040"/>
            <a:ext cx="2647316" cy="2653417"/>
          </a:xfrm>
          <a:prstGeom prst="rect">
            <a:avLst/>
          </a:prstGeom>
        </p:spPr>
      </p:pic>
      <p:pic>
        <p:nvPicPr>
          <p:cNvPr id="8" name="Immagine 7">
            <a:extLst>
              <a:ext uri="{FF2B5EF4-FFF2-40B4-BE49-F238E27FC236}">
                <a16:creationId xmlns:a16="http://schemas.microsoft.com/office/drawing/2014/main" id="{7A8AADF9-8DF7-A39F-DA24-6F07D89C76EF}"/>
              </a:ext>
            </a:extLst>
          </p:cNvPr>
          <p:cNvPicPr>
            <a:picLocks noChangeAspect="1"/>
          </p:cNvPicPr>
          <p:nvPr/>
        </p:nvPicPr>
        <p:blipFill>
          <a:blip r:embed="rId5"/>
          <a:srcRect/>
          <a:stretch/>
        </p:blipFill>
        <p:spPr>
          <a:xfrm>
            <a:off x="9230400" y="3793830"/>
            <a:ext cx="2654665" cy="2648604"/>
          </a:xfrm>
          <a:prstGeom prst="rect">
            <a:avLst/>
          </a:prstGeom>
        </p:spPr>
      </p:pic>
      <p:pic>
        <p:nvPicPr>
          <p:cNvPr id="9" name="Immagine 8">
            <a:extLst>
              <a:ext uri="{FF2B5EF4-FFF2-40B4-BE49-F238E27FC236}">
                <a16:creationId xmlns:a16="http://schemas.microsoft.com/office/drawing/2014/main" id="{DBC879CC-547C-A39C-D825-964905450C58}"/>
              </a:ext>
            </a:extLst>
          </p:cNvPr>
          <p:cNvPicPr>
            <a:picLocks noChangeAspect="1"/>
          </p:cNvPicPr>
          <p:nvPr/>
        </p:nvPicPr>
        <p:blipFill>
          <a:blip r:embed="rId6"/>
          <a:srcRect/>
          <a:stretch/>
        </p:blipFill>
        <p:spPr>
          <a:xfrm>
            <a:off x="6350400" y="3790800"/>
            <a:ext cx="2654665" cy="2654665"/>
          </a:xfrm>
          <a:prstGeom prst="rect">
            <a:avLst/>
          </a:prstGeom>
        </p:spPr>
      </p:pic>
      <p:sp>
        <p:nvSpPr>
          <p:cNvPr id="15" name="CasellaDiTesto 14">
            <a:extLst>
              <a:ext uri="{FF2B5EF4-FFF2-40B4-BE49-F238E27FC236}">
                <a16:creationId xmlns:a16="http://schemas.microsoft.com/office/drawing/2014/main" id="{D5499DB0-7FF9-F35F-3E17-842AFD714F9F}"/>
              </a:ext>
            </a:extLst>
          </p:cNvPr>
          <p:cNvSpPr txBox="1"/>
          <p:nvPr/>
        </p:nvSpPr>
        <p:spPr>
          <a:xfrm>
            <a:off x="691777" y="777600"/>
            <a:ext cx="2653200" cy="369332"/>
          </a:xfrm>
          <a:prstGeom prst="rect">
            <a:avLst/>
          </a:prstGeom>
          <a:noFill/>
        </p:spPr>
        <p:txBody>
          <a:bodyPr wrap="square" rtlCol="0">
            <a:spAutoFit/>
          </a:bodyPr>
          <a:lstStyle/>
          <a:p>
            <a:pPr algn="ctr"/>
            <a:r>
              <a:rPr lang="it-IT" i="1" dirty="0"/>
              <a:t>32 spp</a:t>
            </a:r>
          </a:p>
        </p:txBody>
      </p:sp>
      <p:sp>
        <p:nvSpPr>
          <p:cNvPr id="17" name="CasellaDiTesto 16">
            <a:extLst>
              <a:ext uri="{FF2B5EF4-FFF2-40B4-BE49-F238E27FC236}">
                <a16:creationId xmlns:a16="http://schemas.microsoft.com/office/drawing/2014/main" id="{DA5B4806-9F18-6A91-2F1D-1C00CB691725}"/>
              </a:ext>
            </a:extLst>
          </p:cNvPr>
          <p:cNvSpPr txBox="1"/>
          <p:nvPr/>
        </p:nvSpPr>
        <p:spPr>
          <a:xfrm>
            <a:off x="3562564" y="777600"/>
            <a:ext cx="2653200" cy="369332"/>
          </a:xfrm>
          <a:prstGeom prst="rect">
            <a:avLst/>
          </a:prstGeom>
          <a:noFill/>
        </p:spPr>
        <p:txBody>
          <a:bodyPr wrap="square" rtlCol="0">
            <a:spAutoFit/>
          </a:bodyPr>
          <a:lstStyle/>
          <a:p>
            <a:pPr algn="ctr"/>
            <a:r>
              <a:rPr lang="it-IT" i="1" dirty="0"/>
              <a:t>512 spp</a:t>
            </a:r>
          </a:p>
        </p:txBody>
      </p:sp>
      <p:sp>
        <p:nvSpPr>
          <p:cNvPr id="18" name="CasellaDiTesto 17">
            <a:extLst>
              <a:ext uri="{FF2B5EF4-FFF2-40B4-BE49-F238E27FC236}">
                <a16:creationId xmlns:a16="http://schemas.microsoft.com/office/drawing/2014/main" id="{FF3DE9AE-02AB-DE11-E5B2-D15335EA9129}"/>
              </a:ext>
            </a:extLst>
          </p:cNvPr>
          <p:cNvSpPr txBox="1"/>
          <p:nvPr/>
        </p:nvSpPr>
        <p:spPr>
          <a:xfrm>
            <a:off x="6433347" y="777600"/>
            <a:ext cx="2653200" cy="369332"/>
          </a:xfrm>
          <a:prstGeom prst="rect">
            <a:avLst/>
          </a:prstGeom>
          <a:noFill/>
        </p:spPr>
        <p:txBody>
          <a:bodyPr wrap="square" rtlCol="0">
            <a:spAutoFit/>
          </a:bodyPr>
          <a:lstStyle/>
          <a:p>
            <a:pPr algn="ctr"/>
            <a:r>
              <a:rPr lang="it-IT" i="1" dirty="0"/>
              <a:t>2048 spp</a:t>
            </a:r>
          </a:p>
        </p:txBody>
      </p:sp>
      <p:sp>
        <p:nvSpPr>
          <p:cNvPr id="19" name="CasellaDiTesto 18">
            <a:extLst>
              <a:ext uri="{FF2B5EF4-FFF2-40B4-BE49-F238E27FC236}">
                <a16:creationId xmlns:a16="http://schemas.microsoft.com/office/drawing/2014/main" id="{D08B98A1-0851-0B8A-170C-597EA7B02BEF}"/>
              </a:ext>
            </a:extLst>
          </p:cNvPr>
          <p:cNvSpPr txBox="1"/>
          <p:nvPr/>
        </p:nvSpPr>
        <p:spPr>
          <a:xfrm>
            <a:off x="9304130" y="777600"/>
            <a:ext cx="2653200" cy="369332"/>
          </a:xfrm>
          <a:prstGeom prst="rect">
            <a:avLst/>
          </a:prstGeom>
          <a:noFill/>
        </p:spPr>
        <p:txBody>
          <a:bodyPr wrap="square" rtlCol="0">
            <a:spAutoFit/>
          </a:bodyPr>
          <a:lstStyle/>
          <a:p>
            <a:pPr algn="ctr"/>
            <a:r>
              <a:rPr lang="it-IT" i="1" dirty="0"/>
              <a:t>32K spp</a:t>
            </a:r>
          </a:p>
        </p:txBody>
      </p:sp>
      <p:pic>
        <p:nvPicPr>
          <p:cNvPr id="20" name="Immagine 19">
            <a:extLst>
              <a:ext uri="{FF2B5EF4-FFF2-40B4-BE49-F238E27FC236}">
                <a16:creationId xmlns:a16="http://schemas.microsoft.com/office/drawing/2014/main" id="{3E7DBA88-BE75-8E68-1A0B-C5D10FFF9402}"/>
              </a:ext>
            </a:extLst>
          </p:cNvPr>
          <p:cNvPicPr>
            <a:picLocks noChangeAspect="1"/>
          </p:cNvPicPr>
          <p:nvPr/>
        </p:nvPicPr>
        <p:blipFill>
          <a:blip r:embed="rId7"/>
          <a:srcRect/>
          <a:stretch/>
        </p:blipFill>
        <p:spPr>
          <a:xfrm>
            <a:off x="6353444" y="1080000"/>
            <a:ext cx="2648576" cy="2654665"/>
          </a:xfrm>
          <a:prstGeom prst="rect">
            <a:avLst/>
          </a:prstGeom>
        </p:spPr>
      </p:pic>
      <p:pic>
        <p:nvPicPr>
          <p:cNvPr id="21" name="Immagine 20">
            <a:extLst>
              <a:ext uri="{FF2B5EF4-FFF2-40B4-BE49-F238E27FC236}">
                <a16:creationId xmlns:a16="http://schemas.microsoft.com/office/drawing/2014/main" id="{EF37A45B-06B5-71D8-AE00-B9DE284B925D}"/>
              </a:ext>
            </a:extLst>
          </p:cNvPr>
          <p:cNvPicPr>
            <a:picLocks noChangeAspect="1"/>
          </p:cNvPicPr>
          <p:nvPr/>
        </p:nvPicPr>
        <p:blipFill>
          <a:blip r:embed="rId8"/>
          <a:srcRect/>
          <a:stretch/>
        </p:blipFill>
        <p:spPr>
          <a:xfrm>
            <a:off x="9230400" y="1080000"/>
            <a:ext cx="2654665" cy="2654665"/>
          </a:xfrm>
          <a:prstGeom prst="rect">
            <a:avLst/>
          </a:prstGeom>
        </p:spPr>
      </p:pic>
      <p:pic>
        <p:nvPicPr>
          <p:cNvPr id="22" name="Immagine 21">
            <a:extLst>
              <a:ext uri="{FF2B5EF4-FFF2-40B4-BE49-F238E27FC236}">
                <a16:creationId xmlns:a16="http://schemas.microsoft.com/office/drawing/2014/main" id="{537F17CA-98C8-D977-3D41-5219ED731065}"/>
              </a:ext>
            </a:extLst>
          </p:cNvPr>
          <p:cNvPicPr>
            <a:picLocks noChangeAspect="1"/>
          </p:cNvPicPr>
          <p:nvPr/>
        </p:nvPicPr>
        <p:blipFill>
          <a:blip r:embed="rId9"/>
          <a:srcRect/>
          <a:stretch/>
        </p:blipFill>
        <p:spPr>
          <a:xfrm>
            <a:off x="3473444" y="1080000"/>
            <a:ext cx="2648576" cy="2654665"/>
          </a:xfrm>
          <a:prstGeom prst="rect">
            <a:avLst/>
          </a:prstGeom>
        </p:spPr>
      </p:pic>
      <p:pic>
        <p:nvPicPr>
          <p:cNvPr id="23" name="Immagine 22">
            <a:extLst>
              <a:ext uri="{FF2B5EF4-FFF2-40B4-BE49-F238E27FC236}">
                <a16:creationId xmlns:a16="http://schemas.microsoft.com/office/drawing/2014/main" id="{A077C933-D03B-40F1-FF19-F4892FA1D37D}"/>
              </a:ext>
            </a:extLst>
          </p:cNvPr>
          <p:cNvPicPr>
            <a:picLocks noChangeAspect="1"/>
          </p:cNvPicPr>
          <p:nvPr/>
        </p:nvPicPr>
        <p:blipFill>
          <a:blip r:embed="rId10"/>
          <a:srcRect/>
          <a:stretch/>
        </p:blipFill>
        <p:spPr>
          <a:xfrm>
            <a:off x="593040" y="1081311"/>
            <a:ext cx="2648576" cy="2654665"/>
          </a:xfrm>
          <a:prstGeom prst="rect">
            <a:avLst/>
          </a:prstGeom>
        </p:spPr>
      </p:pic>
      <p:sp>
        <p:nvSpPr>
          <p:cNvPr id="26" name="CasellaDiTesto 25">
            <a:extLst>
              <a:ext uri="{FF2B5EF4-FFF2-40B4-BE49-F238E27FC236}">
                <a16:creationId xmlns:a16="http://schemas.microsoft.com/office/drawing/2014/main" id="{958E4051-7F90-AD71-B23B-42C46942333D}"/>
              </a:ext>
            </a:extLst>
          </p:cNvPr>
          <p:cNvSpPr txBox="1"/>
          <p:nvPr/>
        </p:nvSpPr>
        <p:spPr>
          <a:xfrm rot="16200000">
            <a:off x="-933622" y="4895903"/>
            <a:ext cx="2653201" cy="461665"/>
          </a:xfrm>
          <a:prstGeom prst="rect">
            <a:avLst/>
          </a:prstGeom>
          <a:noFill/>
        </p:spPr>
        <p:txBody>
          <a:bodyPr wrap="square" rtlCol="0">
            <a:spAutoFit/>
          </a:bodyPr>
          <a:lstStyle/>
          <a:p>
            <a:pPr algn="ctr"/>
            <a:r>
              <a:rPr lang="it-IT" sz="2400" i="1" dirty="0">
                <a:latin typeface="Times New Roman" panose="02020603050405020304" pitchFamily="18" charset="0"/>
                <a:cs typeface="Times New Roman" panose="02020603050405020304" pitchFamily="18" charset="0"/>
              </a:rPr>
              <a:t>|</a:t>
            </a:r>
            <a:r>
              <a:rPr lang="it-IT" sz="2400" i="1" dirty="0" err="1"/>
              <a:t>Den</a:t>
            </a:r>
            <a:r>
              <a:rPr lang="it-IT" sz="2400" i="1" dirty="0"/>
              <a:t>. – Ref.</a:t>
            </a:r>
            <a:r>
              <a:rPr lang="it-IT" sz="2400" i="1" dirty="0">
                <a:latin typeface="Times New Roman" panose="02020603050405020304" pitchFamily="18" charset="0"/>
                <a:cs typeface="Times New Roman" panose="02020603050405020304" pitchFamily="18" charset="0"/>
              </a:rPr>
              <a:t>|</a:t>
            </a:r>
            <a:endParaRPr lang="it-IT" sz="2400" i="1" dirty="0"/>
          </a:p>
        </p:txBody>
      </p:sp>
      <p:sp>
        <p:nvSpPr>
          <p:cNvPr id="27" name="CasellaDiTesto 26">
            <a:extLst>
              <a:ext uri="{FF2B5EF4-FFF2-40B4-BE49-F238E27FC236}">
                <a16:creationId xmlns:a16="http://schemas.microsoft.com/office/drawing/2014/main" id="{F0F383C8-D59C-4E0B-7762-2E55198BE839}"/>
              </a:ext>
            </a:extLst>
          </p:cNvPr>
          <p:cNvSpPr txBox="1"/>
          <p:nvPr/>
        </p:nvSpPr>
        <p:spPr>
          <a:xfrm rot="16200000">
            <a:off x="-952666" y="2183984"/>
            <a:ext cx="2653200" cy="461665"/>
          </a:xfrm>
          <a:prstGeom prst="rect">
            <a:avLst/>
          </a:prstGeom>
          <a:noFill/>
        </p:spPr>
        <p:txBody>
          <a:bodyPr wrap="square" rtlCol="0">
            <a:spAutoFit/>
          </a:bodyPr>
          <a:lstStyle/>
          <a:p>
            <a:pPr algn="ctr"/>
            <a:r>
              <a:rPr lang="it-IT" sz="2400" i="1" dirty="0"/>
              <a:t>MC Estimate</a:t>
            </a:r>
          </a:p>
        </p:txBody>
      </p:sp>
    </p:spTree>
    <p:extLst>
      <p:ext uri="{BB962C8B-B14F-4D97-AF65-F5344CB8AC3E}">
        <p14:creationId xmlns:p14="http://schemas.microsoft.com/office/powerpoint/2010/main" val="409865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F11002F3-9C75-D75E-F34D-832CDFDECF1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C7BDA37E-7C70-52C2-72A4-D4DB48BB0E7D}"/>
              </a:ext>
            </a:extLst>
          </p:cNvPr>
          <p:cNvSpPr>
            <a:spLocks noGrp="1"/>
          </p:cNvSpPr>
          <p:nvPr>
            <p:ph type="sldNum" sz="quarter" idx="12"/>
          </p:nvPr>
        </p:nvSpPr>
        <p:spPr/>
        <p:txBody>
          <a:bodyPr/>
          <a:lstStyle/>
          <a:p>
            <a:fld id="{2CB06865-0A5C-4946-9ED1-740E2A2631BD}" type="slidenum">
              <a:rPr lang="en-US" smtClean="0"/>
              <a:pPr/>
              <a:t>8</a:t>
            </a:fld>
            <a:endParaRPr lang="en-US" dirty="0"/>
          </a:p>
        </p:txBody>
      </p:sp>
      <p:sp>
        <p:nvSpPr>
          <p:cNvPr id="4" name="Titolo 3">
            <a:extLst>
              <a:ext uri="{FF2B5EF4-FFF2-40B4-BE49-F238E27FC236}">
                <a16:creationId xmlns:a16="http://schemas.microsoft.com/office/drawing/2014/main" id="{63F4AA19-EECE-C9CC-67A3-192B104B6596}"/>
              </a:ext>
            </a:extLst>
          </p:cNvPr>
          <p:cNvSpPr>
            <a:spLocks noGrp="1"/>
          </p:cNvSpPr>
          <p:nvPr>
            <p:ph type="title"/>
          </p:nvPr>
        </p:nvSpPr>
        <p:spPr/>
        <p:txBody>
          <a:bodyPr/>
          <a:lstStyle/>
          <a:p>
            <a:r>
              <a:rPr lang="it-IT" dirty="0" err="1"/>
              <a:t>Motivation</a:t>
            </a:r>
            <a:endParaRPr lang="it-IT" dirty="0"/>
          </a:p>
        </p:txBody>
      </p:sp>
      <p:pic>
        <p:nvPicPr>
          <p:cNvPr id="16" name="Picture 15" descr="A graph with red line and green line&#10;&#10;Description automatically generated">
            <a:extLst>
              <a:ext uri="{FF2B5EF4-FFF2-40B4-BE49-F238E27FC236}">
                <a16:creationId xmlns:a16="http://schemas.microsoft.com/office/drawing/2014/main" id="{404674C0-DF91-1F58-DB36-EB487BD11293}"/>
              </a:ext>
            </a:extLst>
          </p:cNvPr>
          <p:cNvPicPr>
            <a:picLocks noChangeAspect="1"/>
          </p:cNvPicPr>
          <p:nvPr/>
        </p:nvPicPr>
        <p:blipFill>
          <a:blip r:embed="rId3"/>
          <a:stretch>
            <a:fillRect/>
          </a:stretch>
        </p:blipFill>
        <p:spPr>
          <a:xfrm>
            <a:off x="5748049" y="916568"/>
            <a:ext cx="5112568" cy="5536538"/>
          </a:xfrm>
          <a:prstGeom prst="rect">
            <a:avLst/>
          </a:prstGeom>
        </p:spPr>
      </p:pic>
      <p:pic>
        <p:nvPicPr>
          <p:cNvPr id="29" name="Picture 28">
            <a:extLst>
              <a:ext uri="{FF2B5EF4-FFF2-40B4-BE49-F238E27FC236}">
                <a16:creationId xmlns:a16="http://schemas.microsoft.com/office/drawing/2014/main" id="{E6C0ACA4-605F-7C2B-A7BA-CF770489AF07}"/>
              </a:ext>
            </a:extLst>
          </p:cNvPr>
          <p:cNvPicPr>
            <a:picLocks noChangeAspect="1"/>
          </p:cNvPicPr>
          <p:nvPr/>
        </p:nvPicPr>
        <p:blipFill rotWithShape="1">
          <a:blip r:embed="rId4"/>
          <a:srcRect t="11765"/>
          <a:stretch/>
        </p:blipFill>
        <p:spPr>
          <a:xfrm>
            <a:off x="839416" y="1078152"/>
            <a:ext cx="4220350" cy="5213370"/>
          </a:xfrm>
          <a:prstGeom prst="rect">
            <a:avLst/>
          </a:prstGeom>
        </p:spPr>
      </p:pic>
    </p:spTree>
    <p:extLst>
      <p:ext uri="{BB962C8B-B14F-4D97-AF65-F5344CB8AC3E}">
        <p14:creationId xmlns:p14="http://schemas.microsoft.com/office/powerpoint/2010/main" val="133428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BF9B71EF-ACFD-44AB-C63C-561DD54AB020}"/>
              </a:ext>
            </a:extLst>
          </p:cNvPr>
          <p:cNvSpPr>
            <a:spLocks noGrp="1"/>
          </p:cNvSpPr>
          <p:nvPr>
            <p:ph type="ftr" sz="quarter" idx="11"/>
          </p:nvPr>
        </p:nvSpPr>
        <p:spPr/>
        <p:txBody>
          <a:bodyPr/>
          <a:lstStyle/>
          <a:p>
            <a:pPr>
              <a:defRPr/>
            </a:pPr>
            <a:r>
              <a:rPr lang="en-US" dirty="0"/>
              <a:t>Converging Algorithm-Agnostic Denoising for Monte Carlo Rendering</a:t>
            </a:r>
          </a:p>
        </p:txBody>
      </p:sp>
      <p:sp>
        <p:nvSpPr>
          <p:cNvPr id="3" name="Segnaposto numero diapositiva 2">
            <a:extLst>
              <a:ext uri="{FF2B5EF4-FFF2-40B4-BE49-F238E27FC236}">
                <a16:creationId xmlns:a16="http://schemas.microsoft.com/office/drawing/2014/main" id="{FB2777D0-2B99-0480-5324-9D7AD665EF14}"/>
              </a:ext>
            </a:extLst>
          </p:cNvPr>
          <p:cNvSpPr>
            <a:spLocks noGrp="1"/>
          </p:cNvSpPr>
          <p:nvPr>
            <p:ph type="sldNum" sz="quarter" idx="12"/>
          </p:nvPr>
        </p:nvSpPr>
        <p:spPr/>
        <p:txBody>
          <a:bodyPr/>
          <a:lstStyle/>
          <a:p>
            <a:fld id="{2CB06865-0A5C-4946-9ED1-740E2A2631BD}" type="slidenum">
              <a:rPr lang="en-US" smtClean="0"/>
              <a:pPr/>
              <a:t>9</a:t>
            </a:fld>
            <a:endParaRPr lang="en-US" dirty="0"/>
          </a:p>
        </p:txBody>
      </p:sp>
      <p:sp>
        <p:nvSpPr>
          <p:cNvPr id="4" name="Titolo 3">
            <a:extLst>
              <a:ext uri="{FF2B5EF4-FFF2-40B4-BE49-F238E27FC236}">
                <a16:creationId xmlns:a16="http://schemas.microsoft.com/office/drawing/2014/main" id="{2ABB36A2-3CE4-AD9C-86BA-B7CFEB54E351}"/>
              </a:ext>
            </a:extLst>
          </p:cNvPr>
          <p:cNvSpPr>
            <a:spLocks noGrp="1"/>
          </p:cNvSpPr>
          <p:nvPr>
            <p:ph type="title"/>
          </p:nvPr>
        </p:nvSpPr>
        <p:spPr/>
        <p:txBody>
          <a:bodyPr/>
          <a:lstStyle/>
          <a:p>
            <a:r>
              <a:rPr lang="it-IT" dirty="0"/>
              <a:t>Idea</a:t>
            </a:r>
          </a:p>
        </p:txBody>
      </p:sp>
      <p:pic>
        <p:nvPicPr>
          <p:cNvPr id="6" name="Immagine 5">
            <a:extLst>
              <a:ext uri="{FF2B5EF4-FFF2-40B4-BE49-F238E27FC236}">
                <a16:creationId xmlns:a16="http://schemas.microsoft.com/office/drawing/2014/main" id="{371E5A94-3FAB-B9A5-AE8E-4D841F718F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001138"/>
            <a:ext cx="5272581" cy="5272581"/>
          </a:xfrm>
          <a:prstGeom prst="rect">
            <a:avLst/>
          </a:prstGeom>
        </p:spPr>
      </p:pic>
      <p:pic>
        <p:nvPicPr>
          <p:cNvPr id="7" name="Immagine 6">
            <a:extLst>
              <a:ext uri="{FF2B5EF4-FFF2-40B4-BE49-F238E27FC236}">
                <a16:creationId xmlns:a16="http://schemas.microsoft.com/office/drawing/2014/main" id="{B61189AF-A0BC-4286-5233-943DB59FA8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96027" y="1001138"/>
            <a:ext cx="5272581" cy="5272581"/>
          </a:xfrm>
          <a:prstGeom prst="rect">
            <a:avLst/>
          </a:prstGeom>
        </p:spPr>
      </p:pic>
      <p:pic>
        <p:nvPicPr>
          <p:cNvPr id="9" name="Immagine 8">
            <a:extLst>
              <a:ext uri="{FF2B5EF4-FFF2-40B4-BE49-F238E27FC236}">
                <a16:creationId xmlns:a16="http://schemas.microsoft.com/office/drawing/2014/main" id="{FAA73E1B-322C-268D-BF4C-545A5EEA8534}"/>
              </a:ext>
            </a:extLst>
          </p:cNvPr>
          <p:cNvPicPr>
            <a:picLocks noChangeAspect="1"/>
          </p:cNvPicPr>
          <p:nvPr/>
        </p:nvPicPr>
        <p:blipFill>
          <a:blip r:embed="rId5"/>
          <a:srcRect/>
          <a:stretch/>
        </p:blipFill>
        <p:spPr>
          <a:xfrm>
            <a:off x="3459710" y="1001138"/>
            <a:ext cx="5272581" cy="5272581"/>
          </a:xfrm>
          <a:prstGeom prst="rect">
            <a:avLst/>
          </a:prstGeom>
        </p:spPr>
      </p:pic>
    </p:spTree>
    <p:extLst>
      <p:ext uri="{BB962C8B-B14F-4D97-AF65-F5344CB8AC3E}">
        <p14:creationId xmlns:p14="http://schemas.microsoft.com/office/powerpoint/2010/main" val="28550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4.07407E-6 L 0.23268 0.00116 " pathEditMode="relative" rAng="0" ptsTypes="AA">
                                      <p:cBhvr>
                                        <p:cTn id="6" dur="2000" fill="hold"/>
                                        <p:tgtEl>
                                          <p:spTgt spid="6"/>
                                        </p:tgtEl>
                                        <p:attrNameLst>
                                          <p:attrName>ppt_x</p:attrName>
                                          <p:attrName>ppt_y</p:attrName>
                                        </p:attrNameLst>
                                      </p:cBhvr>
                                      <p:rCtr x="11628" y="46"/>
                                    </p:animMotion>
                                  </p:childTnLst>
                                </p:cTn>
                              </p:par>
                              <p:par>
                                <p:cTn id="7" presetID="42" presetClass="path" presetSubtype="0" accel="50000" decel="50000" fill="hold" nodeType="withEffect">
                                  <p:stCondLst>
                                    <p:cond delay="0"/>
                                  </p:stCondLst>
                                  <p:childTnLst>
                                    <p:animMotion origin="layout" path="M -2.08333E-6 -4.07407E-6 L -0.23255 0.00116 " pathEditMode="relative" rAng="0" ptsTypes="AA">
                                      <p:cBhvr>
                                        <p:cTn id="8" dur="2000" fill="hold"/>
                                        <p:tgtEl>
                                          <p:spTgt spid="7"/>
                                        </p:tgtEl>
                                        <p:attrNameLst>
                                          <p:attrName>ppt_x</p:attrName>
                                          <p:attrName>ppt_y</p:attrName>
                                        </p:attrNameLst>
                                      </p:cBhvr>
                                      <p:rCtr x="-11628" y="4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nif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Unifi</Template>
  <TotalTime>10432</TotalTime>
  <Words>2307</Words>
  <Application>Microsoft Office PowerPoint</Application>
  <PresentationFormat>Widescreen</PresentationFormat>
  <Paragraphs>304</Paragraphs>
  <Slides>35</Slides>
  <Notes>34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Leelawadee</vt:lpstr>
      <vt:lpstr>Times New Roman</vt:lpstr>
      <vt:lpstr>Unifi</vt:lpstr>
      <vt:lpstr>Converging Algorithm-Agnostic Denoising  for Monte Carlo Rendering</vt:lpstr>
      <vt:lpstr>AR2T</vt:lpstr>
      <vt:lpstr>AR2T</vt:lpstr>
      <vt:lpstr>Motivation</vt:lpstr>
      <vt:lpstr>Motivation</vt:lpstr>
      <vt:lpstr>Motivation</vt:lpstr>
      <vt:lpstr>Motivation</vt:lpstr>
      <vt:lpstr>Motivation</vt:lpstr>
      <vt:lpstr>Idea</vt:lpstr>
      <vt:lpstr>State of the Art</vt:lpstr>
      <vt:lpstr>State of the Art</vt:lpstr>
      <vt:lpstr>Method</vt:lpstr>
      <vt:lpstr>Method</vt:lpstr>
      <vt:lpstr>Method</vt:lpstr>
      <vt:lpstr>Method</vt:lpstr>
      <vt:lpstr>Method</vt:lpstr>
      <vt:lpstr>Convergence Curves</vt:lpstr>
      <vt:lpstr>Convergence Curves</vt:lpstr>
      <vt:lpstr>Convergence Curves</vt:lpstr>
      <vt:lpstr>Convergence Curves</vt:lpstr>
      <vt:lpstr>Results</vt:lpstr>
      <vt:lpstr>Results</vt:lpstr>
      <vt:lpstr>Results</vt:lpstr>
      <vt:lpstr>Results</vt:lpstr>
      <vt:lpstr>Results</vt:lpstr>
      <vt:lpstr>Results</vt:lpstr>
      <vt:lpstr>Results</vt:lpstr>
      <vt:lpstr>Results</vt:lpstr>
      <vt:lpstr>Results: AR2T</vt:lpstr>
      <vt:lpstr>Results: AR2T</vt:lpstr>
      <vt:lpstr>Results</vt:lpstr>
      <vt:lpstr>Limitations</vt:lpstr>
      <vt:lpstr>Conclusion</vt:lpstr>
      <vt:lpstr>Future Work</vt:lpstr>
      <vt:lpstr>PowerPoint Presentation</vt:lpstr>
    </vt:vector>
  </TitlesOfParts>
  <Company>UNIFI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GC</dc:creator>
  <cp:lastModifiedBy>Elena Denisova</cp:lastModifiedBy>
  <cp:revision>67</cp:revision>
  <dcterms:created xsi:type="dcterms:W3CDTF">2014-01-08T11:46:39Z</dcterms:created>
  <dcterms:modified xsi:type="dcterms:W3CDTF">2024-07-19T11:24:48Z</dcterms:modified>
</cp:coreProperties>
</file>