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56" r:id="rId2"/>
  </p:sldMasterIdLst>
  <p:notesMasterIdLst>
    <p:notesMasterId r:id="rId36"/>
  </p:notesMasterIdLst>
  <p:sldIdLst>
    <p:sldId id="325" r:id="rId3"/>
    <p:sldId id="326" r:id="rId4"/>
    <p:sldId id="328" r:id="rId5"/>
    <p:sldId id="329" r:id="rId6"/>
    <p:sldId id="332" r:id="rId7"/>
    <p:sldId id="330" r:id="rId8"/>
    <p:sldId id="331" r:id="rId9"/>
    <p:sldId id="334" r:id="rId10"/>
    <p:sldId id="338" r:id="rId11"/>
    <p:sldId id="336" r:id="rId12"/>
    <p:sldId id="339" r:id="rId13"/>
    <p:sldId id="337" r:id="rId14"/>
    <p:sldId id="370" r:id="rId15"/>
    <p:sldId id="358" r:id="rId16"/>
    <p:sldId id="359" r:id="rId17"/>
    <p:sldId id="342" r:id="rId18"/>
    <p:sldId id="345" r:id="rId19"/>
    <p:sldId id="360" r:id="rId20"/>
    <p:sldId id="346" r:id="rId21"/>
    <p:sldId id="348" r:id="rId22"/>
    <p:sldId id="361" r:id="rId23"/>
    <p:sldId id="367" r:id="rId24"/>
    <p:sldId id="349" r:id="rId25"/>
    <p:sldId id="362" r:id="rId26"/>
    <p:sldId id="351" r:id="rId27"/>
    <p:sldId id="365" r:id="rId28"/>
    <p:sldId id="366" r:id="rId29"/>
    <p:sldId id="354" r:id="rId30"/>
    <p:sldId id="352" r:id="rId31"/>
    <p:sldId id="353" r:id="rId32"/>
    <p:sldId id="355" r:id="rId33"/>
    <p:sldId id="356" r:id="rId34"/>
    <p:sldId id="357" r:id="rId35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Ebrima" panose="02000000000000000000" pitchFamily="2" charset="0"/>
      <p:regular r:id="rId41"/>
      <p:bold r:id="rId42"/>
    </p:embeddedFont>
    <p:embeddedFont>
      <p:font typeface="Oswald" panose="00000500000000000000" pitchFamily="2" charset="0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4D7"/>
    <a:srgbClr val="92D050"/>
    <a:srgbClr val="53BA45"/>
    <a:srgbClr val="5A5A5A"/>
    <a:srgbClr val="524DB1"/>
    <a:srgbClr val="B94946"/>
    <a:srgbClr val="818286"/>
    <a:srgbClr val="F47706"/>
    <a:srgbClr val="FA8C2B"/>
    <a:srgbClr val="FFB9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8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80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4928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6.fntdata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2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7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-my.sharepoint.com/personal/carsten_benthin_intel_com/Documents/bvh_build_s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-my.sharepoint.com/personal/carsten_benthin_intel_com/Documents/bvh_build_sta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ntel-my.sharepoint.com/personal/carsten_benthin_intel_com/Documents/bvh_build_sta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/>
              <a:t>Relative Kernel Run-Times (Device Timings)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Sheet6!$T$19</c:f>
              <c:strCache>
                <c:ptCount val="1"/>
                <c:pt idx="0">
                  <c:v>NN Search + Merging Clusters + BVH2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Sheet6!$S$20:$S$21</c:f>
              <c:strCache>
                <c:ptCount val="2"/>
                <c:pt idx="0">
                  <c:v>PLOC++</c:v>
                </c:pt>
                <c:pt idx="1">
                  <c:v>PLOC</c:v>
                </c:pt>
              </c:strCache>
            </c:strRef>
          </c:cat>
          <c:val>
            <c:numRef>
              <c:f>Sheet6!$T$23:$T$24</c:f>
              <c:numCache>
                <c:formatCode>General</c:formatCode>
                <c:ptCount val="2"/>
                <c:pt idx="0">
                  <c:v>24.74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41-4D8B-A278-91DCFBD26420}"/>
            </c:ext>
          </c:extLst>
        </c:ser>
        <c:ser>
          <c:idx val="1"/>
          <c:order val="1"/>
          <c:tx>
            <c:strRef>
              <c:f>Sheet6!$U$19</c:f>
              <c:strCache>
                <c:ptCount val="1"/>
                <c:pt idx="0">
                  <c:v>NN Search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Sheet6!$S$20:$S$21</c:f>
              <c:strCache>
                <c:ptCount val="2"/>
                <c:pt idx="0">
                  <c:v>PLOC++</c:v>
                </c:pt>
                <c:pt idx="1">
                  <c:v>PLOC</c:v>
                </c:pt>
              </c:strCache>
            </c:strRef>
          </c:cat>
          <c:val>
            <c:numRef>
              <c:f>Sheet6!$U$23:$U$24</c:f>
              <c:numCache>
                <c:formatCode>General</c:formatCode>
                <c:ptCount val="2"/>
                <c:pt idx="0">
                  <c:v>0</c:v>
                </c:pt>
                <c:pt idx="1">
                  <c:v>40.57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41-4D8B-A278-91DCFBD26420}"/>
            </c:ext>
          </c:extLst>
        </c:ser>
        <c:ser>
          <c:idx val="2"/>
          <c:order val="2"/>
          <c:tx>
            <c:strRef>
              <c:f>Sheet6!$V$19</c:f>
              <c:strCache>
                <c:ptCount val="1"/>
                <c:pt idx="0">
                  <c:v>Merging Clusters + BVH2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Sheet6!$S$20:$S$21</c:f>
              <c:strCache>
                <c:ptCount val="2"/>
                <c:pt idx="0">
                  <c:v>PLOC++</c:v>
                </c:pt>
                <c:pt idx="1">
                  <c:v>PLOC</c:v>
                </c:pt>
              </c:strCache>
            </c:strRef>
          </c:cat>
          <c:val>
            <c:numRef>
              <c:f>Sheet6!$V$23:$V$24</c:f>
              <c:numCache>
                <c:formatCode>General</c:formatCode>
                <c:ptCount val="2"/>
                <c:pt idx="0">
                  <c:v>0</c:v>
                </c:pt>
                <c:pt idx="1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41-4D8B-A278-91DCFBD26420}"/>
            </c:ext>
          </c:extLst>
        </c:ser>
        <c:ser>
          <c:idx val="3"/>
          <c:order val="3"/>
          <c:tx>
            <c:strRef>
              <c:f>Sheet6!$W$19</c:f>
              <c:strCache>
                <c:ptCount val="1"/>
                <c:pt idx="0">
                  <c:v>Morton Codes Sorting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Sheet6!$S$20:$S$21</c:f>
              <c:strCache>
                <c:ptCount val="2"/>
                <c:pt idx="0">
                  <c:v>PLOC++</c:v>
                </c:pt>
                <c:pt idx="1">
                  <c:v>PLOC</c:v>
                </c:pt>
              </c:strCache>
            </c:strRef>
          </c:cat>
          <c:val>
            <c:numRef>
              <c:f>Sheet6!$W$23:$W$24</c:f>
              <c:numCache>
                <c:formatCode>General</c:formatCode>
                <c:ptCount val="2"/>
                <c:pt idx="0">
                  <c:v>22.61</c:v>
                </c:pt>
                <c:pt idx="1">
                  <c:v>22.61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41-4D8B-A278-91DCFBD26420}"/>
            </c:ext>
          </c:extLst>
        </c:ser>
        <c:ser>
          <c:idx val="4"/>
          <c:order val="4"/>
          <c:tx>
            <c:strRef>
              <c:f>Sheet6!$X$19</c:f>
              <c:strCache>
                <c:ptCount val="1"/>
                <c:pt idx="0">
                  <c:v>Prefix Sum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Sheet6!$S$20:$S$21</c:f>
              <c:strCache>
                <c:ptCount val="2"/>
                <c:pt idx="0">
                  <c:v>PLOC++</c:v>
                </c:pt>
                <c:pt idx="1">
                  <c:v>PLOC</c:v>
                </c:pt>
              </c:strCache>
            </c:strRef>
          </c:cat>
          <c:val>
            <c:numRef>
              <c:f>Sheet6!$X$23:$X$24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41-4D8B-A278-91DCFBD26420}"/>
            </c:ext>
          </c:extLst>
        </c:ser>
        <c:ser>
          <c:idx val="5"/>
          <c:order val="5"/>
          <c:tx>
            <c:strRef>
              <c:f>Sheet6!$Y$19</c:f>
              <c:strCache>
                <c:ptCount val="1"/>
                <c:pt idx="0">
                  <c:v>Compaction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Sheet6!$S$20:$S$21</c:f>
              <c:strCache>
                <c:ptCount val="2"/>
                <c:pt idx="0">
                  <c:v>PLOC++</c:v>
                </c:pt>
                <c:pt idx="1">
                  <c:v>PLOC</c:v>
                </c:pt>
              </c:strCache>
            </c:strRef>
          </c:cat>
          <c:val>
            <c:numRef>
              <c:f>Sheet6!$Y$23:$Y$24</c:f>
              <c:numCache>
                <c:formatCode>General</c:formatCode>
                <c:ptCount val="2"/>
                <c:pt idx="0">
                  <c:v>2.25</c:v>
                </c:pt>
                <c:pt idx="1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41-4D8B-A278-91DCFBD26420}"/>
            </c:ext>
          </c:extLst>
        </c:ser>
        <c:ser>
          <c:idx val="6"/>
          <c:order val="6"/>
          <c:tx>
            <c:strRef>
              <c:f>Sheet6!$Z$19</c:f>
              <c:strCache>
                <c:ptCount val="1"/>
                <c:pt idx="0">
                  <c:v>Single WG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Sheet6!$S$20:$S$21</c:f>
              <c:strCache>
                <c:ptCount val="2"/>
                <c:pt idx="0">
                  <c:v>PLOC++</c:v>
                </c:pt>
                <c:pt idx="1">
                  <c:v>PLOC</c:v>
                </c:pt>
              </c:strCache>
            </c:strRef>
          </c:cat>
          <c:val>
            <c:numRef>
              <c:f>Sheet6!$Z$23:$Z$24</c:f>
              <c:numCache>
                <c:formatCode>General</c:formatCode>
                <c:ptCount val="2"/>
                <c:pt idx="0">
                  <c:v>0.5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41-4D8B-A278-91DCFBD26420}"/>
            </c:ext>
          </c:extLst>
        </c:ser>
        <c:ser>
          <c:idx val="7"/>
          <c:order val="7"/>
          <c:tx>
            <c:strRef>
              <c:f>Sheet6!$AA$19</c:f>
              <c:strCache>
                <c:ptCount val="1"/>
                <c:pt idx="0">
                  <c:v>Rest</c:v>
                </c:pt>
              </c:strCache>
            </c:strRef>
          </c:tx>
          <c:spPr>
            <a:solidFill>
              <a:srgbClr val="D0D4D7"/>
            </a:solidFill>
            <a:ln>
              <a:noFill/>
            </a:ln>
            <a:effectLst/>
          </c:spPr>
          <c:invertIfNegative val="0"/>
          <c:cat>
            <c:strRef>
              <c:f>Sheet6!$S$20:$S$21</c:f>
              <c:strCache>
                <c:ptCount val="2"/>
                <c:pt idx="0">
                  <c:v>PLOC++</c:v>
                </c:pt>
                <c:pt idx="1">
                  <c:v>PLOC</c:v>
                </c:pt>
              </c:strCache>
            </c:strRef>
          </c:cat>
          <c:val>
            <c:numRef>
              <c:f>Sheet6!$AA$23:$AA$24</c:f>
              <c:numCache>
                <c:formatCode>General</c:formatCode>
                <c:ptCount val="2"/>
                <c:pt idx="0">
                  <c:v>9.1199999999999992</c:v>
                </c:pt>
                <c:pt idx="1">
                  <c:v>9.99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441-4D8B-A278-91DCFBD26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903731296"/>
        <c:axId val="860929952"/>
      </c:barChart>
      <c:catAx>
        <c:axId val="9037312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929952"/>
        <c:crosses val="autoZero"/>
        <c:auto val="1"/>
        <c:lblAlgn val="ctr"/>
        <c:lblOffset val="100"/>
        <c:noMultiLvlLbl val="0"/>
      </c:catAx>
      <c:valAx>
        <c:axId val="860929952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90373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/>
              <a:t>Relative BVH Build Performance Speedup Over PLOC (Host Timings) </a:t>
            </a:r>
          </a:p>
        </c:rich>
      </c:tx>
      <c:layout>
        <c:manualLayout>
          <c:xMode val="edge"/>
          <c:yMode val="edge"/>
          <c:x val="0.21079156803691265"/>
          <c:y val="1.5984014307580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PLOC++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'EU 512 Build'!$C$63:$C$68</c:f>
              <c:strCache>
                <c:ptCount val="6"/>
                <c:pt idx="0">
                  <c:v>Crown      (4.8M)</c:v>
                </c:pt>
                <c:pt idx="1">
                  <c:v>SanMiguel (10.5M)</c:v>
                </c:pt>
                <c:pt idx="2">
                  <c:v>Bistro     (2.8M)</c:v>
                </c:pt>
                <c:pt idx="3">
                  <c:v>Powerplant (12.4M)</c:v>
                </c:pt>
                <c:pt idx="4">
                  <c:v>Rungbolt (6.7M)</c:v>
                </c:pt>
                <c:pt idx="5">
                  <c:v>Hairball (2.9M)</c:v>
                </c:pt>
              </c:strCache>
            </c:strRef>
          </c:cat>
          <c:val>
            <c:numRef>
              <c:f>'EU 512 Build'!$I$107:$I$112</c:f>
              <c:numCache>
                <c:formatCode>General</c:formatCode>
                <c:ptCount val="6"/>
                <c:pt idx="0">
                  <c:v>2.1002379535990485</c:v>
                </c:pt>
                <c:pt idx="1">
                  <c:v>2.3875286916602905</c:v>
                </c:pt>
                <c:pt idx="2">
                  <c:v>2.3313210725817775</c:v>
                </c:pt>
                <c:pt idx="3">
                  <c:v>1.9285490834011136</c:v>
                </c:pt>
                <c:pt idx="4">
                  <c:v>1.9999360245665665</c:v>
                </c:pt>
                <c:pt idx="5">
                  <c:v>2.2986951364175563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A2-422E-A2D3-2E918D6CE27D}"/>
            </c:ext>
          </c:extLst>
        </c:ser>
        <c:ser>
          <c:idx val="1"/>
          <c:order val="1"/>
          <c:tx>
            <c:v>PLOC++ Two-Level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'EU 512 Build'!$C$63:$C$68</c:f>
              <c:strCache>
                <c:ptCount val="6"/>
                <c:pt idx="0">
                  <c:v>Crown      (4.8M)</c:v>
                </c:pt>
                <c:pt idx="1">
                  <c:v>SanMiguel (10.5M)</c:v>
                </c:pt>
                <c:pt idx="2">
                  <c:v>Bistro     (2.8M)</c:v>
                </c:pt>
                <c:pt idx="3">
                  <c:v>Powerplant (12.4M)</c:v>
                </c:pt>
                <c:pt idx="4">
                  <c:v>Rungbolt (6.7M)</c:v>
                </c:pt>
                <c:pt idx="5">
                  <c:v>Hairball (2.9M)</c:v>
                </c:pt>
              </c:strCache>
            </c:strRef>
          </c:cat>
          <c:val>
            <c:numRef>
              <c:f>'EU 512 Build'!$J$107:$J$112</c:f>
              <c:numCache>
                <c:formatCode>General</c:formatCode>
                <c:ptCount val="6"/>
                <c:pt idx="0">
                  <c:v>2.5921078722982354</c:v>
                </c:pt>
                <c:pt idx="1">
                  <c:v>2.4973221117061972</c:v>
                </c:pt>
                <c:pt idx="2">
                  <c:v>2.9601291590621925</c:v>
                </c:pt>
                <c:pt idx="3">
                  <c:v>2.0122630294688104</c:v>
                </c:pt>
                <c:pt idx="4">
                  <c:v>2.2367091037041775</c:v>
                </c:pt>
                <c:pt idx="5">
                  <c:v>3.0549228944246734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A2-422E-A2D3-2E918D6CE27D}"/>
            </c:ext>
          </c:extLst>
        </c:ser>
        <c:ser>
          <c:idx val="2"/>
          <c:order val="2"/>
          <c:tx>
            <c:v>LBVH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'EU 512 Build'!$G$55:$G$60</c:f>
              <c:numCache>
                <c:formatCode>General</c:formatCode>
                <c:ptCount val="6"/>
                <c:pt idx="0">
                  <c:v>3.3280785246876863</c:v>
                </c:pt>
                <c:pt idx="1">
                  <c:v>3.3405700076511096</c:v>
                </c:pt>
                <c:pt idx="2">
                  <c:v>4.1415134072722166</c:v>
                </c:pt>
                <c:pt idx="3">
                  <c:v>2.2961897015579051</c:v>
                </c:pt>
                <c:pt idx="4">
                  <c:v>2.1623696500543792</c:v>
                </c:pt>
                <c:pt idx="5">
                  <c:v>3.5231316725978647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2A2-422E-A2D3-2E918D6CE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694040"/>
        <c:axId val="673689448"/>
      </c:barChart>
      <c:catAx>
        <c:axId val="67369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689448"/>
        <c:crosses val="autoZero"/>
        <c:auto val="1"/>
        <c:lblAlgn val="ctr"/>
        <c:lblOffset val="100"/>
        <c:noMultiLvlLbl val="0"/>
      </c:catAx>
      <c:valAx>
        <c:axId val="673689448"/>
        <c:scaling>
          <c:orientation val="minMax"/>
          <c:max val="4.2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="1" i="0" baseline="0"/>
                  <a:t>Speedup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694040"/>
        <c:crosses val="autoZero"/>
        <c:crossBetween val="between"/>
        <c:majorUnit val="0.5"/>
        <c:minorUnit val="0.25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8011383203428696"/>
          <c:y val="0.92981949813015208"/>
          <c:w val="0.68620190332693254"/>
          <c:h val="7.0180520772611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i="0" baseline="0" dirty="0"/>
              <a:t>Relative Ray Tracing Performance (Path-Tracing) vs. Binned-SAH BVH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PLOC++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'EU 512 Build'!$C$63:$C$68</c:f>
              <c:strCache>
                <c:ptCount val="6"/>
                <c:pt idx="0">
                  <c:v>Crown      (4.8M)</c:v>
                </c:pt>
                <c:pt idx="1">
                  <c:v>SanMiguel (10.5M)</c:v>
                </c:pt>
                <c:pt idx="2">
                  <c:v>Bistro     (2.8M)</c:v>
                </c:pt>
                <c:pt idx="3">
                  <c:v>Powerplant (12.4M)</c:v>
                </c:pt>
                <c:pt idx="4">
                  <c:v>Rungbolt (6.7M)</c:v>
                </c:pt>
                <c:pt idx="5">
                  <c:v>Hairball (2.9M)</c:v>
                </c:pt>
              </c:strCache>
            </c:strRef>
          </c:cat>
          <c:val>
            <c:numRef>
              <c:f>'EU 512 Perf'!$I$97:$I$102</c:f>
              <c:numCache>
                <c:formatCode>General</c:formatCode>
                <c:ptCount val="6"/>
                <c:pt idx="0">
                  <c:v>0.95958083832335328</c:v>
                </c:pt>
                <c:pt idx="1">
                  <c:v>0.92865296803652964</c:v>
                </c:pt>
                <c:pt idx="2">
                  <c:v>1.0361362056984016</c:v>
                </c:pt>
                <c:pt idx="3">
                  <c:v>0.96518987341772156</c:v>
                </c:pt>
                <c:pt idx="4">
                  <c:v>0.89588300747099037</c:v>
                </c:pt>
                <c:pt idx="5">
                  <c:v>0.92843691148775898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FB-4C94-8EF8-D6BD62DAAF66}"/>
            </c:ext>
          </c:extLst>
        </c:ser>
        <c:ser>
          <c:idx val="1"/>
          <c:order val="1"/>
          <c:tx>
            <c:v>PLOC++ Two-Level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'EU 512 Build'!$C$63:$C$68</c:f>
              <c:strCache>
                <c:ptCount val="6"/>
                <c:pt idx="0">
                  <c:v>Crown      (4.8M)</c:v>
                </c:pt>
                <c:pt idx="1">
                  <c:v>SanMiguel (10.5M)</c:v>
                </c:pt>
                <c:pt idx="2">
                  <c:v>Bistro     (2.8M)</c:v>
                </c:pt>
                <c:pt idx="3">
                  <c:v>Powerplant (12.4M)</c:v>
                </c:pt>
                <c:pt idx="4">
                  <c:v>Rungbolt (6.7M)</c:v>
                </c:pt>
                <c:pt idx="5">
                  <c:v>Hairball (2.9M)</c:v>
                </c:pt>
              </c:strCache>
            </c:strRef>
          </c:cat>
          <c:val>
            <c:numRef>
              <c:f>'EU 512 Perf'!$K$97:$K$102</c:f>
              <c:numCache>
                <c:formatCode>General</c:formatCode>
                <c:ptCount val="6"/>
                <c:pt idx="0">
                  <c:v>0.96586826347305388</c:v>
                </c:pt>
                <c:pt idx="1">
                  <c:v>0.92351598173515981</c:v>
                </c:pt>
                <c:pt idx="2">
                  <c:v>1.0646282140375261</c:v>
                </c:pt>
                <c:pt idx="3">
                  <c:v>0.96255274261603374</c:v>
                </c:pt>
                <c:pt idx="4">
                  <c:v>0.89016054681290735</c:v>
                </c:pt>
                <c:pt idx="5">
                  <c:v>0.93408662900188333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FB-4C94-8EF8-D6BD62DAAF66}"/>
            </c:ext>
          </c:extLst>
        </c:ser>
        <c:ser>
          <c:idx val="2"/>
          <c:order val="2"/>
          <c:tx>
            <c:v>4D Morton Code LBVH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'EU 512 Perf'!$M$97:$M$102</c:f>
              <c:numCache>
                <c:formatCode>General</c:formatCode>
                <c:ptCount val="6"/>
                <c:pt idx="0">
                  <c:v>0.91946107784431141</c:v>
                </c:pt>
                <c:pt idx="1">
                  <c:v>0.84360730593607303</c:v>
                </c:pt>
                <c:pt idx="2">
                  <c:v>0.96803335649756772</c:v>
                </c:pt>
                <c:pt idx="3">
                  <c:v>0.82067510548523204</c:v>
                </c:pt>
                <c:pt idx="4">
                  <c:v>0.81465585757431258</c:v>
                </c:pt>
                <c:pt idx="5">
                  <c:v>0.90301318267419972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FB-4C94-8EF8-D6BD62DAAF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3694040"/>
        <c:axId val="673689448"/>
      </c:barChart>
      <c:catAx>
        <c:axId val="67369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689448"/>
        <c:crosses val="autoZero"/>
        <c:auto val="1"/>
        <c:lblAlgn val="ctr"/>
        <c:lblOffset val="100"/>
        <c:noMultiLvlLbl val="0"/>
      </c:catAx>
      <c:valAx>
        <c:axId val="673689448"/>
        <c:scaling>
          <c:orientation val="minMax"/>
          <c:max val="1.05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200" b="1" i="0" baseline="0"/>
                  <a:t>Relative Performance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3694040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18637124168585759"/>
          <c:y val="0.92981949813015208"/>
          <c:w val="0.67995698901253809"/>
          <c:h val="6.74915564759066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1E986-10C5-43D4-94A9-14098C30E068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B9EDE-C6CC-400D-9003-7FB0770C9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84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6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27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06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34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43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10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194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44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64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38131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094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91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70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273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806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47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240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6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1985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706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942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4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43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330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484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445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32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81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68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87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5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83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9B9EDE-C6CC-400D-9003-7FB0770C9B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0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629DDED-13CB-4956-8152-01F8558D96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F3B91-0ECA-4A9A-9D48-3FDE95660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551" y="384847"/>
            <a:ext cx="8836948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3AAF3-6EA0-4928-8926-B034487D1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551" y="2864522"/>
            <a:ext cx="7771246" cy="2279068"/>
          </a:xfrm>
        </p:spPr>
        <p:txBody>
          <a:bodyPr/>
          <a:lstStyle>
            <a:lvl1pPr marL="0" indent="0" algn="l">
              <a:spcBef>
                <a:spcPts val="10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C3011-67FE-48B4-939D-404FBC4434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5595" y="6400058"/>
            <a:ext cx="1346382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7B73E3-85D0-40A6-AA0A-AB6F16C1BA7B}" type="datetimeFigureOut">
              <a:rPr lang="en-US" smtClean="0"/>
              <a:pPr/>
              <a:t>7/13/2022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757B062-E83B-4749-8334-5DAA183998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4714" y="6098286"/>
            <a:ext cx="1861691" cy="8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8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55525-BC65-40CC-A18E-9F8CA6D2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D03FC-C373-478F-8345-BB0755F0F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78735-316D-4692-B2CF-863C4EAC3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B16DD-CA8A-4294-AAEE-1812A4D5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73E3-85D0-40A6-AA0A-AB6F16C1BA7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1F218-D769-4162-B958-A41E92E4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AF1D3-2EAD-434D-B3CD-D282FFF2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EE12-625D-4F50-A9E6-BFA20772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84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81D4-3D41-4272-975A-DA7C3ADA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85641-E883-49CD-B185-C0390F73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73E3-85D0-40A6-AA0A-AB6F16C1BA7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B8F17-5057-45B4-B678-06FCD67A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D531C-FBEA-402E-A2FE-287BC0D8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EE12-625D-4F50-A9E6-BFA20772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05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11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6AE4-40E8-49AF-98AD-430ED281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4232F-7F07-4343-8F42-4FB40CA2F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D370E-8A80-489A-A30B-B341F0626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73E3-85D0-40A6-AA0A-AB6F16C1BA7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9A5D4-1BDB-49BF-A0F0-DBE3D9CE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71BCD-C8C1-46D5-B421-1871FC34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EE12-625D-4F50-A9E6-BFA20772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5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568C6EB-37D1-466B-AAD0-6854E97BF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531414"/>
            <a:ext cx="6089178" cy="5326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CB080-6378-4B2C-BA2A-31137A85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01604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5149E-37C4-470F-AD42-4B4F03FA3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0160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89CD7-2198-4060-ABC4-257C8E01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16638"/>
            <a:ext cx="1201109" cy="365125"/>
          </a:xfrm>
        </p:spPr>
        <p:txBody>
          <a:bodyPr/>
          <a:lstStyle/>
          <a:p>
            <a:fld id="{7E7B73E3-85D0-40A6-AA0A-AB6F16C1BA7B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87C58-2433-4262-8067-649CC8C4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1" y="6448444"/>
            <a:ext cx="732155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3575E-D230-402E-8116-D8BBC75377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919" y="6261532"/>
            <a:ext cx="1380780" cy="63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3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55525-BC65-40CC-A18E-9F8CA6D23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D03FC-C373-478F-8345-BB0755F0F5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78735-316D-4692-B2CF-863C4EAC3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B16DD-CA8A-4294-AAEE-1812A4D5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73E3-85D0-40A6-AA0A-AB6F16C1BA7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1F218-D769-4162-B958-A41E92E4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AAF1D3-2EAD-434D-B3CD-D282FFF2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EE12-625D-4F50-A9E6-BFA20772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2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81D4-3D41-4272-975A-DA7C3ADA1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85641-E883-49CD-B185-C0390F736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73E3-85D0-40A6-AA0A-AB6F16C1BA7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DB8F17-5057-45B4-B678-06FCD67A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D531C-FBEA-402E-A2FE-287BC0D86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EE12-625D-4F50-A9E6-BFA20772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65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52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B629DDED-13CB-4956-8152-01F8558D96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9F3B91-0ECA-4A9A-9D48-3FDE95660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551" y="384847"/>
            <a:ext cx="8836948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3AAF3-6EA0-4928-8926-B034487D1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551" y="2864522"/>
            <a:ext cx="7771246" cy="2279068"/>
          </a:xfrm>
        </p:spPr>
        <p:txBody>
          <a:bodyPr/>
          <a:lstStyle>
            <a:lvl1pPr marL="0" indent="0" algn="l">
              <a:spcBef>
                <a:spcPts val="10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C3011-67FE-48B4-939D-404FBC4434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5595" y="6400058"/>
            <a:ext cx="1346382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E7B73E3-85D0-40A6-AA0A-AB6F16C1BA7B}" type="datetimeFigureOut">
              <a:rPr lang="en-US" smtClean="0"/>
              <a:pPr/>
              <a:t>7/13/2022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757B062-E83B-4749-8334-5DAA183998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4714" y="6098286"/>
            <a:ext cx="1861691" cy="85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85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6AE4-40E8-49AF-98AD-430ED2810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4232F-7F07-4343-8F42-4FB40CA2F9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D370E-8A80-489A-A30B-B341F0626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B73E3-85D0-40A6-AA0A-AB6F16C1BA7B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9A5D4-1BDB-49BF-A0F0-DBE3D9CEE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71BCD-C8C1-46D5-B421-1871FC34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EE12-625D-4F50-A9E6-BFA20772C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7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568C6EB-37D1-466B-AAD0-6854E97BF2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1531414"/>
            <a:ext cx="6089178" cy="5326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BCB080-6378-4B2C-BA2A-31137A855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9016041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5149E-37C4-470F-AD42-4B4F03FA3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01604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89CD7-2198-4060-ABC4-257C8E01EB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16638"/>
            <a:ext cx="1201109" cy="365125"/>
          </a:xfrm>
        </p:spPr>
        <p:txBody>
          <a:bodyPr/>
          <a:lstStyle/>
          <a:p>
            <a:fld id="{7E7B73E3-85D0-40A6-AA0A-AB6F16C1BA7B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87C58-2433-4262-8067-649CC8C42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1851" y="6448444"/>
            <a:ext cx="732155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6F3575E-D230-402E-8116-D8BBC75377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95919" y="6261532"/>
            <a:ext cx="1380780" cy="63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39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0A8F6B9-3CA6-4B8B-84FF-1B7DA65414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12192000" cy="203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87EC693-887D-446F-A93D-D6762A88F7BB}"/>
              </a:ext>
            </a:extLst>
          </p:cNvPr>
          <p:cNvSpPr/>
          <p:nvPr userDrawn="1"/>
        </p:nvSpPr>
        <p:spPr>
          <a:xfrm>
            <a:off x="1093573" y="968310"/>
            <a:ext cx="9795458" cy="132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F8C6C0E-BF0A-4F86-9013-95261CE4A41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3695701"/>
            <a:ext cx="12192000" cy="31623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5C76E1-B6D3-4CDB-8D39-A8CE4DC0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176"/>
            <a:ext cx="8555780" cy="101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756FF-C7C1-4731-9566-7642F004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6059"/>
            <a:ext cx="8555780" cy="465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 1234567890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3C7C3-D171-4543-8ABD-0E70D2852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2496" y="6451775"/>
            <a:ext cx="120110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E7B73E3-85D0-40A6-AA0A-AB6F16C1BA7B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E3B85-35EB-47EB-B20C-33E849566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2141" y="6448444"/>
            <a:ext cx="53312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55880-E929-4DF1-B407-BDE3090C1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70" y="5586917"/>
            <a:ext cx="7833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EE12-625D-4F50-A9E6-BFA20772C6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089E0B5-FD2C-4D08-9814-86B961340F7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1832" y="197695"/>
            <a:ext cx="1344733" cy="61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2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4770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00A8F6B9-3CA6-4B8B-84FF-1B7DA654143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0" y="0"/>
            <a:ext cx="12192000" cy="203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7124555-31D5-4C87-B7BD-5C56641632A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1832" y="197695"/>
            <a:ext cx="1344733" cy="6178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AA2BAED-5CF9-4DA7-B949-DA06BD73D786}"/>
              </a:ext>
            </a:extLst>
          </p:cNvPr>
          <p:cNvSpPr/>
          <p:nvPr userDrawn="1"/>
        </p:nvSpPr>
        <p:spPr>
          <a:xfrm>
            <a:off x="1093573" y="968310"/>
            <a:ext cx="9795458" cy="132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lumOff val="2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F8C6C0E-BF0A-4F86-9013-95261CE4A41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0" y="3695701"/>
            <a:ext cx="12192000" cy="31623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5C76E1-B6D3-4CDB-8D39-A8CE4DC04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176"/>
            <a:ext cx="8555780" cy="101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756FF-C7C1-4731-9566-7642F004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26059"/>
            <a:ext cx="8555780" cy="465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First level 1234567890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3C7C3-D171-4543-8ABD-0E70D2852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2496" y="6451775"/>
            <a:ext cx="120110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E7B73E3-85D0-40A6-AA0A-AB6F16C1BA7B}" type="datetimeFigureOut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E3B85-35EB-47EB-B20C-33E849566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822141" y="6448444"/>
            <a:ext cx="533125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55880-E929-4DF1-B407-BDE3090C14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570" y="5586917"/>
            <a:ext cx="7833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EE12-625D-4F50-A9E6-BFA20772C6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4770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istdan.github.io/publications/bvh_star/paper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istdan.github.io/publications/ploc/paper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istdan.github.io/publications/ploc/paper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C508-D163-410D-811D-23E2AA98B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551" y="384847"/>
            <a:ext cx="9118394" cy="2391404"/>
          </a:xfrm>
        </p:spPr>
        <p:txBody>
          <a:bodyPr>
            <a:noAutofit/>
          </a:bodyPr>
          <a:lstStyle/>
          <a:p>
            <a:r>
              <a:rPr lang="en-IE" sz="4800" b="0" i="0" dirty="0">
                <a:effectLst/>
                <a:latin typeface="Arial" panose="020B0604020202020204" pitchFamily="34" charset="0"/>
              </a:rPr>
              <a:t>PLOC++</a:t>
            </a:r>
            <a:br>
              <a:rPr lang="en-IE" sz="4400" dirty="0"/>
            </a:br>
            <a:r>
              <a:rPr lang="en-IE" sz="3600" b="0" i="0" dirty="0">
                <a:effectLst/>
                <a:latin typeface="Arial" panose="020B0604020202020204" pitchFamily="34" charset="0"/>
              </a:rPr>
              <a:t>Parallel Locally-Ordered Clustering for Bounding Volume Hierarchy Construction Revisited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6AF7C-5469-4FE4-9203-C265C4CC3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551" y="2864522"/>
            <a:ext cx="7771246" cy="2869758"/>
          </a:xfrm>
        </p:spPr>
        <p:txBody>
          <a:bodyPr/>
          <a:lstStyle/>
          <a:p>
            <a:r>
              <a:rPr lang="en-US" dirty="0"/>
              <a:t>Carsten Benthin *</a:t>
            </a:r>
          </a:p>
          <a:p>
            <a:r>
              <a:rPr lang="en-US" dirty="0"/>
              <a:t>Radoslaw Drabinski *</a:t>
            </a:r>
          </a:p>
          <a:p>
            <a:r>
              <a:rPr lang="en-US" dirty="0"/>
              <a:t>Lorenzo Tessari *</a:t>
            </a:r>
          </a:p>
          <a:p>
            <a:r>
              <a:rPr lang="en-US" dirty="0"/>
              <a:t>Addis Dittebrandt *</a:t>
            </a:r>
          </a:p>
          <a:p>
            <a:endParaRPr lang="en-US" dirty="0"/>
          </a:p>
          <a:p>
            <a:r>
              <a:rPr lang="en-US" dirty="0"/>
              <a:t>* </a:t>
            </a:r>
            <a:r>
              <a:rPr lang="en-US" i="1" dirty="0"/>
              <a:t>Intel Corporation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32793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5657650" cy="4412033"/>
          </a:xfrm>
        </p:spPr>
        <p:txBody>
          <a:bodyPr>
            <a:normAutofit/>
          </a:bodyPr>
          <a:lstStyle/>
          <a:p>
            <a:r>
              <a:rPr lang="en-US" dirty="0"/>
              <a:t>Locally Ordered Clustering (LOC)</a:t>
            </a:r>
          </a:p>
          <a:p>
            <a:pPr lvl="1"/>
            <a:r>
              <a:rPr lang="en-US" dirty="0"/>
              <a:t>Merge two cluster reps into new cluster rep, if </a:t>
            </a:r>
            <a:r>
              <a:rPr lang="en-US" b="1" dirty="0"/>
              <a:t>NN[ NN[ </a:t>
            </a:r>
            <a:r>
              <a:rPr lang="en-US" b="1" dirty="0" err="1"/>
              <a:t>i</a:t>
            </a:r>
            <a:r>
              <a:rPr lang="en-US" b="1" dirty="0"/>
              <a:t> ] ] = </a:t>
            </a:r>
            <a:r>
              <a:rPr lang="en-US" b="1" dirty="0" err="1"/>
              <a:t>i</a:t>
            </a:r>
            <a:endParaRPr lang="en-US" b="1" dirty="0"/>
          </a:p>
          <a:p>
            <a:pPr lvl="1"/>
            <a:r>
              <a:rPr lang="en-US" dirty="0"/>
              <a:t>Creates binary BVH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176"/>
            <a:ext cx="8986736" cy="1014412"/>
          </a:xfrm>
        </p:spPr>
        <p:txBody>
          <a:bodyPr>
            <a:normAutofit/>
          </a:bodyPr>
          <a:lstStyle/>
          <a:p>
            <a:r>
              <a:rPr lang="en-US" dirty="0"/>
              <a:t>Original PLOC : Iterative Build Phase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8B325AE-1347-4AC8-A104-0A1991801108}"/>
              </a:ext>
            </a:extLst>
          </p:cNvPr>
          <p:cNvGrpSpPr/>
          <p:nvPr/>
        </p:nvGrpSpPr>
        <p:grpSpPr>
          <a:xfrm>
            <a:off x="6730596" y="1630071"/>
            <a:ext cx="2653385" cy="2163165"/>
            <a:chOff x="6730596" y="1630071"/>
            <a:chExt cx="2653385" cy="2163165"/>
          </a:xfrm>
        </p:grpSpPr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5CFE56A-570B-4248-B95E-796A7FBE1CCC}"/>
                </a:ext>
              </a:extLst>
            </p:cNvPr>
            <p:cNvSpPr/>
            <p:nvPr/>
          </p:nvSpPr>
          <p:spPr>
            <a:xfrm>
              <a:off x="6730596" y="2082262"/>
              <a:ext cx="462514" cy="45084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A4AA3E3A-C6A9-4F38-ABCF-BB026334BF72}"/>
                </a:ext>
              </a:extLst>
            </p:cNvPr>
            <p:cNvSpPr/>
            <p:nvPr/>
          </p:nvSpPr>
          <p:spPr>
            <a:xfrm>
              <a:off x="7278314" y="2082262"/>
              <a:ext cx="462514" cy="45084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2AE6E3C-DE9D-467B-B158-273AB69CB3B1}"/>
                </a:ext>
              </a:extLst>
            </p:cNvPr>
            <p:cNvSpPr/>
            <p:nvPr/>
          </p:nvSpPr>
          <p:spPr>
            <a:xfrm>
              <a:off x="7826031" y="2082261"/>
              <a:ext cx="462514" cy="45084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0E785A3-E9B5-4FC4-A4DE-274D46AC6CCA}"/>
                </a:ext>
              </a:extLst>
            </p:cNvPr>
            <p:cNvSpPr/>
            <p:nvPr/>
          </p:nvSpPr>
          <p:spPr>
            <a:xfrm>
              <a:off x="8373749" y="2082264"/>
              <a:ext cx="462514" cy="45084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2200F832-9A1D-445C-806C-802B5AF23999}"/>
                </a:ext>
              </a:extLst>
            </p:cNvPr>
            <p:cNvSpPr/>
            <p:nvPr/>
          </p:nvSpPr>
          <p:spPr>
            <a:xfrm>
              <a:off x="8921467" y="2082262"/>
              <a:ext cx="462514" cy="45084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720B8141-1063-4FDB-9941-7F0EE5DDD7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0596" y="1861442"/>
              <a:ext cx="101023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F7983C8E-8409-4296-A62A-74CDAD9352F9}"/>
                </a:ext>
              </a:extLst>
            </p:cNvPr>
            <p:cNvCxnSpPr>
              <a:cxnSpLocks/>
            </p:cNvCxnSpPr>
            <p:nvPr/>
          </p:nvCxnSpPr>
          <p:spPr>
            <a:xfrm>
              <a:off x="8399262" y="1861442"/>
              <a:ext cx="98471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88F2270-17AA-4D37-9C88-E31FBD4E5457}"/>
                </a:ext>
              </a:extLst>
            </p:cNvPr>
            <p:cNvSpPr txBox="1"/>
            <p:nvPr/>
          </p:nvSpPr>
          <p:spPr>
            <a:xfrm>
              <a:off x="7860619" y="1630071"/>
              <a:ext cx="513131" cy="43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</a:t>
              </a:r>
            </a:p>
          </p:txBody>
        </p:sp>
        <p:sp>
          <p:nvSpPr>
            <p:cNvPr id="106" name="Arrow: Up 105">
              <a:extLst>
                <a:ext uri="{FF2B5EF4-FFF2-40B4-BE49-F238E27FC236}">
                  <a16:creationId xmlns:a16="http://schemas.microsoft.com/office/drawing/2014/main" id="{4381A89F-40D2-4A8C-948B-059DCC1A9AC9}"/>
                </a:ext>
              </a:extLst>
            </p:cNvPr>
            <p:cNvSpPr/>
            <p:nvPr/>
          </p:nvSpPr>
          <p:spPr>
            <a:xfrm rot="10800000">
              <a:off x="7931502" y="2739375"/>
              <a:ext cx="271879" cy="316772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5EC70F16-7C94-413C-8394-C85D6A17C2C7}"/>
                </a:ext>
              </a:extLst>
            </p:cNvPr>
            <p:cNvSpPr/>
            <p:nvPr/>
          </p:nvSpPr>
          <p:spPr>
            <a:xfrm>
              <a:off x="6730596" y="3342386"/>
              <a:ext cx="462514" cy="450848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92B12E4-F427-4BFC-982A-2BE883EB989C}"/>
                </a:ext>
              </a:extLst>
            </p:cNvPr>
            <p:cNvSpPr/>
            <p:nvPr/>
          </p:nvSpPr>
          <p:spPr>
            <a:xfrm>
              <a:off x="7278314" y="3342386"/>
              <a:ext cx="462514" cy="45084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1510692-AC16-456D-B890-949189C3E0A0}"/>
                </a:ext>
              </a:extLst>
            </p:cNvPr>
            <p:cNvSpPr/>
            <p:nvPr/>
          </p:nvSpPr>
          <p:spPr>
            <a:xfrm>
              <a:off x="7826031" y="3342385"/>
              <a:ext cx="462514" cy="450848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55452344-3185-4F77-AEC5-B48A68AA3267}"/>
                </a:ext>
              </a:extLst>
            </p:cNvPr>
            <p:cNvSpPr/>
            <p:nvPr/>
          </p:nvSpPr>
          <p:spPr>
            <a:xfrm>
              <a:off x="8373749" y="3342388"/>
              <a:ext cx="462514" cy="4508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0942033-E5CD-4A22-8118-F803412C5F41}"/>
                </a:ext>
              </a:extLst>
            </p:cNvPr>
            <p:cNvSpPr/>
            <p:nvPr/>
          </p:nvSpPr>
          <p:spPr>
            <a:xfrm>
              <a:off x="8921467" y="3342386"/>
              <a:ext cx="462514" cy="4508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35" name="Arrow: Curved Up 134">
              <a:extLst>
                <a:ext uri="{FF2B5EF4-FFF2-40B4-BE49-F238E27FC236}">
                  <a16:creationId xmlns:a16="http://schemas.microsoft.com/office/drawing/2014/main" id="{1BA7E9B4-BAF0-4D8D-8CC9-7AB02C342EEE}"/>
                </a:ext>
              </a:extLst>
            </p:cNvPr>
            <p:cNvSpPr/>
            <p:nvPr/>
          </p:nvSpPr>
          <p:spPr>
            <a:xfrm rot="10800000">
              <a:off x="6800435" y="2985299"/>
              <a:ext cx="1266019" cy="291914"/>
            </a:xfrm>
            <a:prstGeom prst="curved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6" name="Arrow: Curved Up 135">
              <a:extLst>
                <a:ext uri="{FF2B5EF4-FFF2-40B4-BE49-F238E27FC236}">
                  <a16:creationId xmlns:a16="http://schemas.microsoft.com/office/drawing/2014/main" id="{10591846-600A-4851-9480-04FD759FFAE1}"/>
                </a:ext>
              </a:extLst>
            </p:cNvPr>
            <p:cNvSpPr/>
            <p:nvPr/>
          </p:nvSpPr>
          <p:spPr>
            <a:xfrm rot="10800000" flipH="1">
              <a:off x="8553532" y="2985293"/>
              <a:ext cx="685722" cy="291917"/>
            </a:xfrm>
            <a:prstGeom prst="curved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C4EE1AA-2827-46BB-A764-9991DF1E154C}"/>
              </a:ext>
            </a:extLst>
          </p:cNvPr>
          <p:cNvGrpSpPr/>
          <p:nvPr/>
        </p:nvGrpSpPr>
        <p:grpSpPr>
          <a:xfrm>
            <a:off x="9610418" y="3114390"/>
            <a:ext cx="2399364" cy="1235369"/>
            <a:chOff x="9610418" y="3114390"/>
            <a:chExt cx="2399364" cy="1235369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65CECE5C-A650-4292-B107-55C10D72B136}"/>
                </a:ext>
              </a:extLst>
            </p:cNvPr>
            <p:cNvSpPr/>
            <p:nvPr/>
          </p:nvSpPr>
          <p:spPr>
            <a:xfrm>
              <a:off x="9610418" y="3882025"/>
              <a:ext cx="479836" cy="46773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084040C3-A355-43A2-85BE-86E88AAF5D7A}"/>
                </a:ext>
              </a:extLst>
            </p:cNvPr>
            <p:cNvSpPr/>
            <p:nvPr/>
          </p:nvSpPr>
          <p:spPr>
            <a:xfrm>
              <a:off x="10266350" y="3882024"/>
              <a:ext cx="479836" cy="46773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177389D1-E587-47DF-A694-AA06C643DD9C}"/>
                </a:ext>
              </a:extLst>
            </p:cNvPr>
            <p:cNvSpPr/>
            <p:nvPr/>
          </p:nvSpPr>
          <p:spPr>
            <a:xfrm>
              <a:off x="9880237" y="3114390"/>
              <a:ext cx="609082" cy="60122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F1F5634-6938-4555-B50F-AA201E0208D2}"/>
                </a:ext>
              </a:extLst>
            </p:cNvPr>
            <p:cNvSpPr txBox="1"/>
            <p:nvPr/>
          </p:nvSpPr>
          <p:spPr>
            <a:xfrm>
              <a:off x="9787894" y="3214947"/>
              <a:ext cx="80730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A+C</a:t>
              </a:r>
            </a:p>
          </p:txBody>
        </p: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39CC95E5-29F5-40EA-8136-853FAB9628B9}"/>
                </a:ext>
              </a:extLst>
            </p:cNvPr>
            <p:cNvCxnSpPr>
              <a:stCxn id="146" idx="4"/>
              <a:endCxn id="144" idx="0"/>
            </p:cNvCxnSpPr>
            <p:nvPr/>
          </p:nvCxnSpPr>
          <p:spPr>
            <a:xfrm flipH="1">
              <a:off x="9850330" y="3715614"/>
              <a:ext cx="334449" cy="1664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0239024F-E841-4800-BD98-9CFC18066830}"/>
                </a:ext>
              </a:extLst>
            </p:cNvPr>
            <p:cNvCxnSpPr>
              <a:cxnSpLocks/>
              <a:stCxn id="146" idx="4"/>
              <a:endCxn id="145" idx="0"/>
            </p:cNvCxnSpPr>
            <p:nvPr/>
          </p:nvCxnSpPr>
          <p:spPr>
            <a:xfrm>
              <a:off x="10184778" y="3715614"/>
              <a:ext cx="321481" cy="1664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2874CB2-2E06-4A03-9CE1-F5F448FF0266}"/>
                </a:ext>
              </a:extLst>
            </p:cNvPr>
            <p:cNvSpPr/>
            <p:nvPr/>
          </p:nvSpPr>
          <p:spPr>
            <a:xfrm>
              <a:off x="10874017" y="3882025"/>
              <a:ext cx="479836" cy="46773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879412BD-8C9E-48C0-B70E-8F9122430844}"/>
                </a:ext>
              </a:extLst>
            </p:cNvPr>
            <p:cNvSpPr/>
            <p:nvPr/>
          </p:nvSpPr>
          <p:spPr>
            <a:xfrm>
              <a:off x="11529946" y="3882024"/>
              <a:ext cx="479836" cy="46773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EBA7A1D4-0391-4340-B8FF-33124EC521F1}"/>
                </a:ext>
              </a:extLst>
            </p:cNvPr>
            <p:cNvSpPr/>
            <p:nvPr/>
          </p:nvSpPr>
          <p:spPr>
            <a:xfrm>
              <a:off x="11143842" y="3114390"/>
              <a:ext cx="609082" cy="60122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B372AEB8-0A61-4FC1-B87F-3969B1635352}"/>
                </a:ext>
              </a:extLst>
            </p:cNvPr>
            <p:cNvSpPr txBox="1"/>
            <p:nvPr/>
          </p:nvSpPr>
          <p:spPr>
            <a:xfrm>
              <a:off x="11044729" y="3228945"/>
              <a:ext cx="80730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D</a:t>
              </a:r>
              <a:r>
                <a:rPr lang="en-US" sz="2000" dirty="0">
                  <a:solidFill>
                    <a:schemeClr val="tx1"/>
                  </a:solidFill>
                </a:rPr>
                <a:t>+</a:t>
              </a:r>
              <a:r>
                <a:rPr lang="en-US" sz="2000" dirty="0"/>
                <a:t>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794F37E-D1A3-4FA4-9665-F8F3B5D40729}"/>
                </a:ext>
              </a:extLst>
            </p:cNvPr>
            <p:cNvCxnSpPr>
              <a:stCxn id="152" idx="4"/>
              <a:endCxn id="150" idx="0"/>
            </p:cNvCxnSpPr>
            <p:nvPr/>
          </p:nvCxnSpPr>
          <p:spPr>
            <a:xfrm flipH="1">
              <a:off x="11113935" y="3715614"/>
              <a:ext cx="334449" cy="1664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2FA98EC8-E53A-4087-85E3-05163EC1E583}"/>
                </a:ext>
              </a:extLst>
            </p:cNvPr>
            <p:cNvCxnSpPr>
              <a:cxnSpLocks/>
              <a:stCxn id="152" idx="4"/>
              <a:endCxn id="151" idx="0"/>
            </p:cNvCxnSpPr>
            <p:nvPr/>
          </p:nvCxnSpPr>
          <p:spPr>
            <a:xfrm>
              <a:off x="11448383" y="3715614"/>
              <a:ext cx="321481" cy="1664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4493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5742842" cy="4412033"/>
          </a:xfrm>
        </p:spPr>
        <p:txBody>
          <a:bodyPr>
            <a:normAutofit/>
          </a:bodyPr>
          <a:lstStyle/>
          <a:p>
            <a:r>
              <a:rPr lang="en-US" dirty="0"/>
              <a:t>Locally Ordered Clustering (LOC)</a:t>
            </a:r>
          </a:p>
          <a:p>
            <a:pPr lvl="1"/>
            <a:r>
              <a:rPr lang="en-US" dirty="0"/>
              <a:t>Override cluster rep with smaller index with new “merged” cluster rep</a:t>
            </a:r>
          </a:p>
          <a:p>
            <a:pPr lvl="1"/>
            <a:r>
              <a:rPr lang="en-US" dirty="0"/>
              <a:t>Invalidate other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176"/>
            <a:ext cx="8986736" cy="1014412"/>
          </a:xfrm>
        </p:spPr>
        <p:txBody>
          <a:bodyPr>
            <a:normAutofit/>
          </a:bodyPr>
          <a:lstStyle/>
          <a:p>
            <a:r>
              <a:rPr lang="en-US" dirty="0"/>
              <a:t>Original PLOC : Iterative Build Phase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0D3AC409-068E-43C6-B5AF-9A3214C2C964}"/>
              </a:ext>
            </a:extLst>
          </p:cNvPr>
          <p:cNvSpPr/>
          <p:nvPr/>
        </p:nvSpPr>
        <p:spPr>
          <a:xfrm>
            <a:off x="6730596" y="2082262"/>
            <a:ext cx="462514" cy="45084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E187CA90-3434-48F0-90B2-71C5293D394D}"/>
              </a:ext>
            </a:extLst>
          </p:cNvPr>
          <p:cNvSpPr/>
          <p:nvPr/>
        </p:nvSpPr>
        <p:spPr>
          <a:xfrm>
            <a:off x="7278314" y="2082262"/>
            <a:ext cx="462514" cy="45084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AC25CCB0-C22A-4ABA-93B4-7884779CBAA8}"/>
              </a:ext>
            </a:extLst>
          </p:cNvPr>
          <p:cNvSpPr/>
          <p:nvPr/>
        </p:nvSpPr>
        <p:spPr>
          <a:xfrm>
            <a:off x="7826031" y="2082261"/>
            <a:ext cx="462514" cy="45084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6B5A664B-1FF9-4043-B1C8-12D3C4CF5762}"/>
              </a:ext>
            </a:extLst>
          </p:cNvPr>
          <p:cNvSpPr/>
          <p:nvPr/>
        </p:nvSpPr>
        <p:spPr>
          <a:xfrm>
            <a:off x="8373749" y="2082264"/>
            <a:ext cx="462514" cy="45084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06B9C0BE-8D44-40E5-8AA8-8900637741A2}"/>
              </a:ext>
            </a:extLst>
          </p:cNvPr>
          <p:cNvSpPr/>
          <p:nvPr/>
        </p:nvSpPr>
        <p:spPr>
          <a:xfrm>
            <a:off x="8921467" y="2082262"/>
            <a:ext cx="462514" cy="45084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86" name="Straight Arrow Connector 185">
            <a:extLst>
              <a:ext uri="{FF2B5EF4-FFF2-40B4-BE49-F238E27FC236}">
                <a16:creationId xmlns:a16="http://schemas.microsoft.com/office/drawing/2014/main" id="{D9596EFE-A8AC-45BA-A7EF-FA0C25CD479E}"/>
              </a:ext>
            </a:extLst>
          </p:cNvPr>
          <p:cNvCxnSpPr>
            <a:cxnSpLocks/>
          </p:cNvCxnSpPr>
          <p:nvPr/>
        </p:nvCxnSpPr>
        <p:spPr>
          <a:xfrm flipH="1">
            <a:off x="6730596" y="1861442"/>
            <a:ext cx="101023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Arrow Connector 186">
            <a:extLst>
              <a:ext uri="{FF2B5EF4-FFF2-40B4-BE49-F238E27FC236}">
                <a16:creationId xmlns:a16="http://schemas.microsoft.com/office/drawing/2014/main" id="{1D0325BD-1DE2-4A5E-8695-9826B55C58CA}"/>
              </a:ext>
            </a:extLst>
          </p:cNvPr>
          <p:cNvCxnSpPr>
            <a:cxnSpLocks/>
          </p:cNvCxnSpPr>
          <p:nvPr/>
        </p:nvCxnSpPr>
        <p:spPr>
          <a:xfrm>
            <a:off x="8399262" y="1861442"/>
            <a:ext cx="98471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>
            <a:extLst>
              <a:ext uri="{FF2B5EF4-FFF2-40B4-BE49-F238E27FC236}">
                <a16:creationId xmlns:a16="http://schemas.microsoft.com/office/drawing/2014/main" id="{4A517E7F-A447-46C3-9C42-92F451EC1F36}"/>
              </a:ext>
            </a:extLst>
          </p:cNvPr>
          <p:cNvSpPr txBox="1"/>
          <p:nvPr/>
        </p:nvSpPr>
        <p:spPr>
          <a:xfrm>
            <a:off x="7860619" y="1630071"/>
            <a:ext cx="513131" cy="43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</a:p>
        </p:txBody>
      </p:sp>
      <p:sp>
        <p:nvSpPr>
          <p:cNvPr id="189" name="Arrow: Up 188">
            <a:extLst>
              <a:ext uri="{FF2B5EF4-FFF2-40B4-BE49-F238E27FC236}">
                <a16:creationId xmlns:a16="http://schemas.microsoft.com/office/drawing/2014/main" id="{F53302FC-EB2E-47DF-834A-FC22E72F54D0}"/>
              </a:ext>
            </a:extLst>
          </p:cNvPr>
          <p:cNvSpPr/>
          <p:nvPr/>
        </p:nvSpPr>
        <p:spPr>
          <a:xfrm rot="10800000">
            <a:off x="7931502" y="2739375"/>
            <a:ext cx="271879" cy="316772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6F10538C-1D78-4C20-8DF5-FA366615AE42}"/>
              </a:ext>
            </a:extLst>
          </p:cNvPr>
          <p:cNvSpPr/>
          <p:nvPr/>
        </p:nvSpPr>
        <p:spPr>
          <a:xfrm>
            <a:off x="6730596" y="3342386"/>
            <a:ext cx="462514" cy="450848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7E6CCF17-4DC3-44DF-87A9-8339A68DACF4}"/>
              </a:ext>
            </a:extLst>
          </p:cNvPr>
          <p:cNvSpPr/>
          <p:nvPr/>
        </p:nvSpPr>
        <p:spPr>
          <a:xfrm>
            <a:off x="7278314" y="3342386"/>
            <a:ext cx="462514" cy="45084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EA5FD7A-D47C-484F-B352-5CE12C48A0A8}"/>
              </a:ext>
            </a:extLst>
          </p:cNvPr>
          <p:cNvSpPr/>
          <p:nvPr/>
        </p:nvSpPr>
        <p:spPr>
          <a:xfrm>
            <a:off x="7826031" y="3342385"/>
            <a:ext cx="462514" cy="450848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4EC9157-B8AC-4542-A19F-921453667B67}"/>
              </a:ext>
            </a:extLst>
          </p:cNvPr>
          <p:cNvSpPr/>
          <p:nvPr/>
        </p:nvSpPr>
        <p:spPr>
          <a:xfrm>
            <a:off x="8373749" y="3342388"/>
            <a:ext cx="462514" cy="4508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A7F4723F-0183-49D9-9263-64144B1F289A}"/>
              </a:ext>
            </a:extLst>
          </p:cNvPr>
          <p:cNvSpPr/>
          <p:nvPr/>
        </p:nvSpPr>
        <p:spPr>
          <a:xfrm>
            <a:off x="8921467" y="3342386"/>
            <a:ext cx="462514" cy="4508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2C4265EC-EE67-4796-982A-54C8916E9F9B}"/>
              </a:ext>
            </a:extLst>
          </p:cNvPr>
          <p:cNvSpPr/>
          <p:nvPr/>
        </p:nvSpPr>
        <p:spPr>
          <a:xfrm>
            <a:off x="6730595" y="4522537"/>
            <a:ext cx="462514" cy="45084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91E4F97-2A6B-4AD1-8872-927E05399766}"/>
              </a:ext>
            </a:extLst>
          </p:cNvPr>
          <p:cNvSpPr/>
          <p:nvPr/>
        </p:nvSpPr>
        <p:spPr>
          <a:xfrm>
            <a:off x="7278312" y="4522537"/>
            <a:ext cx="462514" cy="45084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D99BFC1F-4CF8-4C77-8EAC-675D528ED03F}"/>
              </a:ext>
            </a:extLst>
          </p:cNvPr>
          <p:cNvSpPr/>
          <p:nvPr/>
        </p:nvSpPr>
        <p:spPr>
          <a:xfrm>
            <a:off x="7826030" y="4522536"/>
            <a:ext cx="462514" cy="450848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92F82A6-E7FD-499F-B661-AD5A7DE59B54}"/>
              </a:ext>
            </a:extLst>
          </p:cNvPr>
          <p:cNvSpPr/>
          <p:nvPr/>
        </p:nvSpPr>
        <p:spPr>
          <a:xfrm>
            <a:off x="8373748" y="4522539"/>
            <a:ext cx="462514" cy="45084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D7A98C01-B33B-437B-864C-1706398A4201}"/>
              </a:ext>
            </a:extLst>
          </p:cNvPr>
          <p:cNvSpPr/>
          <p:nvPr/>
        </p:nvSpPr>
        <p:spPr>
          <a:xfrm>
            <a:off x="8921466" y="4522537"/>
            <a:ext cx="462514" cy="45084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E1C71262-DA2C-44ED-8338-7747B760F364}"/>
              </a:ext>
            </a:extLst>
          </p:cNvPr>
          <p:cNvSpPr/>
          <p:nvPr/>
        </p:nvSpPr>
        <p:spPr>
          <a:xfrm>
            <a:off x="7826029" y="4522536"/>
            <a:ext cx="458737" cy="45084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774317C6-9B8D-481C-A1BA-05B49BC164AE}"/>
              </a:ext>
            </a:extLst>
          </p:cNvPr>
          <p:cNvCxnSpPr>
            <a:cxnSpLocks/>
          </p:cNvCxnSpPr>
          <p:nvPr/>
        </p:nvCxnSpPr>
        <p:spPr>
          <a:xfrm flipH="1">
            <a:off x="7834220" y="4522536"/>
            <a:ext cx="450546" cy="4508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6EEBA286-7E79-4B8F-AC13-B3D0D9FBB2D4}"/>
              </a:ext>
            </a:extLst>
          </p:cNvPr>
          <p:cNvCxnSpPr>
            <a:cxnSpLocks/>
          </p:cNvCxnSpPr>
          <p:nvPr/>
        </p:nvCxnSpPr>
        <p:spPr>
          <a:xfrm>
            <a:off x="7834220" y="4522536"/>
            <a:ext cx="450546" cy="4508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202">
            <a:extLst>
              <a:ext uri="{FF2B5EF4-FFF2-40B4-BE49-F238E27FC236}">
                <a16:creationId xmlns:a16="http://schemas.microsoft.com/office/drawing/2014/main" id="{43659E84-3725-4CFB-80E5-91C9B1D13DC3}"/>
              </a:ext>
            </a:extLst>
          </p:cNvPr>
          <p:cNvSpPr txBox="1"/>
          <p:nvPr/>
        </p:nvSpPr>
        <p:spPr>
          <a:xfrm>
            <a:off x="6566115" y="4565541"/>
            <a:ext cx="778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A+C</a:t>
            </a:r>
          </a:p>
        </p:txBody>
      </p:sp>
      <p:sp>
        <p:nvSpPr>
          <p:cNvPr id="208" name="Arrow: Up 207">
            <a:extLst>
              <a:ext uri="{FF2B5EF4-FFF2-40B4-BE49-F238E27FC236}">
                <a16:creationId xmlns:a16="http://schemas.microsoft.com/office/drawing/2014/main" id="{95D73EC4-EDB5-447D-8C1F-77E2ED93DA81}"/>
              </a:ext>
            </a:extLst>
          </p:cNvPr>
          <p:cNvSpPr/>
          <p:nvPr/>
        </p:nvSpPr>
        <p:spPr>
          <a:xfrm rot="10800000">
            <a:off x="7931502" y="3979669"/>
            <a:ext cx="271879" cy="316772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Arrow: Curved Up 209">
            <a:extLst>
              <a:ext uri="{FF2B5EF4-FFF2-40B4-BE49-F238E27FC236}">
                <a16:creationId xmlns:a16="http://schemas.microsoft.com/office/drawing/2014/main" id="{98DF6DA2-3B29-4C53-9AB7-68F60807D2BD}"/>
              </a:ext>
            </a:extLst>
          </p:cNvPr>
          <p:cNvSpPr/>
          <p:nvPr/>
        </p:nvSpPr>
        <p:spPr>
          <a:xfrm rot="10800000">
            <a:off x="6800435" y="2985299"/>
            <a:ext cx="1266019" cy="291914"/>
          </a:xfrm>
          <a:prstGeom prst="curved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1" name="Arrow: Curved Up 210">
            <a:extLst>
              <a:ext uri="{FF2B5EF4-FFF2-40B4-BE49-F238E27FC236}">
                <a16:creationId xmlns:a16="http://schemas.microsoft.com/office/drawing/2014/main" id="{FD4C99E3-F615-47D8-9477-0615A1D6F731}"/>
              </a:ext>
            </a:extLst>
          </p:cNvPr>
          <p:cNvSpPr/>
          <p:nvPr/>
        </p:nvSpPr>
        <p:spPr>
          <a:xfrm rot="10800000" flipH="1">
            <a:off x="8553532" y="2985293"/>
            <a:ext cx="685722" cy="291917"/>
          </a:xfrm>
          <a:prstGeom prst="curved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AC345860-658E-4D83-A3AE-AE6D1B62100D}"/>
              </a:ext>
            </a:extLst>
          </p:cNvPr>
          <p:cNvSpPr txBox="1"/>
          <p:nvPr/>
        </p:nvSpPr>
        <p:spPr>
          <a:xfrm>
            <a:off x="8206816" y="4575342"/>
            <a:ext cx="7781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D+E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17B37069-F2F8-4E73-B77F-8961095691CF}"/>
              </a:ext>
            </a:extLst>
          </p:cNvPr>
          <p:cNvSpPr/>
          <p:nvPr/>
        </p:nvSpPr>
        <p:spPr>
          <a:xfrm>
            <a:off x="8922137" y="4522536"/>
            <a:ext cx="462514" cy="450848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D15E9883-C184-46B5-9703-1492186829AC}"/>
              </a:ext>
            </a:extLst>
          </p:cNvPr>
          <p:cNvSpPr/>
          <p:nvPr/>
        </p:nvSpPr>
        <p:spPr>
          <a:xfrm>
            <a:off x="8922135" y="4522536"/>
            <a:ext cx="458737" cy="450848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984ACFFD-0ADF-4134-AE49-B192951D1A67}"/>
              </a:ext>
            </a:extLst>
          </p:cNvPr>
          <p:cNvCxnSpPr>
            <a:cxnSpLocks/>
          </p:cNvCxnSpPr>
          <p:nvPr/>
        </p:nvCxnSpPr>
        <p:spPr>
          <a:xfrm flipH="1">
            <a:off x="8930326" y="4522536"/>
            <a:ext cx="450546" cy="4508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9ACC87F1-FAE6-42CD-A481-576C8B2B06CA}"/>
              </a:ext>
            </a:extLst>
          </p:cNvPr>
          <p:cNvCxnSpPr>
            <a:cxnSpLocks/>
          </p:cNvCxnSpPr>
          <p:nvPr/>
        </p:nvCxnSpPr>
        <p:spPr>
          <a:xfrm>
            <a:off x="8930326" y="4522536"/>
            <a:ext cx="450546" cy="4508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D3DB8C4A-3785-42D5-AB50-E27998A7B976}"/>
              </a:ext>
            </a:extLst>
          </p:cNvPr>
          <p:cNvGrpSpPr/>
          <p:nvPr/>
        </p:nvGrpSpPr>
        <p:grpSpPr>
          <a:xfrm>
            <a:off x="9610418" y="3114390"/>
            <a:ext cx="2399364" cy="1235369"/>
            <a:chOff x="9610418" y="3114390"/>
            <a:chExt cx="2399364" cy="1235369"/>
          </a:xfrm>
        </p:grpSpPr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013AED81-A945-444F-A29B-7D50FA48A521}"/>
                </a:ext>
              </a:extLst>
            </p:cNvPr>
            <p:cNvSpPr/>
            <p:nvPr/>
          </p:nvSpPr>
          <p:spPr>
            <a:xfrm>
              <a:off x="9610418" y="3882025"/>
              <a:ext cx="479836" cy="46773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0DEE2D99-EC6E-4142-866E-3233DDA50FD0}"/>
                </a:ext>
              </a:extLst>
            </p:cNvPr>
            <p:cNvSpPr/>
            <p:nvPr/>
          </p:nvSpPr>
          <p:spPr>
            <a:xfrm>
              <a:off x="10266350" y="3882024"/>
              <a:ext cx="479836" cy="46773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A6A44F4C-E3AA-4D64-829D-88940D7C6533}"/>
                </a:ext>
              </a:extLst>
            </p:cNvPr>
            <p:cNvSpPr/>
            <p:nvPr/>
          </p:nvSpPr>
          <p:spPr>
            <a:xfrm>
              <a:off x="9880237" y="3114390"/>
              <a:ext cx="609082" cy="60122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4690E1AB-58D7-4745-83DE-78E2908D377F}"/>
                </a:ext>
              </a:extLst>
            </p:cNvPr>
            <p:cNvSpPr txBox="1"/>
            <p:nvPr/>
          </p:nvSpPr>
          <p:spPr>
            <a:xfrm>
              <a:off x="9787894" y="3214947"/>
              <a:ext cx="80730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A+C</a:t>
              </a:r>
            </a:p>
          </p:txBody>
        </p: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F638A021-D457-4D2F-B4ED-C9191F7A1373}"/>
                </a:ext>
              </a:extLst>
            </p:cNvPr>
            <p:cNvCxnSpPr>
              <a:stCxn id="221" idx="4"/>
              <a:endCxn id="219" idx="0"/>
            </p:cNvCxnSpPr>
            <p:nvPr/>
          </p:nvCxnSpPr>
          <p:spPr>
            <a:xfrm flipH="1">
              <a:off x="9850330" y="3715614"/>
              <a:ext cx="334449" cy="1664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920104F1-36D9-4DCC-A24F-BC46ACCEE3DE}"/>
                </a:ext>
              </a:extLst>
            </p:cNvPr>
            <p:cNvCxnSpPr>
              <a:cxnSpLocks/>
              <a:stCxn id="221" idx="4"/>
              <a:endCxn id="220" idx="0"/>
            </p:cNvCxnSpPr>
            <p:nvPr/>
          </p:nvCxnSpPr>
          <p:spPr>
            <a:xfrm>
              <a:off x="10184778" y="3715614"/>
              <a:ext cx="321481" cy="1664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E9C3A134-FCB9-4276-A54E-476A185A0EFB}"/>
                </a:ext>
              </a:extLst>
            </p:cNvPr>
            <p:cNvSpPr/>
            <p:nvPr/>
          </p:nvSpPr>
          <p:spPr>
            <a:xfrm>
              <a:off x="10874017" y="3882025"/>
              <a:ext cx="479836" cy="46773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4CEFE4E-0612-4DE9-BC2E-270B087EBBDE}"/>
                </a:ext>
              </a:extLst>
            </p:cNvPr>
            <p:cNvSpPr/>
            <p:nvPr/>
          </p:nvSpPr>
          <p:spPr>
            <a:xfrm>
              <a:off x="11529946" y="3882024"/>
              <a:ext cx="479836" cy="46773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5C7A7A8-7038-4475-A9DD-728AAF09C683}"/>
                </a:ext>
              </a:extLst>
            </p:cNvPr>
            <p:cNvSpPr/>
            <p:nvPr/>
          </p:nvSpPr>
          <p:spPr>
            <a:xfrm>
              <a:off x="11143842" y="3114390"/>
              <a:ext cx="609082" cy="60122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EC960B43-696D-43F5-9BE4-46BE2D22D7A9}"/>
                </a:ext>
              </a:extLst>
            </p:cNvPr>
            <p:cNvSpPr txBox="1"/>
            <p:nvPr/>
          </p:nvSpPr>
          <p:spPr>
            <a:xfrm>
              <a:off x="11044729" y="3228945"/>
              <a:ext cx="80730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D</a:t>
              </a:r>
              <a:r>
                <a:rPr lang="en-US" sz="2000" dirty="0">
                  <a:solidFill>
                    <a:schemeClr val="tx1"/>
                  </a:solidFill>
                </a:rPr>
                <a:t>+</a:t>
              </a:r>
              <a:r>
                <a:rPr lang="en-US" sz="2000" dirty="0"/>
                <a:t>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54FA69B8-6573-4469-BAC9-E7FF22CB32B1}"/>
                </a:ext>
              </a:extLst>
            </p:cNvPr>
            <p:cNvCxnSpPr>
              <a:stCxn id="227" idx="4"/>
              <a:endCxn id="225" idx="0"/>
            </p:cNvCxnSpPr>
            <p:nvPr/>
          </p:nvCxnSpPr>
          <p:spPr>
            <a:xfrm flipH="1">
              <a:off x="11113935" y="3715614"/>
              <a:ext cx="334449" cy="1664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17C431F6-2EBF-47BE-94C8-5207A702D311}"/>
                </a:ext>
              </a:extLst>
            </p:cNvPr>
            <p:cNvCxnSpPr>
              <a:cxnSpLocks/>
              <a:stCxn id="227" idx="4"/>
              <a:endCxn id="226" idx="0"/>
            </p:cNvCxnSpPr>
            <p:nvPr/>
          </p:nvCxnSpPr>
          <p:spPr>
            <a:xfrm>
              <a:off x="11448383" y="3715614"/>
              <a:ext cx="321481" cy="1664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872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4713462" cy="4412033"/>
          </a:xfrm>
        </p:spPr>
        <p:txBody>
          <a:bodyPr>
            <a:normAutofit/>
          </a:bodyPr>
          <a:lstStyle/>
          <a:p>
            <a:r>
              <a:rPr lang="en-US" dirty="0"/>
              <a:t>Cluster Compaction </a:t>
            </a:r>
          </a:p>
          <a:p>
            <a:pPr lvl="1"/>
            <a:r>
              <a:rPr lang="en-US" dirty="0"/>
              <a:t>Removes invalid entries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176"/>
            <a:ext cx="8986736" cy="1014412"/>
          </a:xfrm>
        </p:spPr>
        <p:txBody>
          <a:bodyPr>
            <a:normAutofit/>
          </a:bodyPr>
          <a:lstStyle/>
          <a:p>
            <a:r>
              <a:rPr lang="en-US" dirty="0"/>
              <a:t>Original PLOC : Iterative Build Phase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F64DF3-D7D3-40A1-B092-80452F6FA48D}"/>
              </a:ext>
            </a:extLst>
          </p:cNvPr>
          <p:cNvGrpSpPr>
            <a:grpSpLocks noChangeAspect="1"/>
          </p:cNvGrpSpPr>
          <p:nvPr/>
        </p:nvGrpSpPr>
        <p:grpSpPr>
          <a:xfrm>
            <a:off x="6566115" y="1630071"/>
            <a:ext cx="2818536" cy="4468568"/>
            <a:chOff x="5410324" y="2587970"/>
            <a:chExt cx="2377734" cy="376971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A163DB4-D1DA-4BC3-8989-68C3EE2DF230}"/>
                </a:ext>
              </a:extLst>
            </p:cNvPr>
            <p:cNvSpPr/>
            <p:nvPr/>
          </p:nvSpPr>
          <p:spPr>
            <a:xfrm>
              <a:off x="5549081" y="2969442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E83F37-C460-411B-BD9A-414FB5C65884}"/>
                </a:ext>
              </a:extLst>
            </p:cNvPr>
            <p:cNvSpPr/>
            <p:nvPr/>
          </p:nvSpPr>
          <p:spPr>
            <a:xfrm>
              <a:off x="6011139" y="2969442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DEDD32-A8A4-43C8-9C74-B84311798A64}"/>
                </a:ext>
              </a:extLst>
            </p:cNvPr>
            <p:cNvSpPr/>
            <p:nvPr/>
          </p:nvSpPr>
          <p:spPr>
            <a:xfrm>
              <a:off x="6473197" y="2969441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A5B0057-90A5-4251-95C2-ED4B0D91AFC7}"/>
                </a:ext>
              </a:extLst>
            </p:cNvPr>
            <p:cNvSpPr/>
            <p:nvPr/>
          </p:nvSpPr>
          <p:spPr>
            <a:xfrm>
              <a:off x="6935255" y="2969443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4F17C3-4627-416B-8969-2937A58AD660}"/>
                </a:ext>
              </a:extLst>
            </p:cNvPr>
            <p:cNvSpPr/>
            <p:nvPr/>
          </p:nvSpPr>
          <p:spPr>
            <a:xfrm>
              <a:off x="7397313" y="2969442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812A4D3-F8E9-4B1A-8D4F-76578491A64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49081" y="2783156"/>
              <a:ext cx="852238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41459AC0-6563-4FA0-BEAA-F1138A94BDC6}"/>
                </a:ext>
              </a:extLst>
            </p:cNvPr>
            <p:cNvCxnSpPr>
              <a:cxnSpLocks/>
            </p:cNvCxnSpPr>
            <p:nvPr/>
          </p:nvCxnSpPr>
          <p:spPr>
            <a:xfrm>
              <a:off x="6956778" y="2783156"/>
              <a:ext cx="830715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05E00EB-9418-4F0B-8DE5-84A22A71CAE8}"/>
                </a:ext>
              </a:extLst>
            </p:cNvPr>
            <p:cNvSpPr txBox="1"/>
            <p:nvPr/>
          </p:nvSpPr>
          <p:spPr>
            <a:xfrm>
              <a:off x="6502375" y="2587970"/>
              <a:ext cx="4328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</a:t>
              </a:r>
            </a:p>
          </p:txBody>
        </p:sp>
        <p:sp>
          <p:nvSpPr>
            <p:cNvPr id="43" name="Arrow: Up 42">
              <a:extLst>
                <a:ext uri="{FF2B5EF4-FFF2-40B4-BE49-F238E27FC236}">
                  <a16:creationId xmlns:a16="http://schemas.microsoft.com/office/drawing/2014/main" id="{CD722039-A0E5-447B-B340-0B26DE7FA81E}"/>
                </a:ext>
              </a:extLst>
            </p:cNvPr>
            <p:cNvSpPr/>
            <p:nvPr/>
          </p:nvSpPr>
          <p:spPr>
            <a:xfrm rot="10800000">
              <a:off x="6562173" y="3523787"/>
              <a:ext cx="229359" cy="267231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5F06706-EF98-4E91-92DF-3E83C7611C7D}"/>
                </a:ext>
              </a:extLst>
            </p:cNvPr>
            <p:cNvSpPr/>
            <p:nvPr/>
          </p:nvSpPr>
          <p:spPr>
            <a:xfrm>
              <a:off x="5549081" y="4032492"/>
              <a:ext cx="390180" cy="3803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57F7FC4-1D9D-4606-A176-A4BF5A8B5690}"/>
                </a:ext>
              </a:extLst>
            </p:cNvPr>
            <p:cNvSpPr/>
            <p:nvPr/>
          </p:nvSpPr>
          <p:spPr>
            <a:xfrm>
              <a:off x="6011139" y="4032492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474EB56-55A5-46FA-8265-15F21178B0A5}"/>
                </a:ext>
              </a:extLst>
            </p:cNvPr>
            <p:cNvSpPr/>
            <p:nvPr/>
          </p:nvSpPr>
          <p:spPr>
            <a:xfrm>
              <a:off x="6473197" y="4032491"/>
              <a:ext cx="390180" cy="3803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3838F33-5667-4556-8C00-F8D2936CEFDB}"/>
                </a:ext>
              </a:extLst>
            </p:cNvPr>
            <p:cNvSpPr/>
            <p:nvPr/>
          </p:nvSpPr>
          <p:spPr>
            <a:xfrm>
              <a:off x="6935255" y="4032493"/>
              <a:ext cx="390180" cy="3803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66DA4DB-652A-4A78-BA91-1D54FE8C12A9}"/>
                </a:ext>
              </a:extLst>
            </p:cNvPr>
            <p:cNvSpPr/>
            <p:nvPr/>
          </p:nvSpPr>
          <p:spPr>
            <a:xfrm>
              <a:off x="7397313" y="4032492"/>
              <a:ext cx="390180" cy="38033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B733A07-FF51-4367-AFFF-6BF3D14EBD68}"/>
                </a:ext>
              </a:extLst>
            </p:cNvPr>
            <p:cNvSpPr/>
            <p:nvPr/>
          </p:nvSpPr>
          <p:spPr>
            <a:xfrm>
              <a:off x="5549080" y="5028076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C4B5EC5-7657-443C-93B3-81EEA000BB1D}"/>
                </a:ext>
              </a:extLst>
            </p:cNvPr>
            <p:cNvSpPr/>
            <p:nvPr/>
          </p:nvSpPr>
          <p:spPr>
            <a:xfrm>
              <a:off x="6011138" y="5028076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20C76BB-B12F-4EB0-A2E5-AD4E62832CA3}"/>
                </a:ext>
              </a:extLst>
            </p:cNvPr>
            <p:cNvSpPr/>
            <p:nvPr/>
          </p:nvSpPr>
          <p:spPr>
            <a:xfrm>
              <a:off x="6473196" y="5028075"/>
              <a:ext cx="390180" cy="3803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9BD42F20-02C3-4C64-9EB6-99636EBC1B0F}"/>
                </a:ext>
              </a:extLst>
            </p:cNvPr>
            <p:cNvSpPr/>
            <p:nvPr/>
          </p:nvSpPr>
          <p:spPr>
            <a:xfrm>
              <a:off x="6935254" y="5028077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41A8B21-BDB1-4F5F-B663-FCAE9615F732}"/>
                </a:ext>
              </a:extLst>
            </p:cNvPr>
            <p:cNvSpPr/>
            <p:nvPr/>
          </p:nvSpPr>
          <p:spPr>
            <a:xfrm>
              <a:off x="7397312" y="5028076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868988D5-41F6-4013-9093-69BD46F42DD7}"/>
                </a:ext>
              </a:extLst>
            </p:cNvPr>
            <p:cNvSpPr/>
            <p:nvPr/>
          </p:nvSpPr>
          <p:spPr>
            <a:xfrm>
              <a:off x="6473195" y="5028075"/>
              <a:ext cx="386993" cy="38033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B048362-839B-4520-BBA5-351D15EE0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80105" y="5028075"/>
              <a:ext cx="380083" cy="3803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1CCE5E7-C0A4-4520-AED3-90B47694C13B}"/>
                </a:ext>
              </a:extLst>
            </p:cNvPr>
            <p:cNvCxnSpPr>
              <a:cxnSpLocks/>
            </p:cNvCxnSpPr>
            <p:nvPr/>
          </p:nvCxnSpPr>
          <p:spPr>
            <a:xfrm>
              <a:off x="6480105" y="5028075"/>
              <a:ext cx="380083" cy="3803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357B447-7B9A-42CC-92D4-00B2EE5F8A33}"/>
                </a:ext>
              </a:extLst>
            </p:cNvPr>
            <p:cNvSpPr txBox="1"/>
            <p:nvPr/>
          </p:nvSpPr>
          <p:spPr>
            <a:xfrm>
              <a:off x="5410324" y="5064354"/>
              <a:ext cx="656464" cy="285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A+C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0732168-BEF3-46CB-B805-9C9AECB8AA9B}"/>
                </a:ext>
              </a:extLst>
            </p:cNvPr>
            <p:cNvSpPr/>
            <p:nvPr/>
          </p:nvSpPr>
          <p:spPr>
            <a:xfrm>
              <a:off x="5993924" y="5975618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3C5F9C4-F6B5-4B4C-A488-190855CCFDDC}"/>
                </a:ext>
              </a:extLst>
            </p:cNvPr>
            <p:cNvSpPr/>
            <p:nvPr/>
          </p:nvSpPr>
          <p:spPr>
            <a:xfrm>
              <a:off x="6455982" y="5975618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958666F-441A-49CC-92AA-19702F5CC8E9}"/>
                </a:ext>
              </a:extLst>
            </p:cNvPr>
            <p:cNvSpPr/>
            <p:nvPr/>
          </p:nvSpPr>
          <p:spPr>
            <a:xfrm>
              <a:off x="6927572" y="5977348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DBC339D-EA75-444C-B06E-BF3145146A46}"/>
                </a:ext>
              </a:extLst>
            </p:cNvPr>
            <p:cNvSpPr txBox="1"/>
            <p:nvPr/>
          </p:nvSpPr>
          <p:spPr>
            <a:xfrm>
              <a:off x="5855168" y="6011896"/>
              <a:ext cx="656464" cy="285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A+C</a:t>
              </a:r>
            </a:p>
          </p:txBody>
        </p:sp>
        <p:sp>
          <p:nvSpPr>
            <p:cNvPr id="113" name="Arrow: Up 112">
              <a:extLst>
                <a:ext uri="{FF2B5EF4-FFF2-40B4-BE49-F238E27FC236}">
                  <a16:creationId xmlns:a16="http://schemas.microsoft.com/office/drawing/2014/main" id="{02F2B591-1B26-4483-9132-575357CA673C}"/>
                </a:ext>
              </a:extLst>
            </p:cNvPr>
            <p:cNvSpPr/>
            <p:nvPr/>
          </p:nvSpPr>
          <p:spPr>
            <a:xfrm rot="10800000">
              <a:off x="6562173" y="4570108"/>
              <a:ext cx="229359" cy="267231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Arrow: Up 113">
              <a:extLst>
                <a:ext uri="{FF2B5EF4-FFF2-40B4-BE49-F238E27FC236}">
                  <a16:creationId xmlns:a16="http://schemas.microsoft.com/office/drawing/2014/main" id="{4C1E069A-5374-4C13-B2EF-8A69BA520951}"/>
                </a:ext>
              </a:extLst>
            </p:cNvPr>
            <p:cNvSpPr/>
            <p:nvPr/>
          </p:nvSpPr>
          <p:spPr>
            <a:xfrm rot="10800000">
              <a:off x="6560515" y="5549167"/>
              <a:ext cx="229359" cy="267231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Arrow: Curved Up 114">
              <a:extLst>
                <a:ext uri="{FF2B5EF4-FFF2-40B4-BE49-F238E27FC236}">
                  <a16:creationId xmlns:a16="http://schemas.microsoft.com/office/drawing/2014/main" id="{06FAF416-A7A7-4CA1-9B1F-EC29300DB57D}"/>
                </a:ext>
              </a:extLst>
            </p:cNvPr>
            <p:cNvSpPr/>
            <p:nvPr/>
          </p:nvSpPr>
          <p:spPr>
            <a:xfrm rot="10800000">
              <a:off x="5607998" y="3731250"/>
              <a:ext cx="1068021" cy="246261"/>
            </a:xfrm>
            <a:prstGeom prst="curved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6" name="Arrow: Curved Up 115">
              <a:extLst>
                <a:ext uri="{FF2B5EF4-FFF2-40B4-BE49-F238E27FC236}">
                  <a16:creationId xmlns:a16="http://schemas.microsoft.com/office/drawing/2014/main" id="{89C1463F-219A-43D2-950C-ACCA8145FEE1}"/>
                </a:ext>
              </a:extLst>
            </p:cNvPr>
            <p:cNvSpPr/>
            <p:nvPr/>
          </p:nvSpPr>
          <p:spPr>
            <a:xfrm rot="10800000" flipH="1">
              <a:off x="7086921" y="3731245"/>
              <a:ext cx="578479" cy="246263"/>
            </a:xfrm>
            <a:prstGeom prst="curved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FF5D4C5-0DF3-4A0B-B595-DA9427AD3141}"/>
                </a:ext>
              </a:extLst>
            </p:cNvPr>
            <p:cNvSpPr txBox="1"/>
            <p:nvPr/>
          </p:nvSpPr>
          <p:spPr>
            <a:xfrm>
              <a:off x="6794429" y="5072622"/>
              <a:ext cx="656464" cy="285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D+E</a:t>
              </a: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149E9F5-5C13-467E-A902-CCBAD600D0CB}"/>
                </a:ext>
              </a:extLst>
            </p:cNvPr>
            <p:cNvSpPr/>
            <p:nvPr/>
          </p:nvSpPr>
          <p:spPr>
            <a:xfrm>
              <a:off x="7397878" y="5028075"/>
              <a:ext cx="390180" cy="3803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DDFCE93-630B-4A06-88FA-A88B24F28E32}"/>
                </a:ext>
              </a:extLst>
            </p:cNvPr>
            <p:cNvSpPr/>
            <p:nvPr/>
          </p:nvSpPr>
          <p:spPr>
            <a:xfrm>
              <a:off x="7397877" y="5028075"/>
              <a:ext cx="386993" cy="380339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G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1F45D748-5449-4725-94D6-59E84502D4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04787" y="5028075"/>
              <a:ext cx="380083" cy="3803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69F3543-76DB-46EB-BBEF-636D91264984}"/>
                </a:ext>
              </a:extLst>
            </p:cNvPr>
            <p:cNvCxnSpPr>
              <a:cxnSpLocks/>
            </p:cNvCxnSpPr>
            <p:nvPr/>
          </p:nvCxnSpPr>
          <p:spPr>
            <a:xfrm>
              <a:off x="7404787" y="5028075"/>
              <a:ext cx="380083" cy="3803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26F3991-B5C2-4B2F-8AF0-E0AD469F3989}"/>
                </a:ext>
              </a:extLst>
            </p:cNvPr>
            <p:cNvSpPr txBox="1"/>
            <p:nvPr/>
          </p:nvSpPr>
          <p:spPr>
            <a:xfrm>
              <a:off x="6794429" y="6011895"/>
              <a:ext cx="656464" cy="2856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D+E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063F440-F017-4544-B41B-9DA20515CE99}"/>
              </a:ext>
            </a:extLst>
          </p:cNvPr>
          <p:cNvGrpSpPr/>
          <p:nvPr/>
        </p:nvGrpSpPr>
        <p:grpSpPr>
          <a:xfrm>
            <a:off x="9610418" y="3114390"/>
            <a:ext cx="2399364" cy="1235369"/>
            <a:chOff x="9610418" y="3114390"/>
            <a:chExt cx="2399364" cy="123536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5457A44-ABA7-4E88-82E9-BC7ABE1FBF98}"/>
                </a:ext>
              </a:extLst>
            </p:cNvPr>
            <p:cNvSpPr/>
            <p:nvPr/>
          </p:nvSpPr>
          <p:spPr>
            <a:xfrm>
              <a:off x="9610418" y="3882025"/>
              <a:ext cx="479836" cy="46773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A03F333-8B83-439A-9712-46AC02F86EF5}"/>
                </a:ext>
              </a:extLst>
            </p:cNvPr>
            <p:cNvSpPr/>
            <p:nvPr/>
          </p:nvSpPr>
          <p:spPr>
            <a:xfrm>
              <a:off x="10266350" y="3882024"/>
              <a:ext cx="479836" cy="46773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4C0E3D4-0D69-43A7-A9A5-CBE8D101E069}"/>
                </a:ext>
              </a:extLst>
            </p:cNvPr>
            <p:cNvSpPr/>
            <p:nvPr/>
          </p:nvSpPr>
          <p:spPr>
            <a:xfrm>
              <a:off x="9880237" y="3114390"/>
              <a:ext cx="609082" cy="60122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2DE6D66-A092-4E58-A29B-AABA0EA8CDBB}"/>
                </a:ext>
              </a:extLst>
            </p:cNvPr>
            <p:cNvSpPr txBox="1"/>
            <p:nvPr/>
          </p:nvSpPr>
          <p:spPr>
            <a:xfrm>
              <a:off x="9787894" y="3214947"/>
              <a:ext cx="80730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A+C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C2D81D6-16E2-4574-8B72-EB2C50DAD6B9}"/>
                </a:ext>
              </a:extLst>
            </p:cNvPr>
            <p:cNvCxnSpPr>
              <a:stCxn id="20" idx="4"/>
              <a:endCxn id="61" idx="0"/>
            </p:cNvCxnSpPr>
            <p:nvPr/>
          </p:nvCxnSpPr>
          <p:spPr>
            <a:xfrm flipH="1">
              <a:off x="9850330" y="3715614"/>
              <a:ext cx="334449" cy="1664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DD533E3-5B77-464C-89E0-3BE2898D5EEA}"/>
                </a:ext>
              </a:extLst>
            </p:cNvPr>
            <p:cNvCxnSpPr>
              <a:cxnSpLocks/>
              <a:stCxn id="20" idx="4"/>
              <a:endCxn id="62" idx="0"/>
            </p:cNvCxnSpPr>
            <p:nvPr/>
          </p:nvCxnSpPr>
          <p:spPr>
            <a:xfrm>
              <a:off x="10184778" y="3715614"/>
              <a:ext cx="321481" cy="1664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8568454-6E37-40CA-9043-B28A2D19A862}"/>
                </a:ext>
              </a:extLst>
            </p:cNvPr>
            <p:cNvSpPr/>
            <p:nvPr/>
          </p:nvSpPr>
          <p:spPr>
            <a:xfrm>
              <a:off x="10874017" y="3882025"/>
              <a:ext cx="479836" cy="46773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A9DDFF7-9441-48FF-A4D4-3BAC49F7884B}"/>
                </a:ext>
              </a:extLst>
            </p:cNvPr>
            <p:cNvSpPr/>
            <p:nvPr/>
          </p:nvSpPr>
          <p:spPr>
            <a:xfrm>
              <a:off x="11529946" y="3882024"/>
              <a:ext cx="479836" cy="46773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AD80AB7-1F0E-4413-9245-22D2B551B7DC}"/>
                </a:ext>
              </a:extLst>
            </p:cNvPr>
            <p:cNvSpPr/>
            <p:nvPr/>
          </p:nvSpPr>
          <p:spPr>
            <a:xfrm>
              <a:off x="11143842" y="3114390"/>
              <a:ext cx="609082" cy="601224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5496DA1-3948-4E3C-91AD-FC908B1B6AD3}"/>
                </a:ext>
              </a:extLst>
            </p:cNvPr>
            <p:cNvSpPr txBox="1"/>
            <p:nvPr/>
          </p:nvSpPr>
          <p:spPr>
            <a:xfrm>
              <a:off x="11044729" y="3228945"/>
              <a:ext cx="80730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/>
                <a:t>D</a:t>
              </a:r>
              <a:r>
                <a:rPr lang="en-US" sz="2000" dirty="0">
                  <a:solidFill>
                    <a:schemeClr val="tx1"/>
                  </a:solidFill>
                </a:rPr>
                <a:t>+</a:t>
              </a:r>
              <a:r>
                <a:rPr lang="en-US" sz="2000" dirty="0"/>
                <a:t>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6B3674F-CC29-46C9-A362-2D1BC22F78FB}"/>
                </a:ext>
              </a:extLst>
            </p:cNvPr>
            <p:cNvCxnSpPr>
              <a:stCxn id="125" idx="4"/>
              <a:endCxn id="123" idx="0"/>
            </p:cNvCxnSpPr>
            <p:nvPr/>
          </p:nvCxnSpPr>
          <p:spPr>
            <a:xfrm flipH="1">
              <a:off x="11113935" y="3715614"/>
              <a:ext cx="334449" cy="16641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DB3A851-92B8-4A0A-800F-45EB31CD72DE}"/>
                </a:ext>
              </a:extLst>
            </p:cNvPr>
            <p:cNvCxnSpPr>
              <a:cxnSpLocks/>
              <a:stCxn id="125" idx="4"/>
              <a:endCxn id="124" idx="0"/>
            </p:cNvCxnSpPr>
            <p:nvPr/>
          </p:nvCxnSpPr>
          <p:spPr>
            <a:xfrm>
              <a:off x="11448383" y="3715614"/>
              <a:ext cx="321481" cy="16640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2778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412033"/>
          </a:xfrm>
        </p:spPr>
        <p:txBody>
          <a:bodyPr>
            <a:normAutofit/>
          </a:bodyPr>
          <a:lstStyle/>
          <a:p>
            <a:r>
              <a:rPr lang="en-US" dirty="0"/>
              <a:t>Repeat iterative process</a:t>
            </a:r>
          </a:p>
          <a:p>
            <a:pPr lvl="1"/>
            <a:r>
              <a:rPr lang="en-US" dirty="0"/>
              <a:t>Approximative NN Search</a:t>
            </a:r>
          </a:p>
          <a:p>
            <a:pPr lvl="1"/>
            <a:r>
              <a:rPr lang="en-US" dirty="0"/>
              <a:t>Locally ordered clustering (LOC)</a:t>
            </a:r>
          </a:p>
          <a:p>
            <a:pPr lvl="1"/>
            <a:r>
              <a:rPr lang="en-US" dirty="0"/>
              <a:t>Cluster compaction</a:t>
            </a:r>
          </a:p>
          <a:p>
            <a:r>
              <a:rPr lang="en-US" dirty="0"/>
              <a:t>Until single cluster rep</a:t>
            </a:r>
          </a:p>
          <a:p>
            <a:pPr lvl="1"/>
            <a:r>
              <a:rPr lang="en-US" dirty="0"/>
              <a:t>Creates full binary BVH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176"/>
            <a:ext cx="8986736" cy="1014412"/>
          </a:xfrm>
        </p:spPr>
        <p:txBody>
          <a:bodyPr>
            <a:normAutofit/>
          </a:bodyPr>
          <a:lstStyle/>
          <a:p>
            <a:r>
              <a:rPr lang="en-US" dirty="0"/>
              <a:t>Original PLOC : Iterative Build Phase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6836CD-6227-40C1-8084-F4881CB7EACA}"/>
              </a:ext>
            </a:extLst>
          </p:cNvPr>
          <p:cNvGrpSpPr>
            <a:grpSpLocks noChangeAspect="1"/>
          </p:cNvGrpSpPr>
          <p:nvPr/>
        </p:nvGrpSpPr>
        <p:grpSpPr>
          <a:xfrm>
            <a:off x="9243908" y="2029924"/>
            <a:ext cx="2777006" cy="2558979"/>
            <a:chOff x="9649994" y="2414823"/>
            <a:chExt cx="2397893" cy="220963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5457A44-ABA7-4E88-82E9-BC7ABE1FBF98}"/>
                </a:ext>
              </a:extLst>
            </p:cNvPr>
            <p:cNvSpPr/>
            <p:nvPr/>
          </p:nvSpPr>
          <p:spPr>
            <a:xfrm>
              <a:off x="9649994" y="4244116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A03F333-8B83-439A-9712-46AC02F86EF5}"/>
                </a:ext>
              </a:extLst>
            </p:cNvPr>
            <p:cNvSpPr/>
            <p:nvPr/>
          </p:nvSpPr>
          <p:spPr>
            <a:xfrm>
              <a:off x="10183365" y="4244115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4C0E3D4-0D69-43A7-A9A5-CBE8D101E069}"/>
                </a:ext>
              </a:extLst>
            </p:cNvPr>
            <p:cNvSpPr/>
            <p:nvPr/>
          </p:nvSpPr>
          <p:spPr>
            <a:xfrm>
              <a:off x="9869403" y="3619912"/>
              <a:ext cx="495277" cy="488887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2DE6D66-A092-4E58-A29B-AABA0EA8CDBB}"/>
                </a:ext>
              </a:extLst>
            </p:cNvPr>
            <p:cNvSpPr txBox="1"/>
            <p:nvPr/>
          </p:nvSpPr>
          <p:spPr>
            <a:xfrm>
              <a:off x="9782244" y="3683335"/>
              <a:ext cx="6564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A+C</a:t>
              </a:r>
            </a:p>
          </p:txBody>
        </p: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C2D81D6-16E2-4574-8B72-EB2C50DAD6B9}"/>
                </a:ext>
              </a:extLst>
            </p:cNvPr>
            <p:cNvCxnSpPr>
              <a:stCxn id="20" idx="4"/>
              <a:endCxn id="61" idx="0"/>
            </p:cNvCxnSpPr>
            <p:nvPr/>
          </p:nvCxnSpPr>
          <p:spPr>
            <a:xfrm flipH="1">
              <a:off x="9845084" y="4108799"/>
              <a:ext cx="271958" cy="1353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DD533E3-5B77-464C-89E0-3BE2898D5EEA}"/>
                </a:ext>
              </a:extLst>
            </p:cNvPr>
            <p:cNvCxnSpPr>
              <a:cxnSpLocks/>
              <a:stCxn id="20" idx="4"/>
              <a:endCxn id="62" idx="0"/>
            </p:cNvCxnSpPr>
            <p:nvPr/>
          </p:nvCxnSpPr>
          <p:spPr>
            <a:xfrm>
              <a:off x="10117042" y="4108799"/>
              <a:ext cx="261413" cy="1353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8568454-6E37-40CA-9043-B28A2D19A862}"/>
                </a:ext>
              </a:extLst>
            </p:cNvPr>
            <p:cNvSpPr/>
            <p:nvPr/>
          </p:nvSpPr>
          <p:spPr>
            <a:xfrm>
              <a:off x="11124336" y="4244116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FA9DDFF7-9441-48FF-A4D4-3BAC49F7884B}"/>
                </a:ext>
              </a:extLst>
            </p:cNvPr>
            <p:cNvSpPr/>
            <p:nvPr/>
          </p:nvSpPr>
          <p:spPr>
            <a:xfrm>
              <a:off x="11657707" y="4244115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DAD80AB7-1F0E-4413-9245-22D2B551B7DC}"/>
                </a:ext>
              </a:extLst>
            </p:cNvPr>
            <p:cNvSpPr/>
            <p:nvPr/>
          </p:nvSpPr>
          <p:spPr>
            <a:xfrm>
              <a:off x="11343745" y="3619912"/>
              <a:ext cx="495277" cy="488887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5496DA1-3948-4E3C-91AD-FC908B1B6AD3}"/>
                </a:ext>
              </a:extLst>
            </p:cNvPr>
            <p:cNvSpPr txBox="1"/>
            <p:nvPr/>
          </p:nvSpPr>
          <p:spPr>
            <a:xfrm>
              <a:off x="11263151" y="3699934"/>
              <a:ext cx="6564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D</a:t>
              </a:r>
              <a:r>
                <a:rPr lang="en-US" dirty="0">
                  <a:solidFill>
                    <a:schemeClr val="tx1"/>
                  </a:solidFill>
                </a:rPr>
                <a:t>+</a:t>
              </a:r>
              <a:r>
                <a:rPr lang="en-US" dirty="0"/>
                <a:t>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6B3674F-CC29-46C9-A362-2D1BC22F78FB}"/>
                </a:ext>
              </a:extLst>
            </p:cNvPr>
            <p:cNvCxnSpPr>
              <a:stCxn id="125" idx="4"/>
              <a:endCxn id="123" idx="0"/>
            </p:cNvCxnSpPr>
            <p:nvPr/>
          </p:nvCxnSpPr>
          <p:spPr>
            <a:xfrm flipH="1">
              <a:off x="11319426" y="4108799"/>
              <a:ext cx="271958" cy="1353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DB3A851-92B8-4A0A-800F-45EB31CD72DE}"/>
                </a:ext>
              </a:extLst>
            </p:cNvPr>
            <p:cNvCxnSpPr>
              <a:cxnSpLocks/>
              <a:stCxn id="125" idx="4"/>
              <a:endCxn id="124" idx="0"/>
            </p:cNvCxnSpPr>
            <p:nvPr/>
          </p:nvCxnSpPr>
          <p:spPr>
            <a:xfrm>
              <a:off x="11591384" y="4108799"/>
              <a:ext cx="261413" cy="13531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858F704-31FC-4477-9556-6ACFC5893124}"/>
                </a:ext>
              </a:extLst>
            </p:cNvPr>
            <p:cNvSpPr/>
            <p:nvPr/>
          </p:nvSpPr>
          <p:spPr>
            <a:xfrm>
              <a:off x="10662561" y="4244115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C8FAA14B-912C-4DA4-A725-803FA76F39E7}"/>
                </a:ext>
              </a:extLst>
            </p:cNvPr>
            <p:cNvSpPr/>
            <p:nvPr/>
          </p:nvSpPr>
          <p:spPr>
            <a:xfrm>
              <a:off x="10251323" y="2970817"/>
              <a:ext cx="495277" cy="488887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328C5997-2F6E-4D16-AE79-AA3596EC9486}"/>
                </a:ext>
              </a:extLst>
            </p:cNvPr>
            <p:cNvCxnSpPr>
              <a:cxnSpLocks/>
              <a:stCxn id="91" idx="4"/>
              <a:endCxn id="20" idx="0"/>
            </p:cNvCxnSpPr>
            <p:nvPr/>
          </p:nvCxnSpPr>
          <p:spPr>
            <a:xfrm flipH="1">
              <a:off x="10117042" y="3459704"/>
              <a:ext cx="381920" cy="1602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47F9F68D-BAB6-4392-B0C6-440ADB214567}"/>
                </a:ext>
              </a:extLst>
            </p:cNvPr>
            <p:cNvCxnSpPr>
              <a:cxnSpLocks/>
              <a:stCxn id="91" idx="4"/>
              <a:endCxn id="90" idx="0"/>
            </p:cNvCxnSpPr>
            <p:nvPr/>
          </p:nvCxnSpPr>
          <p:spPr>
            <a:xfrm>
              <a:off x="10498962" y="3459704"/>
              <a:ext cx="358689" cy="78441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4E7488B-9831-4323-AD7F-AD7DC56BF5C5}"/>
                </a:ext>
              </a:extLst>
            </p:cNvPr>
            <p:cNvSpPr txBox="1"/>
            <p:nvPr/>
          </p:nvSpPr>
          <p:spPr>
            <a:xfrm>
              <a:off x="9995314" y="2979652"/>
              <a:ext cx="1007295" cy="504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A+C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+B</a:t>
              </a:r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C677DFF3-A890-49F3-87A3-ED9D487ED6F7}"/>
                </a:ext>
              </a:extLst>
            </p:cNvPr>
            <p:cNvSpPr/>
            <p:nvPr/>
          </p:nvSpPr>
          <p:spPr>
            <a:xfrm>
              <a:off x="10824149" y="2414823"/>
              <a:ext cx="495277" cy="488887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A74D1AE-DD63-4DB8-A0EE-222A998582BE}"/>
                </a:ext>
              </a:extLst>
            </p:cNvPr>
            <p:cNvCxnSpPr>
              <a:cxnSpLocks/>
              <a:stCxn id="110" idx="4"/>
              <a:endCxn id="91" idx="0"/>
            </p:cNvCxnSpPr>
            <p:nvPr/>
          </p:nvCxnSpPr>
          <p:spPr>
            <a:xfrm flipH="1">
              <a:off x="10498962" y="2903710"/>
              <a:ext cx="572826" cy="671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87EC60FA-ED75-4D9C-8DC6-6C46EA97F0C7}"/>
                </a:ext>
              </a:extLst>
            </p:cNvPr>
            <p:cNvCxnSpPr>
              <a:cxnSpLocks/>
              <a:stCxn id="110" idx="4"/>
              <a:endCxn id="125" idx="0"/>
            </p:cNvCxnSpPr>
            <p:nvPr/>
          </p:nvCxnSpPr>
          <p:spPr>
            <a:xfrm>
              <a:off x="11071788" y="2903710"/>
              <a:ext cx="519596" cy="71620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5CC96C5-4590-4F2C-9D33-1D3FBEFC6705}"/>
                </a:ext>
              </a:extLst>
            </p:cNvPr>
            <p:cNvSpPr txBox="1"/>
            <p:nvPr/>
          </p:nvSpPr>
          <p:spPr>
            <a:xfrm>
              <a:off x="10704119" y="2457815"/>
              <a:ext cx="735337" cy="4517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A+C+B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+D+E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C00ED44-A01B-4BE6-B33A-FB68B2AE455D}"/>
              </a:ext>
            </a:extLst>
          </p:cNvPr>
          <p:cNvGrpSpPr>
            <a:grpSpLocks noChangeAspect="1"/>
          </p:cNvGrpSpPr>
          <p:nvPr/>
        </p:nvGrpSpPr>
        <p:grpSpPr>
          <a:xfrm>
            <a:off x="6729758" y="2084190"/>
            <a:ext cx="2650655" cy="3649855"/>
            <a:chOff x="5549081" y="2969441"/>
            <a:chExt cx="2238412" cy="308221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A163DB4-D1DA-4BC3-8989-68C3EE2DF230}"/>
                </a:ext>
              </a:extLst>
            </p:cNvPr>
            <p:cNvSpPr/>
            <p:nvPr/>
          </p:nvSpPr>
          <p:spPr>
            <a:xfrm>
              <a:off x="5549081" y="2969442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6E83F37-C460-411B-BD9A-414FB5C65884}"/>
                </a:ext>
              </a:extLst>
            </p:cNvPr>
            <p:cNvSpPr/>
            <p:nvPr/>
          </p:nvSpPr>
          <p:spPr>
            <a:xfrm>
              <a:off x="6011139" y="2969442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6DEDD32-A8A4-43C8-9C74-B84311798A64}"/>
                </a:ext>
              </a:extLst>
            </p:cNvPr>
            <p:cNvSpPr/>
            <p:nvPr/>
          </p:nvSpPr>
          <p:spPr>
            <a:xfrm>
              <a:off x="6473197" y="2969441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A5B0057-90A5-4251-95C2-ED4B0D91AFC7}"/>
                </a:ext>
              </a:extLst>
            </p:cNvPr>
            <p:cNvSpPr/>
            <p:nvPr/>
          </p:nvSpPr>
          <p:spPr>
            <a:xfrm>
              <a:off x="6935255" y="2969443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54F17C3-4627-416B-8969-2937A58AD660}"/>
                </a:ext>
              </a:extLst>
            </p:cNvPr>
            <p:cNvSpPr/>
            <p:nvPr/>
          </p:nvSpPr>
          <p:spPr>
            <a:xfrm>
              <a:off x="7397313" y="2969442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43" name="Arrow: Up 42">
              <a:extLst>
                <a:ext uri="{FF2B5EF4-FFF2-40B4-BE49-F238E27FC236}">
                  <a16:creationId xmlns:a16="http://schemas.microsoft.com/office/drawing/2014/main" id="{CD722039-A0E5-447B-B340-0B26DE7FA81E}"/>
                </a:ext>
              </a:extLst>
            </p:cNvPr>
            <p:cNvSpPr/>
            <p:nvPr/>
          </p:nvSpPr>
          <p:spPr>
            <a:xfrm rot="10800000">
              <a:off x="6562173" y="3523787"/>
              <a:ext cx="229359" cy="267231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0732168-BEF3-46CB-B805-9C9AECB8AA9B}"/>
                </a:ext>
              </a:extLst>
            </p:cNvPr>
            <p:cNvSpPr/>
            <p:nvPr/>
          </p:nvSpPr>
          <p:spPr>
            <a:xfrm>
              <a:off x="6016740" y="3916900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F3C5F9C4-F6B5-4B4C-A488-190855CCFDDC}"/>
                </a:ext>
              </a:extLst>
            </p:cNvPr>
            <p:cNvSpPr/>
            <p:nvPr/>
          </p:nvSpPr>
          <p:spPr>
            <a:xfrm>
              <a:off x="6478798" y="3916900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4958666F-441A-49CC-92AA-19702F5CC8E9}"/>
                </a:ext>
              </a:extLst>
            </p:cNvPr>
            <p:cNvSpPr/>
            <p:nvPr/>
          </p:nvSpPr>
          <p:spPr>
            <a:xfrm>
              <a:off x="6950388" y="3918630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EDBC339D-EA75-444C-B06E-BF3145146A46}"/>
                </a:ext>
              </a:extLst>
            </p:cNvPr>
            <p:cNvSpPr txBox="1"/>
            <p:nvPr/>
          </p:nvSpPr>
          <p:spPr>
            <a:xfrm>
              <a:off x="5877984" y="3953178"/>
              <a:ext cx="656464" cy="285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A+C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126F3991-B5C2-4B2F-8AF0-E0AD469F3989}"/>
                </a:ext>
              </a:extLst>
            </p:cNvPr>
            <p:cNvSpPr txBox="1"/>
            <p:nvPr/>
          </p:nvSpPr>
          <p:spPr>
            <a:xfrm>
              <a:off x="6817245" y="3953177"/>
              <a:ext cx="656464" cy="285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D+E</a:t>
              </a:r>
            </a:p>
          </p:txBody>
        </p:sp>
        <p:sp>
          <p:nvSpPr>
            <p:cNvPr id="131" name="Arrow: Up 130">
              <a:extLst>
                <a:ext uri="{FF2B5EF4-FFF2-40B4-BE49-F238E27FC236}">
                  <a16:creationId xmlns:a16="http://schemas.microsoft.com/office/drawing/2014/main" id="{A437E658-FCCB-435D-BD25-1965DB732148}"/>
                </a:ext>
              </a:extLst>
            </p:cNvPr>
            <p:cNvSpPr/>
            <p:nvPr/>
          </p:nvSpPr>
          <p:spPr>
            <a:xfrm rot="10800000">
              <a:off x="6553607" y="4411479"/>
              <a:ext cx="229359" cy="267231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1D5AC093-F00D-498A-BDC6-C2CB73C38798}"/>
                </a:ext>
              </a:extLst>
            </p:cNvPr>
            <p:cNvSpPr/>
            <p:nvPr/>
          </p:nvSpPr>
          <p:spPr>
            <a:xfrm>
              <a:off x="6237364" y="4801634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3A1ED9E-0911-4727-8023-8F5F26F8E459}"/>
                </a:ext>
              </a:extLst>
            </p:cNvPr>
            <p:cNvSpPr/>
            <p:nvPr/>
          </p:nvSpPr>
          <p:spPr>
            <a:xfrm>
              <a:off x="6695315" y="4801634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1843914-BC6F-4961-AE38-E05F8C2AD3F0}"/>
                </a:ext>
              </a:extLst>
            </p:cNvPr>
            <p:cNvSpPr txBox="1"/>
            <p:nvPr/>
          </p:nvSpPr>
          <p:spPr>
            <a:xfrm>
              <a:off x="6136634" y="4730613"/>
              <a:ext cx="591106" cy="4938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A+C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+B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CF373888-72DC-4E2E-BFA8-45B681891F7F}"/>
                </a:ext>
              </a:extLst>
            </p:cNvPr>
            <p:cNvSpPr txBox="1"/>
            <p:nvPr/>
          </p:nvSpPr>
          <p:spPr>
            <a:xfrm>
              <a:off x="6562173" y="4837912"/>
              <a:ext cx="656464" cy="2859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/>
                <a:t>D</a:t>
              </a:r>
              <a:r>
                <a:rPr lang="en-US" sz="1600" dirty="0">
                  <a:solidFill>
                    <a:schemeClr val="tx1"/>
                  </a:solidFill>
                </a:rPr>
                <a:t>+</a:t>
              </a:r>
              <a:r>
                <a:rPr lang="en-US" sz="1600" dirty="0"/>
                <a:t>E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6" name="Arrow: Up 135">
              <a:extLst>
                <a:ext uri="{FF2B5EF4-FFF2-40B4-BE49-F238E27FC236}">
                  <a16:creationId xmlns:a16="http://schemas.microsoft.com/office/drawing/2014/main" id="{1787929A-7BF6-4D78-8787-2B7372EC20DA}"/>
                </a:ext>
              </a:extLst>
            </p:cNvPr>
            <p:cNvSpPr/>
            <p:nvPr/>
          </p:nvSpPr>
          <p:spPr>
            <a:xfrm rot="10800000">
              <a:off x="6562830" y="5324195"/>
              <a:ext cx="229359" cy="267231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726FD520-A84A-4756-9C28-91ED622D8204}"/>
                </a:ext>
              </a:extLst>
            </p:cNvPr>
            <p:cNvSpPr/>
            <p:nvPr/>
          </p:nvSpPr>
          <p:spPr>
            <a:xfrm>
              <a:off x="6481762" y="5663340"/>
              <a:ext cx="390180" cy="380339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5DD081EF-04DE-4728-810C-D3998F283AD0}"/>
                </a:ext>
              </a:extLst>
            </p:cNvPr>
            <p:cNvSpPr txBox="1"/>
            <p:nvPr/>
          </p:nvSpPr>
          <p:spPr>
            <a:xfrm>
              <a:off x="6360680" y="5661789"/>
              <a:ext cx="632344" cy="3898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A+C+B+D+E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4270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860150"/>
          </a:xfrm>
        </p:spPr>
        <p:txBody>
          <a:bodyPr>
            <a:normAutofit/>
          </a:bodyPr>
          <a:lstStyle/>
          <a:p>
            <a:r>
              <a:rPr lang="en-US" dirty="0"/>
              <a:t>5 GPU kernel launches per iteration</a:t>
            </a:r>
          </a:p>
          <a:p>
            <a:pPr lvl="1"/>
            <a:r>
              <a:rPr lang="en-US" dirty="0"/>
              <a:t>1 x Approximate NN search (most expensive phase)</a:t>
            </a:r>
          </a:p>
          <a:p>
            <a:pPr lvl="1"/>
            <a:r>
              <a:rPr lang="en-US" dirty="0"/>
              <a:t>1 x Locally ordered clustering</a:t>
            </a:r>
          </a:p>
          <a:p>
            <a:pPr lvl="1"/>
            <a:r>
              <a:rPr lang="en-US" dirty="0"/>
              <a:t>3 x Compaction with prefix-sum</a:t>
            </a:r>
          </a:p>
          <a:p>
            <a:r>
              <a:rPr lang="en-US" dirty="0"/>
              <a:t>Auxiliary arrays for NN indices, valid flag, and prefix-sum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Original PLOC :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899567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860150"/>
          </a:xfrm>
        </p:spPr>
        <p:txBody>
          <a:bodyPr>
            <a:normAutofit/>
          </a:bodyPr>
          <a:lstStyle/>
          <a:p>
            <a:r>
              <a:rPr lang="en-US" dirty="0"/>
              <a:t>5 GPU kernel launches per iteration</a:t>
            </a:r>
          </a:p>
          <a:p>
            <a:pPr lvl="1"/>
            <a:r>
              <a:rPr lang="en-US" dirty="0"/>
              <a:t>1 x Approximate NN search (most expensive phase)</a:t>
            </a:r>
          </a:p>
          <a:p>
            <a:pPr lvl="1"/>
            <a:r>
              <a:rPr lang="en-US" dirty="0"/>
              <a:t>1 x Locally ordered clustering</a:t>
            </a:r>
          </a:p>
          <a:p>
            <a:pPr lvl="1"/>
            <a:r>
              <a:rPr lang="en-US" dirty="0"/>
              <a:t>3 x Compaction with prefix-sum</a:t>
            </a:r>
          </a:p>
          <a:p>
            <a:r>
              <a:rPr lang="en-US" dirty="0"/>
              <a:t>Auxiliary arrays for NN indices, valid flag, and prefix-sum</a:t>
            </a:r>
          </a:p>
          <a:p>
            <a:r>
              <a:rPr lang="en-US" dirty="0"/>
              <a:t>Most scenes need 50-150 iterations </a:t>
            </a:r>
            <a:r>
              <a:rPr lang="en-US" dirty="0">
                <a:sym typeface="Wingdings" panose="05000000000000000000" pitchFamily="2" charset="2"/>
              </a:rPr>
              <a:t> kernel launch overhead</a:t>
            </a:r>
            <a:r>
              <a:rPr lang="en-US" dirty="0"/>
              <a:t>  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Original PLOC :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95815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412033"/>
          </a:xfrm>
        </p:spPr>
        <p:txBody>
          <a:bodyPr>
            <a:normAutofit/>
          </a:bodyPr>
          <a:lstStyle/>
          <a:p>
            <a:r>
              <a:rPr lang="en-US" dirty="0"/>
              <a:t>Merges phases to reduce kernel launches per iteration</a:t>
            </a:r>
          </a:p>
          <a:p>
            <a:r>
              <a:rPr lang="en-US" dirty="0"/>
              <a:t>Gets rid of auxiliary data buffers</a:t>
            </a:r>
          </a:p>
          <a:p>
            <a:r>
              <a:rPr lang="en-US" dirty="0"/>
              <a:t>Reduces cost of approximate nearest neighbor search</a:t>
            </a:r>
          </a:p>
          <a:p>
            <a:r>
              <a:rPr lang="en-US" dirty="0"/>
              <a:t>Handles small number of cluster reps more efficiently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PLOC++ : Contributions</a:t>
            </a:r>
          </a:p>
        </p:txBody>
      </p:sp>
    </p:spTree>
    <p:extLst>
      <p:ext uri="{BB962C8B-B14F-4D97-AF65-F5344CB8AC3E}">
        <p14:creationId xmlns:p14="http://schemas.microsoft.com/office/powerpoint/2010/main" val="2346792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889332"/>
          </a:xfrm>
        </p:spPr>
        <p:txBody>
          <a:bodyPr>
            <a:normAutofit/>
          </a:bodyPr>
          <a:lstStyle/>
          <a:p>
            <a:r>
              <a:rPr lang="en-US" dirty="0"/>
              <a:t>How can we merge the approx. NN search and LOC phase?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PLOC++ : Merging Phases</a:t>
            </a:r>
          </a:p>
        </p:txBody>
      </p:sp>
    </p:spTree>
    <p:extLst>
      <p:ext uri="{BB962C8B-B14F-4D97-AF65-F5344CB8AC3E}">
        <p14:creationId xmlns:p14="http://schemas.microsoft.com/office/powerpoint/2010/main" val="3267612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889332"/>
          </a:xfrm>
        </p:spPr>
        <p:txBody>
          <a:bodyPr>
            <a:normAutofit/>
          </a:bodyPr>
          <a:lstStyle/>
          <a:p>
            <a:r>
              <a:rPr lang="en-US" dirty="0"/>
              <a:t>How can we merge the approx. NN search and LOC phase?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Operate on </a:t>
            </a:r>
            <a:r>
              <a:rPr lang="en-US" u="sng" dirty="0"/>
              <a:t>independent chunks </a:t>
            </a:r>
            <a:r>
              <a:rPr lang="en-US" dirty="0"/>
              <a:t>of cluster representatives</a:t>
            </a:r>
          </a:p>
          <a:p>
            <a:pPr lvl="1"/>
            <a:r>
              <a:rPr lang="en-US" dirty="0"/>
              <a:t>Include 4 x R (search radius) neighboring cluster reps with each chunk</a:t>
            </a:r>
          </a:p>
          <a:p>
            <a:pPr lvl="1"/>
            <a:r>
              <a:rPr lang="en-US" dirty="0"/>
              <a:t>Merge if </a:t>
            </a:r>
            <a:r>
              <a:rPr lang="en-US" b="1" dirty="0"/>
              <a:t>NN[ NN[ x ] ] = x</a:t>
            </a:r>
            <a:r>
              <a:rPr lang="en-US" dirty="0"/>
              <a:t>, </a:t>
            </a:r>
            <a:r>
              <a:rPr lang="en-US" b="1" dirty="0"/>
              <a:t>x &lt; NN[ x ]</a:t>
            </a:r>
            <a:r>
              <a:rPr lang="en-US" dirty="0"/>
              <a:t>, and </a:t>
            </a:r>
            <a:r>
              <a:rPr lang="en-US" b="1" dirty="0"/>
              <a:t>x </a:t>
            </a:r>
            <a:r>
              <a:rPr lang="en-US" b="1" i="0" dirty="0">
                <a:effectLst/>
                <a:latin typeface="Arial" panose="020B0604020202020204" pitchFamily="34" charset="0"/>
              </a:rPr>
              <a:t>∈ </a:t>
            </a:r>
            <a:r>
              <a:rPr lang="en-US" b="1" i="0" dirty="0" err="1">
                <a:effectLst/>
                <a:latin typeface="Arial" panose="020B0604020202020204" pitchFamily="34" charset="0"/>
              </a:rPr>
              <a:t>chunk</a:t>
            </a:r>
            <a:r>
              <a:rPr lang="en-US" b="1" i="0" baseline="-25000" dirty="0" err="1">
                <a:effectLst/>
                <a:latin typeface="Arial" panose="020B0604020202020204" pitchFamily="34" charset="0"/>
              </a:rPr>
              <a:t>i</a:t>
            </a:r>
            <a:br>
              <a:rPr lang="en-US" dirty="0"/>
            </a:b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PLOC++ : Merging Phases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B6ACCBD-2EF4-46E3-8D75-924BC97C22B5}"/>
              </a:ext>
            </a:extLst>
          </p:cNvPr>
          <p:cNvGrpSpPr>
            <a:grpSpLocks noChangeAspect="1"/>
          </p:cNvGrpSpPr>
          <p:nvPr/>
        </p:nvGrpSpPr>
        <p:grpSpPr>
          <a:xfrm>
            <a:off x="2009182" y="2235533"/>
            <a:ext cx="8173635" cy="2005328"/>
            <a:chOff x="2212547" y="2257514"/>
            <a:chExt cx="7859263" cy="1928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3CFB2C-BE6C-4D45-8411-2194A60E2987}"/>
                </a:ext>
              </a:extLst>
            </p:cNvPr>
            <p:cNvSpPr/>
            <p:nvPr/>
          </p:nvSpPr>
          <p:spPr>
            <a:xfrm>
              <a:off x="4106800" y="3326212"/>
              <a:ext cx="215496" cy="22714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3079A27-AAD6-4E70-8273-E7F9927301BA}"/>
                </a:ext>
              </a:extLst>
            </p:cNvPr>
            <p:cNvSpPr/>
            <p:nvPr/>
          </p:nvSpPr>
          <p:spPr>
            <a:xfrm>
              <a:off x="4451397" y="3326212"/>
              <a:ext cx="215496" cy="22714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AF6A606-D8AE-4F2B-8AC0-DB71E99FA58A}"/>
                </a:ext>
              </a:extLst>
            </p:cNvPr>
            <p:cNvSpPr/>
            <p:nvPr/>
          </p:nvSpPr>
          <p:spPr>
            <a:xfrm>
              <a:off x="4795995" y="3326212"/>
              <a:ext cx="215496" cy="22714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AC1257A-D885-439C-820D-F2BF0F20ABFA}"/>
                </a:ext>
              </a:extLst>
            </p:cNvPr>
            <p:cNvSpPr/>
            <p:nvPr/>
          </p:nvSpPr>
          <p:spPr>
            <a:xfrm>
              <a:off x="5140593" y="3326212"/>
              <a:ext cx="215496" cy="22714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F12674-F24E-4949-9724-4AC3811CA085}"/>
                </a:ext>
              </a:extLst>
            </p:cNvPr>
            <p:cNvSpPr/>
            <p:nvPr/>
          </p:nvSpPr>
          <p:spPr>
            <a:xfrm>
              <a:off x="5499268" y="3326212"/>
              <a:ext cx="215496" cy="22714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1061CF5-84D1-408A-8990-6EC7EEA93ED1}"/>
                </a:ext>
              </a:extLst>
            </p:cNvPr>
            <p:cNvSpPr/>
            <p:nvPr/>
          </p:nvSpPr>
          <p:spPr>
            <a:xfrm>
              <a:off x="5857943" y="3326212"/>
              <a:ext cx="215496" cy="22714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1F7B54B-0CE3-4101-830C-F01F120BE09E}"/>
                </a:ext>
              </a:extLst>
            </p:cNvPr>
            <p:cNvSpPr/>
            <p:nvPr/>
          </p:nvSpPr>
          <p:spPr>
            <a:xfrm>
              <a:off x="6189923" y="3326212"/>
              <a:ext cx="215496" cy="22714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BE0E38-2429-4682-BDD0-004BA45F0602}"/>
                </a:ext>
              </a:extLst>
            </p:cNvPr>
            <p:cNvSpPr/>
            <p:nvPr/>
          </p:nvSpPr>
          <p:spPr>
            <a:xfrm>
              <a:off x="6534521" y="3326212"/>
              <a:ext cx="215496" cy="22714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E1B045-8DFB-43E2-8F84-2077E6A10DD5}"/>
                </a:ext>
              </a:extLst>
            </p:cNvPr>
            <p:cNvSpPr/>
            <p:nvPr/>
          </p:nvSpPr>
          <p:spPr>
            <a:xfrm>
              <a:off x="6879119" y="3326212"/>
              <a:ext cx="215496" cy="22714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762E655-2AA5-43E6-93F8-C0EA4BFE5D54}"/>
                </a:ext>
              </a:extLst>
            </p:cNvPr>
            <p:cNvSpPr/>
            <p:nvPr/>
          </p:nvSpPr>
          <p:spPr>
            <a:xfrm>
              <a:off x="7223717" y="3326212"/>
              <a:ext cx="215496" cy="22714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637A9E9-23BC-4B27-A267-DD82916CB596}"/>
                </a:ext>
              </a:extLst>
            </p:cNvPr>
            <p:cNvSpPr/>
            <p:nvPr/>
          </p:nvSpPr>
          <p:spPr>
            <a:xfrm>
              <a:off x="7582392" y="3326212"/>
              <a:ext cx="215496" cy="22714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6C9F005-EEF0-4069-B572-DDEF16F3FDCD}"/>
                </a:ext>
              </a:extLst>
            </p:cNvPr>
            <p:cNvSpPr/>
            <p:nvPr/>
          </p:nvSpPr>
          <p:spPr>
            <a:xfrm>
              <a:off x="7941067" y="3326212"/>
              <a:ext cx="215496" cy="22714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A29083-CB42-476D-83B3-BB9D13775271}"/>
                </a:ext>
              </a:extLst>
            </p:cNvPr>
            <p:cNvSpPr/>
            <p:nvPr/>
          </p:nvSpPr>
          <p:spPr>
            <a:xfrm>
              <a:off x="3445756" y="3326212"/>
              <a:ext cx="215496" cy="22714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C54E80F-B617-4C3E-87EA-F7678CCD06E8}"/>
                </a:ext>
              </a:extLst>
            </p:cNvPr>
            <p:cNvSpPr/>
            <p:nvPr/>
          </p:nvSpPr>
          <p:spPr>
            <a:xfrm>
              <a:off x="3790354" y="3326212"/>
              <a:ext cx="215496" cy="22714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E43A273-C4A5-40AD-8D32-A4591B4C8BBE}"/>
                </a:ext>
              </a:extLst>
            </p:cNvPr>
            <p:cNvSpPr/>
            <p:nvPr/>
          </p:nvSpPr>
          <p:spPr>
            <a:xfrm>
              <a:off x="8265279" y="3326212"/>
              <a:ext cx="215496" cy="22714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DFC5BF9-5B1E-4CEA-ADC5-FE35C8F13D20}"/>
                </a:ext>
              </a:extLst>
            </p:cNvPr>
            <p:cNvSpPr/>
            <p:nvPr/>
          </p:nvSpPr>
          <p:spPr>
            <a:xfrm>
              <a:off x="8609877" y="3326212"/>
              <a:ext cx="215496" cy="227144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81C33CD-66DC-4A91-A1A2-C815CAD081A4}"/>
                </a:ext>
              </a:extLst>
            </p:cNvPr>
            <p:cNvSpPr/>
            <p:nvPr/>
          </p:nvSpPr>
          <p:spPr>
            <a:xfrm>
              <a:off x="8906911" y="3326212"/>
              <a:ext cx="215496" cy="2271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EF0261E-572E-419C-859D-4D6761934760}"/>
                </a:ext>
              </a:extLst>
            </p:cNvPr>
            <p:cNvSpPr/>
            <p:nvPr/>
          </p:nvSpPr>
          <p:spPr>
            <a:xfrm>
              <a:off x="9251509" y="3326212"/>
              <a:ext cx="215496" cy="2271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F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034C65B-1A01-4547-ADD2-82C6C7C7D8C5}"/>
                </a:ext>
              </a:extLst>
            </p:cNvPr>
            <p:cNvSpPr/>
            <p:nvPr/>
          </p:nvSpPr>
          <p:spPr>
            <a:xfrm>
              <a:off x="2813346" y="3326212"/>
              <a:ext cx="215496" cy="2271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F995935D-1976-4B05-A751-2F453452C957}"/>
                </a:ext>
              </a:extLst>
            </p:cNvPr>
            <p:cNvSpPr/>
            <p:nvPr/>
          </p:nvSpPr>
          <p:spPr>
            <a:xfrm>
              <a:off x="3157944" y="3326212"/>
              <a:ext cx="215496" cy="22714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64FF010-573C-4069-A565-3B1F47AE9AD1}"/>
                </a:ext>
              </a:extLst>
            </p:cNvPr>
            <p:cNvCxnSpPr/>
            <p:nvPr/>
          </p:nvCxnSpPr>
          <p:spPr>
            <a:xfrm>
              <a:off x="4052444" y="3048107"/>
              <a:ext cx="0" cy="733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0A8E3F-A0A2-4FBF-AE0A-ACACFD804DBD}"/>
                </a:ext>
              </a:extLst>
            </p:cNvPr>
            <p:cNvCxnSpPr/>
            <p:nvPr/>
          </p:nvCxnSpPr>
          <p:spPr>
            <a:xfrm>
              <a:off x="8211896" y="3065094"/>
              <a:ext cx="0" cy="73385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ight Brace 27">
              <a:extLst>
                <a:ext uri="{FF2B5EF4-FFF2-40B4-BE49-F238E27FC236}">
                  <a16:creationId xmlns:a16="http://schemas.microsoft.com/office/drawing/2014/main" id="{B102C7E7-7728-4152-AE87-179F2B3B2F8E}"/>
                </a:ext>
              </a:extLst>
            </p:cNvPr>
            <p:cNvSpPr/>
            <p:nvPr/>
          </p:nvSpPr>
          <p:spPr>
            <a:xfrm rot="5400000">
              <a:off x="3674616" y="3439683"/>
              <a:ext cx="139014" cy="441916"/>
            </a:xfrm>
            <a:prstGeom prst="rightBrac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805F87F-F4A2-49A0-988A-88A34A1B9FBD}"/>
                </a:ext>
              </a:extLst>
            </p:cNvPr>
            <p:cNvSpPr txBox="1"/>
            <p:nvPr/>
          </p:nvSpPr>
          <p:spPr>
            <a:xfrm>
              <a:off x="3631251" y="3773265"/>
              <a:ext cx="112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30" name="Right Brace 29">
              <a:extLst>
                <a:ext uri="{FF2B5EF4-FFF2-40B4-BE49-F238E27FC236}">
                  <a16:creationId xmlns:a16="http://schemas.microsoft.com/office/drawing/2014/main" id="{535DBCD0-1C17-43D2-832D-3AEA13CF0D20}"/>
                </a:ext>
              </a:extLst>
            </p:cNvPr>
            <p:cNvSpPr/>
            <p:nvPr/>
          </p:nvSpPr>
          <p:spPr>
            <a:xfrm rot="5400000">
              <a:off x="3028709" y="3444038"/>
              <a:ext cx="139014" cy="441916"/>
            </a:xfrm>
            <a:prstGeom prst="rightBrac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D4A2964-E7D7-45C2-B895-EBF8736EC159}"/>
                </a:ext>
              </a:extLst>
            </p:cNvPr>
            <p:cNvSpPr txBox="1"/>
            <p:nvPr/>
          </p:nvSpPr>
          <p:spPr>
            <a:xfrm>
              <a:off x="2985344" y="3777620"/>
              <a:ext cx="112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32" name="Right Brace 31">
              <a:extLst>
                <a:ext uri="{FF2B5EF4-FFF2-40B4-BE49-F238E27FC236}">
                  <a16:creationId xmlns:a16="http://schemas.microsoft.com/office/drawing/2014/main" id="{D92CB01B-FDD0-43A4-B393-235F4F8D9DF4}"/>
                </a:ext>
              </a:extLst>
            </p:cNvPr>
            <p:cNvSpPr/>
            <p:nvPr/>
          </p:nvSpPr>
          <p:spPr>
            <a:xfrm rot="5400000">
              <a:off x="9096618" y="3478445"/>
              <a:ext cx="139014" cy="441916"/>
            </a:xfrm>
            <a:prstGeom prst="rightBrac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3F52A8-94A3-4213-9078-FF01EB923DAE}"/>
                </a:ext>
              </a:extLst>
            </p:cNvPr>
            <p:cNvSpPr txBox="1"/>
            <p:nvPr/>
          </p:nvSpPr>
          <p:spPr>
            <a:xfrm>
              <a:off x="9053253" y="3812027"/>
              <a:ext cx="112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34" name="Right Brace 33">
              <a:extLst>
                <a:ext uri="{FF2B5EF4-FFF2-40B4-BE49-F238E27FC236}">
                  <a16:creationId xmlns:a16="http://schemas.microsoft.com/office/drawing/2014/main" id="{8319E0BD-177A-47FC-B0C5-A68133AA837A}"/>
                </a:ext>
              </a:extLst>
            </p:cNvPr>
            <p:cNvSpPr/>
            <p:nvPr/>
          </p:nvSpPr>
          <p:spPr>
            <a:xfrm rot="5400000">
              <a:off x="8450711" y="3482800"/>
              <a:ext cx="139014" cy="441916"/>
            </a:xfrm>
            <a:prstGeom prst="rightBrac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D8A2587-14E0-4F0E-AD26-AF1E9769AC35}"/>
                </a:ext>
              </a:extLst>
            </p:cNvPr>
            <p:cNvSpPr txBox="1"/>
            <p:nvPr/>
          </p:nvSpPr>
          <p:spPr>
            <a:xfrm>
              <a:off x="8407346" y="3816382"/>
              <a:ext cx="112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</a:t>
              </a:r>
            </a:p>
          </p:txBody>
        </p:sp>
        <p:sp>
          <p:nvSpPr>
            <p:cNvPr id="36" name="Arrow: Curved Up 35">
              <a:extLst>
                <a:ext uri="{FF2B5EF4-FFF2-40B4-BE49-F238E27FC236}">
                  <a16:creationId xmlns:a16="http://schemas.microsoft.com/office/drawing/2014/main" id="{223B4278-C891-404E-AB24-393A22751B72}"/>
                </a:ext>
              </a:extLst>
            </p:cNvPr>
            <p:cNvSpPr/>
            <p:nvPr/>
          </p:nvSpPr>
          <p:spPr>
            <a:xfrm rot="10800000">
              <a:off x="3523164" y="2694547"/>
              <a:ext cx="790437" cy="451821"/>
            </a:xfrm>
            <a:prstGeom prst="curved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Arrow: Curved Up 36">
              <a:extLst>
                <a:ext uri="{FF2B5EF4-FFF2-40B4-BE49-F238E27FC236}">
                  <a16:creationId xmlns:a16="http://schemas.microsoft.com/office/drawing/2014/main" id="{2B7091D8-8402-4C16-BED7-869D78A51503}"/>
                </a:ext>
              </a:extLst>
            </p:cNvPr>
            <p:cNvSpPr/>
            <p:nvPr/>
          </p:nvSpPr>
          <p:spPr>
            <a:xfrm rot="10800000">
              <a:off x="2793734" y="2694547"/>
              <a:ext cx="790437" cy="451821"/>
            </a:xfrm>
            <a:prstGeom prst="curved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423F4AFF-2816-47B0-95E5-A8C361E992A5}"/>
                </a:ext>
              </a:extLst>
            </p:cNvPr>
            <p:cNvCxnSpPr>
              <a:cxnSpLocks/>
            </p:cNvCxnSpPr>
            <p:nvPr/>
          </p:nvCxnSpPr>
          <p:spPr>
            <a:xfrm>
              <a:off x="4106800" y="2589446"/>
              <a:ext cx="4079652" cy="39268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57410152-A101-4A8B-BB77-2AF280A2231B}"/>
                </a:ext>
              </a:extLst>
            </p:cNvPr>
            <p:cNvCxnSpPr/>
            <p:nvPr/>
          </p:nvCxnSpPr>
          <p:spPr>
            <a:xfrm flipH="1">
              <a:off x="2716882" y="2589446"/>
              <a:ext cx="133556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DDFB450-B9A1-41CB-8B18-7BC906A0D208}"/>
                </a:ext>
              </a:extLst>
            </p:cNvPr>
            <p:cNvCxnSpPr/>
            <p:nvPr/>
          </p:nvCxnSpPr>
          <p:spPr>
            <a:xfrm>
              <a:off x="8229618" y="2628714"/>
              <a:ext cx="129277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4565CC8-AFB7-4CF4-B7BE-AE3267832B7C}"/>
                </a:ext>
              </a:extLst>
            </p:cNvPr>
            <p:cNvSpPr txBox="1"/>
            <p:nvPr/>
          </p:nvSpPr>
          <p:spPr>
            <a:xfrm>
              <a:off x="5337203" y="2259382"/>
              <a:ext cx="10198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/>
                <a:t>chunk</a:t>
              </a:r>
              <a:r>
                <a:rPr lang="en-US" baseline="-25000" dirty="0" err="1"/>
                <a:t>i</a:t>
              </a:r>
              <a:endParaRPr lang="en-US" baseline="-250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537B9C-89A7-4AAA-8D03-5061257398C8}"/>
                </a:ext>
              </a:extLst>
            </p:cNvPr>
            <p:cNvSpPr txBox="1"/>
            <p:nvPr/>
          </p:nvSpPr>
          <p:spPr>
            <a:xfrm>
              <a:off x="2821965" y="2257514"/>
              <a:ext cx="12408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chunk</a:t>
              </a:r>
              <a:r>
                <a:rPr lang="en-US" baseline="-25000" dirty="0"/>
                <a:t>i-1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6770597-5637-4E46-AAEB-58DE4C59F1F1}"/>
                </a:ext>
              </a:extLst>
            </p:cNvPr>
            <p:cNvSpPr txBox="1"/>
            <p:nvPr/>
          </p:nvSpPr>
          <p:spPr>
            <a:xfrm>
              <a:off x="8211896" y="2300019"/>
              <a:ext cx="13623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chunk</a:t>
              </a:r>
              <a:r>
                <a:rPr lang="en-US" baseline="-25000" dirty="0"/>
                <a:t>i+1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92ABFD1-2EF4-46B1-91AF-D1DA85D8A1BF}"/>
                </a:ext>
              </a:extLst>
            </p:cNvPr>
            <p:cNvSpPr/>
            <p:nvPr/>
          </p:nvSpPr>
          <p:spPr>
            <a:xfrm>
              <a:off x="2520872" y="3326212"/>
              <a:ext cx="215496" cy="22714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5B8A74C-11D2-43DB-B9F6-B912100DDF34}"/>
                </a:ext>
              </a:extLst>
            </p:cNvPr>
            <p:cNvSpPr/>
            <p:nvPr/>
          </p:nvSpPr>
          <p:spPr>
            <a:xfrm>
              <a:off x="9566028" y="3324057"/>
              <a:ext cx="215496" cy="227144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F41654-4BBC-464F-8606-EA81247ECA37}"/>
                </a:ext>
              </a:extLst>
            </p:cNvPr>
            <p:cNvSpPr/>
            <p:nvPr/>
          </p:nvSpPr>
          <p:spPr>
            <a:xfrm>
              <a:off x="2212547" y="3413665"/>
              <a:ext cx="45719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A67A218-D107-4C27-A6CA-F8453D7CFF03}"/>
                </a:ext>
              </a:extLst>
            </p:cNvPr>
            <p:cNvSpPr/>
            <p:nvPr/>
          </p:nvSpPr>
          <p:spPr>
            <a:xfrm>
              <a:off x="2301464" y="3413665"/>
              <a:ext cx="45719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73DCE37-DC26-4D2E-84BE-3F3BF6E83E73}"/>
                </a:ext>
              </a:extLst>
            </p:cNvPr>
            <p:cNvSpPr/>
            <p:nvPr/>
          </p:nvSpPr>
          <p:spPr>
            <a:xfrm>
              <a:off x="2392671" y="3413664"/>
              <a:ext cx="45719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96B73F3-871B-4C11-AB3B-37E95D902095}"/>
                </a:ext>
              </a:extLst>
            </p:cNvPr>
            <p:cNvSpPr/>
            <p:nvPr/>
          </p:nvSpPr>
          <p:spPr>
            <a:xfrm>
              <a:off x="9845967" y="3413666"/>
              <a:ext cx="45719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98DC6FC-9760-4739-BE72-246D8CA3A5E0}"/>
                </a:ext>
              </a:extLst>
            </p:cNvPr>
            <p:cNvSpPr/>
            <p:nvPr/>
          </p:nvSpPr>
          <p:spPr>
            <a:xfrm>
              <a:off x="9934884" y="3413666"/>
              <a:ext cx="45719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4D28121-75FC-434E-AD08-519911535060}"/>
                </a:ext>
              </a:extLst>
            </p:cNvPr>
            <p:cNvSpPr/>
            <p:nvPr/>
          </p:nvSpPr>
          <p:spPr>
            <a:xfrm>
              <a:off x="10026091" y="3413665"/>
              <a:ext cx="45719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Arrow: Curved Up 51">
              <a:extLst>
                <a:ext uri="{FF2B5EF4-FFF2-40B4-BE49-F238E27FC236}">
                  <a16:creationId xmlns:a16="http://schemas.microsoft.com/office/drawing/2014/main" id="{C68E979F-1F1C-4012-8614-E779D18C17AF}"/>
                </a:ext>
              </a:extLst>
            </p:cNvPr>
            <p:cNvSpPr/>
            <p:nvPr/>
          </p:nvSpPr>
          <p:spPr>
            <a:xfrm rot="10800000" flipH="1">
              <a:off x="7941067" y="2694548"/>
              <a:ext cx="790437" cy="451821"/>
            </a:xfrm>
            <a:prstGeom prst="curved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Arrow: Curved Up 52">
              <a:extLst>
                <a:ext uri="{FF2B5EF4-FFF2-40B4-BE49-F238E27FC236}">
                  <a16:creationId xmlns:a16="http://schemas.microsoft.com/office/drawing/2014/main" id="{4822B30C-C4B4-487E-B05E-F04FDA932664}"/>
                </a:ext>
              </a:extLst>
            </p:cNvPr>
            <p:cNvSpPr/>
            <p:nvPr/>
          </p:nvSpPr>
          <p:spPr>
            <a:xfrm rot="10800000" flipH="1">
              <a:off x="8686760" y="2690909"/>
              <a:ext cx="790437" cy="451821"/>
            </a:xfrm>
            <a:prstGeom prst="curved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0678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889332"/>
          </a:xfrm>
        </p:spPr>
        <p:txBody>
          <a:bodyPr>
            <a:normAutofit/>
          </a:bodyPr>
          <a:lstStyle/>
          <a:p>
            <a:r>
              <a:rPr lang="en-US" dirty="0"/>
              <a:t>Merging of approx. NN search and LOC phase has more advantages</a:t>
            </a:r>
          </a:p>
          <a:p>
            <a:pPr lvl="1"/>
            <a:r>
              <a:rPr lang="en-US" dirty="0"/>
              <a:t>Can do parts of the compaction phase</a:t>
            </a:r>
          </a:p>
          <a:p>
            <a:pPr lvl="1"/>
            <a:r>
              <a:rPr lang="en-US" dirty="0"/>
              <a:t>No auxiliary arrays for NN indices, valid flags and prefix sum required</a:t>
            </a:r>
          </a:p>
          <a:p>
            <a:pPr lvl="1"/>
            <a:r>
              <a:rPr lang="en-US" dirty="0"/>
              <a:t>Assign GPU work-group per chunk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Can keep chunk and neighborhood data in shared local memory</a:t>
            </a:r>
            <a:endParaRPr lang="en-US" dirty="0"/>
          </a:p>
          <a:p>
            <a:pPr>
              <a:buFont typeface="Wingdings" panose="05000000000000000000" pitchFamily="2" charset="2"/>
              <a:buChar char="è"/>
            </a:pPr>
            <a:r>
              <a:rPr lang="en-US" dirty="0">
                <a:sym typeface="Wingdings" panose="05000000000000000000" pitchFamily="2" charset="2"/>
              </a:rPr>
              <a:t>Instead of 5 only 2 kernel launches per iteration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PLOC++ : Merging Phases</a:t>
            </a:r>
          </a:p>
        </p:txBody>
      </p:sp>
    </p:spTree>
    <p:extLst>
      <p:ext uri="{BB962C8B-B14F-4D97-AF65-F5344CB8AC3E}">
        <p14:creationId xmlns:p14="http://schemas.microsoft.com/office/powerpoint/2010/main" val="2085905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6059"/>
            <a:ext cx="11761381" cy="3202172"/>
          </a:xfrm>
        </p:spPr>
        <p:txBody>
          <a:bodyPr/>
          <a:lstStyle/>
          <a:p>
            <a:r>
              <a:rPr lang="en-US" dirty="0"/>
              <a:t>Ray-tracing has become mainstream for interactive/real-time apps</a:t>
            </a:r>
          </a:p>
          <a:p>
            <a:r>
              <a:rPr lang="en-US" dirty="0"/>
              <a:t>Bounding Volume Hierarchy (BVH) dominant acceleration structure</a:t>
            </a:r>
          </a:p>
          <a:p>
            <a:r>
              <a:rPr lang="en-US" dirty="0"/>
              <a:t>Dynamic content requires fast BVH (re-)construction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C52CA6-B2B8-4BF6-AC5C-0CE0CD096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58" y="3356262"/>
            <a:ext cx="3202172" cy="320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C27D9E1B-4F0D-4CD3-B910-6A78A054F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094" y="3667277"/>
            <a:ext cx="3105751" cy="310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96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889332"/>
          </a:xfrm>
        </p:spPr>
        <p:txBody>
          <a:bodyPr>
            <a:normAutofit/>
          </a:bodyPr>
          <a:lstStyle/>
          <a:p>
            <a:r>
              <a:rPr lang="en-US" dirty="0"/>
              <a:t>Reduce cost of approximate nearest neighbor search: O(N * 2 * R) 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PLOC++ : NN Search Cost Reduction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790DAE-5544-4761-AD01-8DF255652D6C}"/>
              </a:ext>
            </a:extLst>
          </p:cNvPr>
          <p:cNvSpPr/>
          <p:nvPr/>
        </p:nvSpPr>
        <p:spPr>
          <a:xfrm>
            <a:off x="4319646" y="2339055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97DD3D-942E-4353-97F4-EBEEEE20DD6E}"/>
              </a:ext>
            </a:extLst>
          </p:cNvPr>
          <p:cNvSpPr/>
          <p:nvPr/>
        </p:nvSpPr>
        <p:spPr>
          <a:xfrm>
            <a:off x="4781704" y="2339054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DFB485-5FCB-4E61-A331-4EC8DB1223CF}"/>
              </a:ext>
            </a:extLst>
          </p:cNvPr>
          <p:cNvSpPr/>
          <p:nvPr/>
        </p:nvSpPr>
        <p:spPr>
          <a:xfrm>
            <a:off x="5243762" y="2339054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650B3C-12D9-48E9-AC8A-012F83C1326E}"/>
              </a:ext>
            </a:extLst>
          </p:cNvPr>
          <p:cNvSpPr/>
          <p:nvPr/>
        </p:nvSpPr>
        <p:spPr>
          <a:xfrm>
            <a:off x="5705820" y="2339053"/>
            <a:ext cx="390180" cy="38033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2380C9-FCED-42DE-AED6-FBCA6BD78D40}"/>
              </a:ext>
            </a:extLst>
          </p:cNvPr>
          <p:cNvSpPr/>
          <p:nvPr/>
        </p:nvSpPr>
        <p:spPr>
          <a:xfrm>
            <a:off x="6167878" y="2339055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AD123E-BDD6-44EF-B9AD-C26600B15740}"/>
              </a:ext>
            </a:extLst>
          </p:cNvPr>
          <p:cNvSpPr/>
          <p:nvPr/>
        </p:nvSpPr>
        <p:spPr>
          <a:xfrm>
            <a:off x="6629936" y="2339054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DDDC90-4E62-49E0-95FA-4C75DD814F2D}"/>
              </a:ext>
            </a:extLst>
          </p:cNvPr>
          <p:cNvSpPr/>
          <p:nvPr/>
        </p:nvSpPr>
        <p:spPr>
          <a:xfrm>
            <a:off x="7091994" y="2339054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145F8F-EFB3-4055-8B3E-554FB235546E}"/>
              </a:ext>
            </a:extLst>
          </p:cNvPr>
          <p:cNvSpPr/>
          <p:nvPr/>
        </p:nvSpPr>
        <p:spPr>
          <a:xfrm>
            <a:off x="7554052" y="2339053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81101A-9AD5-4A0C-9FED-8657AC479DB5}"/>
              </a:ext>
            </a:extLst>
          </p:cNvPr>
          <p:cNvSpPr/>
          <p:nvPr/>
        </p:nvSpPr>
        <p:spPr>
          <a:xfrm>
            <a:off x="4202049" y="2506362"/>
            <a:ext cx="457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1BB5FE-B63E-44AB-809A-BB894091045A}"/>
              </a:ext>
            </a:extLst>
          </p:cNvPr>
          <p:cNvSpPr/>
          <p:nvPr/>
        </p:nvSpPr>
        <p:spPr>
          <a:xfrm>
            <a:off x="4107311" y="2506362"/>
            <a:ext cx="457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5BD6D6-8061-4E7F-95C5-933D8B0CA992}"/>
              </a:ext>
            </a:extLst>
          </p:cNvPr>
          <p:cNvSpPr/>
          <p:nvPr/>
        </p:nvSpPr>
        <p:spPr>
          <a:xfrm>
            <a:off x="4012573" y="2506362"/>
            <a:ext cx="457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98081A-F749-4F60-B3E1-010DD1C4369C}"/>
              </a:ext>
            </a:extLst>
          </p:cNvPr>
          <p:cNvSpPr/>
          <p:nvPr/>
        </p:nvSpPr>
        <p:spPr>
          <a:xfrm>
            <a:off x="8208773" y="2506362"/>
            <a:ext cx="457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5E586B-9BB0-4576-AFA4-7FCBF9EF74D6}"/>
              </a:ext>
            </a:extLst>
          </p:cNvPr>
          <p:cNvSpPr/>
          <p:nvPr/>
        </p:nvSpPr>
        <p:spPr>
          <a:xfrm>
            <a:off x="8114035" y="2506362"/>
            <a:ext cx="457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BF823C-027A-453F-AA1E-0CFD944CD953}"/>
              </a:ext>
            </a:extLst>
          </p:cNvPr>
          <p:cNvSpPr/>
          <p:nvPr/>
        </p:nvSpPr>
        <p:spPr>
          <a:xfrm>
            <a:off x="8019297" y="2506362"/>
            <a:ext cx="457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949A024-105C-4C3D-B9C0-4A0761592D9C}"/>
              </a:ext>
            </a:extLst>
          </p:cNvPr>
          <p:cNvCxnSpPr>
            <a:cxnSpLocks/>
          </p:cNvCxnSpPr>
          <p:nvPr/>
        </p:nvCxnSpPr>
        <p:spPr>
          <a:xfrm flipH="1">
            <a:off x="4781704" y="2152768"/>
            <a:ext cx="85223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BC436F-EE17-4B94-BA7B-22F80B7D3597}"/>
              </a:ext>
            </a:extLst>
          </p:cNvPr>
          <p:cNvCxnSpPr>
            <a:cxnSpLocks/>
          </p:cNvCxnSpPr>
          <p:nvPr/>
        </p:nvCxnSpPr>
        <p:spPr>
          <a:xfrm>
            <a:off x="6189401" y="2152768"/>
            <a:ext cx="83071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9541DCC-8106-4A87-BDF2-232C5F3ACDE0}"/>
              </a:ext>
            </a:extLst>
          </p:cNvPr>
          <p:cNvSpPr txBox="1"/>
          <p:nvPr/>
        </p:nvSpPr>
        <p:spPr>
          <a:xfrm>
            <a:off x="5734998" y="1957582"/>
            <a:ext cx="43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964247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889332"/>
          </a:xfrm>
        </p:spPr>
        <p:txBody>
          <a:bodyPr>
            <a:normAutofit/>
          </a:bodyPr>
          <a:lstStyle/>
          <a:p>
            <a:r>
              <a:rPr lang="en-US" dirty="0"/>
              <a:t>Reduce cost of approximate nearest neighbor search: O(N * 2 * R) </a:t>
            </a:r>
          </a:p>
          <a:p>
            <a:endParaRPr lang="en-US" dirty="0"/>
          </a:p>
          <a:p>
            <a:r>
              <a:rPr lang="en-US" dirty="0"/>
              <a:t>Operate on single chunk of cluster reps</a:t>
            </a:r>
          </a:p>
          <a:p>
            <a:r>
              <a:rPr lang="en-US" dirty="0"/>
              <a:t>Exploit symmetry distance(A,C) = distance(C,A)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PLOC++ : NN Search Cost Reduction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790DAE-5544-4761-AD01-8DF255652D6C}"/>
              </a:ext>
            </a:extLst>
          </p:cNvPr>
          <p:cNvSpPr/>
          <p:nvPr/>
        </p:nvSpPr>
        <p:spPr>
          <a:xfrm>
            <a:off x="4319646" y="2339055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97DD3D-942E-4353-97F4-EBEEEE20DD6E}"/>
              </a:ext>
            </a:extLst>
          </p:cNvPr>
          <p:cNvSpPr/>
          <p:nvPr/>
        </p:nvSpPr>
        <p:spPr>
          <a:xfrm>
            <a:off x="4781704" y="2339054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DFB485-5FCB-4E61-A331-4EC8DB1223CF}"/>
              </a:ext>
            </a:extLst>
          </p:cNvPr>
          <p:cNvSpPr/>
          <p:nvPr/>
        </p:nvSpPr>
        <p:spPr>
          <a:xfrm>
            <a:off x="5243762" y="2339054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650B3C-12D9-48E9-AC8A-012F83C1326E}"/>
              </a:ext>
            </a:extLst>
          </p:cNvPr>
          <p:cNvSpPr/>
          <p:nvPr/>
        </p:nvSpPr>
        <p:spPr>
          <a:xfrm>
            <a:off x="5705820" y="2339053"/>
            <a:ext cx="390180" cy="38033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2380C9-FCED-42DE-AED6-FBCA6BD78D40}"/>
              </a:ext>
            </a:extLst>
          </p:cNvPr>
          <p:cNvSpPr/>
          <p:nvPr/>
        </p:nvSpPr>
        <p:spPr>
          <a:xfrm>
            <a:off x="6167878" y="2339055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AD123E-BDD6-44EF-B9AD-C26600B15740}"/>
              </a:ext>
            </a:extLst>
          </p:cNvPr>
          <p:cNvSpPr/>
          <p:nvPr/>
        </p:nvSpPr>
        <p:spPr>
          <a:xfrm>
            <a:off x="6629936" y="2339054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DDDC90-4E62-49E0-95FA-4C75DD814F2D}"/>
              </a:ext>
            </a:extLst>
          </p:cNvPr>
          <p:cNvSpPr/>
          <p:nvPr/>
        </p:nvSpPr>
        <p:spPr>
          <a:xfrm>
            <a:off x="7091994" y="2339054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145F8F-EFB3-4055-8B3E-554FB235546E}"/>
              </a:ext>
            </a:extLst>
          </p:cNvPr>
          <p:cNvSpPr/>
          <p:nvPr/>
        </p:nvSpPr>
        <p:spPr>
          <a:xfrm>
            <a:off x="7554052" y="2339053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81101A-9AD5-4A0C-9FED-8657AC479DB5}"/>
              </a:ext>
            </a:extLst>
          </p:cNvPr>
          <p:cNvSpPr/>
          <p:nvPr/>
        </p:nvSpPr>
        <p:spPr>
          <a:xfrm>
            <a:off x="4202049" y="2506362"/>
            <a:ext cx="457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1BB5FE-B63E-44AB-809A-BB894091045A}"/>
              </a:ext>
            </a:extLst>
          </p:cNvPr>
          <p:cNvSpPr/>
          <p:nvPr/>
        </p:nvSpPr>
        <p:spPr>
          <a:xfrm>
            <a:off x="4107311" y="2506362"/>
            <a:ext cx="457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5BD6D6-8061-4E7F-95C5-933D8B0CA992}"/>
              </a:ext>
            </a:extLst>
          </p:cNvPr>
          <p:cNvSpPr/>
          <p:nvPr/>
        </p:nvSpPr>
        <p:spPr>
          <a:xfrm>
            <a:off x="4012573" y="2506362"/>
            <a:ext cx="457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98081A-F749-4F60-B3E1-010DD1C4369C}"/>
              </a:ext>
            </a:extLst>
          </p:cNvPr>
          <p:cNvSpPr/>
          <p:nvPr/>
        </p:nvSpPr>
        <p:spPr>
          <a:xfrm>
            <a:off x="8208773" y="2506362"/>
            <a:ext cx="457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5E586B-9BB0-4576-AFA4-7FCBF9EF74D6}"/>
              </a:ext>
            </a:extLst>
          </p:cNvPr>
          <p:cNvSpPr/>
          <p:nvPr/>
        </p:nvSpPr>
        <p:spPr>
          <a:xfrm>
            <a:off x="8114035" y="2506362"/>
            <a:ext cx="457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BF823C-027A-453F-AA1E-0CFD944CD953}"/>
              </a:ext>
            </a:extLst>
          </p:cNvPr>
          <p:cNvSpPr/>
          <p:nvPr/>
        </p:nvSpPr>
        <p:spPr>
          <a:xfrm>
            <a:off x="8019297" y="2506362"/>
            <a:ext cx="457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949A024-105C-4C3D-B9C0-4A0761592D9C}"/>
              </a:ext>
            </a:extLst>
          </p:cNvPr>
          <p:cNvCxnSpPr>
            <a:cxnSpLocks/>
          </p:cNvCxnSpPr>
          <p:nvPr/>
        </p:nvCxnSpPr>
        <p:spPr>
          <a:xfrm flipH="1">
            <a:off x="4781704" y="2152768"/>
            <a:ext cx="85223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BC436F-EE17-4B94-BA7B-22F80B7D3597}"/>
              </a:ext>
            </a:extLst>
          </p:cNvPr>
          <p:cNvCxnSpPr>
            <a:cxnSpLocks/>
          </p:cNvCxnSpPr>
          <p:nvPr/>
        </p:nvCxnSpPr>
        <p:spPr>
          <a:xfrm>
            <a:off x="6189401" y="2152768"/>
            <a:ext cx="83071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9541DCC-8106-4A87-BDF2-232C5F3ACDE0}"/>
              </a:ext>
            </a:extLst>
          </p:cNvPr>
          <p:cNvSpPr txBox="1"/>
          <p:nvPr/>
        </p:nvSpPr>
        <p:spPr>
          <a:xfrm>
            <a:off x="5734998" y="1957582"/>
            <a:ext cx="43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16747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889332"/>
          </a:xfrm>
        </p:spPr>
        <p:txBody>
          <a:bodyPr>
            <a:normAutofit/>
          </a:bodyPr>
          <a:lstStyle/>
          <a:p>
            <a:r>
              <a:rPr lang="en-US" dirty="0"/>
              <a:t>Reduce cost of approximate nearest neighbor search: O(N * 2 * R) </a:t>
            </a:r>
          </a:p>
          <a:p>
            <a:endParaRPr lang="en-US" dirty="0"/>
          </a:p>
          <a:p>
            <a:r>
              <a:rPr lang="en-US" dirty="0"/>
              <a:t>Operate on single chunk of cluster reps</a:t>
            </a:r>
          </a:p>
          <a:p>
            <a:r>
              <a:rPr lang="en-US" dirty="0"/>
              <a:t>Exploit symmetry distance(A,C) = distance(C,A)</a:t>
            </a:r>
          </a:p>
          <a:p>
            <a:r>
              <a:rPr lang="en-US" dirty="0"/>
              <a:t>Array of smallest distance + NN index (shared local memory)</a:t>
            </a:r>
          </a:p>
          <a:p>
            <a:pPr lvl="1"/>
            <a:r>
              <a:rPr lang="en-US" dirty="0"/>
              <a:t>When computing distance(A,C), (atomically) update array at position A and C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O(N*R)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PLOC++ : NN Search Cost Reduction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790DAE-5544-4761-AD01-8DF255652D6C}"/>
              </a:ext>
            </a:extLst>
          </p:cNvPr>
          <p:cNvSpPr/>
          <p:nvPr/>
        </p:nvSpPr>
        <p:spPr>
          <a:xfrm>
            <a:off x="4319646" y="2339055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97DD3D-942E-4353-97F4-EBEEEE20DD6E}"/>
              </a:ext>
            </a:extLst>
          </p:cNvPr>
          <p:cNvSpPr/>
          <p:nvPr/>
        </p:nvSpPr>
        <p:spPr>
          <a:xfrm>
            <a:off x="4781704" y="2339054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DFB485-5FCB-4E61-A331-4EC8DB1223CF}"/>
              </a:ext>
            </a:extLst>
          </p:cNvPr>
          <p:cNvSpPr/>
          <p:nvPr/>
        </p:nvSpPr>
        <p:spPr>
          <a:xfrm>
            <a:off x="5243762" y="2339054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650B3C-12D9-48E9-AC8A-012F83C1326E}"/>
              </a:ext>
            </a:extLst>
          </p:cNvPr>
          <p:cNvSpPr/>
          <p:nvPr/>
        </p:nvSpPr>
        <p:spPr>
          <a:xfrm>
            <a:off x="5705820" y="2339053"/>
            <a:ext cx="390180" cy="38033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2380C9-FCED-42DE-AED6-FBCA6BD78D40}"/>
              </a:ext>
            </a:extLst>
          </p:cNvPr>
          <p:cNvSpPr/>
          <p:nvPr/>
        </p:nvSpPr>
        <p:spPr>
          <a:xfrm>
            <a:off x="6167878" y="2339055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1AD123E-BDD6-44EF-B9AD-C26600B15740}"/>
              </a:ext>
            </a:extLst>
          </p:cNvPr>
          <p:cNvSpPr/>
          <p:nvPr/>
        </p:nvSpPr>
        <p:spPr>
          <a:xfrm>
            <a:off x="6629936" y="2339054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9DDDC90-4E62-49E0-95FA-4C75DD814F2D}"/>
              </a:ext>
            </a:extLst>
          </p:cNvPr>
          <p:cNvSpPr/>
          <p:nvPr/>
        </p:nvSpPr>
        <p:spPr>
          <a:xfrm>
            <a:off x="7091994" y="2339054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145F8F-EFB3-4055-8B3E-554FB235546E}"/>
              </a:ext>
            </a:extLst>
          </p:cNvPr>
          <p:cNvSpPr/>
          <p:nvPr/>
        </p:nvSpPr>
        <p:spPr>
          <a:xfrm>
            <a:off x="7554052" y="2339053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F81101A-9AD5-4A0C-9FED-8657AC479DB5}"/>
              </a:ext>
            </a:extLst>
          </p:cNvPr>
          <p:cNvSpPr/>
          <p:nvPr/>
        </p:nvSpPr>
        <p:spPr>
          <a:xfrm>
            <a:off x="4202049" y="2506362"/>
            <a:ext cx="457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1BB5FE-B63E-44AB-809A-BB894091045A}"/>
              </a:ext>
            </a:extLst>
          </p:cNvPr>
          <p:cNvSpPr/>
          <p:nvPr/>
        </p:nvSpPr>
        <p:spPr>
          <a:xfrm>
            <a:off x="4107311" y="2506362"/>
            <a:ext cx="457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5BD6D6-8061-4E7F-95C5-933D8B0CA992}"/>
              </a:ext>
            </a:extLst>
          </p:cNvPr>
          <p:cNvSpPr/>
          <p:nvPr/>
        </p:nvSpPr>
        <p:spPr>
          <a:xfrm>
            <a:off x="4012573" y="2506362"/>
            <a:ext cx="457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C98081A-F749-4F60-B3E1-010DD1C4369C}"/>
              </a:ext>
            </a:extLst>
          </p:cNvPr>
          <p:cNvSpPr/>
          <p:nvPr/>
        </p:nvSpPr>
        <p:spPr>
          <a:xfrm>
            <a:off x="8208773" y="2506362"/>
            <a:ext cx="457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15E586B-9BB0-4576-AFA4-7FCBF9EF74D6}"/>
              </a:ext>
            </a:extLst>
          </p:cNvPr>
          <p:cNvSpPr/>
          <p:nvPr/>
        </p:nvSpPr>
        <p:spPr>
          <a:xfrm>
            <a:off x="8114035" y="2506362"/>
            <a:ext cx="457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BF823C-027A-453F-AA1E-0CFD944CD953}"/>
              </a:ext>
            </a:extLst>
          </p:cNvPr>
          <p:cNvSpPr/>
          <p:nvPr/>
        </p:nvSpPr>
        <p:spPr>
          <a:xfrm>
            <a:off x="8019297" y="2506362"/>
            <a:ext cx="45719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949A024-105C-4C3D-B9C0-4A0761592D9C}"/>
              </a:ext>
            </a:extLst>
          </p:cNvPr>
          <p:cNvCxnSpPr>
            <a:cxnSpLocks/>
          </p:cNvCxnSpPr>
          <p:nvPr/>
        </p:nvCxnSpPr>
        <p:spPr>
          <a:xfrm flipH="1">
            <a:off x="4781704" y="2152768"/>
            <a:ext cx="85223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4BC436F-EE17-4B94-BA7B-22F80B7D3597}"/>
              </a:ext>
            </a:extLst>
          </p:cNvPr>
          <p:cNvCxnSpPr>
            <a:cxnSpLocks/>
          </p:cNvCxnSpPr>
          <p:nvPr/>
        </p:nvCxnSpPr>
        <p:spPr>
          <a:xfrm>
            <a:off x="6189401" y="2152768"/>
            <a:ext cx="83071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9541DCC-8106-4A87-BDF2-232C5F3ACDE0}"/>
              </a:ext>
            </a:extLst>
          </p:cNvPr>
          <p:cNvSpPr txBox="1"/>
          <p:nvPr/>
        </p:nvSpPr>
        <p:spPr>
          <a:xfrm>
            <a:off x="5734998" y="1957582"/>
            <a:ext cx="432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036567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889332"/>
          </a:xfrm>
        </p:spPr>
        <p:txBody>
          <a:bodyPr>
            <a:normAutofit/>
          </a:bodyPr>
          <a:lstStyle/>
          <a:p>
            <a:r>
              <a:rPr lang="en-US" dirty="0"/>
              <a:t>Explicit kernel launches inefficient when #cluster reps is small</a:t>
            </a:r>
          </a:p>
          <a:p>
            <a:pPr lvl="1"/>
            <a:r>
              <a:rPr lang="en-US" dirty="0"/>
              <a:t>Happens when constructing top of the binary BVH tree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PLOC++ : Handling Small #Cluster Reps</a:t>
            </a:r>
          </a:p>
        </p:txBody>
      </p:sp>
    </p:spTree>
    <p:extLst>
      <p:ext uri="{BB962C8B-B14F-4D97-AF65-F5344CB8AC3E}">
        <p14:creationId xmlns:p14="http://schemas.microsoft.com/office/powerpoint/2010/main" val="3486627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889332"/>
          </a:xfrm>
        </p:spPr>
        <p:txBody>
          <a:bodyPr>
            <a:normAutofit/>
          </a:bodyPr>
          <a:lstStyle/>
          <a:p>
            <a:r>
              <a:rPr lang="en-US" dirty="0"/>
              <a:t>Explicit kernel launches inefficient when #cluster reps is small</a:t>
            </a:r>
          </a:p>
          <a:p>
            <a:pPr lvl="1"/>
            <a:r>
              <a:rPr lang="en-US" dirty="0"/>
              <a:t>Happens when constructing top of the binary BVH tree</a:t>
            </a:r>
          </a:p>
          <a:p>
            <a:pPr lvl="1"/>
            <a:endParaRPr lang="en-US" dirty="0"/>
          </a:p>
          <a:p>
            <a:r>
              <a:rPr lang="en-US" dirty="0"/>
              <a:t>Simple solution</a:t>
            </a:r>
          </a:p>
          <a:p>
            <a:pPr lvl="1"/>
            <a:r>
              <a:rPr lang="en-US" dirty="0"/>
              <a:t>Launch single work-group kernel to perform iterations for small #cluster reps</a:t>
            </a:r>
          </a:p>
          <a:p>
            <a:pPr lvl="1"/>
            <a:r>
              <a:rPr lang="en-US" dirty="0"/>
              <a:t>Use fast per work-group barriers for synchronization</a:t>
            </a:r>
          </a:p>
          <a:p>
            <a:pPr lvl="1"/>
            <a:r>
              <a:rPr lang="en-US" dirty="0"/>
              <a:t>Keeps #kernel launch iterations &lt; 50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PLOC++ : Handling Small #Cluster Reps</a:t>
            </a:r>
          </a:p>
        </p:txBody>
      </p:sp>
    </p:spTree>
    <p:extLst>
      <p:ext uri="{BB962C8B-B14F-4D97-AF65-F5344CB8AC3E}">
        <p14:creationId xmlns:p14="http://schemas.microsoft.com/office/powerpoint/2010/main" val="3552117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889332"/>
          </a:xfrm>
        </p:spPr>
        <p:txBody>
          <a:bodyPr>
            <a:normAutofit/>
          </a:bodyPr>
          <a:lstStyle/>
          <a:p>
            <a:r>
              <a:rPr lang="en-US" dirty="0"/>
              <a:t>How can we reduce the kernel launch overhead further?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PLOC++ : Extension</a:t>
            </a:r>
          </a:p>
        </p:txBody>
      </p:sp>
    </p:spTree>
    <p:extLst>
      <p:ext uri="{BB962C8B-B14F-4D97-AF65-F5344CB8AC3E}">
        <p14:creationId xmlns:p14="http://schemas.microsoft.com/office/powerpoint/2010/main" val="38287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889332"/>
          </a:xfrm>
        </p:spPr>
        <p:txBody>
          <a:bodyPr anchor="t">
            <a:normAutofit/>
          </a:bodyPr>
          <a:lstStyle/>
          <a:p>
            <a:r>
              <a:rPr lang="en-US" dirty="0"/>
              <a:t>How can we reduce the kernel launch overhead further?</a:t>
            </a:r>
          </a:p>
          <a:p>
            <a:r>
              <a:rPr lang="en-US" dirty="0"/>
              <a:t>Extract M “independent” partitions from Morton-code tree</a:t>
            </a:r>
          </a:p>
          <a:p>
            <a:r>
              <a:rPr lang="en-US" dirty="0"/>
              <a:t>Launch kernel to process all M partitions independently</a:t>
            </a:r>
          </a:p>
          <a:p>
            <a:r>
              <a:rPr lang="en-US" dirty="0"/>
              <a:t>Assign one work-group per partition	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PLOC++ : Extension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6ACBE6-8B53-4D24-BAEB-F4BCE71D6CDB}"/>
              </a:ext>
            </a:extLst>
          </p:cNvPr>
          <p:cNvSpPr/>
          <p:nvPr/>
        </p:nvSpPr>
        <p:spPr>
          <a:xfrm>
            <a:off x="1245704" y="4907826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63C870-FA36-4EB5-8D93-32154E22B0AC}"/>
              </a:ext>
            </a:extLst>
          </p:cNvPr>
          <p:cNvSpPr/>
          <p:nvPr/>
        </p:nvSpPr>
        <p:spPr>
          <a:xfrm>
            <a:off x="1727189" y="4907824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DF2FA1-132D-4C58-8811-9BC492452C9B}"/>
              </a:ext>
            </a:extLst>
          </p:cNvPr>
          <p:cNvSpPr/>
          <p:nvPr/>
        </p:nvSpPr>
        <p:spPr>
          <a:xfrm>
            <a:off x="2208674" y="4907824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FA7884-C805-4AC4-A126-2D93DAA60F7B}"/>
              </a:ext>
            </a:extLst>
          </p:cNvPr>
          <p:cNvSpPr/>
          <p:nvPr/>
        </p:nvSpPr>
        <p:spPr>
          <a:xfrm>
            <a:off x="2690331" y="4907826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97A840-5BC5-4567-ACB4-709B9E08AF40}"/>
              </a:ext>
            </a:extLst>
          </p:cNvPr>
          <p:cNvSpPr/>
          <p:nvPr/>
        </p:nvSpPr>
        <p:spPr>
          <a:xfrm>
            <a:off x="3171816" y="4907824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5C4D2ED-1BF3-4102-ACE9-93D90FE06C3A}"/>
              </a:ext>
            </a:extLst>
          </p:cNvPr>
          <p:cNvSpPr/>
          <p:nvPr/>
        </p:nvSpPr>
        <p:spPr>
          <a:xfrm>
            <a:off x="3653301" y="4907824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F78923-1981-49D0-8D69-BEBEDA17F544}"/>
              </a:ext>
            </a:extLst>
          </p:cNvPr>
          <p:cNvSpPr/>
          <p:nvPr/>
        </p:nvSpPr>
        <p:spPr>
          <a:xfrm>
            <a:off x="4155881" y="4907826"/>
            <a:ext cx="390180" cy="38033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6BC1B6-E796-49FA-990D-C9979440558A}"/>
              </a:ext>
            </a:extLst>
          </p:cNvPr>
          <p:cNvSpPr/>
          <p:nvPr/>
        </p:nvSpPr>
        <p:spPr>
          <a:xfrm>
            <a:off x="4637366" y="4907824"/>
            <a:ext cx="390180" cy="38033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44C2DB3-BD0A-4ADE-9D6B-071B182161C8}"/>
              </a:ext>
            </a:extLst>
          </p:cNvPr>
          <p:cNvSpPr/>
          <p:nvPr/>
        </p:nvSpPr>
        <p:spPr>
          <a:xfrm>
            <a:off x="5118851" y="4907824"/>
            <a:ext cx="390180" cy="38033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BE8D96-C4FF-43BF-BE85-D3005872D308}"/>
              </a:ext>
            </a:extLst>
          </p:cNvPr>
          <p:cNvSpPr/>
          <p:nvPr/>
        </p:nvSpPr>
        <p:spPr>
          <a:xfrm>
            <a:off x="5600508" y="4907826"/>
            <a:ext cx="390180" cy="38033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12294B5-30E5-4882-9A3D-2A2D7115A908}"/>
              </a:ext>
            </a:extLst>
          </p:cNvPr>
          <p:cNvSpPr/>
          <p:nvPr/>
        </p:nvSpPr>
        <p:spPr>
          <a:xfrm>
            <a:off x="6080381" y="4907826"/>
            <a:ext cx="390180" cy="380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28E3E8B-077A-45DF-A902-5BD5F95CFAD1}"/>
              </a:ext>
            </a:extLst>
          </p:cNvPr>
          <p:cNvSpPr/>
          <p:nvPr/>
        </p:nvSpPr>
        <p:spPr>
          <a:xfrm>
            <a:off x="6561866" y="4907824"/>
            <a:ext cx="390180" cy="380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5D7394-4825-4BFA-A1AB-7F0A0E0DE5C4}"/>
              </a:ext>
            </a:extLst>
          </p:cNvPr>
          <p:cNvSpPr/>
          <p:nvPr/>
        </p:nvSpPr>
        <p:spPr>
          <a:xfrm>
            <a:off x="7043351" y="4907824"/>
            <a:ext cx="390180" cy="380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92C31EE-F204-4E51-97EB-5667ADD2DA09}"/>
              </a:ext>
            </a:extLst>
          </p:cNvPr>
          <p:cNvSpPr/>
          <p:nvPr/>
        </p:nvSpPr>
        <p:spPr>
          <a:xfrm>
            <a:off x="7525008" y="4907826"/>
            <a:ext cx="390180" cy="380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89813F-D5AD-49DC-B116-2B9C2B033717}"/>
              </a:ext>
            </a:extLst>
          </p:cNvPr>
          <p:cNvSpPr/>
          <p:nvPr/>
        </p:nvSpPr>
        <p:spPr>
          <a:xfrm>
            <a:off x="8006493" y="4907824"/>
            <a:ext cx="390180" cy="380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EDB6224-E594-4FCA-AE63-F0811DCDDF02}"/>
              </a:ext>
            </a:extLst>
          </p:cNvPr>
          <p:cNvSpPr/>
          <p:nvPr/>
        </p:nvSpPr>
        <p:spPr>
          <a:xfrm>
            <a:off x="8509107" y="4907826"/>
            <a:ext cx="390180" cy="380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9D3A604-68E5-4482-8E39-84C73E433F8C}"/>
              </a:ext>
            </a:extLst>
          </p:cNvPr>
          <p:cNvSpPr/>
          <p:nvPr/>
        </p:nvSpPr>
        <p:spPr>
          <a:xfrm>
            <a:off x="8990592" y="4907824"/>
            <a:ext cx="390180" cy="380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5A3CD4E-6EC7-4488-BBA3-21FD3B8A746F}"/>
              </a:ext>
            </a:extLst>
          </p:cNvPr>
          <p:cNvSpPr/>
          <p:nvPr/>
        </p:nvSpPr>
        <p:spPr>
          <a:xfrm>
            <a:off x="9472077" y="4907824"/>
            <a:ext cx="390180" cy="380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D213F1-7AF1-43D4-977D-5FC9B67EE787}"/>
              </a:ext>
            </a:extLst>
          </p:cNvPr>
          <p:cNvSpPr/>
          <p:nvPr/>
        </p:nvSpPr>
        <p:spPr>
          <a:xfrm>
            <a:off x="9953734" y="4907826"/>
            <a:ext cx="390180" cy="380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640A318-30D9-446C-BDD6-2877FAB520CB}"/>
              </a:ext>
            </a:extLst>
          </p:cNvPr>
          <p:cNvSpPr/>
          <p:nvPr/>
        </p:nvSpPr>
        <p:spPr>
          <a:xfrm>
            <a:off x="10435219" y="4907824"/>
            <a:ext cx="390180" cy="380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0E3A86D-6B21-4820-B1EC-D898B8B460C0}"/>
              </a:ext>
            </a:extLst>
          </p:cNvPr>
          <p:cNvSpPr/>
          <p:nvPr/>
        </p:nvSpPr>
        <p:spPr>
          <a:xfrm>
            <a:off x="10916704" y="4907824"/>
            <a:ext cx="390180" cy="380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D8F830-6426-436C-B04E-C88C60C60093}"/>
              </a:ext>
            </a:extLst>
          </p:cNvPr>
          <p:cNvSpPr txBox="1"/>
          <p:nvPr/>
        </p:nvSpPr>
        <p:spPr>
          <a:xfrm>
            <a:off x="2054175" y="4479586"/>
            <a:ext cx="198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0011…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7EDBDE-6E3B-4E1D-B131-39DF496796F3}"/>
              </a:ext>
            </a:extLst>
          </p:cNvPr>
          <p:cNvSpPr txBox="1"/>
          <p:nvPr/>
        </p:nvSpPr>
        <p:spPr>
          <a:xfrm>
            <a:off x="4692273" y="4479586"/>
            <a:ext cx="198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0111…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4C10A0C-F076-404B-A57E-7ADABD2EB4C9}"/>
              </a:ext>
            </a:extLst>
          </p:cNvPr>
          <p:cNvSpPr txBox="1"/>
          <p:nvPr/>
        </p:nvSpPr>
        <p:spPr>
          <a:xfrm>
            <a:off x="6782974" y="4479586"/>
            <a:ext cx="198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1011…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EF49D7F-7884-4595-87E0-152DED05E420}"/>
              </a:ext>
            </a:extLst>
          </p:cNvPr>
          <p:cNvSpPr txBox="1"/>
          <p:nvPr/>
        </p:nvSpPr>
        <p:spPr>
          <a:xfrm>
            <a:off x="9440566" y="4479586"/>
            <a:ext cx="198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1111…</a:t>
            </a:r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D8188891-0819-43A9-82FC-82B26032705C}"/>
              </a:ext>
            </a:extLst>
          </p:cNvPr>
          <p:cNvSpPr/>
          <p:nvPr/>
        </p:nvSpPr>
        <p:spPr>
          <a:xfrm rot="5400000">
            <a:off x="2483769" y="4109923"/>
            <a:ext cx="321646" cy="2797777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0DF4C1-E0D1-40C3-8A55-10983946D24B}"/>
              </a:ext>
            </a:extLst>
          </p:cNvPr>
          <p:cNvSpPr txBox="1"/>
          <p:nvPr/>
        </p:nvSpPr>
        <p:spPr>
          <a:xfrm>
            <a:off x="1793149" y="5804103"/>
            <a:ext cx="198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Work-Group 0</a:t>
            </a: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848411F3-A1E6-4F9C-A529-5B90284B98FC}"/>
              </a:ext>
            </a:extLst>
          </p:cNvPr>
          <p:cNvSpPr/>
          <p:nvPr/>
        </p:nvSpPr>
        <p:spPr>
          <a:xfrm rot="5400000">
            <a:off x="4911655" y="4612192"/>
            <a:ext cx="321646" cy="1836419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6383E1D6-634A-4CDD-B7E9-8E5AE7A9A8AB}"/>
              </a:ext>
            </a:extLst>
          </p:cNvPr>
          <p:cNvSpPr/>
          <p:nvPr/>
        </p:nvSpPr>
        <p:spPr>
          <a:xfrm rot="5400000">
            <a:off x="7077704" y="4371985"/>
            <a:ext cx="321646" cy="2316291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D492E349-E060-4513-ACAA-8FF07AFF6E1C}"/>
              </a:ext>
            </a:extLst>
          </p:cNvPr>
          <p:cNvSpPr/>
          <p:nvPr/>
        </p:nvSpPr>
        <p:spPr>
          <a:xfrm rot="5400000">
            <a:off x="9747173" y="4131242"/>
            <a:ext cx="321646" cy="2797777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62274A-F154-42B5-A617-E40148299D38}"/>
              </a:ext>
            </a:extLst>
          </p:cNvPr>
          <p:cNvSpPr txBox="1"/>
          <p:nvPr/>
        </p:nvSpPr>
        <p:spPr>
          <a:xfrm>
            <a:off x="4226685" y="5797810"/>
            <a:ext cx="198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Work-Group 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4AEF571-CFD0-4504-8C61-0780D8486F99}"/>
              </a:ext>
            </a:extLst>
          </p:cNvPr>
          <p:cNvSpPr txBox="1"/>
          <p:nvPr/>
        </p:nvSpPr>
        <p:spPr>
          <a:xfrm>
            <a:off x="6420241" y="5796540"/>
            <a:ext cx="198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Work-Group 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91A98F-42F3-43FC-8FC9-CF572801AD70}"/>
              </a:ext>
            </a:extLst>
          </p:cNvPr>
          <p:cNvSpPr txBox="1"/>
          <p:nvPr/>
        </p:nvSpPr>
        <p:spPr>
          <a:xfrm>
            <a:off x="9122488" y="5796540"/>
            <a:ext cx="1989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Work-Group 3</a:t>
            </a:r>
          </a:p>
        </p:txBody>
      </p:sp>
    </p:spTree>
    <p:extLst>
      <p:ext uri="{BB962C8B-B14F-4D97-AF65-F5344CB8AC3E}">
        <p14:creationId xmlns:p14="http://schemas.microsoft.com/office/powerpoint/2010/main" val="20903999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889332"/>
          </a:xfrm>
        </p:spPr>
        <p:txBody>
          <a:bodyPr>
            <a:normAutofit/>
          </a:bodyPr>
          <a:lstStyle/>
          <a:p>
            <a:r>
              <a:rPr lang="en-US" dirty="0"/>
              <a:t>Work-group finishes if #cluster reps per partition is smaller than threshold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Launch kernel (single work-group) to process remaining cluster reps across partitions</a:t>
            </a:r>
          </a:p>
          <a:p>
            <a:r>
              <a:rPr lang="en-US" dirty="0"/>
              <a:t>Fixed number of kernel launches but restricts NN search (BVH differs)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 PLOC++ Two-Level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PLOC++ : Extension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0EC8E0F-273D-491F-9ABB-FB0C613075D9}"/>
              </a:ext>
            </a:extLst>
          </p:cNvPr>
          <p:cNvSpPr/>
          <p:nvPr/>
        </p:nvSpPr>
        <p:spPr>
          <a:xfrm>
            <a:off x="3752754" y="3327079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E804441-AEB2-4578-9646-4A4DF9BE2A03}"/>
              </a:ext>
            </a:extLst>
          </p:cNvPr>
          <p:cNvSpPr/>
          <p:nvPr/>
        </p:nvSpPr>
        <p:spPr>
          <a:xfrm>
            <a:off x="4234239" y="3327077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02212A-B7C1-40E6-A2C3-813CDC8474B7}"/>
              </a:ext>
            </a:extLst>
          </p:cNvPr>
          <p:cNvSpPr/>
          <p:nvPr/>
        </p:nvSpPr>
        <p:spPr>
          <a:xfrm>
            <a:off x="2091942" y="2529409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CFE8782-467B-4E2F-8E48-71CBFDB5737E}"/>
              </a:ext>
            </a:extLst>
          </p:cNvPr>
          <p:cNvSpPr/>
          <p:nvPr/>
        </p:nvSpPr>
        <p:spPr>
          <a:xfrm>
            <a:off x="2573599" y="2529411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BA08E62-BA21-4CFA-9341-EA6EAF6F6A67}"/>
              </a:ext>
            </a:extLst>
          </p:cNvPr>
          <p:cNvSpPr/>
          <p:nvPr/>
        </p:nvSpPr>
        <p:spPr>
          <a:xfrm>
            <a:off x="3055084" y="2529409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64FC9E9-DD00-4157-BADC-67BFEA477D96}"/>
              </a:ext>
            </a:extLst>
          </p:cNvPr>
          <p:cNvSpPr/>
          <p:nvPr/>
        </p:nvSpPr>
        <p:spPr>
          <a:xfrm>
            <a:off x="3536569" y="2529409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10B069B-1BBB-496C-B956-214492973404}"/>
              </a:ext>
            </a:extLst>
          </p:cNvPr>
          <p:cNvSpPr/>
          <p:nvPr/>
        </p:nvSpPr>
        <p:spPr>
          <a:xfrm>
            <a:off x="4720361" y="3327079"/>
            <a:ext cx="390180" cy="38033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C0C293E-3E8A-43CE-9407-9F30FBF95FC3}"/>
              </a:ext>
            </a:extLst>
          </p:cNvPr>
          <p:cNvSpPr/>
          <p:nvPr/>
        </p:nvSpPr>
        <p:spPr>
          <a:xfrm>
            <a:off x="5201846" y="3327077"/>
            <a:ext cx="390180" cy="38033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A0BB20-196E-4ACF-8A76-F0388004C7BF}"/>
              </a:ext>
            </a:extLst>
          </p:cNvPr>
          <p:cNvSpPr/>
          <p:nvPr/>
        </p:nvSpPr>
        <p:spPr>
          <a:xfrm>
            <a:off x="5002119" y="2529409"/>
            <a:ext cx="390180" cy="38033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290FDB8-CF95-4AA5-A2D9-BC4B756FD560}"/>
              </a:ext>
            </a:extLst>
          </p:cNvPr>
          <p:cNvSpPr/>
          <p:nvPr/>
        </p:nvSpPr>
        <p:spPr>
          <a:xfrm>
            <a:off x="5483776" y="2529411"/>
            <a:ext cx="390180" cy="38033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B3144C-366A-4AF9-A19D-FA2CB6252CEB}"/>
              </a:ext>
            </a:extLst>
          </p:cNvPr>
          <p:cNvSpPr/>
          <p:nvPr/>
        </p:nvSpPr>
        <p:spPr>
          <a:xfrm>
            <a:off x="5963649" y="2529411"/>
            <a:ext cx="390180" cy="380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15603A2-8F00-4E4C-BB82-E591D81D9677}"/>
              </a:ext>
            </a:extLst>
          </p:cNvPr>
          <p:cNvSpPr/>
          <p:nvPr/>
        </p:nvSpPr>
        <p:spPr>
          <a:xfrm>
            <a:off x="6445134" y="2529409"/>
            <a:ext cx="390180" cy="380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CE13D959-BA9C-4174-AD96-353FF44E460F}"/>
              </a:ext>
            </a:extLst>
          </p:cNvPr>
          <p:cNvSpPr/>
          <p:nvPr/>
        </p:nvSpPr>
        <p:spPr>
          <a:xfrm>
            <a:off x="6926619" y="2529409"/>
            <a:ext cx="390180" cy="380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A4B7275-46C6-4E30-97B0-0F1346C77BEE}"/>
              </a:ext>
            </a:extLst>
          </p:cNvPr>
          <p:cNvSpPr/>
          <p:nvPr/>
        </p:nvSpPr>
        <p:spPr>
          <a:xfrm>
            <a:off x="7408276" y="2529411"/>
            <a:ext cx="390180" cy="380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C27E2F9-43E1-4210-A562-1E5AE9219AE3}"/>
              </a:ext>
            </a:extLst>
          </p:cNvPr>
          <p:cNvSpPr/>
          <p:nvPr/>
        </p:nvSpPr>
        <p:spPr>
          <a:xfrm>
            <a:off x="7889761" y="2529409"/>
            <a:ext cx="390180" cy="380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8548FBD-F98B-46A4-B79C-7F91A18DB907}"/>
              </a:ext>
            </a:extLst>
          </p:cNvPr>
          <p:cNvSpPr/>
          <p:nvPr/>
        </p:nvSpPr>
        <p:spPr>
          <a:xfrm>
            <a:off x="8392375" y="2529411"/>
            <a:ext cx="390180" cy="380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FA11730-2CE5-4BF3-BCC4-8C597AC422DC}"/>
              </a:ext>
            </a:extLst>
          </p:cNvPr>
          <p:cNvSpPr/>
          <p:nvPr/>
        </p:nvSpPr>
        <p:spPr>
          <a:xfrm>
            <a:off x="8873860" y="2529409"/>
            <a:ext cx="390180" cy="380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BB8D489-CC7D-4E43-997F-C83627E02CB9}"/>
              </a:ext>
            </a:extLst>
          </p:cNvPr>
          <p:cNvSpPr/>
          <p:nvPr/>
        </p:nvSpPr>
        <p:spPr>
          <a:xfrm>
            <a:off x="9355345" y="2529409"/>
            <a:ext cx="390180" cy="380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E66880F-D9A0-44FA-8F1E-0DA2048034A2}"/>
              </a:ext>
            </a:extLst>
          </p:cNvPr>
          <p:cNvSpPr/>
          <p:nvPr/>
        </p:nvSpPr>
        <p:spPr>
          <a:xfrm>
            <a:off x="9837002" y="2529411"/>
            <a:ext cx="390180" cy="380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315A21-0885-4DC9-B292-DF141C10F7B7}"/>
              </a:ext>
            </a:extLst>
          </p:cNvPr>
          <p:cNvSpPr/>
          <p:nvPr/>
        </p:nvSpPr>
        <p:spPr>
          <a:xfrm>
            <a:off x="10318487" y="2529409"/>
            <a:ext cx="390180" cy="380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2DAA43C-8585-4774-A9E3-F6799EB1AE67}"/>
              </a:ext>
            </a:extLst>
          </p:cNvPr>
          <p:cNvSpPr/>
          <p:nvPr/>
        </p:nvSpPr>
        <p:spPr>
          <a:xfrm>
            <a:off x="10799972" y="2529409"/>
            <a:ext cx="390180" cy="380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3AA6CB4-F101-4971-8315-964CBAC162BB}"/>
              </a:ext>
            </a:extLst>
          </p:cNvPr>
          <p:cNvSpPr/>
          <p:nvPr/>
        </p:nvSpPr>
        <p:spPr>
          <a:xfrm>
            <a:off x="4028601" y="2529411"/>
            <a:ext cx="390180" cy="38033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32EA0B3-45CB-41E0-A93A-CE61867F633F}"/>
              </a:ext>
            </a:extLst>
          </p:cNvPr>
          <p:cNvSpPr/>
          <p:nvPr/>
        </p:nvSpPr>
        <p:spPr>
          <a:xfrm>
            <a:off x="4510086" y="2529409"/>
            <a:ext cx="390180" cy="380339"/>
          </a:xfrm>
          <a:prstGeom prst="rect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C2C46B0-8CFC-474A-8ED7-85EF97594391}"/>
              </a:ext>
            </a:extLst>
          </p:cNvPr>
          <p:cNvSpPr/>
          <p:nvPr/>
        </p:nvSpPr>
        <p:spPr>
          <a:xfrm>
            <a:off x="1118408" y="2529409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2DDBFE9-6BF1-4E8E-8C69-0DDBCD82639B}"/>
              </a:ext>
            </a:extLst>
          </p:cNvPr>
          <p:cNvSpPr/>
          <p:nvPr/>
        </p:nvSpPr>
        <p:spPr>
          <a:xfrm>
            <a:off x="1599893" y="2529407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47AEF4F-A47E-43F2-914F-ED3855B794B1}"/>
              </a:ext>
            </a:extLst>
          </p:cNvPr>
          <p:cNvSpPr/>
          <p:nvPr/>
        </p:nvSpPr>
        <p:spPr>
          <a:xfrm>
            <a:off x="5677254" y="3327077"/>
            <a:ext cx="390180" cy="380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C07CCCE-9C4B-4027-9508-F6BCD6ECD921}"/>
              </a:ext>
            </a:extLst>
          </p:cNvPr>
          <p:cNvSpPr/>
          <p:nvPr/>
        </p:nvSpPr>
        <p:spPr>
          <a:xfrm>
            <a:off x="6158739" y="3327075"/>
            <a:ext cx="390180" cy="3803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757E64B-4593-464A-AE8E-3556E21B0BF2}"/>
              </a:ext>
            </a:extLst>
          </p:cNvPr>
          <p:cNvSpPr/>
          <p:nvPr/>
        </p:nvSpPr>
        <p:spPr>
          <a:xfrm>
            <a:off x="6651297" y="3327075"/>
            <a:ext cx="390180" cy="380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9B6CB8A-DA9D-457E-A50B-029622734A29}"/>
              </a:ext>
            </a:extLst>
          </p:cNvPr>
          <p:cNvSpPr/>
          <p:nvPr/>
        </p:nvSpPr>
        <p:spPr>
          <a:xfrm>
            <a:off x="7132782" y="3327073"/>
            <a:ext cx="390180" cy="3803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Up 60">
            <a:extLst>
              <a:ext uri="{FF2B5EF4-FFF2-40B4-BE49-F238E27FC236}">
                <a16:creationId xmlns:a16="http://schemas.microsoft.com/office/drawing/2014/main" id="{D59F9335-AB07-4731-B805-11D442E845B4}"/>
              </a:ext>
            </a:extLst>
          </p:cNvPr>
          <p:cNvSpPr/>
          <p:nvPr/>
        </p:nvSpPr>
        <p:spPr>
          <a:xfrm rot="10800000">
            <a:off x="5526177" y="2984797"/>
            <a:ext cx="229359" cy="267231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23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889332"/>
          </a:xfrm>
        </p:spPr>
        <p:txBody>
          <a:bodyPr>
            <a:normAutofit/>
          </a:bodyPr>
          <a:lstStyle/>
          <a:p>
            <a:r>
              <a:rPr lang="en-IE" dirty="0" err="1"/>
              <a:t>one</a:t>
            </a:r>
            <a:r>
              <a:rPr lang="en-IE" b="0" i="0" dirty="0" err="1">
                <a:effectLst/>
              </a:rPr>
              <a:t>API</a:t>
            </a:r>
            <a:r>
              <a:rPr lang="en-IE" b="0" i="0" dirty="0">
                <a:effectLst/>
              </a:rPr>
              <a:t> DPC++ on </a:t>
            </a:r>
            <a:r>
              <a:rPr lang="en-IE" dirty="0"/>
              <a:t>Ubuntu 20.04</a:t>
            </a:r>
            <a:endParaRPr lang="en-IE" b="0" i="0" dirty="0">
              <a:effectLst/>
            </a:endParaRPr>
          </a:p>
          <a:p>
            <a:r>
              <a:rPr lang="en-IE" b="0" i="0" dirty="0">
                <a:effectLst/>
              </a:rPr>
              <a:t>Pre-production Intel Alchemist-G10 GPU </a:t>
            </a:r>
          </a:p>
          <a:p>
            <a:pPr lvl="1"/>
            <a:r>
              <a:rPr lang="en-IE" b="0" i="0" dirty="0">
                <a:effectLst/>
              </a:rPr>
              <a:t>32 Xe cores, 16 GB DDR6, RT HW support</a:t>
            </a:r>
          </a:p>
          <a:p>
            <a:r>
              <a:rPr lang="en-IE" dirty="0"/>
              <a:t>Work-group size of 1024 work items</a:t>
            </a:r>
          </a:p>
          <a:p>
            <a:r>
              <a:rPr lang="en-IE" dirty="0"/>
              <a:t>64bit key + 32bit index Morton-codes (LSB radix sort)</a:t>
            </a:r>
          </a:p>
          <a:p>
            <a:r>
              <a:rPr lang="en-IE" dirty="0"/>
              <a:t>Search radius of 16</a:t>
            </a:r>
            <a:br>
              <a:rPr lang="en-IE" dirty="0"/>
            </a:b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301125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889332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PLOC++ vs. PLOC : Build Perf Comparison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D44E5FC-BD89-41C6-8CE2-19DA29FE23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158798"/>
              </p:ext>
            </p:extLst>
          </p:nvPr>
        </p:nvGraphicFramePr>
        <p:xfrm>
          <a:off x="150779" y="1561289"/>
          <a:ext cx="12003932" cy="42801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8196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8555780" cy="3004844"/>
          </a:xfrm>
        </p:spPr>
        <p:txBody>
          <a:bodyPr/>
          <a:lstStyle/>
          <a:p>
            <a:r>
              <a:rPr lang="en-US" dirty="0"/>
              <a:t>Top-down, bottom-up, insertion-based</a:t>
            </a:r>
          </a:p>
          <a:p>
            <a:r>
              <a:rPr lang="en-US" dirty="0"/>
              <a:t>Binary or wide BVHs</a:t>
            </a:r>
          </a:p>
          <a:p>
            <a:r>
              <a:rPr lang="en-US" dirty="0"/>
              <a:t>CPU, GPU or custom HW-focused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hlinkClick r:id="rId3"/>
            <a:extLst>
              <a:ext uri="{FF2B5EF4-FFF2-40B4-BE49-F238E27FC236}">
                <a16:creationId xmlns:a16="http://schemas.microsoft.com/office/drawing/2014/main" id="{621ADF30-3EDD-45FB-8A7E-4CB00830B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464" y="1477218"/>
            <a:ext cx="3642951" cy="493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72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889332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PLOC++ vs. PLOC : Build Perf Comparison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FF96326-B660-4BFE-801E-67C1D361CF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268700"/>
              </p:ext>
            </p:extLst>
          </p:nvPr>
        </p:nvGraphicFramePr>
        <p:xfrm>
          <a:off x="1" y="1045368"/>
          <a:ext cx="12118554" cy="476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97010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889332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PLOC++ vs. PLOC : RT Perf Comparison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CE0C9F0-E883-444D-8FF7-4157E34CC3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899456"/>
              </p:ext>
            </p:extLst>
          </p:nvPr>
        </p:nvGraphicFramePr>
        <p:xfrm>
          <a:off x="0" y="1045368"/>
          <a:ext cx="12192000" cy="4767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2039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889332"/>
          </a:xfrm>
        </p:spPr>
        <p:txBody>
          <a:bodyPr>
            <a:normAutofit/>
          </a:bodyPr>
          <a:lstStyle/>
          <a:p>
            <a:r>
              <a:rPr lang="en-US" dirty="0"/>
              <a:t>BVH2 construction performance</a:t>
            </a:r>
          </a:p>
          <a:p>
            <a:pPr lvl="1"/>
            <a:r>
              <a:rPr lang="en-US" dirty="0"/>
              <a:t>PLOC++ outperforms PLOC by up to 2.3x </a:t>
            </a:r>
          </a:p>
          <a:p>
            <a:pPr lvl="1"/>
            <a:r>
              <a:rPr lang="en-US" dirty="0"/>
              <a:t>PLOC++ Two-Level increases speed-up to 3x (comes quite close to LBVH)</a:t>
            </a:r>
          </a:p>
          <a:p>
            <a:r>
              <a:rPr lang="en-US" dirty="0"/>
              <a:t>BVH quality/ray tracing performance</a:t>
            </a:r>
          </a:p>
          <a:p>
            <a:pPr lvl="1"/>
            <a:r>
              <a:rPr lang="en-US" dirty="0"/>
              <a:t>PLOC++ RT performance within 10% of offline binned SAH builder</a:t>
            </a:r>
          </a:p>
          <a:p>
            <a:r>
              <a:rPr lang="en-US" dirty="0"/>
              <a:t>PLOC++ easy to implement, will publish source code along </a:t>
            </a:r>
            <a:r>
              <a:rPr lang="en-US" dirty="0" err="1"/>
              <a:t>Embree</a:t>
            </a:r>
            <a:r>
              <a:rPr lang="en-US" dirty="0"/>
              <a:t> 4</a:t>
            </a:r>
          </a:p>
          <a:p>
            <a:r>
              <a:rPr lang="en-US" dirty="0"/>
              <a:t>Future</a:t>
            </a:r>
          </a:p>
          <a:p>
            <a:pPr lvl="1"/>
            <a:r>
              <a:rPr lang="en-US" dirty="0"/>
              <a:t>Even faster NN, compress cluster reps, re-braiding to reduce overlap, 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Conclusion &amp; Future Work</a:t>
            </a:r>
          </a:p>
        </p:txBody>
      </p:sp>
    </p:spTree>
    <p:extLst>
      <p:ext uri="{BB962C8B-B14F-4D97-AF65-F5344CB8AC3E}">
        <p14:creationId xmlns:p14="http://schemas.microsoft.com/office/powerpoint/2010/main" val="20805862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889332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0176"/>
            <a:ext cx="9745495" cy="1014412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901269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5F2BC67A-FA1A-4E67-B1BC-8FC5DBF06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69" y="1477939"/>
            <a:ext cx="3819776" cy="49377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7512586" cy="4650904"/>
          </a:xfrm>
        </p:spPr>
        <p:txBody>
          <a:bodyPr>
            <a:normAutofit/>
          </a:bodyPr>
          <a:lstStyle/>
          <a:p>
            <a:r>
              <a:rPr lang="en-US" dirty="0"/>
              <a:t>Parallel Locally-Ordered Clustering (PLOC) for Bounding Volume Hierarchy Construction by Daniel Meister and Jiri Bittner</a:t>
            </a:r>
          </a:p>
          <a:p>
            <a:endParaRPr lang="en-US" sz="1000" dirty="0"/>
          </a:p>
          <a:p>
            <a:r>
              <a:rPr lang="en-US" dirty="0"/>
              <a:t>GPU-focused, bottom-up</a:t>
            </a:r>
          </a:p>
          <a:p>
            <a:r>
              <a:rPr lang="en-US" dirty="0"/>
              <a:t>Simple and elegant approach (iterative)</a:t>
            </a:r>
          </a:p>
          <a:p>
            <a:r>
              <a:rPr lang="en-US" dirty="0"/>
              <a:t>Moderate implementation effort</a:t>
            </a:r>
          </a:p>
          <a:p>
            <a:r>
              <a:rPr lang="en-US" dirty="0"/>
              <a:t>Quite decent performance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3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5F2BC67A-FA1A-4E67-B1BC-8FC5DBF06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5569" y="1477939"/>
            <a:ext cx="3819776" cy="493776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7512586" cy="4650904"/>
          </a:xfrm>
        </p:spPr>
        <p:txBody>
          <a:bodyPr>
            <a:normAutofit/>
          </a:bodyPr>
          <a:lstStyle/>
          <a:p>
            <a:r>
              <a:rPr lang="en-US" dirty="0"/>
              <a:t>Parallel Locally-Ordered Clustering (PLOC) for Bounding Volume Hierarchy Construction by Daniel Meister and Jiri Bittner</a:t>
            </a:r>
          </a:p>
          <a:p>
            <a:endParaRPr lang="en-US" sz="1000" dirty="0"/>
          </a:p>
          <a:p>
            <a:r>
              <a:rPr lang="en-US" dirty="0"/>
              <a:t>GPU-focused, bottom-up</a:t>
            </a:r>
          </a:p>
          <a:p>
            <a:r>
              <a:rPr lang="en-US" dirty="0"/>
              <a:t>Simple and elegant approach (iterative)</a:t>
            </a:r>
          </a:p>
          <a:p>
            <a:r>
              <a:rPr lang="en-US" dirty="0"/>
              <a:t>Moderate implementation effort</a:t>
            </a:r>
          </a:p>
          <a:p>
            <a:r>
              <a:rPr lang="en-US" strike="sngStrike" dirty="0"/>
              <a:t>Quite decent performance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FBC7FE-9B38-4558-9247-107B0202F550}"/>
              </a:ext>
            </a:extLst>
          </p:cNvPr>
          <p:cNvSpPr txBox="1"/>
          <p:nvPr/>
        </p:nvSpPr>
        <p:spPr>
          <a:xfrm>
            <a:off x="6005077" y="5175975"/>
            <a:ext cx="2280492" cy="124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Will show how to make it really fast </a:t>
            </a:r>
            <a:r>
              <a:rPr lang="en-US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47EAC6AD-D49A-44A8-9049-E9D086682866}"/>
              </a:ext>
            </a:extLst>
          </p:cNvPr>
          <p:cNvSpPr/>
          <p:nvPr/>
        </p:nvSpPr>
        <p:spPr>
          <a:xfrm rot="16200000">
            <a:off x="5534150" y="5518413"/>
            <a:ext cx="380082" cy="431338"/>
          </a:xfrm>
          <a:prstGeom prst="up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96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0255786" cy="4615845"/>
          </a:xfrm>
        </p:spPr>
        <p:txBody>
          <a:bodyPr>
            <a:normAutofit/>
          </a:bodyPr>
          <a:lstStyle/>
          <a:p>
            <a:r>
              <a:rPr lang="en-US" dirty="0"/>
              <a:t>Recap PLOC</a:t>
            </a:r>
          </a:p>
          <a:p>
            <a:r>
              <a:rPr lang="en-US" dirty="0"/>
              <a:t>Introduce PLOC++ </a:t>
            </a:r>
          </a:p>
          <a:p>
            <a:r>
              <a:rPr lang="en-US" dirty="0"/>
              <a:t>PLOC++ Extension</a:t>
            </a:r>
          </a:p>
          <a:p>
            <a:r>
              <a:rPr lang="en-US" dirty="0"/>
              <a:t>PLOC vs. PLOC++ vs. LBVH comparison</a:t>
            </a:r>
          </a:p>
          <a:p>
            <a:r>
              <a:rPr lang="en-US" dirty="0"/>
              <a:t>Conclusion &amp; Future Work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869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412033"/>
          </a:xfrm>
        </p:spPr>
        <p:txBody>
          <a:bodyPr>
            <a:normAutofit/>
          </a:bodyPr>
          <a:lstStyle/>
          <a:p>
            <a:r>
              <a:rPr lang="en-US" dirty="0"/>
              <a:t>Create cluster representatives for primitives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Sort cluster representatives based on their Morton-codes (centroids)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631A38-FB72-428D-B966-3499F32C332F}"/>
              </a:ext>
            </a:extLst>
          </p:cNvPr>
          <p:cNvSpPr/>
          <p:nvPr/>
        </p:nvSpPr>
        <p:spPr>
          <a:xfrm>
            <a:off x="7077658" y="2265468"/>
            <a:ext cx="335428" cy="287124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D9A9741-84AC-4A61-AD74-D94E812FA215}"/>
              </a:ext>
            </a:extLst>
          </p:cNvPr>
          <p:cNvSpPr/>
          <p:nvPr/>
        </p:nvSpPr>
        <p:spPr>
          <a:xfrm>
            <a:off x="6494243" y="2578911"/>
            <a:ext cx="691321" cy="539505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E52287-BA9D-4673-B32D-9A27953181EB}"/>
              </a:ext>
            </a:extLst>
          </p:cNvPr>
          <p:cNvSpPr/>
          <p:nvPr/>
        </p:nvSpPr>
        <p:spPr>
          <a:xfrm>
            <a:off x="6144323" y="2163463"/>
            <a:ext cx="383745" cy="389930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FB15A0-E23E-4BB0-9CF0-4A4B34659ED0}"/>
              </a:ext>
            </a:extLst>
          </p:cNvPr>
          <p:cNvSpPr/>
          <p:nvPr/>
        </p:nvSpPr>
        <p:spPr>
          <a:xfrm>
            <a:off x="5927111" y="2549624"/>
            <a:ext cx="390180" cy="380339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3CBF94-EAD1-49B3-A11A-C738D30C6CA0}"/>
              </a:ext>
            </a:extLst>
          </p:cNvPr>
          <p:cNvSpPr/>
          <p:nvPr/>
        </p:nvSpPr>
        <p:spPr>
          <a:xfrm>
            <a:off x="5328452" y="2227522"/>
            <a:ext cx="576535" cy="618825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PLOC : Pre-Build Phase</a:t>
            </a:r>
          </a:p>
        </p:txBody>
      </p:sp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22CC93A8-C13C-44C5-8CA1-7C03B7AE4EBE}"/>
              </a:ext>
            </a:extLst>
          </p:cNvPr>
          <p:cNvSpPr/>
          <p:nvPr/>
        </p:nvSpPr>
        <p:spPr>
          <a:xfrm rot="19175473">
            <a:off x="1773715" y="2186848"/>
            <a:ext cx="622453" cy="5122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7FD4B7EA-577E-4908-9FA7-49A5D9C60102}"/>
              </a:ext>
            </a:extLst>
          </p:cNvPr>
          <p:cNvSpPr/>
          <p:nvPr/>
        </p:nvSpPr>
        <p:spPr>
          <a:xfrm rot="21279193">
            <a:off x="2502895" y="2571967"/>
            <a:ext cx="360316" cy="3373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87FF3392-1FD9-4C49-9C0D-A17A743CF2D9}"/>
              </a:ext>
            </a:extLst>
          </p:cNvPr>
          <p:cNvSpPr/>
          <p:nvPr/>
        </p:nvSpPr>
        <p:spPr>
          <a:xfrm rot="2500862">
            <a:off x="2809531" y="2132408"/>
            <a:ext cx="360316" cy="3373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D949A9E-F07E-4E2F-90F4-A41F90CEE74E}"/>
              </a:ext>
            </a:extLst>
          </p:cNvPr>
          <p:cNvSpPr/>
          <p:nvPr/>
        </p:nvSpPr>
        <p:spPr>
          <a:xfrm rot="21279193">
            <a:off x="3080596" y="2598111"/>
            <a:ext cx="648135" cy="4937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E1694F95-327D-486C-B89F-A3F70B77A669}"/>
              </a:ext>
            </a:extLst>
          </p:cNvPr>
          <p:cNvSpPr/>
          <p:nvPr/>
        </p:nvSpPr>
        <p:spPr>
          <a:xfrm rot="21279193">
            <a:off x="3664015" y="2289087"/>
            <a:ext cx="314092" cy="243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11ED2381-96D2-4A81-96CA-F27197BEEF1D}"/>
              </a:ext>
            </a:extLst>
          </p:cNvPr>
          <p:cNvSpPr/>
          <p:nvPr/>
        </p:nvSpPr>
        <p:spPr>
          <a:xfrm rot="19175473">
            <a:off x="5190740" y="2184328"/>
            <a:ext cx="622453" cy="51228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AC32604-79E7-4978-9DCF-0033B4E8A4E5}"/>
              </a:ext>
            </a:extLst>
          </p:cNvPr>
          <p:cNvSpPr/>
          <p:nvPr/>
        </p:nvSpPr>
        <p:spPr>
          <a:xfrm rot="21279193">
            <a:off x="5919920" y="2569447"/>
            <a:ext cx="360316" cy="3373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FAB8D75-451B-49EE-A022-E9FF3AA71BBC}"/>
              </a:ext>
            </a:extLst>
          </p:cNvPr>
          <p:cNvSpPr/>
          <p:nvPr/>
        </p:nvSpPr>
        <p:spPr>
          <a:xfrm rot="2500862">
            <a:off x="6226556" y="2129888"/>
            <a:ext cx="360316" cy="33730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B67796B-2028-4BA7-B2B9-9B41D15328E2}"/>
              </a:ext>
            </a:extLst>
          </p:cNvPr>
          <p:cNvSpPr/>
          <p:nvPr/>
        </p:nvSpPr>
        <p:spPr>
          <a:xfrm rot="21279193">
            <a:off x="6497621" y="2595591"/>
            <a:ext cx="648135" cy="49370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8673D80-1D79-46AA-939F-7D33D5C55157}"/>
              </a:ext>
            </a:extLst>
          </p:cNvPr>
          <p:cNvSpPr/>
          <p:nvPr/>
        </p:nvSpPr>
        <p:spPr>
          <a:xfrm rot="21279193">
            <a:off x="7081040" y="2286567"/>
            <a:ext cx="314092" cy="24362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15A598-B4C5-4F5C-AA24-B7A0653721E7}"/>
              </a:ext>
            </a:extLst>
          </p:cNvPr>
          <p:cNvGrpSpPr/>
          <p:nvPr/>
        </p:nvGrpSpPr>
        <p:grpSpPr>
          <a:xfrm>
            <a:off x="4833318" y="4638852"/>
            <a:ext cx="2653385" cy="450851"/>
            <a:chOff x="4968476" y="5671948"/>
            <a:chExt cx="2653385" cy="45085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98D9D0F-258A-40E0-9694-157B86698A22}"/>
                </a:ext>
              </a:extLst>
            </p:cNvPr>
            <p:cNvSpPr/>
            <p:nvPr/>
          </p:nvSpPr>
          <p:spPr>
            <a:xfrm>
              <a:off x="4968476" y="5671949"/>
              <a:ext cx="462514" cy="45084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BBABB21-FD24-4EA4-8F86-D4C9772C82D3}"/>
                </a:ext>
              </a:extLst>
            </p:cNvPr>
            <p:cNvSpPr/>
            <p:nvPr/>
          </p:nvSpPr>
          <p:spPr>
            <a:xfrm>
              <a:off x="5516194" y="5671949"/>
              <a:ext cx="462514" cy="45084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EFEB651-A02B-4B29-9A1F-011ABBC85758}"/>
                </a:ext>
              </a:extLst>
            </p:cNvPr>
            <p:cNvSpPr/>
            <p:nvPr/>
          </p:nvSpPr>
          <p:spPr>
            <a:xfrm>
              <a:off x="6063911" y="5671948"/>
              <a:ext cx="462514" cy="45084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69C4F01-47BE-45A6-A812-C84221E9CC22}"/>
                </a:ext>
              </a:extLst>
            </p:cNvPr>
            <p:cNvSpPr/>
            <p:nvPr/>
          </p:nvSpPr>
          <p:spPr>
            <a:xfrm>
              <a:off x="6611629" y="5671951"/>
              <a:ext cx="462514" cy="45084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D8DA9BE-E361-44D6-9E02-956C674B28E0}"/>
                </a:ext>
              </a:extLst>
            </p:cNvPr>
            <p:cNvSpPr/>
            <p:nvPr/>
          </p:nvSpPr>
          <p:spPr>
            <a:xfrm>
              <a:off x="7159347" y="5671949"/>
              <a:ext cx="462514" cy="45084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1388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11280354" cy="4412033"/>
          </a:xfrm>
        </p:spPr>
        <p:txBody>
          <a:bodyPr>
            <a:normAutofit/>
          </a:bodyPr>
          <a:lstStyle/>
          <a:p>
            <a:r>
              <a:rPr lang="en-US" dirty="0"/>
              <a:t>Approximate NN Search</a:t>
            </a:r>
          </a:p>
          <a:p>
            <a:pPr lvl="1"/>
            <a:r>
              <a:rPr lang="en-US" dirty="0"/>
              <a:t>Distance function </a:t>
            </a:r>
          </a:p>
          <a:p>
            <a:pPr lvl="2"/>
            <a:r>
              <a:rPr lang="en-US" dirty="0"/>
              <a:t>Area of merged bounds</a:t>
            </a:r>
          </a:p>
          <a:p>
            <a:pPr lvl="1"/>
            <a:r>
              <a:rPr lang="en-US" dirty="0"/>
              <a:t>Search radius R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176"/>
            <a:ext cx="8986736" cy="1014412"/>
          </a:xfrm>
        </p:spPr>
        <p:txBody>
          <a:bodyPr>
            <a:normAutofit/>
          </a:bodyPr>
          <a:lstStyle/>
          <a:p>
            <a:r>
              <a:rPr lang="en-US" dirty="0"/>
              <a:t>Original PLOC : Iterative Build Phase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34E653-46B2-4521-A5FF-3D0D31845A8E}"/>
              </a:ext>
            </a:extLst>
          </p:cNvPr>
          <p:cNvSpPr/>
          <p:nvPr/>
        </p:nvSpPr>
        <p:spPr>
          <a:xfrm>
            <a:off x="6730596" y="2082262"/>
            <a:ext cx="462514" cy="45084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A071DA-54BC-4FFB-88FB-248B73E81306}"/>
              </a:ext>
            </a:extLst>
          </p:cNvPr>
          <p:cNvSpPr/>
          <p:nvPr/>
        </p:nvSpPr>
        <p:spPr>
          <a:xfrm>
            <a:off x="7278314" y="2082262"/>
            <a:ext cx="462514" cy="45084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C8CF4-C73E-4D3C-9E13-6F599C3BEDBE}"/>
              </a:ext>
            </a:extLst>
          </p:cNvPr>
          <p:cNvSpPr/>
          <p:nvPr/>
        </p:nvSpPr>
        <p:spPr>
          <a:xfrm>
            <a:off x="7826031" y="2082261"/>
            <a:ext cx="462514" cy="45084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75F60B-D263-4B47-AD1C-1667C7771522}"/>
              </a:ext>
            </a:extLst>
          </p:cNvPr>
          <p:cNvSpPr/>
          <p:nvPr/>
        </p:nvSpPr>
        <p:spPr>
          <a:xfrm>
            <a:off x="8373749" y="2082264"/>
            <a:ext cx="462514" cy="45084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C18E7F-666B-4B56-8673-917D0C140BB5}"/>
              </a:ext>
            </a:extLst>
          </p:cNvPr>
          <p:cNvSpPr/>
          <p:nvPr/>
        </p:nvSpPr>
        <p:spPr>
          <a:xfrm>
            <a:off x="8921467" y="2082262"/>
            <a:ext cx="462514" cy="450848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43D1090-894E-4548-A54F-044561E47433}"/>
              </a:ext>
            </a:extLst>
          </p:cNvPr>
          <p:cNvCxnSpPr>
            <a:cxnSpLocks/>
          </p:cNvCxnSpPr>
          <p:nvPr/>
        </p:nvCxnSpPr>
        <p:spPr>
          <a:xfrm flipH="1">
            <a:off x="6730596" y="1861442"/>
            <a:ext cx="1010232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62FABAB-E408-4A81-9FAC-C12031A15D73}"/>
              </a:ext>
            </a:extLst>
          </p:cNvPr>
          <p:cNvCxnSpPr>
            <a:cxnSpLocks/>
          </p:cNvCxnSpPr>
          <p:nvPr/>
        </p:nvCxnSpPr>
        <p:spPr>
          <a:xfrm>
            <a:off x="8399262" y="1861442"/>
            <a:ext cx="98471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F2DC0DB-D5A8-4839-9D61-6DC95AEB1AB6}"/>
              </a:ext>
            </a:extLst>
          </p:cNvPr>
          <p:cNvSpPr txBox="1"/>
          <p:nvPr/>
        </p:nvSpPr>
        <p:spPr>
          <a:xfrm>
            <a:off x="7860619" y="1630071"/>
            <a:ext cx="513131" cy="43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404652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3A9C00-D262-4A35-8C54-4F460A2D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6059"/>
            <a:ext cx="5542245" cy="4412033"/>
          </a:xfrm>
        </p:spPr>
        <p:txBody>
          <a:bodyPr>
            <a:normAutofit/>
          </a:bodyPr>
          <a:lstStyle/>
          <a:p>
            <a:r>
              <a:rPr lang="en-US" dirty="0"/>
              <a:t>Approximate NN Search</a:t>
            </a:r>
          </a:p>
          <a:p>
            <a:pPr lvl="1"/>
            <a:r>
              <a:rPr lang="en-US" dirty="0"/>
              <a:t>Distance function </a:t>
            </a:r>
          </a:p>
          <a:p>
            <a:pPr lvl="2"/>
            <a:r>
              <a:rPr lang="en-US" dirty="0"/>
              <a:t>Area of merged bounds</a:t>
            </a:r>
          </a:p>
          <a:p>
            <a:pPr lvl="1"/>
            <a:r>
              <a:rPr lang="en-US" dirty="0"/>
              <a:t>Search radius R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4B914D2-F420-4AF5-AC68-C4D748811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176"/>
            <a:ext cx="8986736" cy="1014412"/>
          </a:xfrm>
        </p:spPr>
        <p:txBody>
          <a:bodyPr>
            <a:normAutofit/>
          </a:bodyPr>
          <a:lstStyle/>
          <a:p>
            <a:r>
              <a:rPr lang="en-US" dirty="0"/>
              <a:t>Original PLOC : Iterative Build Phase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A14F97C-00E3-4661-8848-01DB0F4B0A20}"/>
              </a:ext>
            </a:extLst>
          </p:cNvPr>
          <p:cNvGrpSpPr/>
          <p:nvPr/>
        </p:nvGrpSpPr>
        <p:grpSpPr>
          <a:xfrm>
            <a:off x="6730596" y="1630071"/>
            <a:ext cx="2653385" cy="2163165"/>
            <a:chOff x="6730596" y="1630071"/>
            <a:chExt cx="2653385" cy="216316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3976016-71A0-4E42-8633-4C930AF0D506}"/>
                </a:ext>
              </a:extLst>
            </p:cNvPr>
            <p:cNvSpPr/>
            <p:nvPr/>
          </p:nvSpPr>
          <p:spPr>
            <a:xfrm>
              <a:off x="6730596" y="2082262"/>
              <a:ext cx="462514" cy="45084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E93FC42-FB83-450D-9855-68D6A6F16788}"/>
                </a:ext>
              </a:extLst>
            </p:cNvPr>
            <p:cNvSpPr/>
            <p:nvPr/>
          </p:nvSpPr>
          <p:spPr>
            <a:xfrm>
              <a:off x="7278314" y="2082262"/>
              <a:ext cx="462514" cy="45084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586FB89D-807B-4205-A054-DBD806F3DFA8}"/>
                </a:ext>
              </a:extLst>
            </p:cNvPr>
            <p:cNvSpPr/>
            <p:nvPr/>
          </p:nvSpPr>
          <p:spPr>
            <a:xfrm>
              <a:off x="7826031" y="2082261"/>
              <a:ext cx="462514" cy="45084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1A2F4E37-E3FB-4C01-8F68-2F62906323E9}"/>
                </a:ext>
              </a:extLst>
            </p:cNvPr>
            <p:cNvSpPr/>
            <p:nvPr/>
          </p:nvSpPr>
          <p:spPr>
            <a:xfrm>
              <a:off x="8373749" y="2082264"/>
              <a:ext cx="462514" cy="45084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94AF4B5A-0E83-4CCB-9799-6C61C8C8E557}"/>
                </a:ext>
              </a:extLst>
            </p:cNvPr>
            <p:cNvSpPr/>
            <p:nvPr/>
          </p:nvSpPr>
          <p:spPr>
            <a:xfrm>
              <a:off x="8921467" y="2082262"/>
              <a:ext cx="462514" cy="45084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7B52A27-F758-4FF9-B246-930444E872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0596" y="1861442"/>
              <a:ext cx="1010232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C93AAD62-2CC1-40F4-895D-A552B6EA9A47}"/>
                </a:ext>
              </a:extLst>
            </p:cNvPr>
            <p:cNvCxnSpPr>
              <a:cxnSpLocks/>
            </p:cNvCxnSpPr>
            <p:nvPr/>
          </p:nvCxnSpPr>
          <p:spPr>
            <a:xfrm>
              <a:off x="8399262" y="1861442"/>
              <a:ext cx="984719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5DBE125-3974-4855-891B-F4FDE51C09F2}"/>
                </a:ext>
              </a:extLst>
            </p:cNvPr>
            <p:cNvSpPr txBox="1"/>
            <p:nvPr/>
          </p:nvSpPr>
          <p:spPr>
            <a:xfrm>
              <a:off x="7860619" y="1630071"/>
              <a:ext cx="513131" cy="437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R</a:t>
              </a:r>
            </a:p>
          </p:txBody>
        </p:sp>
        <p:sp>
          <p:nvSpPr>
            <p:cNvPr id="70" name="Arrow: Up 69">
              <a:extLst>
                <a:ext uri="{FF2B5EF4-FFF2-40B4-BE49-F238E27FC236}">
                  <a16:creationId xmlns:a16="http://schemas.microsoft.com/office/drawing/2014/main" id="{77D51A7F-C876-45FA-99DF-6F33046547CB}"/>
                </a:ext>
              </a:extLst>
            </p:cNvPr>
            <p:cNvSpPr/>
            <p:nvPr/>
          </p:nvSpPr>
          <p:spPr>
            <a:xfrm rot="10800000">
              <a:off x="7931502" y="2739375"/>
              <a:ext cx="271879" cy="316772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7AB1D9A-B4FC-42BF-BEA7-789715023F77}"/>
                </a:ext>
              </a:extLst>
            </p:cNvPr>
            <p:cNvSpPr/>
            <p:nvPr/>
          </p:nvSpPr>
          <p:spPr>
            <a:xfrm>
              <a:off x="6730596" y="3342386"/>
              <a:ext cx="462514" cy="450848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EE66E25-A384-4A11-A553-F9CEF1D8B99A}"/>
                </a:ext>
              </a:extLst>
            </p:cNvPr>
            <p:cNvSpPr/>
            <p:nvPr/>
          </p:nvSpPr>
          <p:spPr>
            <a:xfrm>
              <a:off x="7278314" y="3342386"/>
              <a:ext cx="462514" cy="450848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825703E9-8EF2-4C77-9863-614EB4F43C0D}"/>
                </a:ext>
              </a:extLst>
            </p:cNvPr>
            <p:cNvSpPr/>
            <p:nvPr/>
          </p:nvSpPr>
          <p:spPr>
            <a:xfrm>
              <a:off x="7826031" y="3342385"/>
              <a:ext cx="462514" cy="450848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F248463-B4C6-4BCC-B6E6-180E278E5611}"/>
                </a:ext>
              </a:extLst>
            </p:cNvPr>
            <p:cNvSpPr/>
            <p:nvPr/>
          </p:nvSpPr>
          <p:spPr>
            <a:xfrm>
              <a:off x="8373749" y="3342388"/>
              <a:ext cx="462514" cy="4508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C3CE919-8B54-465E-84D7-F9A113C1CB10}"/>
                </a:ext>
              </a:extLst>
            </p:cNvPr>
            <p:cNvSpPr/>
            <p:nvPr/>
          </p:nvSpPr>
          <p:spPr>
            <a:xfrm>
              <a:off x="8921467" y="3342386"/>
              <a:ext cx="462514" cy="45084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76" name="Arrow: Curved Up 75">
              <a:extLst>
                <a:ext uri="{FF2B5EF4-FFF2-40B4-BE49-F238E27FC236}">
                  <a16:creationId xmlns:a16="http://schemas.microsoft.com/office/drawing/2014/main" id="{91C97F4F-A54E-4BC6-BB97-5D0B07B303DE}"/>
                </a:ext>
              </a:extLst>
            </p:cNvPr>
            <p:cNvSpPr/>
            <p:nvPr/>
          </p:nvSpPr>
          <p:spPr>
            <a:xfrm rot="10800000">
              <a:off x="6800435" y="2985299"/>
              <a:ext cx="1266019" cy="291914"/>
            </a:xfrm>
            <a:prstGeom prst="curved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" name="Arrow: Curved Up 76">
              <a:extLst>
                <a:ext uri="{FF2B5EF4-FFF2-40B4-BE49-F238E27FC236}">
                  <a16:creationId xmlns:a16="http://schemas.microsoft.com/office/drawing/2014/main" id="{A19C99BE-414E-4111-9CEB-678375A97767}"/>
                </a:ext>
              </a:extLst>
            </p:cNvPr>
            <p:cNvSpPr/>
            <p:nvPr/>
          </p:nvSpPr>
          <p:spPr>
            <a:xfrm rot="10800000" flipH="1">
              <a:off x="8553532" y="2985293"/>
              <a:ext cx="685722" cy="291917"/>
            </a:xfrm>
            <a:prstGeom prst="curvedUp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600384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Theme">
  <a:themeElements>
    <a:clrScheme name="HPG 2020">
      <a:dk1>
        <a:sysClr val="windowText" lastClr="000000"/>
      </a:dk1>
      <a:lt1>
        <a:sysClr val="window" lastClr="FFFFFF"/>
      </a:lt1>
      <a:dk2>
        <a:srgbClr val="818286"/>
      </a:dk2>
      <a:lt2>
        <a:srgbClr val="D0D4D7"/>
      </a:lt2>
      <a:accent1>
        <a:srgbClr val="FFB938"/>
      </a:accent1>
      <a:accent2>
        <a:srgbClr val="FA8C2B"/>
      </a:accent2>
      <a:accent3>
        <a:srgbClr val="B94946"/>
      </a:accent3>
      <a:accent4>
        <a:srgbClr val="53BA45"/>
      </a:accent4>
      <a:accent5>
        <a:srgbClr val="524DB1"/>
      </a:accent5>
      <a:accent6>
        <a:srgbClr val="00B0F0"/>
      </a:accent6>
      <a:hlink>
        <a:srgbClr val="FA8C2B"/>
      </a:hlink>
      <a:folHlink>
        <a:srgbClr val="FA8C2B"/>
      </a:folHlink>
    </a:clrScheme>
    <a:fontScheme name="HPG 2020">
      <a:majorFont>
        <a:latin typeface="Oswald"/>
        <a:ea typeface=""/>
        <a:cs typeface=""/>
      </a:majorFont>
      <a:minorFont>
        <a:latin typeface="Ebr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40D5396-2A74-42E9-81DF-A06D53C0F75B}" vid="{33344080-19BE-478A-98A8-6D71B96D5846}"/>
    </a:ext>
  </a:extLst>
</a:theme>
</file>

<file path=ppt/theme/theme2.xml><?xml version="1.0" encoding="utf-8"?>
<a:theme xmlns:a="http://schemas.openxmlformats.org/drawingml/2006/main" name="Dark Theme">
  <a:themeElements>
    <a:clrScheme name="HPG 2020 Dark">
      <a:dk1>
        <a:srgbClr val="FFFFFF"/>
      </a:dk1>
      <a:lt1>
        <a:srgbClr val="000000"/>
      </a:lt1>
      <a:dk2>
        <a:srgbClr val="D0D4D7"/>
      </a:dk2>
      <a:lt2>
        <a:srgbClr val="818286"/>
      </a:lt2>
      <a:accent1>
        <a:srgbClr val="FFB938"/>
      </a:accent1>
      <a:accent2>
        <a:srgbClr val="FA8C2B"/>
      </a:accent2>
      <a:accent3>
        <a:srgbClr val="B94946"/>
      </a:accent3>
      <a:accent4>
        <a:srgbClr val="53BA45"/>
      </a:accent4>
      <a:accent5>
        <a:srgbClr val="524DB1"/>
      </a:accent5>
      <a:accent6>
        <a:srgbClr val="00B0F0"/>
      </a:accent6>
      <a:hlink>
        <a:srgbClr val="FA8C2B"/>
      </a:hlink>
      <a:folHlink>
        <a:srgbClr val="FA8C2B"/>
      </a:folHlink>
    </a:clrScheme>
    <a:fontScheme name="HPG 2020">
      <a:majorFont>
        <a:latin typeface="Oswald"/>
        <a:ea typeface=""/>
        <a:cs typeface=""/>
      </a:majorFont>
      <a:minorFont>
        <a:latin typeface="Ebri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40D5396-2A74-42E9-81DF-A06D53C0F75B}" vid="{221B0A36-93D4-405B-B7A3-064643AB234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HPG2022</Template>
  <TotalTime>3850</TotalTime>
  <Words>1366</Words>
  <Application>Microsoft Office PowerPoint</Application>
  <PresentationFormat>Widescreen</PresentationFormat>
  <Paragraphs>409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Oswald</vt:lpstr>
      <vt:lpstr>Wingdings</vt:lpstr>
      <vt:lpstr>Ebrima</vt:lpstr>
      <vt:lpstr>Light Theme</vt:lpstr>
      <vt:lpstr>Dark Theme</vt:lpstr>
      <vt:lpstr>PLOC++ Parallel Locally-Ordered Clustering for Bounding Volume Hierarchy Construction Revisited</vt:lpstr>
      <vt:lpstr>Motivation</vt:lpstr>
      <vt:lpstr>Previous Work</vt:lpstr>
      <vt:lpstr>Previous Work</vt:lpstr>
      <vt:lpstr>Previous Work</vt:lpstr>
      <vt:lpstr>Outline</vt:lpstr>
      <vt:lpstr>Original PLOC : Pre-Build Phase</vt:lpstr>
      <vt:lpstr>Original PLOC : Iterative Build Phase</vt:lpstr>
      <vt:lpstr>Original PLOC : Iterative Build Phase</vt:lpstr>
      <vt:lpstr>Original PLOC : Iterative Build Phase</vt:lpstr>
      <vt:lpstr>Original PLOC : Iterative Build Phase</vt:lpstr>
      <vt:lpstr>Original PLOC : Iterative Build Phase</vt:lpstr>
      <vt:lpstr>Original PLOC : Iterative Build Phase</vt:lpstr>
      <vt:lpstr>Original PLOC : Implementation</vt:lpstr>
      <vt:lpstr>Original PLOC : Implementation</vt:lpstr>
      <vt:lpstr>PLOC++ : Contributions</vt:lpstr>
      <vt:lpstr>PLOC++ : Merging Phases</vt:lpstr>
      <vt:lpstr>PLOC++ : Merging Phases</vt:lpstr>
      <vt:lpstr>PLOC++ : Merging Phases</vt:lpstr>
      <vt:lpstr>PLOC++ : NN Search Cost Reduction</vt:lpstr>
      <vt:lpstr>PLOC++ : NN Search Cost Reduction</vt:lpstr>
      <vt:lpstr>PLOC++ : NN Search Cost Reduction</vt:lpstr>
      <vt:lpstr>PLOC++ : Handling Small #Cluster Reps</vt:lpstr>
      <vt:lpstr>PLOC++ : Handling Small #Cluster Reps</vt:lpstr>
      <vt:lpstr>PLOC++ : Extension</vt:lpstr>
      <vt:lpstr>PLOC++ : Extension</vt:lpstr>
      <vt:lpstr>PLOC++ : Extension</vt:lpstr>
      <vt:lpstr>Results</vt:lpstr>
      <vt:lpstr>PLOC++ vs. PLOC : Build Perf Comparison</vt:lpstr>
      <vt:lpstr>PLOC++ vs. PLOC : Build Perf Comparison</vt:lpstr>
      <vt:lpstr>PLOC++ vs. PLOC : RT Perf Comparison</vt:lpstr>
      <vt:lpstr>Conclusion &amp; Future Work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Title</dc:title>
  <dc:creator>Benthin, Carsten</dc:creator>
  <cp:lastModifiedBy>Benthin, Carsten</cp:lastModifiedBy>
  <cp:revision>11</cp:revision>
  <dcterms:created xsi:type="dcterms:W3CDTF">2022-07-09T10:17:20Z</dcterms:created>
  <dcterms:modified xsi:type="dcterms:W3CDTF">2022-07-13T08:11:35Z</dcterms:modified>
</cp:coreProperties>
</file>